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Century Gothic"/>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font" Target="fonts/CenturyGothic-boldItalic.fntdata"/><Relationship Id="rId8" Type="http://schemas.openxmlformats.org/officeDocument/2006/relationships/slide" Target="slides/slide3.xml"/><Relationship Id="rId3" Type="http://schemas.openxmlformats.org/officeDocument/2006/relationships/presProps" Target="presProps.xml"/><Relationship Id="rId21"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font" Target="fonts/CenturyGothic-italic.fntdata"/><Relationship Id="rId7" Type="http://schemas.openxmlformats.org/officeDocument/2006/relationships/slide" Target="slides/slide2.xml"/><Relationship Id="rId2" Type="http://schemas.openxmlformats.org/officeDocument/2006/relationships/viewProps" Target="viewProps.xml"/><Relationship Id="rId16" Type="http://schemas.openxmlformats.org/officeDocument/2006/relationships/font" Target="fonts/CenturyGothic-bold.fntdata"/><Relationship Id="rId20" Type="http://schemas.openxmlformats.org/officeDocument/2006/relationships/customXml" Target="../customXml/item2.xml"/><Relationship Id="rId11" Type="http://schemas.openxmlformats.org/officeDocument/2006/relationships/slide" Target="slides/slide6.xml"/><Relationship Id="rId1" Type="http://schemas.openxmlformats.org/officeDocument/2006/relationships/theme" Target="theme/theme1.xml"/><Relationship Id="rId6" Type="http://schemas.openxmlformats.org/officeDocument/2006/relationships/slide" Target="slides/slide1.xml"/><Relationship Id="rId15" Type="http://schemas.openxmlformats.org/officeDocument/2006/relationships/font" Target="fonts/CenturyGothic-regular.fntdata"/><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customXml" Target="../customXml/item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e2dcecf18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e2dcecf18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collaborate</a:t>
            </a:r>
            <a:r>
              <a:rPr lang="en" sz="1200">
                <a:solidFill>
                  <a:schemeClr val="dk1"/>
                </a:solidFill>
                <a:latin typeface="Calibri"/>
                <a:ea typeface="Calibri"/>
                <a:cs typeface="Calibri"/>
                <a:sym typeface="Calibri"/>
              </a:rPr>
              <a:t>: to work together</a:t>
            </a:r>
            <a:endParaRPr b="1"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compassionate</a:t>
            </a:r>
            <a:r>
              <a:rPr lang="en" sz="1200">
                <a:solidFill>
                  <a:schemeClr val="dk1"/>
                </a:solidFill>
                <a:latin typeface="Calibri"/>
                <a:ea typeface="Calibri"/>
                <a:cs typeface="Calibri"/>
                <a:sym typeface="Calibri"/>
              </a:rPr>
              <a:t>: showing concern for others</a:t>
            </a:r>
            <a:endParaRPr b="1"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imagination</a:t>
            </a:r>
            <a:r>
              <a:rPr lang="en" sz="1200">
                <a:solidFill>
                  <a:schemeClr val="dk1"/>
                </a:solidFill>
                <a:latin typeface="Calibri"/>
                <a:ea typeface="Calibri"/>
                <a:cs typeface="Calibri"/>
                <a:sym typeface="Calibri"/>
              </a:rPr>
              <a:t>: the ability to form new ideas or images in your mind, thinking about things that may not be real</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judge</a:t>
            </a:r>
            <a:r>
              <a:rPr lang="en" sz="1200">
                <a:solidFill>
                  <a:schemeClr val="dk1"/>
                </a:solidFill>
                <a:latin typeface="Calibri"/>
                <a:ea typeface="Calibri"/>
                <a:cs typeface="Calibri"/>
                <a:sym typeface="Calibri"/>
              </a:rPr>
              <a:t>: to form an opinion about</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respect (v)</a:t>
            </a:r>
            <a:r>
              <a:rPr lang="en" sz="1200">
                <a:solidFill>
                  <a:schemeClr val="dk1"/>
                </a:solidFill>
                <a:latin typeface="Calibri"/>
                <a:ea typeface="Calibri"/>
                <a:cs typeface="Calibri"/>
                <a:sym typeface="Calibri"/>
              </a:rPr>
              <a:t>: to admire deeply; (n): admiration</a:t>
            </a:r>
            <a:endParaRPr b="1"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support</a:t>
            </a:r>
            <a:r>
              <a:rPr lang="en" sz="1200">
                <a:solidFill>
                  <a:schemeClr val="dk1"/>
                </a:solidFill>
                <a:latin typeface="Calibri"/>
                <a:ea typeface="Calibri"/>
                <a:cs typeface="Calibri"/>
                <a:sym typeface="Calibri"/>
              </a:rPr>
              <a:t>: to give assistance</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sympathetic</a:t>
            </a:r>
            <a:r>
              <a:rPr lang="en" sz="1200">
                <a:solidFill>
                  <a:schemeClr val="dk1"/>
                </a:solidFill>
                <a:latin typeface="Calibri"/>
                <a:ea typeface="Calibri"/>
                <a:cs typeface="Calibri"/>
                <a:sym typeface="Calibri"/>
              </a:rPr>
              <a:t>: showing care for </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understanding</a:t>
            </a:r>
            <a:r>
              <a:rPr lang="en" sz="1200">
                <a:solidFill>
                  <a:schemeClr val="dk1"/>
                </a:solidFill>
                <a:latin typeface="Calibri"/>
                <a:ea typeface="Calibri"/>
                <a:cs typeface="Calibri"/>
                <a:sym typeface="Calibri"/>
              </a:rPr>
              <a:t>: aware of other people’s feelings, sympathetic</a:t>
            </a:r>
            <a:endParaRPr b="1" sz="1200">
              <a:latin typeface="Calibri"/>
              <a:ea typeface="Calibri"/>
              <a:cs typeface="Calibri"/>
              <a:sym typeface="Calibri"/>
            </a:endParaRPr>
          </a:p>
          <a:p>
            <a:pPr indent="0" lvl="0" marL="0" rtl="0" algn="l">
              <a:spcBef>
                <a:spcPts val="300"/>
              </a:spcBef>
              <a:spcAft>
                <a:spcPts val="0"/>
              </a:spcAft>
              <a:buNone/>
            </a:pPr>
            <a:r>
              <a:t/>
            </a:r>
            <a:endParaRPr sz="1200">
              <a:latin typeface="Calibri"/>
              <a:ea typeface="Calibri"/>
              <a:cs typeface="Calibri"/>
              <a:sym typeface="Calibri"/>
            </a:endParaRPr>
          </a:p>
          <a:p>
            <a:pPr indent="0" lvl="0" marL="0" rtl="0" algn="l">
              <a:spcBef>
                <a:spcPts val="300"/>
              </a:spcBef>
              <a:spcAft>
                <a:spcPts val="300"/>
              </a:spcAft>
              <a:buClr>
                <a:schemeClr val="dk1"/>
              </a:buClr>
              <a:buSzPts val="1100"/>
              <a:buFont typeface="Arial"/>
              <a:buNone/>
            </a:pPr>
            <a:r>
              <a:t/>
            </a:r>
            <a:endParaRPr b="1"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e2dcecf182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e2dcecf182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collaborate</a:t>
            </a:r>
            <a:r>
              <a:rPr lang="en" sz="1200">
                <a:solidFill>
                  <a:schemeClr val="dk1"/>
                </a:solidFill>
                <a:latin typeface="Calibri"/>
                <a:ea typeface="Calibri"/>
                <a:cs typeface="Calibri"/>
                <a:sym typeface="Calibri"/>
              </a:rPr>
              <a:t> (verb)</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So far in second grade you have had many opportunities to collaborate. When you collaborate, you don’t just sit next to each other, you work together to accomplish something. You can collaborate with just one person or with a whole group!</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When are two times that you like to learn through collaborating with others?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https://www.cradlcase.com/giving/children-collaborating/</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a66b228432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a66b22843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compassionate </a:t>
            </a:r>
            <a:r>
              <a:rPr lang="en" sz="1200">
                <a:solidFill>
                  <a:schemeClr val="dk1"/>
                </a:solidFill>
                <a:latin typeface="Calibri"/>
                <a:ea typeface="Calibri"/>
                <a:cs typeface="Calibri"/>
                <a:sym typeface="Calibri"/>
              </a:rPr>
              <a:t>(adjective)</a:t>
            </a:r>
            <a:r>
              <a:rPr b="1" lang="en" sz="1200">
                <a:solidFill>
                  <a:schemeClr val="dk1"/>
                </a:solidFill>
                <a:latin typeface="Calibri"/>
                <a:ea typeface="Calibri"/>
                <a:cs typeface="Calibri"/>
                <a:sym typeface="Calibri"/>
              </a:rPr>
              <a:t>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In the stories we are reading we see examples of characters feeling compassionate toward others.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What examples can you think of?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https://zenfulspirit.com/2017/10/12/cultivate-compassion-everyday-life/</a:t>
            </a:r>
            <a:endParaRPr sz="8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e2dcecf182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e2dcecf182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imagination </a:t>
            </a:r>
            <a:r>
              <a:rPr lang="en" sz="1200">
                <a:solidFill>
                  <a:schemeClr val="dk1"/>
                </a:solidFill>
                <a:latin typeface="Calibri"/>
                <a:ea typeface="Calibri"/>
                <a:cs typeface="Calibri"/>
                <a:sym typeface="Calibri"/>
              </a:rPr>
              <a:t>(noun)</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This child has used their imagination to create some kind of flying machine out of a box, a costume, and a story about travel.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Hold up a common object.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Use your imaginations: what could this become, besides just a plain old ___?</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http://geiendorsed.com/blog/beyond-the-classroom/encouraging-childrens-pure-imagination/</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e2dcecf182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e2dcecf182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judge </a:t>
            </a:r>
            <a:r>
              <a:rPr lang="en" sz="1200">
                <a:solidFill>
                  <a:schemeClr val="dk1"/>
                </a:solidFill>
                <a:latin typeface="Calibri"/>
                <a:ea typeface="Calibri"/>
                <a:cs typeface="Calibri"/>
                <a:sym typeface="Calibri"/>
              </a:rPr>
              <a:t>(verb)</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People do not always judge something in the same way, because we have different ideas and opinions about what we think is valuable or good or beautiful. A common expression is, “Judge for yourself.” It means, decide what you think of something.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Judge this: </a:t>
            </a:r>
            <a:r>
              <a:rPr lang="en" sz="1200">
                <a:solidFill>
                  <a:schemeClr val="dk1"/>
                </a:solidFill>
                <a:latin typeface="Calibri"/>
                <a:ea typeface="Calibri"/>
                <a:cs typeface="Calibri"/>
                <a:sym typeface="Calibri"/>
              </a:rPr>
              <a:t>Point to a common area of the classroom. </a:t>
            </a:r>
            <a:r>
              <a:rPr i="1" lang="en" sz="1200">
                <a:solidFill>
                  <a:schemeClr val="dk1"/>
                </a:solidFill>
                <a:latin typeface="Calibri"/>
                <a:ea typeface="Calibri"/>
                <a:cs typeface="Calibri"/>
                <a:sym typeface="Calibri"/>
              </a:rPr>
              <a:t>Is this a good space for learning? Tell your partner what you think about it and why.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https://www.houstonchronicle.com/opinion/editorials/article/Thumbs-up-thumbs-down-12295067.php</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e2dcecf182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e2dcecf182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respect </a:t>
            </a:r>
            <a:r>
              <a:rPr lang="en" sz="1200">
                <a:solidFill>
                  <a:schemeClr val="dk1"/>
                </a:solidFill>
                <a:latin typeface="Calibri"/>
                <a:ea typeface="Calibri"/>
                <a:cs typeface="Calibri"/>
                <a:sym typeface="Calibri"/>
              </a:rPr>
              <a:t>(verb, noun)</a:t>
            </a:r>
            <a:endParaRPr b="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These two women respect each other. We can tell by their actions.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People can demonstrate respect for others through a greeting, through the words they use, and through actions.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What are some words or actions you use to show respect for someone?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https://www.asmallworld.com/explorer/articles/seven-ways-greeting-each-other-around-world</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e2dcecf182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e2dcecf182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support </a:t>
            </a:r>
            <a:r>
              <a:rPr lang="en" sz="1200">
                <a:solidFill>
                  <a:schemeClr val="dk1"/>
                </a:solidFill>
                <a:latin typeface="Calibri"/>
                <a:ea typeface="Calibri"/>
                <a:cs typeface="Calibri"/>
                <a:sym typeface="Calibri"/>
              </a:rPr>
              <a:t>(verb)</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Let’s agree to support each other this year in our classroom. That will make this a great learning community!</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rgbClr val="4A86E8"/>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What is something someone can do to support you as a learner?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https://www.cnn.com/2020/05/30/us/how-to-be-an-ally-guide-trnd/index.html</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e2dcecf182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e2dcecf182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sympathetic </a:t>
            </a:r>
            <a:r>
              <a:rPr lang="en" sz="1200">
                <a:solidFill>
                  <a:schemeClr val="dk1"/>
                </a:solidFill>
                <a:latin typeface="Calibri"/>
                <a:ea typeface="Calibri"/>
                <a:cs typeface="Calibri"/>
                <a:sym typeface="Calibri"/>
              </a:rPr>
              <a:t>(adjective)</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Sympathetic is a synonym of </a:t>
            </a:r>
            <a:r>
              <a:rPr b="1" i="1" lang="en" sz="1200">
                <a:solidFill>
                  <a:schemeClr val="dk1"/>
                </a:solidFill>
                <a:latin typeface="Calibri"/>
                <a:ea typeface="Calibri"/>
                <a:cs typeface="Calibri"/>
                <a:sym typeface="Calibri"/>
              </a:rPr>
              <a:t>compassionate</a:t>
            </a:r>
            <a:r>
              <a:rPr i="1" lang="en" sz="1200">
                <a:solidFill>
                  <a:schemeClr val="dk1"/>
                </a:solidFill>
                <a:latin typeface="Calibri"/>
                <a:ea typeface="Calibri"/>
                <a:cs typeface="Calibri"/>
                <a:sym typeface="Calibri"/>
              </a:rPr>
              <a:t>. Both words mean showing care for others. When you feel sympathetic towards someone, you might say, “I know how you feel.”</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rgbClr val="4A86E8"/>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With your partner, finish this sentence: “I am sympathetic when someone in my family _____.”</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https://www.merriam-webster.com/words-at-play/sympathy-empathy-difference</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e2dcecf182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e2dcecf182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understanding </a:t>
            </a:r>
            <a:r>
              <a:rPr lang="en" sz="1200">
                <a:solidFill>
                  <a:schemeClr val="dk1"/>
                </a:solidFill>
                <a:latin typeface="Calibri"/>
                <a:ea typeface="Calibri"/>
                <a:cs typeface="Calibri"/>
                <a:sym typeface="Calibri"/>
              </a:rPr>
              <a:t>(adjective)</a:t>
            </a:r>
            <a:endParaRPr b="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Here’s another synonym of </a:t>
            </a:r>
            <a:r>
              <a:rPr b="1" i="1" lang="en" sz="1200">
                <a:solidFill>
                  <a:schemeClr val="dk1"/>
                </a:solidFill>
                <a:latin typeface="Calibri"/>
                <a:ea typeface="Calibri"/>
                <a:cs typeface="Calibri"/>
                <a:sym typeface="Calibri"/>
              </a:rPr>
              <a:t>compassionate </a:t>
            </a:r>
            <a:r>
              <a:rPr i="1" lang="en" sz="1200">
                <a:solidFill>
                  <a:schemeClr val="dk1"/>
                </a:solidFill>
                <a:latin typeface="Calibri"/>
                <a:ea typeface="Calibri"/>
                <a:cs typeface="Calibri"/>
                <a:sym typeface="Calibri"/>
              </a:rPr>
              <a:t>and </a:t>
            </a:r>
            <a:r>
              <a:rPr b="1" i="1" lang="en" sz="1200">
                <a:solidFill>
                  <a:schemeClr val="dk1"/>
                </a:solidFill>
                <a:latin typeface="Calibri"/>
                <a:ea typeface="Calibri"/>
                <a:cs typeface="Calibri"/>
                <a:sym typeface="Calibri"/>
              </a:rPr>
              <a:t>sympathetic</a:t>
            </a:r>
            <a:r>
              <a:rPr i="1" lang="en" sz="1200">
                <a:solidFill>
                  <a:schemeClr val="dk1"/>
                </a:solidFill>
                <a:latin typeface="Calibri"/>
                <a:ea typeface="Calibri"/>
                <a:cs typeface="Calibri"/>
                <a:sym typeface="Calibri"/>
              </a:rPr>
              <a:t>. In this image, it looks like the bigger kid is understanding about the little one not being quite sure about going in the water. In </a:t>
            </a:r>
            <a:r>
              <a:rPr lang="en" sz="1200">
                <a:solidFill>
                  <a:schemeClr val="dk1"/>
                </a:solidFill>
                <a:latin typeface="Calibri"/>
                <a:ea typeface="Calibri"/>
                <a:cs typeface="Calibri"/>
                <a:sym typeface="Calibri"/>
              </a:rPr>
              <a:t>A Letter to My Teacher</a:t>
            </a:r>
            <a:r>
              <a:rPr i="1" lang="en" sz="1200">
                <a:solidFill>
                  <a:schemeClr val="dk1"/>
                </a:solidFill>
                <a:latin typeface="Calibri"/>
                <a:ea typeface="Calibri"/>
                <a:cs typeface="Calibri"/>
                <a:sym typeface="Calibri"/>
              </a:rPr>
              <a:t>, the teacher was understanding with the student.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rgbClr val="4A86E8"/>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What can you say or do to show someone that you feel understanding towards them?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https://www.twiniversity.com/2016/11/when-an-older-sibling-has-a-favorite-twin/untitled-design-741/</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744575"/>
            <a:ext cx="8520600" cy="2610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entury Gothic"/>
                <a:ea typeface="Century Gothic"/>
                <a:cs typeface="Century Gothic"/>
                <a:sym typeface="Century Gothic"/>
              </a:rPr>
              <a:t>Weekly Words</a:t>
            </a:r>
            <a:endParaRPr>
              <a:latin typeface="Century Gothic"/>
              <a:ea typeface="Century Gothic"/>
              <a:cs typeface="Century Gothic"/>
              <a:sym typeface="Century Gothic"/>
            </a:endParaRPr>
          </a:p>
          <a:p>
            <a:pPr indent="0" lvl="0" marL="0" rtl="0" algn="ctr">
              <a:spcBef>
                <a:spcPts val="0"/>
              </a:spcBef>
              <a:spcAft>
                <a:spcPts val="0"/>
              </a:spcAft>
              <a:buNone/>
            </a:pPr>
            <a:r>
              <a:t/>
            </a:r>
            <a:endParaRPr sz="3300">
              <a:latin typeface="Century Gothic"/>
              <a:ea typeface="Century Gothic"/>
              <a:cs typeface="Century Gothic"/>
              <a:sym typeface="Century Gothic"/>
            </a:endParaRPr>
          </a:p>
          <a:p>
            <a:pPr indent="0" lvl="0" marL="0" rtl="0" algn="ctr">
              <a:spcBef>
                <a:spcPts val="0"/>
              </a:spcBef>
              <a:spcAft>
                <a:spcPts val="0"/>
              </a:spcAft>
              <a:buNone/>
            </a:pPr>
            <a:r>
              <a:rPr lang="en" sz="3300">
                <a:latin typeface="Century Gothic"/>
                <a:ea typeface="Century Gothic"/>
                <a:cs typeface="Century Gothic"/>
                <a:sym typeface="Century Gothic"/>
              </a:rPr>
              <a:t>Unit 1, Week 3 </a:t>
            </a:r>
            <a:endParaRPr sz="3300">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collaborate</a:t>
            </a:r>
            <a:endParaRPr b="1">
              <a:latin typeface="Century Gothic"/>
              <a:ea typeface="Century Gothic"/>
              <a:cs typeface="Century Gothic"/>
              <a:sym typeface="Century Gothic"/>
            </a:endParaRPr>
          </a:p>
        </p:txBody>
      </p:sp>
      <p:sp>
        <p:nvSpPr>
          <p:cNvPr id="60" name="Google Shape;60;p14"/>
          <p:cNvSpPr txBox="1"/>
          <p:nvPr>
            <p:ph idx="1" type="subTitle"/>
          </p:nvPr>
        </p:nvSpPr>
        <p:spPr>
          <a:xfrm>
            <a:off x="265500" y="2683575"/>
            <a:ext cx="4045200" cy="1694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verb</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rgbClr val="222222"/>
                </a:solidFill>
                <a:latin typeface="Century Gothic"/>
                <a:ea typeface="Century Gothic"/>
                <a:cs typeface="Century Gothic"/>
                <a:sym typeface="Century Gothic"/>
              </a:rPr>
              <a:t>t</a:t>
            </a:r>
            <a:r>
              <a:rPr lang="en" sz="1800">
                <a:solidFill>
                  <a:srgbClr val="222222"/>
                </a:solidFill>
                <a:latin typeface="Century Gothic"/>
                <a:ea typeface="Century Gothic"/>
                <a:cs typeface="Century Gothic"/>
                <a:sym typeface="Century Gothic"/>
              </a:rPr>
              <a:t>o work together</a:t>
            </a:r>
            <a:endParaRPr sz="1800">
              <a:solidFill>
                <a:srgbClr val="222222"/>
              </a:solidFill>
              <a:latin typeface="Century Gothic"/>
              <a:ea typeface="Century Gothic"/>
              <a:cs typeface="Century Gothic"/>
              <a:sym typeface="Century Gothic"/>
            </a:endParaRPr>
          </a:p>
        </p:txBody>
      </p:sp>
      <p:pic>
        <p:nvPicPr>
          <p:cNvPr id="61" name="Google Shape;61;p14"/>
          <p:cNvPicPr preferRelativeResize="0"/>
          <p:nvPr/>
        </p:nvPicPr>
        <p:blipFill>
          <a:blip r:embed="rId3">
            <a:alphaModFix/>
          </a:blip>
          <a:stretch>
            <a:fillRect/>
          </a:stretch>
        </p:blipFill>
        <p:spPr>
          <a:xfrm>
            <a:off x="4808200" y="1216050"/>
            <a:ext cx="4045200" cy="194169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sz="4000">
                <a:latin typeface="Century Gothic"/>
                <a:ea typeface="Century Gothic"/>
                <a:cs typeface="Century Gothic"/>
                <a:sym typeface="Century Gothic"/>
              </a:rPr>
              <a:t>compassionate</a:t>
            </a:r>
            <a:endParaRPr b="1" sz="4000">
              <a:latin typeface="Century Gothic"/>
              <a:ea typeface="Century Gothic"/>
              <a:cs typeface="Century Gothic"/>
              <a:sym typeface="Century Gothic"/>
            </a:endParaRPr>
          </a:p>
        </p:txBody>
      </p:sp>
      <p:sp>
        <p:nvSpPr>
          <p:cNvPr id="67" name="Google Shape;67;p15"/>
          <p:cNvSpPr txBox="1"/>
          <p:nvPr>
            <p:ph idx="1" type="subTitle"/>
          </p:nvPr>
        </p:nvSpPr>
        <p:spPr>
          <a:xfrm>
            <a:off x="265500" y="2694225"/>
            <a:ext cx="4045200" cy="168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adjective</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s</a:t>
            </a:r>
            <a:r>
              <a:rPr lang="en" sz="1800">
                <a:solidFill>
                  <a:schemeClr val="dk1"/>
                </a:solidFill>
                <a:latin typeface="Century Gothic"/>
                <a:ea typeface="Century Gothic"/>
                <a:cs typeface="Century Gothic"/>
                <a:sym typeface="Century Gothic"/>
              </a:rPr>
              <a:t>howing concern for others</a:t>
            </a:r>
            <a:endParaRPr sz="1800">
              <a:solidFill>
                <a:srgbClr val="222222"/>
              </a:solidFill>
              <a:latin typeface="Century Gothic"/>
              <a:ea typeface="Century Gothic"/>
              <a:cs typeface="Century Gothic"/>
              <a:sym typeface="Century Gothic"/>
            </a:endParaRPr>
          </a:p>
        </p:txBody>
      </p:sp>
      <p:pic>
        <p:nvPicPr>
          <p:cNvPr id="68" name="Google Shape;68;p15"/>
          <p:cNvPicPr preferRelativeResize="0"/>
          <p:nvPr/>
        </p:nvPicPr>
        <p:blipFill>
          <a:blip r:embed="rId3">
            <a:alphaModFix/>
          </a:blip>
          <a:stretch>
            <a:fillRect/>
          </a:stretch>
        </p:blipFill>
        <p:spPr>
          <a:xfrm>
            <a:off x="5093575" y="1089450"/>
            <a:ext cx="3550325" cy="26682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imagination</a:t>
            </a:r>
            <a:endParaRPr b="1">
              <a:latin typeface="Century Gothic"/>
              <a:ea typeface="Century Gothic"/>
              <a:cs typeface="Century Gothic"/>
              <a:sym typeface="Century Gothic"/>
            </a:endParaRPr>
          </a:p>
        </p:txBody>
      </p:sp>
      <p:sp>
        <p:nvSpPr>
          <p:cNvPr id="74" name="Google Shape;74;p16"/>
          <p:cNvSpPr txBox="1"/>
          <p:nvPr>
            <p:ph idx="1" type="subTitle"/>
          </p:nvPr>
        </p:nvSpPr>
        <p:spPr>
          <a:xfrm>
            <a:off x="265500" y="2694225"/>
            <a:ext cx="4045200" cy="168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noun</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the ability to form new ideas or images in your mind, thinking about things that may not be real</a:t>
            </a:r>
            <a:endParaRPr sz="1800">
              <a:solidFill>
                <a:srgbClr val="222222"/>
              </a:solidFill>
              <a:latin typeface="Century Gothic"/>
              <a:ea typeface="Century Gothic"/>
              <a:cs typeface="Century Gothic"/>
              <a:sym typeface="Century Gothic"/>
            </a:endParaRPr>
          </a:p>
        </p:txBody>
      </p:sp>
      <p:pic>
        <p:nvPicPr>
          <p:cNvPr id="75" name="Google Shape;75;p16"/>
          <p:cNvPicPr preferRelativeResize="0"/>
          <p:nvPr/>
        </p:nvPicPr>
        <p:blipFill>
          <a:blip r:embed="rId3">
            <a:alphaModFix/>
          </a:blip>
          <a:stretch>
            <a:fillRect/>
          </a:stretch>
        </p:blipFill>
        <p:spPr>
          <a:xfrm>
            <a:off x="4794925" y="1230875"/>
            <a:ext cx="4045200" cy="2022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judge</a:t>
            </a:r>
            <a:endParaRPr b="1">
              <a:latin typeface="Century Gothic"/>
              <a:ea typeface="Century Gothic"/>
              <a:cs typeface="Century Gothic"/>
              <a:sym typeface="Century Gothic"/>
            </a:endParaRPr>
          </a:p>
        </p:txBody>
      </p:sp>
      <p:sp>
        <p:nvSpPr>
          <p:cNvPr id="81" name="Google Shape;81;p17"/>
          <p:cNvSpPr txBox="1"/>
          <p:nvPr>
            <p:ph idx="1" type="subTitle"/>
          </p:nvPr>
        </p:nvSpPr>
        <p:spPr>
          <a:xfrm>
            <a:off x="265500" y="2672925"/>
            <a:ext cx="4045200" cy="1705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verb</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t</a:t>
            </a:r>
            <a:r>
              <a:rPr lang="en" sz="1800">
                <a:solidFill>
                  <a:schemeClr val="dk1"/>
                </a:solidFill>
                <a:latin typeface="Century Gothic"/>
                <a:ea typeface="Century Gothic"/>
                <a:cs typeface="Century Gothic"/>
                <a:sym typeface="Century Gothic"/>
              </a:rPr>
              <a:t>o form an opinion about</a:t>
            </a:r>
            <a:endParaRPr sz="1800">
              <a:solidFill>
                <a:srgbClr val="222222"/>
              </a:solidFill>
              <a:latin typeface="Century Gothic"/>
              <a:ea typeface="Century Gothic"/>
              <a:cs typeface="Century Gothic"/>
              <a:sym typeface="Century Gothic"/>
            </a:endParaRPr>
          </a:p>
        </p:txBody>
      </p:sp>
      <p:pic>
        <p:nvPicPr>
          <p:cNvPr id="82" name="Google Shape;82;p17"/>
          <p:cNvPicPr preferRelativeResize="0"/>
          <p:nvPr/>
        </p:nvPicPr>
        <p:blipFill>
          <a:blip r:embed="rId3">
            <a:alphaModFix/>
          </a:blip>
          <a:stretch>
            <a:fillRect/>
          </a:stretch>
        </p:blipFill>
        <p:spPr>
          <a:xfrm>
            <a:off x="5093575" y="1089450"/>
            <a:ext cx="3550800" cy="2703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respect</a:t>
            </a:r>
            <a:endParaRPr b="1">
              <a:latin typeface="Century Gothic"/>
              <a:ea typeface="Century Gothic"/>
              <a:cs typeface="Century Gothic"/>
              <a:sym typeface="Century Gothic"/>
            </a:endParaRPr>
          </a:p>
        </p:txBody>
      </p:sp>
      <p:sp>
        <p:nvSpPr>
          <p:cNvPr id="88" name="Google Shape;88;p18"/>
          <p:cNvSpPr txBox="1"/>
          <p:nvPr>
            <p:ph idx="1" type="subTitle"/>
          </p:nvPr>
        </p:nvSpPr>
        <p:spPr>
          <a:xfrm>
            <a:off x="265500" y="2726150"/>
            <a:ext cx="4045200" cy="1652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v</a:t>
            </a:r>
            <a:r>
              <a:rPr lang="en" sz="1800">
                <a:solidFill>
                  <a:srgbClr val="666666"/>
                </a:solidFill>
                <a:latin typeface="Century Gothic"/>
                <a:ea typeface="Century Gothic"/>
                <a:cs typeface="Century Gothic"/>
                <a:sym typeface="Century Gothic"/>
              </a:rPr>
              <a:t>erb: </a:t>
            </a:r>
            <a:r>
              <a:rPr lang="en" sz="1800">
                <a:solidFill>
                  <a:schemeClr val="dk1"/>
                </a:solidFill>
                <a:latin typeface="Century Gothic"/>
                <a:ea typeface="Century Gothic"/>
                <a:cs typeface="Century Gothic"/>
                <a:sym typeface="Century Gothic"/>
              </a:rPr>
              <a:t>t</a:t>
            </a:r>
            <a:r>
              <a:rPr lang="en" sz="1800">
                <a:solidFill>
                  <a:schemeClr val="dk1"/>
                </a:solidFill>
                <a:latin typeface="Century Gothic"/>
                <a:ea typeface="Century Gothic"/>
                <a:cs typeface="Century Gothic"/>
                <a:sym typeface="Century Gothic"/>
              </a:rPr>
              <a:t>o admire deeply</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n</a:t>
            </a:r>
            <a:r>
              <a:rPr lang="en" sz="1800">
                <a:solidFill>
                  <a:srgbClr val="666666"/>
                </a:solidFill>
                <a:latin typeface="Century Gothic"/>
                <a:ea typeface="Century Gothic"/>
                <a:cs typeface="Century Gothic"/>
                <a:sym typeface="Century Gothic"/>
              </a:rPr>
              <a:t>oun: </a:t>
            </a:r>
            <a:r>
              <a:rPr lang="en" sz="1800">
                <a:solidFill>
                  <a:srgbClr val="000000"/>
                </a:solidFill>
                <a:latin typeface="Century Gothic"/>
                <a:ea typeface="Century Gothic"/>
                <a:cs typeface="Century Gothic"/>
                <a:sym typeface="Century Gothic"/>
              </a:rPr>
              <a:t>admiration</a:t>
            </a:r>
            <a:endParaRPr sz="1800">
              <a:solidFill>
                <a:srgbClr val="000000"/>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p:txBody>
      </p:sp>
      <p:pic>
        <p:nvPicPr>
          <p:cNvPr id="89" name="Google Shape;89;p18"/>
          <p:cNvPicPr preferRelativeResize="0"/>
          <p:nvPr/>
        </p:nvPicPr>
        <p:blipFill>
          <a:blip r:embed="rId3">
            <a:alphaModFix/>
          </a:blip>
          <a:stretch>
            <a:fillRect/>
          </a:stretch>
        </p:blipFill>
        <p:spPr>
          <a:xfrm>
            <a:off x="4894475" y="1089450"/>
            <a:ext cx="3866075" cy="25773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support</a:t>
            </a:r>
            <a:endParaRPr b="1">
              <a:latin typeface="Century Gothic"/>
              <a:ea typeface="Century Gothic"/>
              <a:cs typeface="Century Gothic"/>
              <a:sym typeface="Century Gothic"/>
            </a:endParaRPr>
          </a:p>
        </p:txBody>
      </p:sp>
      <p:sp>
        <p:nvSpPr>
          <p:cNvPr id="95" name="Google Shape;95;p19"/>
          <p:cNvSpPr txBox="1"/>
          <p:nvPr>
            <p:ph idx="1" type="subTitle"/>
          </p:nvPr>
        </p:nvSpPr>
        <p:spPr>
          <a:xfrm>
            <a:off x="265500" y="2694225"/>
            <a:ext cx="4045200" cy="168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verb</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t</a:t>
            </a:r>
            <a:r>
              <a:rPr lang="en" sz="1800">
                <a:solidFill>
                  <a:schemeClr val="dk1"/>
                </a:solidFill>
                <a:latin typeface="Century Gothic"/>
                <a:ea typeface="Century Gothic"/>
                <a:cs typeface="Century Gothic"/>
                <a:sym typeface="Century Gothic"/>
              </a:rPr>
              <a:t>o give assistance</a:t>
            </a:r>
            <a:endParaRPr sz="2400">
              <a:solidFill>
                <a:schemeClr val="dk1"/>
              </a:solidFill>
              <a:latin typeface="Century Gothic"/>
              <a:ea typeface="Century Gothic"/>
              <a:cs typeface="Century Gothic"/>
              <a:sym typeface="Century Gothic"/>
            </a:endParaRPr>
          </a:p>
        </p:txBody>
      </p:sp>
      <p:pic>
        <p:nvPicPr>
          <p:cNvPr id="96" name="Google Shape;96;p19"/>
          <p:cNvPicPr preferRelativeResize="0"/>
          <p:nvPr/>
        </p:nvPicPr>
        <p:blipFill>
          <a:blip r:embed="rId3">
            <a:alphaModFix/>
          </a:blip>
          <a:stretch>
            <a:fillRect/>
          </a:stretch>
        </p:blipFill>
        <p:spPr>
          <a:xfrm>
            <a:off x="4877900" y="1089450"/>
            <a:ext cx="3970675" cy="22368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sympathetic</a:t>
            </a:r>
            <a:endParaRPr b="1">
              <a:latin typeface="Century Gothic"/>
              <a:ea typeface="Century Gothic"/>
              <a:cs typeface="Century Gothic"/>
              <a:sym typeface="Century Gothic"/>
            </a:endParaRPr>
          </a:p>
        </p:txBody>
      </p:sp>
      <p:sp>
        <p:nvSpPr>
          <p:cNvPr id="102" name="Google Shape;102;p20"/>
          <p:cNvSpPr txBox="1"/>
          <p:nvPr>
            <p:ph idx="1" type="subTitle"/>
          </p:nvPr>
        </p:nvSpPr>
        <p:spPr>
          <a:xfrm>
            <a:off x="265500" y="2726150"/>
            <a:ext cx="4045200" cy="1652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666666"/>
                </a:solidFill>
                <a:latin typeface="Century Gothic"/>
                <a:ea typeface="Century Gothic"/>
                <a:cs typeface="Century Gothic"/>
                <a:sym typeface="Century Gothic"/>
              </a:rPr>
              <a:t>adjective</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0"/>
              </a:spcAft>
              <a:buNone/>
            </a:pPr>
            <a:r>
              <a:rPr lang="en" sz="1800">
                <a:solidFill>
                  <a:schemeClr val="dk1"/>
                </a:solidFill>
                <a:latin typeface="Century Gothic"/>
                <a:ea typeface="Century Gothic"/>
                <a:cs typeface="Century Gothic"/>
                <a:sym typeface="Century Gothic"/>
              </a:rPr>
              <a:t>s</a:t>
            </a:r>
            <a:r>
              <a:rPr lang="en" sz="1800">
                <a:solidFill>
                  <a:schemeClr val="dk1"/>
                </a:solidFill>
                <a:latin typeface="Century Gothic"/>
                <a:ea typeface="Century Gothic"/>
                <a:cs typeface="Century Gothic"/>
                <a:sym typeface="Century Gothic"/>
              </a:rPr>
              <a:t>howing care for</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p:txBody>
      </p:sp>
      <p:pic>
        <p:nvPicPr>
          <p:cNvPr id="103" name="Google Shape;103;p20"/>
          <p:cNvPicPr preferRelativeResize="0"/>
          <p:nvPr/>
        </p:nvPicPr>
        <p:blipFill>
          <a:blip r:embed="rId3">
            <a:alphaModFix/>
          </a:blip>
          <a:stretch>
            <a:fillRect/>
          </a:stretch>
        </p:blipFill>
        <p:spPr>
          <a:xfrm>
            <a:off x="4994050" y="982000"/>
            <a:ext cx="3716725" cy="27905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understanding</a:t>
            </a:r>
            <a:endParaRPr b="1">
              <a:latin typeface="Century Gothic"/>
              <a:ea typeface="Century Gothic"/>
              <a:cs typeface="Century Gothic"/>
              <a:sym typeface="Century Gothic"/>
            </a:endParaRPr>
          </a:p>
        </p:txBody>
      </p:sp>
      <p:sp>
        <p:nvSpPr>
          <p:cNvPr id="109" name="Google Shape;109;p21"/>
          <p:cNvSpPr txBox="1"/>
          <p:nvPr>
            <p:ph idx="1" type="subTitle"/>
          </p:nvPr>
        </p:nvSpPr>
        <p:spPr>
          <a:xfrm>
            <a:off x="265500" y="2758100"/>
            <a:ext cx="4045200" cy="162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adjective</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a</a:t>
            </a:r>
            <a:r>
              <a:rPr lang="en" sz="1800">
                <a:solidFill>
                  <a:schemeClr val="dk1"/>
                </a:solidFill>
                <a:latin typeface="Century Gothic"/>
                <a:ea typeface="Century Gothic"/>
                <a:cs typeface="Century Gothic"/>
                <a:sym typeface="Century Gothic"/>
              </a:rPr>
              <a:t>ware of other people’s feelings, sympathetic</a:t>
            </a:r>
            <a:endParaRPr sz="1800">
              <a:solidFill>
                <a:srgbClr val="222222"/>
              </a:solidFill>
              <a:latin typeface="Century Gothic"/>
              <a:ea typeface="Century Gothic"/>
              <a:cs typeface="Century Gothic"/>
              <a:sym typeface="Century Gothic"/>
            </a:endParaRPr>
          </a:p>
        </p:txBody>
      </p:sp>
      <p:pic>
        <p:nvPicPr>
          <p:cNvPr id="110" name="Google Shape;110;p21"/>
          <p:cNvPicPr preferRelativeResize="0"/>
          <p:nvPr/>
        </p:nvPicPr>
        <p:blipFill rotWithShape="1">
          <a:blip r:embed="rId3">
            <a:alphaModFix/>
          </a:blip>
          <a:srcRect b="0" l="6460" r="6816" t="0"/>
          <a:stretch/>
        </p:blipFill>
        <p:spPr>
          <a:xfrm>
            <a:off x="4828125" y="844313"/>
            <a:ext cx="4045200" cy="299768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99A4039A44494392F3C6644174EFD4" ma:contentTypeVersion="17" ma:contentTypeDescription="Create a new document." ma:contentTypeScope="" ma:versionID="4c70364f81099f1f955b8d54a5564545">
  <xsd:schema xmlns:xsd="http://www.w3.org/2001/XMLSchema" xmlns:xs="http://www.w3.org/2001/XMLSchema" xmlns:p="http://schemas.microsoft.com/office/2006/metadata/properties" xmlns:ns2="d88a5585-8329-475e-b2d5-3ecaed923975" xmlns:ns3="8e4d829d-fbfb-4b2f-b3ff-512c8664d3e8" targetNamespace="http://schemas.microsoft.com/office/2006/metadata/properties" ma:root="true" ma:fieldsID="27700258b162cd936c08902e4b68cde6" ns2:_="" ns3:_="">
    <xsd:import namespace="d88a5585-8329-475e-b2d5-3ecaed923975"/>
    <xsd:import namespace="8e4d829d-fbfb-4b2f-b3ff-512c8664d3e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Not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ie8f5300a76e4615ac8677561665fe8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8a5585-8329-475e-b2d5-3ecaed9239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Notes" ma:index="14" nillable="true" ma:displayName="Notes" ma:format="Dropdown" ma:internalName="Notes">
      <xsd:simpleType>
        <xsd:restriction base="dms:Text">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ie8f5300a76e4615ac8677561665fe8e" ma:index="24" nillable="true" ma:taxonomy="true" ma:internalName="ie8f5300a76e4615ac8677561665fe8e" ma:taxonomyFieldName="Metadata" ma:displayName="Metadata" ma:default="" ma:fieldId="{2e8f5300-a76e-4615-ac86-77561665fe8e}" ma:sspId="8e407dca-7e10-41d8-9780-494ed3966f68" ma:termSetId="548a93fa-6488-4950-9383-a5b0d998091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4d829d-fbfb-4b2f-b3ff-512c8664d3e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01382a6-fd2a-4255-8c6f-25838e23e578}" ma:internalName="TaxCatchAll" ma:showField="CatchAllData" ma:web="8e4d829d-fbfb-4b2f-b3ff-512c8664d3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e4d829d-fbfb-4b2f-b3ff-512c8664d3e8" xsi:nil="true"/>
    <Notes xmlns="d88a5585-8329-475e-b2d5-3ecaed923975" xsi:nil="true"/>
    <ie8f5300a76e4615ac8677561665fe8e xmlns="d88a5585-8329-475e-b2d5-3ecaed923975">
      <Terms xmlns="http://schemas.microsoft.com/office/infopath/2007/PartnerControls"/>
    </ie8f5300a76e4615ac8677561665fe8e>
    <lcf76f155ced4ddcb4097134ff3c332f xmlns="d88a5585-8329-475e-b2d5-3ecaed9239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0988540-E917-4EB8-8A8E-07E512CF9391}"/>
</file>

<file path=customXml/itemProps2.xml><?xml version="1.0" encoding="utf-8"?>
<ds:datastoreItem xmlns:ds="http://schemas.openxmlformats.org/officeDocument/2006/customXml" ds:itemID="{AB792E01-1BAC-466E-AACC-87F9B8962A3D}"/>
</file>

<file path=customXml/itemProps3.xml><?xml version="1.0" encoding="utf-8"?>
<ds:datastoreItem xmlns:ds="http://schemas.openxmlformats.org/officeDocument/2006/customXml" ds:itemID="{C7D7AC91-D992-40D4-AB9A-DBE3DDC9EE1D}"/>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0x010100E199A4039A44494392F3C6644174EFD4</vt:lpwstr>
  </property>
</Properties>
</file>