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Century Gothic"/>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font" Target="fonts/CenturyGothic-boldItalic.fntdata"/><Relationship Id="rId8" Type="http://schemas.openxmlformats.org/officeDocument/2006/relationships/slide" Target="slides/slide3.xml"/><Relationship Id="rId3" Type="http://schemas.openxmlformats.org/officeDocument/2006/relationships/presProps" Target="presProps.xml"/><Relationship Id="rId21"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font" Target="fonts/CenturyGothic-italic.fntdata"/><Relationship Id="rId7" Type="http://schemas.openxmlformats.org/officeDocument/2006/relationships/slide" Target="slides/slide2.xml"/><Relationship Id="rId2" Type="http://schemas.openxmlformats.org/officeDocument/2006/relationships/viewProps" Target="viewProps.xml"/><Relationship Id="rId16" Type="http://schemas.openxmlformats.org/officeDocument/2006/relationships/font" Target="fonts/CenturyGothic-bold.fntdata"/><Relationship Id="rId20" Type="http://schemas.openxmlformats.org/officeDocument/2006/relationships/customXml" Target="../customXml/item2.xml"/><Relationship Id="rId11" Type="http://schemas.openxmlformats.org/officeDocument/2006/relationships/slide" Target="slides/slide6.xml"/><Relationship Id="rId1" Type="http://schemas.openxmlformats.org/officeDocument/2006/relationships/theme" Target="theme/theme2.xml"/><Relationship Id="rId6" Type="http://schemas.openxmlformats.org/officeDocument/2006/relationships/slide" Target="slides/slide1.xml"/><Relationship Id="rId15" Type="http://schemas.openxmlformats.org/officeDocument/2006/relationships/font" Target="fonts/CenturyGothic-regular.fntdata"/><Relationship Id="rId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customXml" Target="../customXml/item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calacademy.org/educators/lesson-plans/habitat-adaptation-matchup"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e2dcecf18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e2dcecf18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admire</a:t>
            </a:r>
            <a:r>
              <a:rPr lang="en" sz="1200">
                <a:solidFill>
                  <a:schemeClr val="dk1"/>
                </a:solidFill>
                <a:latin typeface="Calibri"/>
                <a:ea typeface="Calibri"/>
                <a:cs typeface="Calibri"/>
                <a:sym typeface="Calibri"/>
              </a:rPr>
              <a:t>: to like very much</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advice</a:t>
            </a:r>
            <a:r>
              <a:rPr lang="en" sz="1200">
                <a:solidFill>
                  <a:schemeClr val="dk1"/>
                </a:solidFill>
                <a:latin typeface="Calibri"/>
                <a:ea typeface="Calibri"/>
                <a:cs typeface="Calibri"/>
                <a:sym typeface="Calibri"/>
              </a:rPr>
              <a:t>: guidance</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aim</a:t>
            </a:r>
            <a:r>
              <a:rPr lang="en" sz="1200">
                <a:solidFill>
                  <a:schemeClr val="dk1"/>
                </a:solidFill>
                <a:latin typeface="Calibri"/>
                <a:ea typeface="Calibri"/>
                <a:cs typeface="Calibri"/>
                <a:sym typeface="Calibri"/>
              </a:rPr>
              <a:t>: purpose, a wanted outcome </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anxious</a:t>
            </a:r>
            <a:r>
              <a:rPr lang="en" sz="1200">
                <a:solidFill>
                  <a:schemeClr val="dk1"/>
                </a:solidFill>
                <a:latin typeface="Calibri"/>
                <a:ea typeface="Calibri"/>
                <a:cs typeface="Calibri"/>
                <a:sym typeface="Calibri"/>
              </a:rPr>
              <a:t>: worried or nervous; also, wanting something very much</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belong</a:t>
            </a:r>
            <a:r>
              <a:rPr lang="en" sz="1200">
                <a:solidFill>
                  <a:schemeClr val="dk1"/>
                </a:solidFill>
                <a:latin typeface="Calibri"/>
                <a:ea typeface="Calibri"/>
                <a:cs typeface="Calibri"/>
                <a:sym typeface="Calibri"/>
              </a:rPr>
              <a:t>: to be part of</a:t>
            </a:r>
            <a:endParaRPr b="1"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expert</a:t>
            </a:r>
            <a:r>
              <a:rPr lang="en" sz="1200">
                <a:solidFill>
                  <a:schemeClr val="dk1"/>
                </a:solidFill>
                <a:latin typeface="Calibri"/>
                <a:ea typeface="Calibri"/>
                <a:cs typeface="Calibri"/>
                <a:sym typeface="Calibri"/>
              </a:rPr>
              <a:t>: someone who knows a lot about something or knows how to do something well</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explain</a:t>
            </a:r>
            <a:r>
              <a:rPr lang="en" sz="1200">
                <a:solidFill>
                  <a:schemeClr val="dk1"/>
                </a:solidFill>
                <a:latin typeface="Calibri"/>
                <a:ea typeface="Calibri"/>
                <a:cs typeface="Calibri"/>
                <a:sym typeface="Calibri"/>
              </a:rPr>
              <a:t>: to talk or write about something clearly and precisely, so someone else understands</a:t>
            </a:r>
            <a:endParaRPr sz="1200">
              <a:solidFill>
                <a:schemeClr val="dk1"/>
              </a:solidFill>
              <a:latin typeface="Calibri"/>
              <a:ea typeface="Calibri"/>
              <a:cs typeface="Calibri"/>
              <a:sym typeface="Calibri"/>
            </a:endParaRPr>
          </a:p>
          <a:p>
            <a:pPr indent="0" lvl="0" marL="0" rtl="0" algn="l">
              <a:spcBef>
                <a:spcPts val="300"/>
              </a:spcBef>
              <a:spcAft>
                <a:spcPts val="0"/>
              </a:spcAft>
              <a:buClr>
                <a:schemeClr val="dk1"/>
              </a:buClr>
              <a:buSzPts val="1100"/>
              <a:buFont typeface="Arial"/>
              <a:buNone/>
            </a:pPr>
            <a:r>
              <a:rPr b="1" lang="en" sz="1200">
                <a:solidFill>
                  <a:schemeClr val="dk1"/>
                </a:solidFill>
                <a:latin typeface="Calibri"/>
                <a:ea typeface="Calibri"/>
                <a:cs typeface="Calibri"/>
                <a:sym typeface="Calibri"/>
              </a:rPr>
              <a:t>fearful</a:t>
            </a:r>
            <a:r>
              <a:rPr lang="en" sz="1200">
                <a:solidFill>
                  <a:schemeClr val="dk1"/>
                </a:solidFill>
                <a:latin typeface="Calibri"/>
                <a:ea typeface="Calibri"/>
                <a:cs typeface="Calibri"/>
                <a:sym typeface="Calibri"/>
              </a:rPr>
              <a:t>: afraid</a:t>
            </a:r>
            <a:endParaRPr b="1" sz="1200">
              <a:latin typeface="Calibri"/>
              <a:ea typeface="Calibri"/>
              <a:cs typeface="Calibri"/>
              <a:sym typeface="Calibri"/>
            </a:endParaRPr>
          </a:p>
          <a:p>
            <a:pPr indent="0" lvl="0" marL="0" rtl="0" algn="l">
              <a:spcBef>
                <a:spcPts val="300"/>
              </a:spcBef>
              <a:spcAft>
                <a:spcPts val="0"/>
              </a:spcAft>
              <a:buNone/>
            </a:pPr>
            <a:r>
              <a:t/>
            </a:r>
            <a:endParaRPr sz="1200">
              <a:latin typeface="Calibri"/>
              <a:ea typeface="Calibri"/>
              <a:cs typeface="Calibri"/>
              <a:sym typeface="Calibri"/>
            </a:endParaRPr>
          </a:p>
          <a:p>
            <a:pPr indent="0" lvl="0" marL="0" rtl="0" algn="l">
              <a:spcBef>
                <a:spcPts val="300"/>
              </a:spcBef>
              <a:spcAft>
                <a:spcPts val="300"/>
              </a:spcAft>
              <a:buClr>
                <a:schemeClr val="dk1"/>
              </a:buClr>
              <a:buSzPts val="1100"/>
              <a:buFont typeface="Arial"/>
              <a:buNone/>
            </a:pPr>
            <a:r>
              <a:t/>
            </a:r>
            <a:endParaRPr b="1" sz="120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e2dcecf182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ge2dcecf18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admire</a:t>
            </a:r>
            <a:r>
              <a:rPr lang="en" sz="1200">
                <a:solidFill>
                  <a:schemeClr val="dk1"/>
                </a:solidFill>
                <a:latin typeface="Calibri"/>
                <a:ea typeface="Calibri"/>
                <a:cs typeface="Calibri"/>
                <a:sym typeface="Calibri"/>
              </a:rPr>
              <a:t> (verb)</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These two world leaders, Barack Obama in the United States and the Dalai Lama in Tibet, appreciate each other’s work for peace. We can see by how they greet each other that they think very positively about each other.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Who do you admire? Why do you admire that person?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https://www.psychologytoday.com/us/blog/putting-psyche-back-psychotherapy/201708/why-what-i-admire-in-you-also-says-something-about-me</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a66b228432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a66b228432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advice</a:t>
            </a:r>
            <a:endParaRPr b="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We might ask someone for their opinion about what we should do when we are uncertain. We might want to follow the advice they give us, and we might not!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During Thinking and Feedback, when we are giving suggestions, you could also say we are giving advice.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What advice do you think these children might be giving or receiving from the puppet?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Or:</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What is a piece of advice you have received from or given someone lately?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8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https://www.sesameworkshop.org/what-we-do/racial-justice</a:t>
            </a:r>
            <a:endParaRPr sz="120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e2dcecf182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e2dcecf182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aim </a:t>
            </a:r>
            <a:r>
              <a:rPr lang="en" sz="1200">
                <a:solidFill>
                  <a:schemeClr val="dk1"/>
                </a:solidFill>
                <a:latin typeface="Calibri"/>
                <a:ea typeface="Calibri"/>
                <a:cs typeface="Calibri"/>
                <a:sym typeface="Calibri"/>
              </a:rPr>
              <a:t>(noun)</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You might know “aim” as a verb: You aim your arm in a certain direction and throw the paper airplane that way.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“Aim” as a noun is related; it’s what you are trying to do. My aim is to go to bed early each night so I get enough sleep. The aim of these young runners is to win their race!</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Think about a studio you have started working in. What is your aim when you get to that area of our classroom? What do you hope to do there?</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https://aausports.org/news.php?news_id=1801517</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e2dcecf182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e2dcecf182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anxious </a:t>
            </a:r>
            <a:r>
              <a:rPr lang="en" sz="1200">
                <a:solidFill>
                  <a:schemeClr val="dk1"/>
                </a:solidFill>
                <a:latin typeface="Calibri"/>
                <a:ea typeface="Calibri"/>
                <a:cs typeface="Calibri"/>
                <a:sym typeface="Calibri"/>
              </a:rPr>
              <a:t>(adjective)</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We all know what it feels like to be anxious—worried about something, not sure how it’s going to turn out, and maybe a bit impatient to get it over with. Many people feel anxious about doing something for the very first time.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Share a time when you have felt anxious. </a:t>
            </a:r>
            <a:endParaRPr b="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https://news.yale.edu/2019/03/12/new-way-combat-childhood-anxiety-treat-parents</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e2dcecf182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e2dcecf182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belong </a:t>
            </a:r>
            <a:r>
              <a:rPr lang="en" sz="1200">
                <a:solidFill>
                  <a:schemeClr val="dk1"/>
                </a:solidFill>
                <a:latin typeface="Calibri"/>
                <a:ea typeface="Calibri"/>
                <a:cs typeface="Calibri"/>
                <a:sym typeface="Calibri"/>
              </a:rPr>
              <a:t>(verb)</a:t>
            </a:r>
            <a:endParaRPr b="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An important part of building a strong community is making sure every person feels that they belong. I want each of you to know that you belong here, in our classroom.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How can you help someone be sure that they belong?</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https://connectability.ca/2019/05/24/we-all-belong/</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e2dcecf182_0_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e2dcecf182_0_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expert </a:t>
            </a:r>
            <a:r>
              <a:rPr lang="en" sz="1200">
                <a:solidFill>
                  <a:schemeClr val="dk1"/>
                </a:solidFill>
                <a:latin typeface="Calibri"/>
                <a:ea typeface="Calibri"/>
                <a:cs typeface="Calibri"/>
                <a:sym typeface="Calibri"/>
              </a:rPr>
              <a:t>(noun)</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This is a scientist. She is an expert. She knows a lot about a form of science.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We can be an expert </a:t>
            </a:r>
            <a:r>
              <a:rPr i="1" lang="en" sz="1200" u="sng">
                <a:solidFill>
                  <a:schemeClr val="dk1"/>
                </a:solidFill>
                <a:latin typeface="Calibri"/>
                <a:ea typeface="Calibri"/>
                <a:cs typeface="Calibri"/>
                <a:sym typeface="Calibri"/>
              </a:rPr>
              <a:t>at</a:t>
            </a:r>
            <a:r>
              <a:rPr i="1" lang="en" sz="1200">
                <a:solidFill>
                  <a:schemeClr val="dk1"/>
                </a:solidFill>
                <a:latin typeface="Calibri"/>
                <a:ea typeface="Calibri"/>
                <a:cs typeface="Calibri"/>
                <a:sym typeface="Calibri"/>
              </a:rPr>
              <a:t> doing something, or we can be an expert </a:t>
            </a:r>
            <a:r>
              <a:rPr i="1" lang="en" sz="1200" u="sng">
                <a:solidFill>
                  <a:schemeClr val="dk1"/>
                </a:solidFill>
                <a:latin typeface="Calibri"/>
                <a:ea typeface="Calibri"/>
                <a:cs typeface="Calibri"/>
                <a:sym typeface="Calibri"/>
              </a:rPr>
              <a:t>about</a:t>
            </a:r>
            <a:r>
              <a:rPr i="1" lang="en" sz="1200">
                <a:solidFill>
                  <a:schemeClr val="dk1"/>
                </a:solidFill>
                <a:latin typeface="Calibri"/>
                <a:ea typeface="Calibri"/>
                <a:cs typeface="Calibri"/>
                <a:sym typeface="Calibri"/>
              </a:rPr>
              <a:t> a topic—knowing a great deal about that topic.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Are you an expert at something? Share it with your partner. Also share something you would like to become an expert at or about.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https://www.premierguitar.com/articles/Bonnie_Raitt_Return_of_the_Blues_Baroness?page=2</a:t>
            </a:r>
            <a:endParaRPr sz="10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e2dcecf182_0_1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e2dcecf182_0_1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explain </a:t>
            </a:r>
            <a:r>
              <a:rPr lang="en" sz="1200">
                <a:solidFill>
                  <a:schemeClr val="dk1"/>
                </a:solidFill>
                <a:latin typeface="Calibri"/>
                <a:ea typeface="Calibri"/>
                <a:cs typeface="Calibri"/>
                <a:sym typeface="Calibri"/>
              </a:rPr>
              <a:t>(verb)</a:t>
            </a:r>
            <a:endParaRPr i="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During this lesson, I explain what words mean! When you want to tell someone else how to do something or about a topic you’re an expert about, you tell that person what you know; you explain.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Look at this picture. What do you think one person is explaining to the other?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uFill>
                  <a:noFill/>
                </a:uFill>
                <a:latin typeface="Calibri"/>
                <a:ea typeface="Calibri"/>
                <a:cs typeface="Calibri"/>
                <a:sym typeface="Calibri"/>
                <a:hlinkClick r:id="rId2">
                  <a:extLst>
                    <a:ext uri="{A12FA001-AC4F-418D-AE19-62706E023703}">
                      <ahyp:hlinkClr val="tx"/>
                    </a:ext>
                  </a:extLst>
                </a:hlinkClick>
              </a:rPr>
              <a:t>https://www.calacademy.org/educators/lesson-plans/habitat-adaptation-matchup</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e2dcecf182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e2dcecf182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b="1" lang="en" sz="1200">
                <a:solidFill>
                  <a:schemeClr val="dk1"/>
                </a:solidFill>
                <a:latin typeface="Calibri"/>
                <a:ea typeface="Calibri"/>
                <a:cs typeface="Calibri"/>
                <a:sym typeface="Calibri"/>
              </a:rPr>
              <a:t>fearful </a:t>
            </a:r>
            <a:r>
              <a:rPr lang="en" sz="1200">
                <a:solidFill>
                  <a:schemeClr val="dk1"/>
                </a:solidFill>
                <a:latin typeface="Calibri"/>
                <a:ea typeface="Calibri"/>
                <a:cs typeface="Calibri"/>
                <a:sym typeface="Calibri"/>
              </a:rPr>
              <a:t>(adjective)</a:t>
            </a:r>
            <a:endParaRPr b="1" sz="12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Elaboration: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Last week we saw the word </a:t>
            </a:r>
            <a:r>
              <a:rPr b="1" i="1" lang="en" sz="1200">
                <a:solidFill>
                  <a:schemeClr val="dk1"/>
                </a:solidFill>
                <a:latin typeface="Calibri"/>
                <a:ea typeface="Calibri"/>
                <a:cs typeface="Calibri"/>
                <a:sym typeface="Calibri"/>
              </a:rPr>
              <a:t>fearless</a:t>
            </a:r>
            <a:r>
              <a:rPr i="1" lang="en" sz="1200">
                <a:solidFill>
                  <a:schemeClr val="dk1"/>
                </a:solidFill>
                <a:latin typeface="Calibri"/>
                <a:ea typeface="Calibri"/>
                <a:cs typeface="Calibri"/>
                <a:sym typeface="Calibri"/>
              </a:rPr>
              <a:t>—having courage or not being afraid. The suffix </a:t>
            </a:r>
            <a:r>
              <a:rPr b="1" i="1" lang="en" sz="1200">
                <a:solidFill>
                  <a:schemeClr val="dk1"/>
                </a:solidFill>
                <a:latin typeface="Calibri"/>
                <a:ea typeface="Calibri"/>
                <a:cs typeface="Calibri"/>
                <a:sym typeface="Calibri"/>
              </a:rPr>
              <a:t>less</a:t>
            </a:r>
            <a:r>
              <a:rPr i="1" lang="en" sz="1200">
                <a:solidFill>
                  <a:schemeClr val="dk1"/>
                </a:solidFill>
                <a:latin typeface="Calibri"/>
                <a:ea typeface="Calibri"/>
                <a:cs typeface="Calibri"/>
                <a:sym typeface="Calibri"/>
              </a:rPr>
              <a:t> means “without.” Without fear.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Look at this word. The base word is again </a:t>
            </a:r>
            <a:r>
              <a:rPr b="1" i="1" lang="en" sz="1200">
                <a:solidFill>
                  <a:schemeClr val="dk1"/>
                </a:solidFill>
                <a:latin typeface="Calibri"/>
                <a:ea typeface="Calibri"/>
                <a:cs typeface="Calibri"/>
                <a:sym typeface="Calibri"/>
              </a:rPr>
              <a:t>fear</a:t>
            </a:r>
            <a:r>
              <a:rPr i="1" lang="en" sz="1200">
                <a:solidFill>
                  <a:schemeClr val="dk1"/>
                </a:solidFill>
                <a:latin typeface="Calibri"/>
                <a:ea typeface="Calibri"/>
                <a:cs typeface="Calibri"/>
                <a:sym typeface="Calibri"/>
              </a:rPr>
              <a:t>, and it has the suffix </a:t>
            </a:r>
            <a:r>
              <a:rPr b="1" i="1" lang="en" sz="1200">
                <a:solidFill>
                  <a:schemeClr val="dk1"/>
                </a:solidFill>
                <a:latin typeface="Calibri"/>
                <a:ea typeface="Calibri"/>
                <a:cs typeface="Calibri"/>
                <a:sym typeface="Calibri"/>
              </a:rPr>
              <a:t>ful</a:t>
            </a:r>
            <a:r>
              <a:rPr i="1" lang="en" sz="1200">
                <a:solidFill>
                  <a:schemeClr val="dk1"/>
                </a:solidFill>
                <a:latin typeface="Calibri"/>
                <a:ea typeface="Calibri"/>
                <a:cs typeface="Calibri"/>
                <a:sym typeface="Calibri"/>
              </a:rPr>
              <a:t>, which means “full of.”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b="1" i="1" lang="en" sz="1200">
                <a:solidFill>
                  <a:schemeClr val="dk1"/>
                </a:solidFill>
                <a:latin typeface="Calibri"/>
                <a:ea typeface="Calibri"/>
                <a:cs typeface="Calibri"/>
                <a:sym typeface="Calibri"/>
              </a:rPr>
              <a:t>Fearful </a:t>
            </a:r>
            <a:r>
              <a:rPr i="1" lang="en" sz="1200">
                <a:solidFill>
                  <a:schemeClr val="dk1"/>
                </a:solidFill>
                <a:latin typeface="Calibri"/>
                <a:ea typeface="Calibri"/>
                <a:cs typeface="Calibri"/>
                <a:sym typeface="Calibri"/>
              </a:rPr>
              <a:t>means full of fear, or afraid. When you feel fearful, you might also feel anxious.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Just by changing the suffix, the words we make can be antonyms, or opposites.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rgbClr val="4A86E8"/>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 sz="1200">
                <a:solidFill>
                  <a:schemeClr val="dk1"/>
                </a:solidFill>
                <a:latin typeface="Calibri"/>
                <a:ea typeface="Calibri"/>
                <a:cs typeface="Calibri"/>
                <a:sym typeface="Calibri"/>
              </a:rPr>
              <a:t>Think, Pair, Share prompt: </a:t>
            </a:r>
            <a:endParaRPr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rPr i="1" lang="en" sz="1200">
                <a:solidFill>
                  <a:schemeClr val="dk1"/>
                </a:solidFill>
                <a:latin typeface="Calibri"/>
                <a:ea typeface="Calibri"/>
                <a:cs typeface="Calibri"/>
                <a:sym typeface="Calibri"/>
              </a:rPr>
              <a:t>Many situations can make people feel fearful. What situations can you and your partner think of?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800">
                <a:solidFill>
                  <a:schemeClr val="dk1"/>
                </a:solidFill>
                <a:latin typeface="Calibri"/>
                <a:ea typeface="Calibri"/>
                <a:cs typeface="Calibri"/>
                <a:sym typeface="Calibri"/>
              </a:rPr>
              <a:t>https://www.attachmentproject.com/blog/fearful-avoidant-attachment-in-childhood/</a:t>
            </a:r>
            <a:endParaRPr sz="8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a:p>
            <a:pPr indent="0" lvl="0" marL="457200" rtl="0" algn="l">
              <a:spcBef>
                <a:spcPts val="0"/>
              </a:spcBef>
              <a:spcAft>
                <a:spcPts val="0"/>
              </a:spcAft>
              <a:buClr>
                <a:schemeClr val="dk1"/>
              </a:buClr>
              <a:buSzPts val="1100"/>
              <a:buFont typeface="Arial"/>
              <a:buNone/>
            </a:pPr>
            <a:r>
              <a:t/>
            </a:r>
            <a:endParaRPr i="1" sz="120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 Id="rId3"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5.xml"/><Relationship Id="rId3"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 Id="rId3"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 Id="rId3"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0" y="744575"/>
            <a:ext cx="8520600" cy="2610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entury Gothic"/>
                <a:ea typeface="Century Gothic"/>
                <a:cs typeface="Century Gothic"/>
                <a:sym typeface="Century Gothic"/>
              </a:rPr>
              <a:t>Weekly Words</a:t>
            </a:r>
            <a:endParaRPr>
              <a:latin typeface="Century Gothic"/>
              <a:ea typeface="Century Gothic"/>
              <a:cs typeface="Century Gothic"/>
              <a:sym typeface="Century Gothic"/>
            </a:endParaRPr>
          </a:p>
          <a:p>
            <a:pPr indent="0" lvl="0" marL="0" rtl="0" algn="ctr">
              <a:spcBef>
                <a:spcPts val="0"/>
              </a:spcBef>
              <a:spcAft>
                <a:spcPts val="0"/>
              </a:spcAft>
              <a:buNone/>
            </a:pPr>
            <a:r>
              <a:t/>
            </a:r>
            <a:endParaRPr sz="3300">
              <a:latin typeface="Century Gothic"/>
              <a:ea typeface="Century Gothic"/>
              <a:cs typeface="Century Gothic"/>
              <a:sym typeface="Century Gothic"/>
            </a:endParaRPr>
          </a:p>
          <a:p>
            <a:pPr indent="0" lvl="0" marL="0" rtl="0" algn="ctr">
              <a:spcBef>
                <a:spcPts val="0"/>
              </a:spcBef>
              <a:spcAft>
                <a:spcPts val="0"/>
              </a:spcAft>
              <a:buNone/>
            </a:pPr>
            <a:r>
              <a:rPr lang="en" sz="3300">
                <a:latin typeface="Century Gothic"/>
                <a:ea typeface="Century Gothic"/>
                <a:cs typeface="Century Gothic"/>
                <a:sym typeface="Century Gothic"/>
              </a:rPr>
              <a:t>Unit 1, Week 2 </a:t>
            </a:r>
            <a:endParaRPr sz="3300">
              <a:latin typeface="Century Gothic"/>
              <a:ea typeface="Century Gothic"/>
              <a:cs typeface="Century Gothic"/>
              <a:sym typeface="Century Gothi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4"/>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admire</a:t>
            </a:r>
            <a:endParaRPr b="1">
              <a:latin typeface="Century Gothic"/>
              <a:ea typeface="Century Gothic"/>
              <a:cs typeface="Century Gothic"/>
              <a:sym typeface="Century Gothic"/>
            </a:endParaRPr>
          </a:p>
        </p:txBody>
      </p:sp>
      <p:sp>
        <p:nvSpPr>
          <p:cNvPr id="60" name="Google Shape;60;p14"/>
          <p:cNvSpPr txBox="1"/>
          <p:nvPr>
            <p:ph idx="1" type="subTitle"/>
          </p:nvPr>
        </p:nvSpPr>
        <p:spPr>
          <a:xfrm>
            <a:off x="265500" y="2683575"/>
            <a:ext cx="4045200" cy="1694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verb</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rPr lang="en" sz="1800">
                <a:solidFill>
                  <a:schemeClr val="dk1"/>
                </a:solidFill>
                <a:latin typeface="Century Gothic"/>
                <a:ea typeface="Century Gothic"/>
                <a:cs typeface="Century Gothic"/>
                <a:sym typeface="Century Gothic"/>
              </a:rPr>
              <a:t>to like very much</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t/>
            </a:r>
            <a:endParaRPr sz="1800">
              <a:solidFill>
                <a:srgbClr val="222222"/>
              </a:solidFill>
              <a:latin typeface="Century Gothic"/>
              <a:ea typeface="Century Gothic"/>
              <a:cs typeface="Century Gothic"/>
              <a:sym typeface="Century Gothic"/>
            </a:endParaRPr>
          </a:p>
        </p:txBody>
      </p:sp>
      <p:pic>
        <p:nvPicPr>
          <p:cNvPr id="61" name="Google Shape;61;p14"/>
          <p:cNvPicPr preferRelativeResize="0"/>
          <p:nvPr/>
        </p:nvPicPr>
        <p:blipFill>
          <a:blip r:embed="rId3">
            <a:alphaModFix/>
          </a:blip>
          <a:stretch>
            <a:fillRect/>
          </a:stretch>
        </p:blipFill>
        <p:spPr>
          <a:xfrm>
            <a:off x="5013850" y="1089450"/>
            <a:ext cx="3609975" cy="24193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advice</a:t>
            </a:r>
            <a:endParaRPr b="1">
              <a:latin typeface="Century Gothic"/>
              <a:ea typeface="Century Gothic"/>
              <a:cs typeface="Century Gothic"/>
              <a:sym typeface="Century Gothic"/>
            </a:endParaRPr>
          </a:p>
        </p:txBody>
      </p:sp>
      <p:sp>
        <p:nvSpPr>
          <p:cNvPr id="67" name="Google Shape;67;p15"/>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suggestion or guidance for doing something</a:t>
            </a:r>
            <a:endParaRPr sz="1800">
              <a:solidFill>
                <a:srgbClr val="222222"/>
              </a:solidFill>
              <a:latin typeface="Century Gothic"/>
              <a:ea typeface="Century Gothic"/>
              <a:cs typeface="Century Gothic"/>
              <a:sym typeface="Century Gothic"/>
            </a:endParaRPr>
          </a:p>
        </p:txBody>
      </p:sp>
      <p:pic>
        <p:nvPicPr>
          <p:cNvPr id="68" name="Google Shape;68;p15"/>
          <p:cNvPicPr preferRelativeResize="0"/>
          <p:nvPr/>
        </p:nvPicPr>
        <p:blipFill rotWithShape="1">
          <a:blip r:embed="rId3">
            <a:alphaModFix/>
          </a:blip>
          <a:srcRect b="0" l="23583" r="12017" t="0"/>
          <a:stretch/>
        </p:blipFill>
        <p:spPr>
          <a:xfrm>
            <a:off x="4857100" y="1089450"/>
            <a:ext cx="4010025" cy="19907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aim</a:t>
            </a:r>
            <a:endParaRPr b="1">
              <a:latin typeface="Century Gothic"/>
              <a:ea typeface="Century Gothic"/>
              <a:cs typeface="Century Gothic"/>
              <a:sym typeface="Century Gothic"/>
            </a:endParaRPr>
          </a:p>
        </p:txBody>
      </p:sp>
      <p:sp>
        <p:nvSpPr>
          <p:cNvPr id="74" name="Google Shape;74;p16"/>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p</a:t>
            </a:r>
            <a:r>
              <a:rPr lang="en" sz="1800">
                <a:solidFill>
                  <a:schemeClr val="dk1"/>
                </a:solidFill>
                <a:latin typeface="Century Gothic"/>
                <a:ea typeface="Century Gothic"/>
                <a:cs typeface="Century Gothic"/>
                <a:sym typeface="Century Gothic"/>
              </a:rPr>
              <a:t>urpose, a wanted outcome</a:t>
            </a:r>
            <a:endParaRPr sz="1800">
              <a:solidFill>
                <a:srgbClr val="222222"/>
              </a:solidFill>
              <a:latin typeface="Century Gothic"/>
              <a:ea typeface="Century Gothic"/>
              <a:cs typeface="Century Gothic"/>
              <a:sym typeface="Century Gothic"/>
            </a:endParaRPr>
          </a:p>
        </p:txBody>
      </p:sp>
      <p:pic>
        <p:nvPicPr>
          <p:cNvPr id="75" name="Google Shape;75;p16"/>
          <p:cNvPicPr preferRelativeResize="0"/>
          <p:nvPr/>
        </p:nvPicPr>
        <p:blipFill>
          <a:blip r:embed="rId3">
            <a:alphaModFix/>
          </a:blip>
          <a:stretch>
            <a:fillRect/>
          </a:stretch>
        </p:blipFill>
        <p:spPr>
          <a:xfrm>
            <a:off x="5079200" y="1089450"/>
            <a:ext cx="3505200" cy="26289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anxious</a:t>
            </a:r>
            <a:endParaRPr b="1">
              <a:latin typeface="Century Gothic"/>
              <a:ea typeface="Century Gothic"/>
              <a:cs typeface="Century Gothic"/>
              <a:sym typeface="Century Gothic"/>
            </a:endParaRPr>
          </a:p>
        </p:txBody>
      </p:sp>
      <p:sp>
        <p:nvSpPr>
          <p:cNvPr id="81" name="Google Shape;81;p17"/>
          <p:cNvSpPr txBox="1"/>
          <p:nvPr>
            <p:ph idx="1" type="subTitle"/>
          </p:nvPr>
        </p:nvSpPr>
        <p:spPr>
          <a:xfrm>
            <a:off x="265500" y="2672925"/>
            <a:ext cx="4045200" cy="17052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adjective</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worried or nervous; also, wanting something very much</a:t>
            </a:r>
            <a:endParaRPr sz="1800">
              <a:solidFill>
                <a:srgbClr val="222222"/>
              </a:solidFill>
              <a:latin typeface="Century Gothic"/>
              <a:ea typeface="Century Gothic"/>
              <a:cs typeface="Century Gothic"/>
              <a:sym typeface="Century Gothic"/>
            </a:endParaRPr>
          </a:p>
        </p:txBody>
      </p:sp>
      <p:pic>
        <p:nvPicPr>
          <p:cNvPr id="82" name="Google Shape;82;p17"/>
          <p:cNvPicPr preferRelativeResize="0"/>
          <p:nvPr/>
        </p:nvPicPr>
        <p:blipFill rotWithShape="1">
          <a:blip r:embed="rId3">
            <a:alphaModFix/>
          </a:blip>
          <a:srcRect b="0" l="25539" r="0" t="0"/>
          <a:stretch/>
        </p:blipFill>
        <p:spPr>
          <a:xfrm>
            <a:off x="5363700" y="1089450"/>
            <a:ext cx="2990850" cy="23431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8"/>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belong</a:t>
            </a:r>
            <a:endParaRPr b="1">
              <a:latin typeface="Century Gothic"/>
              <a:ea typeface="Century Gothic"/>
              <a:cs typeface="Century Gothic"/>
              <a:sym typeface="Century Gothic"/>
            </a:endParaRPr>
          </a:p>
        </p:txBody>
      </p:sp>
      <p:sp>
        <p:nvSpPr>
          <p:cNvPr id="88" name="Google Shape;88;p18"/>
          <p:cNvSpPr txBox="1"/>
          <p:nvPr>
            <p:ph idx="1" type="subTitle"/>
          </p:nvPr>
        </p:nvSpPr>
        <p:spPr>
          <a:xfrm>
            <a:off x="265500" y="2726150"/>
            <a:ext cx="4045200" cy="165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verb</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t</a:t>
            </a:r>
            <a:r>
              <a:rPr lang="en" sz="1800">
                <a:solidFill>
                  <a:schemeClr val="dk1"/>
                </a:solidFill>
                <a:latin typeface="Century Gothic"/>
                <a:ea typeface="Century Gothic"/>
                <a:cs typeface="Century Gothic"/>
                <a:sym typeface="Century Gothic"/>
              </a:rPr>
              <a:t>o be part of</a:t>
            </a:r>
            <a:endParaRPr sz="1800">
              <a:solidFill>
                <a:srgbClr val="222222"/>
              </a:solidFill>
              <a:latin typeface="Century Gothic"/>
              <a:ea typeface="Century Gothic"/>
              <a:cs typeface="Century Gothic"/>
              <a:sym typeface="Century Gothic"/>
            </a:endParaRPr>
          </a:p>
        </p:txBody>
      </p:sp>
      <p:pic>
        <p:nvPicPr>
          <p:cNvPr id="89" name="Google Shape;89;p18"/>
          <p:cNvPicPr preferRelativeResize="0"/>
          <p:nvPr/>
        </p:nvPicPr>
        <p:blipFill>
          <a:blip r:embed="rId3">
            <a:alphaModFix/>
          </a:blip>
          <a:stretch>
            <a:fillRect/>
          </a:stretch>
        </p:blipFill>
        <p:spPr>
          <a:xfrm>
            <a:off x="5403750" y="772825"/>
            <a:ext cx="2781825" cy="32526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expert</a:t>
            </a:r>
            <a:endParaRPr b="1">
              <a:latin typeface="Century Gothic"/>
              <a:ea typeface="Century Gothic"/>
              <a:cs typeface="Century Gothic"/>
              <a:sym typeface="Century Gothic"/>
            </a:endParaRPr>
          </a:p>
        </p:txBody>
      </p:sp>
      <p:sp>
        <p:nvSpPr>
          <p:cNvPr id="95" name="Google Shape;95;p19"/>
          <p:cNvSpPr txBox="1"/>
          <p:nvPr>
            <p:ph idx="1" type="subTitle"/>
          </p:nvPr>
        </p:nvSpPr>
        <p:spPr>
          <a:xfrm>
            <a:off x="265500" y="2694225"/>
            <a:ext cx="4045200" cy="16839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noun</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someone who knows a lot about something or knows how to do something well</a:t>
            </a:r>
            <a:endParaRPr sz="2400">
              <a:solidFill>
                <a:schemeClr val="dk1"/>
              </a:solidFill>
              <a:latin typeface="Century Gothic"/>
              <a:ea typeface="Century Gothic"/>
              <a:cs typeface="Century Gothic"/>
              <a:sym typeface="Century Gothic"/>
            </a:endParaRPr>
          </a:p>
        </p:txBody>
      </p:sp>
      <p:sp>
        <p:nvSpPr>
          <p:cNvPr id="96" name="Google Shape;96;p19"/>
          <p:cNvSpPr txBox="1"/>
          <p:nvPr/>
        </p:nvSpPr>
        <p:spPr>
          <a:xfrm>
            <a:off x="4848375" y="3551625"/>
            <a:ext cx="4045200" cy="564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t/>
            </a:r>
            <a:endParaRPr>
              <a:latin typeface="Century Gothic"/>
              <a:ea typeface="Century Gothic"/>
              <a:cs typeface="Century Gothic"/>
              <a:sym typeface="Century Gothic"/>
            </a:endParaRPr>
          </a:p>
        </p:txBody>
      </p:sp>
      <p:pic>
        <p:nvPicPr>
          <p:cNvPr id="97" name="Google Shape;97;p19"/>
          <p:cNvPicPr preferRelativeResize="0"/>
          <p:nvPr/>
        </p:nvPicPr>
        <p:blipFill>
          <a:blip r:embed="rId3">
            <a:alphaModFix/>
          </a:blip>
          <a:stretch>
            <a:fillRect/>
          </a:stretch>
        </p:blipFill>
        <p:spPr>
          <a:xfrm>
            <a:off x="5103375" y="757500"/>
            <a:ext cx="3448050" cy="23050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explain</a:t>
            </a:r>
            <a:endParaRPr b="1">
              <a:latin typeface="Century Gothic"/>
              <a:ea typeface="Century Gothic"/>
              <a:cs typeface="Century Gothic"/>
              <a:sym typeface="Century Gothic"/>
            </a:endParaRPr>
          </a:p>
        </p:txBody>
      </p:sp>
      <p:sp>
        <p:nvSpPr>
          <p:cNvPr id="103" name="Google Shape;103;p20"/>
          <p:cNvSpPr txBox="1"/>
          <p:nvPr>
            <p:ph idx="1" type="subTitle"/>
          </p:nvPr>
        </p:nvSpPr>
        <p:spPr>
          <a:xfrm>
            <a:off x="265500" y="2726150"/>
            <a:ext cx="4045200" cy="1652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1800">
                <a:solidFill>
                  <a:srgbClr val="666666"/>
                </a:solidFill>
                <a:latin typeface="Century Gothic"/>
                <a:ea typeface="Century Gothic"/>
                <a:cs typeface="Century Gothic"/>
                <a:sym typeface="Century Gothic"/>
              </a:rPr>
              <a:t>verb</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0"/>
              </a:spcAft>
              <a:buNone/>
            </a:pPr>
            <a:r>
              <a:rPr lang="en" sz="1800">
                <a:solidFill>
                  <a:schemeClr val="dk1"/>
                </a:solidFill>
                <a:latin typeface="Century Gothic"/>
                <a:ea typeface="Century Gothic"/>
                <a:cs typeface="Century Gothic"/>
                <a:sym typeface="Century Gothic"/>
              </a:rPr>
              <a:t>to talk or write about something clearly and precisely, so someone else understands</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p:txBody>
      </p:sp>
      <p:pic>
        <p:nvPicPr>
          <p:cNvPr descr="Image result for explain" id="104" name="Google Shape;104;p20"/>
          <p:cNvPicPr preferRelativeResize="0"/>
          <p:nvPr/>
        </p:nvPicPr>
        <p:blipFill>
          <a:blip r:embed="rId3">
            <a:alphaModFix/>
          </a:blip>
          <a:stretch>
            <a:fillRect/>
          </a:stretch>
        </p:blipFill>
        <p:spPr>
          <a:xfrm>
            <a:off x="5085750" y="693800"/>
            <a:ext cx="3512975" cy="2351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265500" y="1089450"/>
            <a:ext cx="4045200" cy="14823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latin typeface="Century Gothic"/>
                <a:ea typeface="Century Gothic"/>
                <a:cs typeface="Century Gothic"/>
                <a:sym typeface="Century Gothic"/>
              </a:rPr>
              <a:t>fearful</a:t>
            </a:r>
            <a:endParaRPr b="1">
              <a:latin typeface="Century Gothic"/>
              <a:ea typeface="Century Gothic"/>
              <a:cs typeface="Century Gothic"/>
              <a:sym typeface="Century Gothic"/>
            </a:endParaRPr>
          </a:p>
        </p:txBody>
      </p:sp>
      <p:sp>
        <p:nvSpPr>
          <p:cNvPr id="110" name="Google Shape;110;p21"/>
          <p:cNvSpPr txBox="1"/>
          <p:nvPr>
            <p:ph idx="1" type="subTitle"/>
          </p:nvPr>
        </p:nvSpPr>
        <p:spPr>
          <a:xfrm>
            <a:off x="265500" y="2758100"/>
            <a:ext cx="4045200" cy="1620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1800">
                <a:solidFill>
                  <a:srgbClr val="666666"/>
                </a:solidFill>
                <a:latin typeface="Century Gothic"/>
                <a:ea typeface="Century Gothic"/>
                <a:cs typeface="Century Gothic"/>
                <a:sym typeface="Century Gothic"/>
              </a:rPr>
              <a:t>adjective</a:t>
            </a:r>
            <a:endParaRPr sz="1800">
              <a:solidFill>
                <a:srgbClr val="666666"/>
              </a:solidFill>
              <a:latin typeface="Century Gothic"/>
              <a:ea typeface="Century Gothic"/>
              <a:cs typeface="Century Gothic"/>
              <a:sym typeface="Century Gothic"/>
            </a:endParaRPr>
          </a:p>
          <a:p>
            <a:pPr indent="0" lvl="0" marL="0" rtl="0" algn="ctr">
              <a:spcBef>
                <a:spcPts val="300"/>
              </a:spcBef>
              <a:spcAft>
                <a:spcPts val="0"/>
              </a:spcAft>
              <a:buClr>
                <a:schemeClr val="dk1"/>
              </a:buClr>
              <a:buSzPts val="1100"/>
              <a:buFont typeface="Arial"/>
              <a:buNone/>
            </a:pPr>
            <a:r>
              <a:t/>
            </a:r>
            <a:endParaRPr sz="1800">
              <a:solidFill>
                <a:schemeClr val="dk1"/>
              </a:solidFill>
              <a:latin typeface="Century Gothic"/>
              <a:ea typeface="Century Gothic"/>
              <a:cs typeface="Century Gothic"/>
              <a:sym typeface="Century Gothic"/>
            </a:endParaRPr>
          </a:p>
          <a:p>
            <a:pPr indent="0" lvl="0" marL="0" rtl="0" algn="ctr">
              <a:spcBef>
                <a:spcPts val="300"/>
              </a:spcBef>
              <a:spcAft>
                <a:spcPts val="300"/>
              </a:spcAft>
              <a:buClr>
                <a:schemeClr val="dk1"/>
              </a:buClr>
              <a:buSzPts val="1100"/>
              <a:buFont typeface="Arial"/>
              <a:buNone/>
            </a:pPr>
            <a:r>
              <a:rPr lang="en" sz="1800">
                <a:solidFill>
                  <a:schemeClr val="dk1"/>
                </a:solidFill>
                <a:latin typeface="Century Gothic"/>
                <a:ea typeface="Century Gothic"/>
                <a:cs typeface="Century Gothic"/>
                <a:sym typeface="Century Gothic"/>
              </a:rPr>
              <a:t>afraid</a:t>
            </a:r>
            <a:endParaRPr sz="1800">
              <a:solidFill>
                <a:srgbClr val="222222"/>
              </a:solidFill>
              <a:latin typeface="Century Gothic"/>
              <a:ea typeface="Century Gothic"/>
              <a:cs typeface="Century Gothic"/>
              <a:sym typeface="Century Gothic"/>
            </a:endParaRPr>
          </a:p>
        </p:txBody>
      </p:sp>
      <p:pic>
        <p:nvPicPr>
          <p:cNvPr id="111" name="Google Shape;111;p21"/>
          <p:cNvPicPr preferRelativeResize="0"/>
          <p:nvPr/>
        </p:nvPicPr>
        <p:blipFill>
          <a:blip r:embed="rId3">
            <a:alphaModFix/>
          </a:blip>
          <a:stretch>
            <a:fillRect/>
          </a:stretch>
        </p:blipFill>
        <p:spPr>
          <a:xfrm>
            <a:off x="5183600" y="1089450"/>
            <a:ext cx="3295650" cy="2190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199A4039A44494392F3C6644174EFD4" ma:contentTypeVersion="17" ma:contentTypeDescription="Create a new document." ma:contentTypeScope="" ma:versionID="4c70364f81099f1f955b8d54a5564545">
  <xsd:schema xmlns:xsd="http://www.w3.org/2001/XMLSchema" xmlns:xs="http://www.w3.org/2001/XMLSchema" xmlns:p="http://schemas.microsoft.com/office/2006/metadata/properties" xmlns:ns2="d88a5585-8329-475e-b2d5-3ecaed923975" xmlns:ns3="8e4d829d-fbfb-4b2f-b3ff-512c8664d3e8" targetNamespace="http://schemas.microsoft.com/office/2006/metadata/properties" ma:root="true" ma:fieldsID="27700258b162cd936c08902e4b68cde6" ns2:_="" ns3:_="">
    <xsd:import namespace="d88a5585-8329-475e-b2d5-3ecaed923975"/>
    <xsd:import namespace="8e4d829d-fbfb-4b2f-b3ff-512c8664d3e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element ref="ns2:Not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ie8f5300a76e4615ac8677561665fe8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8a5585-8329-475e-b2d5-3ecaed92397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Notes" ma:index="14" nillable="true" ma:displayName="Notes" ma:format="Dropdown" ma:internalName="Notes">
      <xsd:simpleType>
        <xsd:restriction base="dms:Text">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e407dca-7e10-41d8-9780-494ed3966f68"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element name="ie8f5300a76e4615ac8677561665fe8e" ma:index="24" nillable="true" ma:taxonomy="true" ma:internalName="ie8f5300a76e4615ac8677561665fe8e" ma:taxonomyFieldName="Metadata" ma:displayName="Metadata" ma:default="" ma:fieldId="{2e8f5300-a76e-4615-ac86-77561665fe8e}" ma:sspId="8e407dca-7e10-41d8-9780-494ed3966f68" ma:termSetId="548a93fa-6488-4950-9383-a5b0d9980914"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e4d829d-fbfb-4b2f-b3ff-512c8664d3e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101382a6-fd2a-4255-8c6f-25838e23e578}" ma:internalName="TaxCatchAll" ma:showField="CatchAllData" ma:web="8e4d829d-fbfb-4b2f-b3ff-512c8664d3e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e4d829d-fbfb-4b2f-b3ff-512c8664d3e8" xsi:nil="true"/>
    <Notes xmlns="d88a5585-8329-475e-b2d5-3ecaed923975" xsi:nil="true"/>
    <ie8f5300a76e4615ac8677561665fe8e xmlns="d88a5585-8329-475e-b2d5-3ecaed923975">
      <Terms xmlns="http://schemas.microsoft.com/office/infopath/2007/PartnerControls"/>
    </ie8f5300a76e4615ac8677561665fe8e>
    <lcf76f155ced4ddcb4097134ff3c332f xmlns="d88a5585-8329-475e-b2d5-3ecaed92397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902DC2C-4B85-4BB8-A687-A4AD30FDD5F8}"/>
</file>

<file path=customXml/itemProps2.xml><?xml version="1.0" encoding="utf-8"?>
<ds:datastoreItem xmlns:ds="http://schemas.openxmlformats.org/officeDocument/2006/customXml" ds:itemID="{D263F3A2-B03C-46CF-BD9E-8B45990104C2}"/>
</file>

<file path=customXml/itemProps3.xml><?xml version="1.0" encoding="utf-8"?>
<ds:datastoreItem xmlns:ds="http://schemas.openxmlformats.org/officeDocument/2006/customXml" ds:itemID="{5277D879-91EC-4EFA-B864-AC0A34D0FF15}"/>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0x010100E199A4039A44494392F3C6644174EFD4</vt:lpwstr>
  </property>
</Properties>
</file>