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CenturyGothic-italic.fntdata"/><Relationship Id="rId8" Type="http://schemas.openxmlformats.org/officeDocument/2006/relationships/slide" Target="slides/slide3.xml"/><Relationship Id="rId3" Type="http://schemas.openxmlformats.org/officeDocument/2006/relationships/slideMaster" Target="slideMasters/slideMaster1.xml"/><Relationship Id="rId21" Type="http://schemas.openxmlformats.org/officeDocument/2006/relationships/customXml" Target="../customXml/item2.xml"/><Relationship Id="rId12" Type="http://schemas.openxmlformats.org/officeDocument/2006/relationships/slide" Target="slides/slide7.xml"/><Relationship Id="rId17" Type="http://schemas.openxmlformats.org/officeDocument/2006/relationships/font" Target="fonts/CenturyGothic-bold.fntdata"/><Relationship Id="rId7" Type="http://schemas.openxmlformats.org/officeDocument/2006/relationships/slide" Target="slides/slide2.xml"/><Relationship Id="rId2" Type="http://schemas.openxmlformats.org/officeDocument/2006/relationships/presProps" Target="presProps.xml"/><Relationship Id="rId16" Type="http://schemas.openxmlformats.org/officeDocument/2006/relationships/font" Target="fonts/CenturyGothic-regular.fntdata"/><Relationship Id="rId20" Type="http://schemas.openxmlformats.org/officeDocument/2006/relationships/customXml" Target="../customXml/item1.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font" Target="fonts/CenturyGothic-boldItalic.fntdata"/><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404402f17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04402f17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f91d078cb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f91d078cb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f91d078c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f91d078c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f91d078c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f91d078c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f91d078c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f91d078c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f91d078c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f91d078c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d48bb45ccc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d48bb45cc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f91d078c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f91d078c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f91d078c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f91d078cb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57" name="Google Shape;57;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4" name="Google Shape;64;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8" name="Google Shape;68;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9" name="Google Shape;69;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6" name="Google Shape;7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4" name="Google Shape;84;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85" name="Google Shape;85;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88" name="Google Shape;8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91" name="Google Shape;91;p23"/>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2" name="Google Shape;92;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ph type="ctrTitle"/>
          </p:nvPr>
        </p:nvSpPr>
        <p:spPr>
          <a:xfrm>
            <a:off x="1777275" y="744575"/>
            <a:ext cx="66264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800">
                <a:latin typeface="Century Gothic"/>
                <a:ea typeface="Century Gothic"/>
                <a:cs typeface="Century Gothic"/>
                <a:sym typeface="Century Gothic"/>
              </a:rPr>
              <a:t>Children’s Comments on Group Learning</a:t>
            </a:r>
            <a:endParaRPr sz="4800">
              <a:latin typeface="Century Gothic"/>
              <a:ea typeface="Century Gothic"/>
              <a:cs typeface="Century Gothic"/>
              <a:sym typeface="Century Gothic"/>
            </a:endParaRPr>
          </a:p>
        </p:txBody>
      </p:sp>
      <p:sp>
        <p:nvSpPr>
          <p:cNvPr id="100" name="Google Shape;100;p25"/>
          <p:cNvSpPr txBox="1"/>
          <p:nvPr>
            <p:ph idx="1" type="subTitle"/>
          </p:nvPr>
        </p:nvSpPr>
        <p:spPr>
          <a:xfrm>
            <a:off x="311700" y="373080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Text Talk</a:t>
            </a:r>
            <a:r>
              <a:rPr lang="en">
                <a:latin typeface="Century Gothic"/>
                <a:ea typeface="Century Gothic"/>
                <a:cs typeface="Century Gothic"/>
                <a:sym typeface="Century Gothic"/>
              </a:rPr>
              <a:t> Week 2, Day 4</a:t>
            </a:r>
            <a:endParaRPr>
              <a:latin typeface="Century Gothic"/>
              <a:ea typeface="Century Gothic"/>
              <a:cs typeface="Century Gothic"/>
              <a:sym typeface="Century Gothic"/>
            </a:endParaRPr>
          </a:p>
        </p:txBody>
      </p:sp>
      <p:pic>
        <p:nvPicPr>
          <p:cNvPr id="101" name="Google Shape;101;p25"/>
          <p:cNvPicPr preferRelativeResize="0"/>
          <p:nvPr/>
        </p:nvPicPr>
        <p:blipFill>
          <a:blip r:embed="rId3">
            <a:alphaModFix/>
          </a:blip>
          <a:stretch>
            <a:fillRect/>
          </a:stretch>
        </p:blipFill>
        <p:spPr>
          <a:xfrm>
            <a:off x="493725" y="1027650"/>
            <a:ext cx="1283550" cy="1806478"/>
          </a:xfrm>
          <a:prstGeom prst="rect">
            <a:avLst/>
          </a:prstGeom>
          <a:noFill/>
          <a:ln cap="flat" cmpd="sng" w="12700">
            <a:solidFill>
              <a:srgbClr val="999999"/>
            </a:solidFill>
            <a:prstDash val="solid"/>
            <a:miter lim="8000"/>
            <a:headEnd len="sm" w="sm" type="none"/>
            <a:tailEnd len="sm" w="sm" type="none"/>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4"/>
          <p:cNvSpPr txBox="1"/>
          <p:nvPr>
            <p:ph idx="1" type="body"/>
          </p:nvPr>
        </p:nvSpPr>
        <p:spPr>
          <a:xfrm>
            <a:off x="311700" y="738400"/>
            <a:ext cx="8520600" cy="42015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2600">
                <a:solidFill>
                  <a:srgbClr val="999999"/>
                </a:solidFill>
                <a:latin typeface="Avenir"/>
                <a:ea typeface="Avenir"/>
                <a:cs typeface="Avenir"/>
                <a:sym typeface="Avenir"/>
              </a:rPr>
              <a:t>Caterina  </a:t>
            </a:r>
            <a:r>
              <a:rPr lang="en" sz="2600">
                <a:solidFill>
                  <a:schemeClr val="dk1"/>
                </a:solidFill>
                <a:latin typeface="Avenir"/>
                <a:ea typeface="Avenir"/>
                <a:cs typeface="Avenir"/>
                <a:sym typeface="Avenir"/>
              </a:rPr>
              <a:t>It’s easier to share ideas with your friends, and you get new ideas. If someone doesn’t understand something, the other person helps her. It’s better when the ideas are all different; a group is for learning other things, not the things you already know. Friends can have different ideas. Being friends means always being happy about the ideas we said. When there are kids in a group who don’t know each other, the hardest thing is to explain so that they understand. </a:t>
            </a:r>
            <a:endParaRPr sz="2600"/>
          </a:p>
        </p:txBody>
      </p:sp>
      <p:sp>
        <p:nvSpPr>
          <p:cNvPr id="157" name="Google Shape;157;p34"/>
          <p:cNvSpPr txBox="1"/>
          <p:nvPr/>
        </p:nvSpPr>
        <p:spPr>
          <a:xfrm>
            <a:off x="7066800" y="2152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44</a:t>
            </a:r>
            <a:endParaRPr sz="2200">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6"/>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lnSpc>
                <a:spcPct val="115000"/>
              </a:lnSpc>
              <a:spcBef>
                <a:spcPts val="0"/>
              </a:spcBef>
              <a:spcAft>
                <a:spcPts val="0"/>
              </a:spcAft>
              <a:buNone/>
            </a:pPr>
            <a:r>
              <a:rPr b="1" lang="en" sz="2400">
                <a:latin typeface="Avenir"/>
                <a:ea typeface="Avenir"/>
                <a:cs typeface="Avenir"/>
                <a:sym typeface="Avenir"/>
              </a:rPr>
              <a:t>Children’s Comments </a:t>
            </a:r>
            <a:endParaRPr b="1" sz="2400">
              <a:latin typeface="Avenir"/>
              <a:ea typeface="Avenir"/>
              <a:cs typeface="Avenir"/>
              <a:sym typeface="Avenir"/>
            </a:endParaRPr>
          </a:p>
          <a:p>
            <a:pPr indent="0" lvl="0" marL="0" rtl="0" algn="l">
              <a:lnSpc>
                <a:spcPct val="115000"/>
              </a:lnSpc>
              <a:spcBef>
                <a:spcPts val="0"/>
              </a:spcBef>
              <a:spcAft>
                <a:spcPts val="0"/>
              </a:spcAft>
              <a:buClr>
                <a:schemeClr val="dk1"/>
              </a:buClr>
              <a:buSzPts val="1100"/>
              <a:buFont typeface="Arial"/>
              <a:buNone/>
            </a:pPr>
            <a:r>
              <a:rPr b="1" lang="en" sz="2400">
                <a:latin typeface="Avenir"/>
                <a:ea typeface="Avenir"/>
                <a:cs typeface="Avenir"/>
                <a:sym typeface="Avenir"/>
              </a:rPr>
              <a:t>on Learning Groups and Group Learning</a:t>
            </a:r>
            <a:endParaRPr/>
          </a:p>
        </p:txBody>
      </p:sp>
      <p:sp>
        <p:nvSpPr>
          <p:cNvPr id="107" name="Google Shape;107;p26"/>
          <p:cNvSpPr txBox="1"/>
          <p:nvPr>
            <p:ph idx="1" type="subTitle"/>
          </p:nvPr>
        </p:nvSpPr>
        <p:spPr>
          <a:xfrm>
            <a:off x="311700" y="3994975"/>
            <a:ext cx="8520600" cy="792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i="1" lang="en" sz="1400">
                <a:solidFill>
                  <a:schemeClr val="dk1"/>
                </a:solidFill>
                <a:latin typeface="Avenir"/>
                <a:ea typeface="Avenir"/>
                <a:cs typeface="Avenir"/>
                <a:sym typeface="Avenir"/>
              </a:rPr>
              <a:t>Five and six year old children from the Villetta and Diana Schools, Reggio Emilia, Italy</a:t>
            </a:r>
            <a:endParaRPr i="1" sz="1400">
              <a:solidFill>
                <a:schemeClr val="dk1"/>
              </a:solidFill>
              <a:latin typeface="Avenir"/>
              <a:ea typeface="Avenir"/>
              <a:cs typeface="Avenir"/>
              <a:sym typeface="Avenir"/>
            </a:endParaRPr>
          </a:p>
          <a:p>
            <a:pPr indent="0" lvl="0" marL="0" rtl="0" algn="l">
              <a:lnSpc>
                <a:spcPct val="115000"/>
              </a:lnSpc>
              <a:spcBef>
                <a:spcPts val="1000"/>
              </a:spcBef>
              <a:spcAft>
                <a:spcPts val="0"/>
              </a:spcAft>
              <a:buClr>
                <a:schemeClr val="dk1"/>
              </a:buClr>
              <a:buSzPts val="1100"/>
              <a:buFont typeface="Arial"/>
              <a:buNone/>
            </a:pPr>
            <a:r>
              <a:rPr lang="en" sz="1000">
                <a:solidFill>
                  <a:srgbClr val="666666"/>
                </a:solidFill>
                <a:latin typeface="Calibri"/>
                <a:ea typeface="Calibri"/>
                <a:cs typeface="Calibri"/>
                <a:sym typeface="Calibri"/>
              </a:rPr>
              <a:t>Giudici, C., Rinaldi, C., &amp; Krechevsky, M. (2001). </a:t>
            </a:r>
            <a:r>
              <a:rPr i="1" lang="en" sz="1000">
                <a:solidFill>
                  <a:srgbClr val="666666"/>
                </a:solidFill>
                <a:latin typeface="Calibri"/>
                <a:ea typeface="Calibri"/>
                <a:cs typeface="Calibri"/>
                <a:sym typeface="Calibri"/>
              </a:rPr>
              <a:t>Making learning visible: children as individual and group learners</a:t>
            </a:r>
            <a:r>
              <a:rPr lang="en" sz="1000">
                <a:solidFill>
                  <a:srgbClr val="666666"/>
                </a:solidFill>
                <a:latin typeface="Calibri"/>
                <a:ea typeface="Calibri"/>
                <a:cs typeface="Calibri"/>
                <a:sym typeface="Calibri"/>
              </a:rPr>
              <a:t>. Reggio Emilia, Italy: Reggio Children. Pgs. 322-329.</a:t>
            </a:r>
            <a:endParaRPr i="1" sz="1400">
              <a:solidFill>
                <a:schemeClr val="dk1"/>
              </a:solidFill>
              <a:latin typeface="Avenir"/>
              <a:ea typeface="Avenir"/>
              <a:cs typeface="Avenir"/>
              <a:sym typeface="Aveni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3000">
                <a:solidFill>
                  <a:srgbClr val="999999"/>
                </a:solidFill>
                <a:latin typeface="Avenir"/>
                <a:ea typeface="Avenir"/>
                <a:cs typeface="Avenir"/>
                <a:sym typeface="Avenir"/>
              </a:rPr>
              <a:t>Angela V.</a:t>
            </a:r>
            <a:r>
              <a:rPr lang="en" sz="3000">
                <a:solidFill>
                  <a:srgbClr val="323232"/>
                </a:solidFill>
                <a:latin typeface="Avenir"/>
                <a:ea typeface="Avenir"/>
                <a:cs typeface="Avenir"/>
                <a:sym typeface="Avenir"/>
              </a:rPr>
              <a:t>  I like working in groups, because it’s faster. When you work alone it takes longer… We can decide on things together. In a group you can do things together, so it’s more fun for us and for everyone else.</a:t>
            </a:r>
            <a:endParaRPr sz="3000"/>
          </a:p>
        </p:txBody>
      </p:sp>
      <p:sp>
        <p:nvSpPr>
          <p:cNvPr id="113" name="Google Shape;113;p27"/>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2</a:t>
            </a:r>
            <a:endParaRPr sz="2200">
              <a:latin typeface="Avenir"/>
              <a:ea typeface="Avenir"/>
              <a:cs typeface="Avenir"/>
              <a:sym typeface="Aveni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8"/>
          <p:cNvSpPr txBox="1"/>
          <p:nvPr>
            <p:ph idx="1" type="body"/>
          </p:nvPr>
        </p:nvSpPr>
        <p:spPr>
          <a:xfrm>
            <a:off x="311700" y="937625"/>
            <a:ext cx="8520600" cy="36312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3000">
                <a:solidFill>
                  <a:srgbClr val="999999"/>
                </a:solidFill>
                <a:latin typeface="Avenir"/>
                <a:ea typeface="Avenir"/>
                <a:cs typeface="Avenir"/>
                <a:sym typeface="Avenir"/>
              </a:rPr>
              <a:t>Anna</a:t>
            </a:r>
            <a:r>
              <a:rPr lang="en" sz="3000">
                <a:solidFill>
                  <a:srgbClr val="323232"/>
                </a:solidFill>
                <a:latin typeface="Avenir"/>
                <a:ea typeface="Avenir"/>
                <a:cs typeface="Avenir"/>
                <a:sym typeface="Avenir"/>
              </a:rPr>
              <a:t>  Sometimes it’s better to do things by yourself. For example, I’m learning how to jump rope. When I practice I have to think really carefully about the jump and the rope. No one can be around or else I get confused and I do it wrong. </a:t>
            </a:r>
            <a:endParaRPr sz="3000"/>
          </a:p>
        </p:txBody>
      </p:sp>
      <p:sp>
        <p:nvSpPr>
          <p:cNvPr id="119" name="Google Shape;119;p28"/>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8</a:t>
            </a:r>
            <a:endParaRPr sz="2200">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9"/>
          <p:cNvSpPr txBox="1"/>
          <p:nvPr>
            <p:ph idx="1" type="body"/>
          </p:nvPr>
        </p:nvSpPr>
        <p:spPr>
          <a:xfrm>
            <a:off x="311700" y="651100"/>
            <a:ext cx="8520600" cy="40866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3000">
                <a:solidFill>
                  <a:srgbClr val="999999"/>
                </a:solidFill>
                <a:latin typeface="Avenir"/>
                <a:ea typeface="Avenir"/>
                <a:cs typeface="Avenir"/>
                <a:sym typeface="Avenir"/>
              </a:rPr>
              <a:t>Luca  </a:t>
            </a:r>
            <a:r>
              <a:rPr lang="en" sz="3000">
                <a:solidFill>
                  <a:schemeClr val="dk1"/>
                </a:solidFill>
                <a:latin typeface="Avenir"/>
                <a:ea typeface="Avenir"/>
                <a:cs typeface="Avenir"/>
                <a:sym typeface="Avenir"/>
              </a:rPr>
              <a:t>We’re learning how to do a lot of things and when you learn a lot, you become an expert, too, and even more… a super expert! If you build stuff a lot, you turn into an expert builder because you’ve learned a lot of times how to do it. You can even do it with your eyes closed. I know how to do some things, but not everything. </a:t>
            </a:r>
            <a:endParaRPr sz="3000"/>
          </a:p>
        </p:txBody>
      </p:sp>
      <p:sp>
        <p:nvSpPr>
          <p:cNvPr id="125" name="Google Shape;125;p29"/>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17</a:t>
            </a:r>
            <a:endParaRPr sz="2200">
              <a:latin typeface="Avenir"/>
              <a:ea typeface="Avenir"/>
              <a:cs typeface="Avenir"/>
              <a:sym typeface="Aveni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30"/>
          <p:cNvSpPr txBox="1"/>
          <p:nvPr>
            <p:ph idx="1" type="body"/>
          </p:nvPr>
        </p:nvSpPr>
        <p:spPr>
          <a:xfrm>
            <a:off x="311700" y="1053700"/>
            <a:ext cx="8520600" cy="35151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3000">
                <a:solidFill>
                  <a:srgbClr val="999999"/>
                </a:solidFill>
                <a:latin typeface="Avenir"/>
                <a:ea typeface="Avenir"/>
                <a:cs typeface="Avenir"/>
                <a:sym typeface="Avenir"/>
              </a:rPr>
              <a:t>Nicola  </a:t>
            </a:r>
            <a:r>
              <a:rPr lang="en" sz="3000">
                <a:solidFill>
                  <a:schemeClr val="dk1"/>
                </a:solidFill>
                <a:latin typeface="Avenir"/>
                <a:ea typeface="Avenir"/>
                <a:cs typeface="Avenir"/>
                <a:sym typeface="Avenir"/>
              </a:rPr>
              <a:t>You have to know how to do different things, because if everyone knows how to do different things the whole group knows how to do everything.  Even the best things. </a:t>
            </a:r>
            <a:endParaRPr sz="3000"/>
          </a:p>
        </p:txBody>
      </p:sp>
      <p:sp>
        <p:nvSpPr>
          <p:cNvPr id="131" name="Google Shape;131;p30"/>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20</a:t>
            </a:r>
            <a:endParaRPr sz="2200">
              <a:latin typeface="Avenir"/>
              <a:ea typeface="Avenir"/>
              <a:cs typeface="Avenir"/>
              <a:sym typeface="Aveni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31"/>
          <p:cNvSpPr txBox="1"/>
          <p:nvPr>
            <p:ph idx="1" type="body"/>
          </p:nvPr>
        </p:nvSpPr>
        <p:spPr>
          <a:xfrm>
            <a:off x="311700" y="1053700"/>
            <a:ext cx="8520600" cy="35151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Clr>
                <a:schemeClr val="dk1"/>
              </a:buClr>
              <a:buSzPts val="1100"/>
              <a:buFont typeface="Arial"/>
              <a:buNone/>
            </a:pPr>
            <a:r>
              <a:rPr lang="en" sz="3000">
                <a:solidFill>
                  <a:srgbClr val="999999"/>
                </a:solidFill>
                <a:latin typeface="Avenir"/>
                <a:ea typeface="Avenir"/>
                <a:cs typeface="Avenir"/>
                <a:sym typeface="Avenir"/>
              </a:rPr>
              <a:t>Nicola  </a:t>
            </a:r>
            <a:r>
              <a:rPr lang="en" sz="3000">
                <a:solidFill>
                  <a:schemeClr val="dk1"/>
                </a:solidFill>
                <a:latin typeface="Avenir"/>
                <a:ea typeface="Avenir"/>
                <a:cs typeface="Avenir"/>
                <a:sym typeface="Avenir"/>
              </a:rPr>
              <a:t>You argue, and then you don’t know what’s going on.  You don’t know what you’re supposed to do and then you get tired of it and go and do something else. </a:t>
            </a:r>
            <a:endParaRPr sz="3000"/>
          </a:p>
        </p:txBody>
      </p:sp>
      <p:sp>
        <p:nvSpPr>
          <p:cNvPr id="137" name="Google Shape;137;p31"/>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25</a:t>
            </a:r>
            <a:endParaRPr sz="2200">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2"/>
          <p:cNvSpPr txBox="1"/>
          <p:nvPr>
            <p:ph idx="1" type="body"/>
          </p:nvPr>
        </p:nvSpPr>
        <p:spPr>
          <a:xfrm>
            <a:off x="311700" y="491125"/>
            <a:ext cx="8520600" cy="407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2600">
              <a:solidFill>
                <a:srgbClr val="323232"/>
              </a:solidFill>
              <a:latin typeface="Avenir"/>
              <a:ea typeface="Avenir"/>
              <a:cs typeface="Avenir"/>
              <a:sym typeface="Avenir"/>
            </a:endParaRPr>
          </a:p>
          <a:p>
            <a:pPr indent="0" lvl="0" marL="0" rtl="0" algn="l">
              <a:spcBef>
                <a:spcPts val="1000"/>
              </a:spcBef>
              <a:spcAft>
                <a:spcPts val="1000"/>
              </a:spcAft>
              <a:buClr>
                <a:schemeClr val="dk1"/>
              </a:buClr>
              <a:buSzPts val="1100"/>
              <a:buFont typeface="Arial"/>
              <a:buNone/>
            </a:pPr>
            <a:r>
              <a:rPr lang="en" sz="2600">
                <a:solidFill>
                  <a:srgbClr val="999999"/>
                </a:solidFill>
                <a:latin typeface="Avenir"/>
                <a:ea typeface="Avenir"/>
                <a:cs typeface="Avenir"/>
                <a:sym typeface="Avenir"/>
              </a:rPr>
              <a:t>Francesco</a:t>
            </a:r>
            <a:r>
              <a:rPr lang="en" sz="2600">
                <a:solidFill>
                  <a:srgbClr val="323232"/>
                </a:solidFill>
                <a:latin typeface="Avenir"/>
                <a:ea typeface="Avenir"/>
                <a:cs typeface="Avenir"/>
                <a:sym typeface="Avenir"/>
              </a:rPr>
              <a:t>  For example, when you’re with a group you feel like you don’t know some things, because you’re not an expert, and someone else helps you and that way you learn stuff… and the thing you learned sticks inside and it never comes off because it sticks to the other ideas you’ve already got. </a:t>
            </a:r>
            <a:endParaRPr sz="2600"/>
          </a:p>
        </p:txBody>
      </p:sp>
      <p:sp>
        <p:nvSpPr>
          <p:cNvPr id="143" name="Google Shape;143;p32"/>
          <p:cNvSpPr txBox="1"/>
          <p:nvPr/>
        </p:nvSpPr>
        <p:spPr>
          <a:xfrm>
            <a:off x="6921900" y="1279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34</a:t>
            </a:r>
            <a:endParaRPr sz="2200">
              <a:latin typeface="Avenir"/>
              <a:ea typeface="Avenir"/>
              <a:cs typeface="Avenir"/>
              <a:sym typeface="Aveni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3"/>
          <p:cNvSpPr txBox="1"/>
          <p:nvPr>
            <p:ph idx="1" type="body"/>
          </p:nvPr>
        </p:nvSpPr>
        <p:spPr>
          <a:xfrm>
            <a:off x="166800" y="1523475"/>
            <a:ext cx="88104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3000">
              <a:solidFill>
                <a:srgbClr val="999999"/>
              </a:solidFill>
              <a:latin typeface="Avenir"/>
              <a:ea typeface="Avenir"/>
              <a:cs typeface="Avenir"/>
              <a:sym typeface="Avenir"/>
            </a:endParaRPr>
          </a:p>
          <a:p>
            <a:pPr indent="0" lvl="0" marL="0" rtl="0" algn="l">
              <a:spcBef>
                <a:spcPts val="1000"/>
              </a:spcBef>
              <a:spcAft>
                <a:spcPts val="0"/>
              </a:spcAft>
              <a:buClr>
                <a:schemeClr val="dk1"/>
              </a:buClr>
              <a:buSzPts val="1100"/>
              <a:buFont typeface="Arial"/>
              <a:buNone/>
            </a:pPr>
            <a:r>
              <a:t/>
            </a:r>
            <a:endParaRPr sz="3000">
              <a:solidFill>
                <a:srgbClr val="999999"/>
              </a:solidFill>
              <a:latin typeface="Avenir"/>
              <a:ea typeface="Avenir"/>
              <a:cs typeface="Avenir"/>
              <a:sym typeface="Avenir"/>
            </a:endParaRPr>
          </a:p>
          <a:p>
            <a:pPr indent="0" lvl="0" marL="0" rtl="0" algn="l">
              <a:spcBef>
                <a:spcPts val="1000"/>
              </a:spcBef>
              <a:spcAft>
                <a:spcPts val="1000"/>
              </a:spcAft>
              <a:buClr>
                <a:schemeClr val="dk1"/>
              </a:buClr>
              <a:buSzPts val="1100"/>
              <a:buFont typeface="Arial"/>
              <a:buNone/>
            </a:pPr>
            <a:r>
              <a:rPr lang="en" sz="3000">
                <a:solidFill>
                  <a:srgbClr val="999999"/>
                </a:solidFill>
                <a:latin typeface="Avenir"/>
                <a:ea typeface="Avenir"/>
                <a:cs typeface="Avenir"/>
                <a:sym typeface="Avenir"/>
              </a:rPr>
              <a:t>Michele</a:t>
            </a:r>
            <a:r>
              <a:rPr lang="en" sz="3000">
                <a:solidFill>
                  <a:schemeClr val="dk1"/>
                </a:solidFill>
                <a:latin typeface="Avenir"/>
                <a:ea typeface="Avenir"/>
                <a:cs typeface="Avenir"/>
                <a:sym typeface="Avenir"/>
              </a:rPr>
              <a:t>  Let me ask a question: It’s not fun to be alone when you’re playing, but what about when you’re writing something that’s hard? … if I write it when there’s other people, it’s kind of hard for me. </a:t>
            </a:r>
            <a:endParaRPr sz="3000"/>
          </a:p>
        </p:txBody>
      </p:sp>
      <p:sp>
        <p:nvSpPr>
          <p:cNvPr id="149" name="Google Shape;149;p33"/>
          <p:cNvSpPr txBox="1"/>
          <p:nvPr/>
        </p:nvSpPr>
        <p:spPr>
          <a:xfrm>
            <a:off x="7066800" y="2441200"/>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43</a:t>
            </a:r>
            <a:endParaRPr sz="2200">
              <a:latin typeface="Avenir"/>
              <a:ea typeface="Avenir"/>
              <a:cs typeface="Avenir"/>
              <a:sym typeface="Avenir"/>
            </a:endParaRPr>
          </a:p>
        </p:txBody>
      </p:sp>
      <p:sp>
        <p:nvSpPr>
          <p:cNvPr id="150" name="Google Shape;150;p33"/>
          <p:cNvSpPr txBox="1"/>
          <p:nvPr>
            <p:ph idx="1" type="body"/>
          </p:nvPr>
        </p:nvSpPr>
        <p:spPr>
          <a:xfrm>
            <a:off x="258000" y="-1312400"/>
            <a:ext cx="8977200" cy="375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3000">
              <a:solidFill>
                <a:srgbClr val="999999"/>
              </a:solidFill>
              <a:latin typeface="Avenir"/>
              <a:ea typeface="Avenir"/>
              <a:cs typeface="Avenir"/>
              <a:sym typeface="Avenir"/>
            </a:endParaRPr>
          </a:p>
          <a:p>
            <a:pPr indent="0" lvl="0" marL="0" rtl="0" algn="l">
              <a:spcBef>
                <a:spcPts val="1000"/>
              </a:spcBef>
              <a:spcAft>
                <a:spcPts val="0"/>
              </a:spcAft>
              <a:buClr>
                <a:schemeClr val="dk1"/>
              </a:buClr>
              <a:buSzPts val="1100"/>
              <a:buFont typeface="Arial"/>
              <a:buNone/>
            </a:pPr>
            <a:r>
              <a:t/>
            </a:r>
            <a:endParaRPr sz="3000">
              <a:solidFill>
                <a:srgbClr val="999999"/>
              </a:solidFill>
              <a:latin typeface="Avenir"/>
              <a:ea typeface="Avenir"/>
              <a:cs typeface="Avenir"/>
              <a:sym typeface="Avenir"/>
            </a:endParaRPr>
          </a:p>
          <a:p>
            <a:pPr indent="0" lvl="0" marL="0" rtl="0" algn="l">
              <a:spcBef>
                <a:spcPts val="1000"/>
              </a:spcBef>
              <a:spcAft>
                <a:spcPts val="0"/>
              </a:spcAft>
              <a:buClr>
                <a:schemeClr val="dk1"/>
              </a:buClr>
              <a:buSzPts val="1100"/>
              <a:buFont typeface="Arial"/>
              <a:buNone/>
            </a:pPr>
            <a:r>
              <a:t/>
            </a:r>
            <a:endParaRPr sz="3000">
              <a:solidFill>
                <a:srgbClr val="999999"/>
              </a:solidFill>
              <a:latin typeface="Avenir"/>
              <a:ea typeface="Avenir"/>
              <a:cs typeface="Avenir"/>
              <a:sym typeface="Avenir"/>
            </a:endParaRPr>
          </a:p>
          <a:p>
            <a:pPr indent="0" lvl="0" marL="0" rtl="0" algn="l">
              <a:spcBef>
                <a:spcPts val="1000"/>
              </a:spcBef>
              <a:spcAft>
                <a:spcPts val="1000"/>
              </a:spcAft>
              <a:buClr>
                <a:schemeClr val="dk1"/>
              </a:buClr>
              <a:buSzPts val="1100"/>
              <a:buFont typeface="Arial"/>
              <a:buNone/>
            </a:pPr>
            <a:r>
              <a:rPr lang="en" sz="3000">
                <a:solidFill>
                  <a:srgbClr val="999999"/>
                </a:solidFill>
                <a:latin typeface="Avenir"/>
                <a:ea typeface="Avenir"/>
                <a:cs typeface="Avenir"/>
                <a:sym typeface="Avenir"/>
              </a:rPr>
              <a:t>Francesco</a:t>
            </a:r>
            <a:r>
              <a:rPr lang="en" sz="3000">
                <a:solidFill>
                  <a:schemeClr val="dk1"/>
                </a:solidFill>
                <a:latin typeface="Avenir"/>
                <a:ea typeface="Avenir"/>
                <a:cs typeface="Avenir"/>
                <a:sym typeface="Avenir"/>
              </a:rPr>
              <a:t>  When you have to do something with your memories that only you know, or when there are things you have to think about by yourself.</a:t>
            </a:r>
            <a:endParaRPr sz="3000"/>
          </a:p>
        </p:txBody>
      </p:sp>
      <p:sp>
        <p:nvSpPr>
          <p:cNvPr id="151" name="Google Shape;151;p33"/>
          <p:cNvSpPr txBox="1"/>
          <p:nvPr/>
        </p:nvSpPr>
        <p:spPr>
          <a:xfrm>
            <a:off x="7066800" y="149375"/>
            <a:ext cx="1910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Avenir"/>
                <a:ea typeface="Avenir"/>
                <a:cs typeface="Avenir"/>
                <a:sym typeface="Avenir"/>
              </a:rPr>
              <a:t>Paragraph 40</a:t>
            </a:r>
            <a:endParaRPr sz="2200">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784247-A607-44CA-A5ED-5DF418A67981}"/>
</file>

<file path=customXml/itemProps2.xml><?xml version="1.0" encoding="utf-8"?>
<ds:datastoreItem xmlns:ds="http://schemas.openxmlformats.org/officeDocument/2006/customXml" ds:itemID="{4FB672A6-1EBE-40E0-BF12-600DB2420488}"/>
</file>

<file path=customXml/itemProps3.xml><?xml version="1.0" encoding="utf-8"?>
<ds:datastoreItem xmlns:ds="http://schemas.openxmlformats.org/officeDocument/2006/customXml" ds:itemID="{517D9F4C-5312-4949-87EF-93A157D13952}"/>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