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agreement</a:t>
            </a:r>
            <a:r>
              <a:rPr lang="en" sz="1200">
                <a:solidFill>
                  <a:schemeClr val="dk1"/>
                </a:solidFill>
                <a:latin typeface="Calibri"/>
                <a:ea typeface="Calibri"/>
                <a:cs typeface="Calibri"/>
                <a:sym typeface="Calibri"/>
              </a:rPr>
              <a:t>: something that two or more people agree is true</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brave</a:t>
            </a:r>
            <a:r>
              <a:rPr lang="en" sz="1200">
                <a:solidFill>
                  <a:schemeClr val="dk1"/>
                </a:solidFill>
                <a:latin typeface="Calibri"/>
                <a:ea typeface="Calibri"/>
                <a:cs typeface="Calibri"/>
                <a:sym typeface="Calibri"/>
              </a:rPr>
              <a:t>: having courage</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community</a:t>
            </a:r>
            <a:r>
              <a:rPr lang="en" sz="1200">
                <a:solidFill>
                  <a:schemeClr val="dk1"/>
                </a:solidFill>
                <a:latin typeface="Calibri"/>
                <a:ea typeface="Calibri"/>
                <a:cs typeface="Calibri"/>
                <a:sym typeface="Calibri"/>
              </a:rPr>
              <a:t>: a group of people who share space and ideas</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exasperating</a:t>
            </a:r>
            <a:r>
              <a:rPr lang="en" sz="1200">
                <a:solidFill>
                  <a:schemeClr val="dk1"/>
                </a:solidFill>
                <a:latin typeface="Calibri"/>
                <a:ea typeface="Calibri"/>
                <a:cs typeface="Calibri"/>
                <a:sym typeface="Calibri"/>
              </a:rPr>
              <a:t>: frustrating</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fearless</a:t>
            </a:r>
            <a:r>
              <a:rPr lang="en" sz="1200">
                <a:solidFill>
                  <a:schemeClr val="dk1"/>
                </a:solidFill>
                <a:latin typeface="Calibri"/>
                <a:ea typeface="Calibri"/>
                <a:cs typeface="Calibri"/>
                <a:sym typeface="Calibri"/>
              </a:rPr>
              <a:t>: having courage, ready to do something that might be scary (without fear)</a:t>
            </a:r>
            <a:endParaRPr b="1"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include</a:t>
            </a:r>
            <a:r>
              <a:rPr lang="en" sz="1200">
                <a:solidFill>
                  <a:schemeClr val="dk1"/>
                </a:solidFill>
                <a:latin typeface="Calibri"/>
                <a:ea typeface="Calibri"/>
                <a:cs typeface="Calibri"/>
                <a:sym typeface="Calibri"/>
              </a:rPr>
              <a:t>: to make someone or something part of a group</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patience</a:t>
            </a:r>
            <a:r>
              <a:rPr lang="en" sz="1200">
                <a:solidFill>
                  <a:schemeClr val="dk1"/>
                </a:solidFill>
                <a:latin typeface="Calibri"/>
                <a:ea typeface="Calibri"/>
                <a:cs typeface="Calibri"/>
                <a:sym typeface="Calibri"/>
              </a:rPr>
              <a:t>: ability to wait calmly</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still</a:t>
            </a:r>
            <a:r>
              <a:rPr lang="en" sz="1200">
                <a:solidFill>
                  <a:schemeClr val="dk1"/>
                </a:solidFill>
                <a:latin typeface="Calibri"/>
                <a:ea typeface="Calibri"/>
                <a:cs typeface="Calibri"/>
                <a:sym typeface="Calibri"/>
              </a:rPr>
              <a:t>: not moving</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2dcecf18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2dcecf18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agreement</a:t>
            </a:r>
            <a:r>
              <a:rPr lang="en" sz="1200">
                <a:solidFill>
                  <a:schemeClr val="dk1"/>
                </a:solidFill>
                <a:latin typeface="Calibri"/>
                <a:ea typeface="Calibri"/>
                <a:cs typeface="Calibri"/>
                <a:sym typeface="Calibri"/>
              </a:rPr>
              <a:t> (noun)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So far in second grade we have started making these agreements together… </a:t>
            </a:r>
            <a:r>
              <a:rPr lang="en" sz="1200">
                <a:solidFill>
                  <a:schemeClr val="dk1"/>
                </a:solidFill>
                <a:latin typeface="Calibri"/>
                <a:ea typeface="Calibri"/>
                <a:cs typeface="Calibri"/>
                <a:sym typeface="Calibri"/>
              </a:rPr>
              <a:t>[Name agreements that are taking shape in the classroom.]</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an agreement you would like to make with the people you live with?</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https://en.wikipedia.org/wiki/Thumb_signal</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66b2284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66b2284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brave </a:t>
            </a:r>
            <a:r>
              <a:rPr lang="en" sz="1200">
                <a:solidFill>
                  <a:schemeClr val="dk1"/>
                </a:solidFill>
                <a:latin typeface="Calibri"/>
                <a:ea typeface="Calibri"/>
                <a:cs typeface="Calibri"/>
                <a:sym typeface="Calibri"/>
              </a:rPr>
              <a:t>(adjective)</a:t>
            </a:r>
            <a:r>
              <a:rPr b="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child is brave because she is trying to ride a bike on her own! She might feel nervous, but she is trying it anyway!</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have you needed to feel brave? Describe that situation to your partner.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https://activeforlife.com/how-to-teach-your-child-ride-bike/</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2dcecf18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2dcecf18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community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people are part of a group that workds together, when people live with or near each other, when people share an interest or beliefs, they make a community. Our classroom is a learning community.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communities are you part of?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https://woodlibrary.org/our-investment-in-wood-library-builds-community/</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2dcecf18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2dcecf18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exasperating </a:t>
            </a:r>
            <a:r>
              <a:rPr lang="en" sz="1200">
                <a:solidFill>
                  <a:schemeClr val="dk1"/>
                </a:solidFill>
                <a:latin typeface="Calibri"/>
                <a:ea typeface="Calibri"/>
                <a:cs typeface="Calibri"/>
                <a:sym typeface="Calibri"/>
              </a:rPr>
              <a:t>(adjective)</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In </a:t>
            </a:r>
            <a:r>
              <a:rPr lang="en" sz="1200">
                <a:solidFill>
                  <a:schemeClr val="dk1"/>
                </a:solidFill>
                <a:latin typeface="Calibri"/>
                <a:ea typeface="Calibri"/>
                <a:cs typeface="Calibri"/>
                <a:sym typeface="Calibri"/>
              </a:rPr>
              <a:t>A Letter to My Teacher</a:t>
            </a:r>
            <a:r>
              <a:rPr i="1" lang="en" sz="1200">
                <a:solidFill>
                  <a:schemeClr val="dk1"/>
                </a:solidFill>
                <a:latin typeface="Calibri"/>
                <a:ea typeface="Calibri"/>
                <a:cs typeface="Calibri"/>
                <a:sym typeface="Calibri"/>
              </a:rPr>
              <a:t>, the teacher finds the narrator’s behavior exasperating—she feels frustrated and may not know the best thing to do. Sometimes waiting in a long line can be exasperating.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Imagine yourself in this exasperating line. What could you do to keep yourself from becoming too frustrated?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https://wwdaydream.com/2019/05/19/patience-is-a-virtue-or-a-learned-skill/</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e2dcecf18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e2dcecf18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fearless </a:t>
            </a:r>
            <a:r>
              <a:rPr lang="en" sz="1200">
                <a:solidFill>
                  <a:schemeClr val="dk1"/>
                </a:solidFill>
                <a:latin typeface="Calibri"/>
                <a:ea typeface="Calibri"/>
                <a:cs typeface="Calibri"/>
                <a:sym typeface="Calibri"/>
              </a:rPr>
              <a:t>(adjective)</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hiker is fearless, even in the woods, even at the top of a tall cliff. Instead of feeling afraid, they feel confident that they can keep going, even if there may be unknown things ahead.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Mary Kingsley was fearless as an explorer. How about you? Have you been fearless? What helps you feel that way?</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https://thetrek.co/appalachian-trail/5-things-i-learned-thru-hiking-as-a-solo-female/</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2dcecf18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2dcecf18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include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Everyone here is part of the huddle. If another child came along, this group would probably include them!</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Why is it important to include others?</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https://30seconds.com/mom/tip/17700/Kids-Should-Have-to-Play-With-Everyone-My-Thoughts-on-Teaching-Children-to-Be-Includers</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2dcecf18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2dcecf18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patience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teacher in this book shows patience as she got to know the children in her class. She takes her time to learn who they are and what they need, and she is gentle with the narrator’s mistakes.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Can you think of a time when you needed to show patience—maybe with a friend or with someone in your family? Tell your partner about it.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From </a:t>
            </a:r>
            <a:r>
              <a:rPr i="1" lang="en" sz="800">
                <a:solidFill>
                  <a:schemeClr val="dk1"/>
                </a:solidFill>
                <a:latin typeface="Calibri"/>
                <a:ea typeface="Calibri"/>
                <a:cs typeface="Calibri"/>
                <a:sym typeface="Calibri"/>
              </a:rPr>
              <a:t>A Letter to my Teacher</a:t>
            </a:r>
            <a:r>
              <a:rPr lang="en" sz="800">
                <a:solidFill>
                  <a:schemeClr val="dk1"/>
                </a:solidFill>
                <a:latin typeface="Calibri"/>
                <a:ea typeface="Calibri"/>
                <a:cs typeface="Calibri"/>
                <a:sym typeface="Calibri"/>
              </a:rPr>
              <a:t>, illustrated by Nancy Carpenter</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2dcecf18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2dcecf18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still </a:t>
            </a:r>
            <a:r>
              <a:rPr lang="en" sz="1200">
                <a:solidFill>
                  <a:schemeClr val="dk1"/>
                </a:solidFill>
                <a:latin typeface="Calibri"/>
                <a:ea typeface="Calibri"/>
                <a:cs typeface="Calibri"/>
                <a:sym typeface="Calibri"/>
              </a:rPr>
              <a:t>(adjective)</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Narcissa sits still; she doesn’t move. This squirrel is not moving. It is pausing its movement and staying still to collect information by listening and looking to see if there is danger.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Let’s all be completely still. </a:t>
            </a:r>
            <a:r>
              <a:rPr lang="en" sz="1200">
                <a:solidFill>
                  <a:schemeClr val="dk1"/>
                </a:solidFill>
                <a:latin typeface="Calibri"/>
                <a:ea typeface="Calibri"/>
                <a:cs typeface="Calibri"/>
                <a:sym typeface="Calibri"/>
              </a:rPr>
              <a:t>[Pause for a moment.]</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Now turn to your partner and tell what you noticed in your body and in the classroom.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https://www.perkypet.com/articles/squirrel-nests</a:t>
            </a:r>
            <a:endParaRPr sz="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1, Week 1 </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agreement</a:t>
            </a:r>
            <a:endParaRPr b="1">
              <a:latin typeface="Century Gothic"/>
              <a:ea typeface="Century Gothic"/>
              <a:cs typeface="Century Gothic"/>
              <a:sym typeface="Century Gothic"/>
            </a:endParaRPr>
          </a:p>
        </p:txBody>
      </p:sp>
      <p:sp>
        <p:nvSpPr>
          <p:cNvPr id="60" name="Google Shape;60;p14"/>
          <p:cNvSpPr txBox="1"/>
          <p:nvPr>
            <p:ph idx="1" type="subTitle"/>
          </p:nvPr>
        </p:nvSpPr>
        <p:spPr>
          <a:xfrm>
            <a:off x="265500" y="2683575"/>
            <a:ext cx="4045200" cy="169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222222"/>
                </a:solidFill>
                <a:latin typeface="Century Gothic"/>
                <a:ea typeface="Century Gothic"/>
                <a:cs typeface="Century Gothic"/>
                <a:sym typeface="Century Gothic"/>
              </a:rPr>
              <a:t>something that two or more people agree is true</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5672125" y="683276"/>
            <a:ext cx="2381950" cy="3179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brave</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h</a:t>
            </a:r>
            <a:r>
              <a:rPr lang="en" sz="1800">
                <a:solidFill>
                  <a:schemeClr val="dk1"/>
                </a:solidFill>
                <a:latin typeface="Century Gothic"/>
                <a:ea typeface="Century Gothic"/>
                <a:cs typeface="Century Gothic"/>
                <a:sym typeface="Century Gothic"/>
              </a:rPr>
              <a:t>aving courage</a:t>
            </a:r>
            <a:endParaRPr sz="1800">
              <a:solidFill>
                <a:srgbClr val="222222"/>
              </a:solidFill>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5010275" y="1089450"/>
            <a:ext cx="3705225" cy="248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community</a:t>
            </a:r>
            <a:endParaRPr b="1">
              <a:latin typeface="Century Gothic"/>
              <a:ea typeface="Century Gothic"/>
              <a:cs typeface="Century Gothic"/>
              <a:sym typeface="Century Gothic"/>
            </a:endParaRPr>
          </a:p>
        </p:txBody>
      </p:sp>
      <p:sp>
        <p:nvSpPr>
          <p:cNvPr id="74" name="Google Shape;74;p16"/>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 group of people who share space and ideas</a:t>
            </a:r>
            <a:endParaRPr sz="1800">
              <a:solidFill>
                <a:srgbClr val="222222"/>
              </a:solidFill>
              <a:latin typeface="Century Gothic"/>
              <a:ea typeface="Century Gothic"/>
              <a:cs typeface="Century Gothic"/>
              <a:sym typeface="Century Gothic"/>
            </a:endParaRPr>
          </a:p>
        </p:txBody>
      </p:sp>
      <p:pic>
        <p:nvPicPr>
          <p:cNvPr id="75" name="Google Shape;75;p16"/>
          <p:cNvPicPr preferRelativeResize="0"/>
          <p:nvPr/>
        </p:nvPicPr>
        <p:blipFill rotWithShape="1">
          <a:blip r:embed="rId3">
            <a:alphaModFix/>
          </a:blip>
          <a:srcRect b="6812" l="8615" r="9564" t="0"/>
          <a:stretch/>
        </p:blipFill>
        <p:spPr>
          <a:xfrm>
            <a:off x="4809650" y="1089450"/>
            <a:ext cx="4045200" cy="25903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exasperating</a:t>
            </a:r>
            <a:endParaRPr b="1">
              <a:latin typeface="Century Gothic"/>
              <a:ea typeface="Century Gothic"/>
              <a:cs typeface="Century Gothic"/>
              <a:sym typeface="Century Gothic"/>
            </a:endParaRPr>
          </a:p>
        </p:txBody>
      </p:sp>
      <p:sp>
        <p:nvSpPr>
          <p:cNvPr id="81" name="Google Shape;81;p17"/>
          <p:cNvSpPr txBox="1"/>
          <p:nvPr>
            <p:ph idx="1" type="subTitle"/>
          </p:nvPr>
        </p:nvSpPr>
        <p:spPr>
          <a:xfrm>
            <a:off x="265500" y="2672925"/>
            <a:ext cx="4045200" cy="170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frustrating</a:t>
            </a:r>
            <a:endParaRPr sz="1800">
              <a:solidFill>
                <a:srgbClr val="222222"/>
              </a:solidFill>
              <a:latin typeface="Century Gothic"/>
              <a:ea typeface="Century Gothic"/>
              <a:cs typeface="Century Gothic"/>
              <a:sym typeface="Century Gothic"/>
            </a:endParaRPr>
          </a:p>
        </p:txBody>
      </p:sp>
      <p:pic>
        <p:nvPicPr>
          <p:cNvPr id="82" name="Google Shape;82;p17"/>
          <p:cNvPicPr preferRelativeResize="0"/>
          <p:nvPr/>
        </p:nvPicPr>
        <p:blipFill>
          <a:blip r:embed="rId3">
            <a:alphaModFix/>
          </a:blip>
          <a:stretch>
            <a:fillRect/>
          </a:stretch>
        </p:blipFill>
        <p:spPr>
          <a:xfrm>
            <a:off x="4827900" y="1089450"/>
            <a:ext cx="4045200" cy="22541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fearless</a:t>
            </a:r>
            <a:endParaRPr b="1">
              <a:latin typeface="Century Gothic"/>
              <a:ea typeface="Century Gothic"/>
              <a:cs typeface="Century Gothic"/>
              <a:sym typeface="Century Gothic"/>
            </a:endParaRPr>
          </a:p>
        </p:txBody>
      </p:sp>
      <p:sp>
        <p:nvSpPr>
          <p:cNvPr id="88" name="Google Shape;88;p18"/>
          <p:cNvSpPr txBox="1"/>
          <p:nvPr>
            <p:ph idx="1" type="subTitle"/>
          </p:nvPr>
        </p:nvSpPr>
        <p:spPr>
          <a:xfrm>
            <a:off x="265500" y="2726150"/>
            <a:ext cx="4045200" cy="16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having courage, ready to do something that might be scary (without fear)</a:t>
            </a:r>
            <a:endParaRPr sz="1800">
              <a:solidFill>
                <a:srgbClr val="222222"/>
              </a:solidFill>
              <a:latin typeface="Century Gothic"/>
              <a:ea typeface="Century Gothic"/>
              <a:cs typeface="Century Gothic"/>
              <a:sym typeface="Century Gothic"/>
            </a:endParaRPr>
          </a:p>
        </p:txBody>
      </p:sp>
      <p:pic>
        <p:nvPicPr>
          <p:cNvPr id="89" name="Google Shape;89;p18"/>
          <p:cNvPicPr preferRelativeResize="0"/>
          <p:nvPr/>
        </p:nvPicPr>
        <p:blipFill>
          <a:blip r:embed="rId3">
            <a:alphaModFix/>
          </a:blip>
          <a:stretch>
            <a:fillRect/>
          </a:stretch>
        </p:blipFill>
        <p:spPr>
          <a:xfrm>
            <a:off x="5046775" y="936700"/>
            <a:ext cx="3667125" cy="2752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include</a:t>
            </a:r>
            <a:endParaRPr b="1">
              <a:latin typeface="Century Gothic"/>
              <a:ea typeface="Century Gothic"/>
              <a:cs typeface="Century Gothic"/>
              <a:sym typeface="Century Gothic"/>
            </a:endParaRPr>
          </a:p>
        </p:txBody>
      </p:sp>
      <p:sp>
        <p:nvSpPr>
          <p:cNvPr id="95" name="Google Shape;95;p19"/>
          <p:cNvSpPr txBox="1"/>
          <p:nvPr>
            <p:ph idx="1" type="subTitle"/>
          </p:nvPr>
        </p:nvSpPr>
        <p:spPr>
          <a:xfrm>
            <a:off x="265500" y="2694225"/>
            <a:ext cx="4045200" cy="168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make someone or something part of a group</a:t>
            </a:r>
            <a:endParaRPr sz="2400">
              <a:solidFill>
                <a:schemeClr val="dk1"/>
              </a:solidFill>
              <a:latin typeface="Century Gothic"/>
              <a:ea typeface="Century Gothic"/>
              <a:cs typeface="Century Gothic"/>
              <a:sym typeface="Century Gothic"/>
            </a:endParaRPr>
          </a:p>
        </p:txBody>
      </p:sp>
      <p:pic>
        <p:nvPicPr>
          <p:cNvPr id="96" name="Google Shape;96;p19"/>
          <p:cNvPicPr preferRelativeResize="0"/>
          <p:nvPr/>
        </p:nvPicPr>
        <p:blipFill>
          <a:blip r:embed="rId3">
            <a:alphaModFix/>
          </a:blip>
          <a:stretch>
            <a:fillRect/>
          </a:stretch>
        </p:blipFill>
        <p:spPr>
          <a:xfrm>
            <a:off x="4937325" y="1089450"/>
            <a:ext cx="3790950" cy="253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patience</a:t>
            </a:r>
            <a:endParaRPr b="1">
              <a:latin typeface="Century Gothic"/>
              <a:ea typeface="Century Gothic"/>
              <a:cs typeface="Century Gothic"/>
              <a:sym typeface="Century Gothic"/>
            </a:endParaRPr>
          </a:p>
        </p:txBody>
      </p:sp>
      <p:sp>
        <p:nvSpPr>
          <p:cNvPr id="102" name="Google Shape;102;p20"/>
          <p:cNvSpPr txBox="1"/>
          <p:nvPr>
            <p:ph idx="1" type="subTitle"/>
          </p:nvPr>
        </p:nvSpPr>
        <p:spPr>
          <a:xfrm>
            <a:off x="265500" y="2726150"/>
            <a:ext cx="4045200" cy="165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None/>
            </a:pPr>
            <a:r>
              <a:rPr lang="en" sz="1800">
                <a:solidFill>
                  <a:schemeClr val="dk1"/>
                </a:solidFill>
                <a:latin typeface="Century Gothic"/>
                <a:ea typeface="Century Gothic"/>
                <a:cs typeface="Century Gothic"/>
                <a:sym typeface="Century Gothic"/>
              </a:rPr>
              <a:t>a</a:t>
            </a:r>
            <a:r>
              <a:rPr lang="en" sz="1800">
                <a:solidFill>
                  <a:schemeClr val="dk1"/>
                </a:solidFill>
                <a:latin typeface="Century Gothic"/>
                <a:ea typeface="Century Gothic"/>
                <a:cs typeface="Century Gothic"/>
                <a:sym typeface="Century Gothic"/>
              </a:rPr>
              <a:t>bility to wait calmly</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103" name="Google Shape;103;p20"/>
          <p:cNvPicPr preferRelativeResize="0"/>
          <p:nvPr/>
        </p:nvPicPr>
        <p:blipFill>
          <a:blip r:embed="rId3">
            <a:alphaModFix/>
          </a:blip>
          <a:stretch>
            <a:fillRect/>
          </a:stretch>
        </p:blipFill>
        <p:spPr>
          <a:xfrm>
            <a:off x="5101500" y="973175"/>
            <a:ext cx="3471025" cy="2801550"/>
          </a:xfrm>
          <a:prstGeom prst="rect">
            <a:avLst/>
          </a:prstGeom>
          <a:noFill/>
          <a:ln cap="flat" cmpd="sng" w="12700">
            <a:solidFill>
              <a:srgbClr val="9FC5E8"/>
            </a:solidFill>
            <a:prstDash val="solid"/>
            <a:miter lim="8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still</a:t>
            </a:r>
            <a:endParaRPr b="1">
              <a:latin typeface="Century Gothic"/>
              <a:ea typeface="Century Gothic"/>
              <a:cs typeface="Century Gothic"/>
              <a:sym typeface="Century Gothic"/>
            </a:endParaRPr>
          </a:p>
        </p:txBody>
      </p:sp>
      <p:sp>
        <p:nvSpPr>
          <p:cNvPr id="109" name="Google Shape;109;p21"/>
          <p:cNvSpPr txBox="1"/>
          <p:nvPr>
            <p:ph idx="1" type="subTitle"/>
          </p:nvPr>
        </p:nvSpPr>
        <p:spPr>
          <a:xfrm>
            <a:off x="265500" y="2758100"/>
            <a:ext cx="4045200" cy="162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not moving</a:t>
            </a:r>
            <a:endParaRPr sz="1800">
              <a:solidFill>
                <a:srgbClr val="222222"/>
              </a:solidFill>
              <a:latin typeface="Century Gothic"/>
              <a:ea typeface="Century Gothic"/>
              <a:cs typeface="Century Gothic"/>
              <a:sym typeface="Century Gothic"/>
            </a:endParaRPr>
          </a:p>
        </p:txBody>
      </p:sp>
      <p:pic>
        <p:nvPicPr>
          <p:cNvPr id="110" name="Google Shape;110;p21"/>
          <p:cNvPicPr preferRelativeResize="0"/>
          <p:nvPr/>
        </p:nvPicPr>
        <p:blipFill>
          <a:blip r:embed="rId3">
            <a:alphaModFix/>
          </a:blip>
          <a:stretch>
            <a:fillRect/>
          </a:stretch>
        </p:blipFill>
        <p:spPr>
          <a:xfrm>
            <a:off x="5010275" y="1089450"/>
            <a:ext cx="3676650" cy="2266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D61DA8-7F17-40DF-AF37-24292A747C6F}"/>
</file>

<file path=customXml/itemProps2.xml><?xml version="1.0" encoding="utf-8"?>
<ds:datastoreItem xmlns:ds="http://schemas.openxmlformats.org/officeDocument/2006/customXml" ds:itemID="{21AF8F71-198E-48E4-A270-317BE316A2E3}"/>
</file>

<file path=customXml/itemProps3.xml><?xml version="1.0" encoding="utf-8"?>
<ds:datastoreItem xmlns:ds="http://schemas.openxmlformats.org/officeDocument/2006/customXml" ds:itemID="{7E9DBC24-AA9C-4AC0-A3B7-E6B16B64448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