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CenturyGothic-boldItalic.fntdata"/><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CenturyGothic-italic.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font" Target="fonts/CenturyGothic-bold.fntdata"/><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15" Type="http://schemas.openxmlformats.org/officeDocument/2006/relationships/font" Target="fonts/CenturyGothic-regular.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2dcecf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2dcecf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evaluate</a:t>
            </a:r>
            <a:r>
              <a:rPr lang="en" sz="1200">
                <a:solidFill>
                  <a:schemeClr val="dk1"/>
                </a:solidFill>
                <a:latin typeface="Calibri"/>
                <a:ea typeface="Calibri"/>
                <a:cs typeface="Calibri"/>
                <a:sym typeface="Calibri"/>
              </a:rPr>
              <a:t>: to judge the value of</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intervene</a:t>
            </a:r>
            <a:r>
              <a:rPr lang="en" sz="1200">
                <a:solidFill>
                  <a:schemeClr val="dk1"/>
                </a:solidFill>
                <a:latin typeface="Calibri"/>
                <a:ea typeface="Calibri"/>
                <a:cs typeface="Calibri"/>
                <a:sym typeface="Calibri"/>
              </a:rPr>
              <a:t>: to enter a situation to change what is happening</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propose</a:t>
            </a:r>
            <a:r>
              <a:rPr lang="en" sz="1200">
                <a:solidFill>
                  <a:schemeClr val="dk1"/>
                </a:solidFill>
                <a:latin typeface="Calibri"/>
                <a:ea typeface="Calibri"/>
                <a:cs typeface="Calibri"/>
                <a:sym typeface="Calibri"/>
              </a:rPr>
              <a:t>: to suggest</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protect</a:t>
            </a:r>
            <a:r>
              <a:rPr lang="en" sz="1200">
                <a:solidFill>
                  <a:schemeClr val="dk1"/>
                </a:solidFill>
                <a:latin typeface="Calibri"/>
                <a:ea typeface="Calibri"/>
                <a:cs typeface="Calibri"/>
                <a:sym typeface="Calibri"/>
              </a:rPr>
              <a:t>: to keep safe from harm</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recommend</a:t>
            </a:r>
            <a:r>
              <a:rPr lang="en" sz="1200">
                <a:solidFill>
                  <a:schemeClr val="dk1"/>
                </a:solidFill>
                <a:latin typeface="Calibri"/>
                <a:ea typeface="Calibri"/>
                <a:cs typeface="Calibri"/>
                <a:sym typeface="Calibri"/>
              </a:rPr>
              <a:t> (v): to suggest, to present as a good idea</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recommendation</a:t>
            </a:r>
            <a:r>
              <a:rPr lang="en" sz="1200">
                <a:solidFill>
                  <a:schemeClr val="dk1"/>
                </a:solidFill>
                <a:latin typeface="Calibri"/>
                <a:ea typeface="Calibri"/>
                <a:cs typeface="Calibri"/>
                <a:sym typeface="Calibri"/>
              </a:rPr>
              <a:t> (n): suggestion </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respond</a:t>
            </a:r>
            <a:r>
              <a:rPr lang="en" sz="1200">
                <a:solidFill>
                  <a:schemeClr val="dk1"/>
                </a:solidFill>
                <a:latin typeface="Calibri"/>
                <a:ea typeface="Calibri"/>
                <a:cs typeface="Calibri"/>
                <a:sym typeface="Calibri"/>
              </a:rPr>
              <a:t>: to answer, in words or in another way</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restore</a:t>
            </a:r>
            <a:r>
              <a:rPr lang="en" sz="1200">
                <a:solidFill>
                  <a:schemeClr val="dk1"/>
                </a:solidFill>
                <a:latin typeface="Calibri"/>
                <a:ea typeface="Calibri"/>
                <a:cs typeface="Calibri"/>
                <a:sym typeface="Calibri"/>
              </a:rPr>
              <a:t>: to return to the way something was before</a:t>
            </a:r>
            <a:endParaRPr b="1" sz="1200">
              <a:solidFill>
                <a:schemeClr val="dk1"/>
              </a:solidFill>
              <a:latin typeface="Calibri"/>
              <a:ea typeface="Calibri"/>
              <a:cs typeface="Calibri"/>
              <a:sym typeface="Calibri"/>
            </a:endParaRPr>
          </a:p>
          <a:p>
            <a:pPr indent="0" lvl="0" marL="0" rtl="0" algn="l">
              <a:spcBef>
                <a:spcPts val="30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05559f9fc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05559f9fc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evaluate </a:t>
            </a:r>
            <a:r>
              <a:rPr lang="en" sz="1200">
                <a:solidFill>
                  <a:schemeClr val="dk1"/>
                </a:solidFill>
                <a:latin typeface="Calibri"/>
                <a:ea typeface="Calibri"/>
                <a:cs typeface="Calibri"/>
                <a:sym typeface="Calibri"/>
              </a:rPr>
              <a:t>(verb)</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Look in the middle of this word: we can see the word “value.”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These judges are watching very closely, and they will give a score, based on what they value -- what they think is important about a diver’s performance: how she jumps, how she holds her body in the air, and how she enters the water. They will evaluate lots of divers and decide who is the best!</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do you evaluate a book?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https://www.theaustralian.com.au/sport/after-an-almost-four-year-break-loudy-wiggins-has-made-a-strong-start-for-her-olympic-diving-bid/news-story/a16da01c6e923ae5187fffaf211a769a</a:t>
            </a:r>
            <a:endParaRPr i="1"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05559f9fc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05559f9fc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intervene </a:t>
            </a:r>
            <a:r>
              <a:rPr lang="en" sz="1200">
                <a:solidFill>
                  <a:schemeClr val="dk1"/>
                </a:solidFill>
                <a:latin typeface="Calibri"/>
                <a:ea typeface="Calibri"/>
                <a:cs typeface="Calibri"/>
                <a:sym typeface="Calibri"/>
              </a:rPr>
              <a:t>(verb)</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Look! All these dominoes would have fallen down, but someone decided to intervene—they put their hand up to prevent the rest of the dominoes from toppling.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you see two friends arguing, what can you do to intervene, or to prevent the argument from getting bigger?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https://safestart.com/news/why-dont-workers-intervene-when-they-see-unsafe-acts/</a:t>
            </a:r>
            <a:endParaRPr sz="9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5559f9fc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05559f9fc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propose </a:t>
            </a:r>
            <a:r>
              <a:rPr lang="en" sz="1200">
                <a:solidFill>
                  <a:schemeClr val="dk1"/>
                </a:solidFill>
                <a:latin typeface="Calibri"/>
                <a:ea typeface="Calibri"/>
                <a:cs typeface="Calibri"/>
                <a:sym typeface="Calibri"/>
              </a:rPr>
              <a:t>(verb)</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You might think of </a:t>
            </a:r>
            <a:r>
              <a:rPr b="1" i="1" lang="en" sz="1200">
                <a:solidFill>
                  <a:schemeClr val="dk1"/>
                </a:solidFill>
                <a:latin typeface="Calibri"/>
                <a:ea typeface="Calibri"/>
                <a:cs typeface="Calibri"/>
                <a:sym typeface="Calibri"/>
              </a:rPr>
              <a:t>propose</a:t>
            </a:r>
            <a:r>
              <a:rPr i="1" lang="en" sz="1200">
                <a:solidFill>
                  <a:schemeClr val="dk1"/>
                </a:solidFill>
                <a:latin typeface="Calibri"/>
                <a:ea typeface="Calibri"/>
                <a:cs typeface="Calibri"/>
                <a:sym typeface="Calibri"/>
              </a:rPr>
              <a:t> as when one person asks someone else to marry them. This is one kind of proposal—one person has an idea about getting married and shares that idea with the person they love to see what they think about it. But you can propose any kind of idea for other to think about.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If I asked you for an idea of a game we could play together at recess, what would you propose?</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https://www.india.com/viral/leap-year-proposal-girls-propose-a-guy-today-and-if-he-refuses-he-gifts-you-a-gown-12-gloves-992765/, https://www.quora.com/How-do-you-propose-an-idea-to-a-company</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05559f9fc0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05559f9fc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protect </a:t>
            </a:r>
            <a:r>
              <a:rPr lang="en" sz="1200">
                <a:solidFill>
                  <a:schemeClr val="dk1"/>
                </a:solidFill>
                <a:latin typeface="Calibri"/>
                <a:ea typeface="Calibri"/>
                <a:cs typeface="Calibri"/>
                <a:sym typeface="Calibri"/>
              </a:rPr>
              <a:t>(verb)</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Animals protect themselves in lots of ways—they run away; they warn other animals to stay away; they hide; they change color; and sometimes they fight. These penguins are acting all together to protect their offspring, or babies.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rgbClr val="4A86E8"/>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In a big rain storm, how can people protect their feet and the rest of their bodies from getting soaked?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https://assets3.thrillist.com/v1/image/2550282/size/tmg-article_tall.jpg</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4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5559f9f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5559f9f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recommend</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(verb)</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300"/>
              </a:spcBef>
              <a:spcAft>
                <a:spcPts val="0"/>
              </a:spcAft>
              <a:buClr>
                <a:schemeClr val="dk1"/>
              </a:buClr>
              <a:buSzPts val="1100"/>
              <a:buFont typeface="Arial"/>
              <a:buNone/>
            </a:pPr>
            <a:r>
              <a:rPr i="1" lang="en" sz="1200">
                <a:solidFill>
                  <a:schemeClr val="dk1"/>
                </a:solidFill>
                <a:latin typeface="Calibri"/>
                <a:ea typeface="Calibri"/>
                <a:cs typeface="Calibri"/>
                <a:sym typeface="Calibri"/>
              </a:rPr>
              <a:t>Doctors and nutritionists recommend that we all eat more fruit and vegetables than junk food. They recommend actions that will keep people healthy.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Remember what we recommended for the Our Schools Project. Why do you think that was important to recommend?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https://pixabay.com/photos/woman-doctor-nutritionist-fruit-5591780/</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05559f9fc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05559f9fc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recommendation</a:t>
            </a:r>
            <a:r>
              <a:rPr lang="en" sz="1200">
                <a:solidFill>
                  <a:schemeClr val="dk1"/>
                </a:solidFill>
                <a:latin typeface="Calibri"/>
                <a:ea typeface="Calibri"/>
                <a:cs typeface="Calibri"/>
                <a:sym typeface="Calibri"/>
              </a:rPr>
              <a:t> (noun)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word, “recommendation,” is “recommend” with a suffix. Let’s see how this suffix changes the meaning.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you tell a friend to read a favorite book, you make a recommendation. This image is from an online news story that makes recommendations about books for kids that were published last year.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suffix changes the verb into a noun.</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is a recommendation of a book or something else that you can make right now to your partner? </a:t>
            </a:r>
            <a:r>
              <a:rPr i="1" lang="en" sz="1200">
                <a:solidFill>
                  <a:schemeClr val="dk1"/>
                </a:solidFill>
                <a:latin typeface="Calibri"/>
                <a:ea typeface="Calibri"/>
                <a:cs typeface="Calibri"/>
                <a:sym typeface="Calibri"/>
              </a:rPr>
              <a:t>Why are you making this recommendation?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https://www.npr.org/2020/08/31/905804301/welcome-to-story-hour-100-favorite-books-for-young-readers</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05559f9fc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05559f9fc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a:t>
            </a:r>
            <a:r>
              <a:rPr b="1" lang="en" sz="1200">
                <a:solidFill>
                  <a:schemeClr val="dk1"/>
                </a:solidFill>
                <a:latin typeface="Calibri"/>
                <a:ea typeface="Calibri"/>
                <a:cs typeface="Calibri"/>
                <a:sym typeface="Calibri"/>
              </a:rPr>
              <a:t>espond</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(verb)</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someone says hello, a simple way to respond is to wave or say hello back.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someone proposes an idea, we can respond by saying what we think of it.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can also respond to a challenge, such as erosion, by coming up with a plan.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might respond to something with words, or facial expressions, or actions.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something spills, like this milk, how do you respond?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https://meteamedia.org/12349/opinions/split-milk-in-some-eyes-is-the-same-as-split-blood-in-others/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05559f9fc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05559f9fc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restore</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(verb)</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can restore objects, buildings, and relationships. Here an old house has been restored so that it looks more like it did when it was first built.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Do you have something that you would like to restore—such as a broken toy or other object?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Or, what have you seen around your neighborhood that could be restored?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http://rowiewalker.com/restore-old-buildings/</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61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Weekly Words</a:t>
            </a:r>
            <a:endParaRPr>
              <a:latin typeface="Century Gothic"/>
              <a:ea typeface="Century Gothic"/>
              <a:cs typeface="Century Gothic"/>
              <a:sym typeface="Century Gothic"/>
            </a:endParaRPr>
          </a:p>
          <a:p>
            <a:pPr indent="0" lvl="0" marL="0" rtl="0" algn="ctr">
              <a:spcBef>
                <a:spcPts val="0"/>
              </a:spcBef>
              <a:spcAft>
                <a:spcPts val="0"/>
              </a:spcAft>
              <a:buNone/>
            </a:pPr>
            <a:r>
              <a:t/>
            </a:r>
            <a:endParaRPr sz="3300">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2, Week 7</a:t>
            </a:r>
            <a:endParaRPr sz="3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evaluate</a:t>
            </a:r>
            <a:endParaRPr sz="2600">
              <a:latin typeface="Century Gothic"/>
              <a:ea typeface="Century Gothic"/>
              <a:cs typeface="Century Gothic"/>
              <a:sym typeface="Century Gothic"/>
            </a:endParaRPr>
          </a:p>
        </p:txBody>
      </p:sp>
      <p:sp>
        <p:nvSpPr>
          <p:cNvPr id="60" name="Google Shape;60;p14"/>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to judge the value of</a:t>
            </a:r>
            <a:endParaRPr sz="1800">
              <a:solidFill>
                <a:schemeClr val="dk1"/>
              </a:solidFill>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4845550" y="1089450"/>
            <a:ext cx="4146049" cy="2334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latin typeface="Century Gothic"/>
                <a:ea typeface="Century Gothic"/>
                <a:cs typeface="Century Gothic"/>
                <a:sym typeface="Century Gothic"/>
              </a:rPr>
              <a:t>intervene</a:t>
            </a:r>
            <a:endParaRPr b="1">
              <a:latin typeface="Century Gothic"/>
              <a:ea typeface="Century Gothic"/>
              <a:cs typeface="Century Gothic"/>
              <a:sym typeface="Century Gothic"/>
            </a:endParaRPr>
          </a:p>
        </p:txBody>
      </p:sp>
      <p:sp>
        <p:nvSpPr>
          <p:cNvPr id="67" name="Google Shape;67;p15"/>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to become involved in something to change what happens</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pic>
        <p:nvPicPr>
          <p:cNvPr descr="Intervention" id="68" name="Google Shape;68;p15"/>
          <p:cNvPicPr preferRelativeResize="0"/>
          <p:nvPr/>
        </p:nvPicPr>
        <p:blipFill>
          <a:blip r:embed="rId3">
            <a:alphaModFix/>
          </a:blip>
          <a:stretch>
            <a:fillRect/>
          </a:stretch>
        </p:blipFill>
        <p:spPr>
          <a:xfrm>
            <a:off x="4874075" y="1089462"/>
            <a:ext cx="4045201" cy="24893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propose</a:t>
            </a:r>
            <a:endParaRPr b="1">
              <a:latin typeface="Century Gothic"/>
              <a:ea typeface="Century Gothic"/>
              <a:cs typeface="Century Gothic"/>
              <a:sym typeface="Century Gothic"/>
            </a:endParaRPr>
          </a:p>
        </p:txBody>
      </p:sp>
      <p:sp>
        <p:nvSpPr>
          <p:cNvPr id="74" name="Google Shape;74;p16"/>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000000"/>
                </a:solidFill>
                <a:highlight>
                  <a:srgbClr val="FFFFFF"/>
                </a:highlight>
                <a:latin typeface="Century Gothic"/>
                <a:ea typeface="Century Gothic"/>
                <a:cs typeface="Century Gothic"/>
                <a:sym typeface="Century Gothic"/>
              </a:rPr>
              <a:t>to put forward an idea for others to consider</a:t>
            </a:r>
            <a:endParaRPr sz="1800">
              <a:solidFill>
                <a:srgbClr val="000000"/>
              </a:solidFill>
              <a:latin typeface="Century Gothic"/>
              <a:ea typeface="Century Gothic"/>
              <a:cs typeface="Century Gothic"/>
              <a:sym typeface="Century Gothic"/>
            </a:endParaRPr>
          </a:p>
        </p:txBody>
      </p:sp>
      <p:pic>
        <p:nvPicPr>
          <p:cNvPr descr="Leap Year Proposal: Girls propose a guy today and if he refuses he gifts  you a gown, 12 gloves! | India.com" id="75" name="Google Shape;75;p16"/>
          <p:cNvPicPr preferRelativeResize="0"/>
          <p:nvPr/>
        </p:nvPicPr>
        <p:blipFill rotWithShape="1">
          <a:blip r:embed="rId3">
            <a:alphaModFix/>
          </a:blip>
          <a:srcRect b="0" l="16787" r="15713" t="0"/>
          <a:stretch/>
        </p:blipFill>
        <p:spPr>
          <a:xfrm>
            <a:off x="4815050" y="1074725"/>
            <a:ext cx="1959675" cy="1935473"/>
          </a:xfrm>
          <a:prstGeom prst="rect">
            <a:avLst/>
          </a:prstGeom>
          <a:noFill/>
          <a:ln>
            <a:noFill/>
          </a:ln>
        </p:spPr>
      </p:pic>
      <p:pic>
        <p:nvPicPr>
          <p:cNvPr id="76" name="Google Shape;76;p16"/>
          <p:cNvPicPr preferRelativeResize="0"/>
          <p:nvPr/>
        </p:nvPicPr>
        <p:blipFill>
          <a:blip r:embed="rId4">
            <a:alphaModFix/>
          </a:blip>
          <a:stretch>
            <a:fillRect/>
          </a:stretch>
        </p:blipFill>
        <p:spPr>
          <a:xfrm>
            <a:off x="6927650" y="1063376"/>
            <a:ext cx="1959675" cy="1959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protect</a:t>
            </a:r>
            <a:endParaRPr b="1">
              <a:latin typeface="Century Gothic"/>
              <a:ea typeface="Century Gothic"/>
              <a:cs typeface="Century Gothic"/>
              <a:sym typeface="Century Gothic"/>
            </a:endParaRPr>
          </a:p>
        </p:txBody>
      </p:sp>
      <p:sp>
        <p:nvSpPr>
          <p:cNvPr id="82" name="Google Shape;82;p17"/>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to keep safe from harm</a:t>
            </a:r>
            <a:endParaRPr b="1" sz="1800">
              <a:solidFill>
                <a:srgbClr val="4A86E8"/>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sp>
        <p:nvSpPr>
          <p:cNvPr id="83" name="Google Shape;83;p17"/>
          <p:cNvSpPr txBox="1"/>
          <p:nvPr/>
        </p:nvSpPr>
        <p:spPr>
          <a:xfrm>
            <a:off x="6980750" y="2878425"/>
            <a:ext cx="1322400" cy="1063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7"/>
          <p:cNvPicPr preferRelativeResize="0"/>
          <p:nvPr/>
        </p:nvPicPr>
        <p:blipFill>
          <a:blip r:embed="rId3">
            <a:alphaModFix/>
          </a:blip>
          <a:stretch>
            <a:fillRect/>
          </a:stretch>
        </p:blipFill>
        <p:spPr>
          <a:xfrm>
            <a:off x="4890350" y="1089450"/>
            <a:ext cx="4018958" cy="2573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265500" y="1166500"/>
            <a:ext cx="4045200" cy="160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recommend </a:t>
            </a:r>
            <a:endParaRPr b="1" sz="3800">
              <a:latin typeface="Century Gothic"/>
              <a:ea typeface="Century Gothic"/>
              <a:cs typeface="Century Gothic"/>
              <a:sym typeface="Century Gothic"/>
            </a:endParaRPr>
          </a:p>
          <a:p>
            <a:pPr indent="0" lvl="0" marL="0" rtl="0" algn="ctr">
              <a:spcBef>
                <a:spcPts val="0"/>
              </a:spcBef>
              <a:spcAft>
                <a:spcPts val="0"/>
              </a:spcAft>
              <a:buNone/>
            </a:pPr>
            <a:r>
              <a:t/>
            </a:r>
            <a:endParaRPr sz="2600">
              <a:latin typeface="Century Gothic"/>
              <a:ea typeface="Century Gothic"/>
              <a:cs typeface="Century Gothic"/>
              <a:sym typeface="Century Gothic"/>
            </a:endParaRPr>
          </a:p>
        </p:txBody>
      </p:sp>
      <p:sp>
        <p:nvSpPr>
          <p:cNvPr id="90" name="Google Shape;90;p18"/>
          <p:cNvSpPr txBox="1"/>
          <p:nvPr>
            <p:ph idx="1" type="subTitle"/>
          </p:nvPr>
        </p:nvSpPr>
        <p:spPr>
          <a:xfrm>
            <a:off x="265500" y="2985925"/>
            <a:ext cx="4045200" cy="16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to suggest,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to present as a good idea</a:t>
            </a:r>
            <a:endParaRPr sz="1800">
              <a:solidFill>
                <a:schemeClr val="dk1"/>
              </a:solidFill>
              <a:latin typeface="Century Gothic"/>
              <a:ea typeface="Century Gothic"/>
              <a:cs typeface="Century Gothic"/>
              <a:sym typeface="Century Gothic"/>
            </a:endParaRPr>
          </a:p>
        </p:txBody>
      </p:sp>
      <p:pic>
        <p:nvPicPr>
          <p:cNvPr id="91" name="Google Shape;91;p18"/>
          <p:cNvPicPr preferRelativeResize="0"/>
          <p:nvPr/>
        </p:nvPicPr>
        <p:blipFill rotWithShape="1">
          <a:blip r:embed="rId3">
            <a:alphaModFix/>
          </a:blip>
          <a:srcRect b="0" l="0" r="32263" t="0"/>
          <a:stretch/>
        </p:blipFill>
        <p:spPr>
          <a:xfrm>
            <a:off x="5258775" y="720750"/>
            <a:ext cx="3067450" cy="3017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265500" y="1272450"/>
            <a:ext cx="4045200" cy="129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500">
                <a:latin typeface="Century Gothic"/>
                <a:ea typeface="Century Gothic"/>
                <a:cs typeface="Century Gothic"/>
                <a:sym typeface="Century Gothic"/>
              </a:rPr>
              <a:t>recommendation</a:t>
            </a:r>
            <a:r>
              <a:rPr b="1" lang="en">
                <a:latin typeface="Century Gothic"/>
                <a:ea typeface="Century Gothic"/>
                <a:cs typeface="Century Gothic"/>
                <a:sym typeface="Century Gothic"/>
              </a:rPr>
              <a:t> </a:t>
            </a:r>
            <a:endParaRPr sz="2600">
              <a:latin typeface="Century Gothic"/>
              <a:ea typeface="Century Gothic"/>
              <a:cs typeface="Century Gothic"/>
              <a:sym typeface="Century Gothic"/>
            </a:endParaRPr>
          </a:p>
        </p:txBody>
      </p:sp>
      <p:sp>
        <p:nvSpPr>
          <p:cNvPr id="97" name="Google Shape;97;p19"/>
          <p:cNvSpPr txBox="1"/>
          <p:nvPr>
            <p:ph idx="1" type="subTitle"/>
          </p:nvPr>
        </p:nvSpPr>
        <p:spPr>
          <a:xfrm>
            <a:off x="265500" y="3005175"/>
            <a:ext cx="4045200" cy="169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chemeClr val="dk1"/>
              </a:solidFill>
              <a:latin typeface="Century Gothic"/>
              <a:ea typeface="Century Gothic"/>
              <a:cs typeface="Century Gothic"/>
              <a:sym typeface="Century Gothic"/>
            </a:endParaRPr>
          </a:p>
          <a:p>
            <a:pPr indent="0" lvl="0" marL="0" rtl="0" algn="l">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suggestion</a:t>
            </a:r>
            <a:endParaRPr sz="1800">
              <a:solidFill>
                <a:schemeClr val="dk1"/>
              </a:solidFill>
              <a:latin typeface="Century Gothic"/>
              <a:ea typeface="Century Gothic"/>
              <a:cs typeface="Century Gothic"/>
              <a:sym typeface="Century Gothic"/>
            </a:endParaRPr>
          </a:p>
        </p:txBody>
      </p:sp>
      <p:pic>
        <p:nvPicPr>
          <p:cNvPr id="98" name="Google Shape;98;p19"/>
          <p:cNvPicPr preferRelativeResize="0"/>
          <p:nvPr/>
        </p:nvPicPr>
        <p:blipFill>
          <a:blip r:embed="rId3">
            <a:alphaModFix/>
          </a:blip>
          <a:stretch>
            <a:fillRect/>
          </a:stretch>
        </p:blipFill>
        <p:spPr>
          <a:xfrm>
            <a:off x="4836725" y="516238"/>
            <a:ext cx="4138749" cy="38062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respond</a:t>
            </a:r>
            <a:endParaRPr sz="2600">
              <a:latin typeface="Century Gothic"/>
              <a:ea typeface="Century Gothic"/>
              <a:cs typeface="Century Gothic"/>
              <a:sym typeface="Century Gothic"/>
            </a:endParaRPr>
          </a:p>
        </p:txBody>
      </p:sp>
      <p:sp>
        <p:nvSpPr>
          <p:cNvPr id="104" name="Google Shape;104;p20"/>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222222"/>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222222"/>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222222"/>
                </a:solidFill>
                <a:latin typeface="Century Gothic"/>
                <a:ea typeface="Century Gothic"/>
                <a:cs typeface="Century Gothic"/>
                <a:sym typeface="Century Gothic"/>
              </a:rPr>
              <a:t>to </a:t>
            </a:r>
            <a:r>
              <a:rPr lang="en" sz="1800">
                <a:solidFill>
                  <a:schemeClr val="dk1"/>
                </a:solidFill>
                <a:latin typeface="Century Gothic"/>
                <a:ea typeface="Century Gothic"/>
                <a:cs typeface="Century Gothic"/>
                <a:sym typeface="Century Gothic"/>
              </a:rPr>
              <a:t>do something as a reaction to something else</a:t>
            </a:r>
            <a:endParaRPr sz="1800">
              <a:solidFill>
                <a:schemeClr val="dk1"/>
              </a:solidFill>
              <a:latin typeface="Century Gothic"/>
              <a:ea typeface="Century Gothic"/>
              <a:cs typeface="Century Gothic"/>
              <a:sym typeface="Century Gothic"/>
            </a:endParaRPr>
          </a:p>
        </p:txBody>
      </p:sp>
      <p:pic>
        <p:nvPicPr>
          <p:cNvPr id="105" name="Google Shape;105;p20"/>
          <p:cNvPicPr preferRelativeResize="0"/>
          <p:nvPr/>
        </p:nvPicPr>
        <p:blipFill>
          <a:blip r:embed="rId3">
            <a:alphaModFix/>
          </a:blip>
          <a:stretch>
            <a:fillRect/>
          </a:stretch>
        </p:blipFill>
        <p:spPr>
          <a:xfrm>
            <a:off x="5114692" y="1013250"/>
            <a:ext cx="3658034" cy="27435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restore</a:t>
            </a:r>
            <a:endParaRPr b="1">
              <a:latin typeface="Century Gothic"/>
              <a:ea typeface="Century Gothic"/>
              <a:cs typeface="Century Gothic"/>
              <a:sym typeface="Century Gothic"/>
            </a:endParaRPr>
          </a:p>
        </p:txBody>
      </p:sp>
      <p:sp>
        <p:nvSpPr>
          <p:cNvPr id="111" name="Google Shape;111;p21"/>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to return something to </a:t>
            </a:r>
            <a:r>
              <a:rPr lang="en" sz="1800">
                <a:solidFill>
                  <a:schemeClr val="dk1"/>
                </a:solidFill>
                <a:latin typeface="Century Gothic"/>
                <a:ea typeface="Century Gothic"/>
                <a:cs typeface="Century Gothic"/>
                <a:sym typeface="Century Gothic"/>
              </a:rPr>
              <a:t>the</a:t>
            </a:r>
            <a:r>
              <a:rPr lang="en" sz="1800">
                <a:solidFill>
                  <a:schemeClr val="dk1"/>
                </a:solidFill>
                <a:latin typeface="Century Gothic"/>
                <a:ea typeface="Century Gothic"/>
                <a:cs typeface="Century Gothic"/>
                <a:sym typeface="Century Gothic"/>
              </a:rPr>
              <a:t> way it used to be</a:t>
            </a:r>
            <a:endParaRPr sz="1800">
              <a:solidFill>
                <a:schemeClr val="dk1"/>
              </a:solidFill>
              <a:latin typeface="Century Gothic"/>
              <a:ea typeface="Century Gothic"/>
              <a:cs typeface="Century Gothic"/>
              <a:sym typeface="Century Gothic"/>
            </a:endParaRPr>
          </a:p>
        </p:txBody>
      </p:sp>
      <p:pic>
        <p:nvPicPr>
          <p:cNvPr descr="How to Restore Old Buildings - Rowie Walker" id="112" name="Google Shape;112;p21"/>
          <p:cNvPicPr preferRelativeResize="0"/>
          <p:nvPr/>
        </p:nvPicPr>
        <p:blipFill rotWithShape="1">
          <a:blip r:embed="rId3">
            <a:alphaModFix/>
          </a:blip>
          <a:srcRect b="0" l="0" r="50161" t="0"/>
          <a:stretch/>
        </p:blipFill>
        <p:spPr>
          <a:xfrm>
            <a:off x="4822225" y="204575"/>
            <a:ext cx="2439725" cy="2077375"/>
          </a:xfrm>
          <a:prstGeom prst="rect">
            <a:avLst/>
          </a:prstGeom>
          <a:noFill/>
          <a:ln>
            <a:noFill/>
          </a:ln>
        </p:spPr>
      </p:pic>
      <p:pic>
        <p:nvPicPr>
          <p:cNvPr descr="How to Restore Old Buildings - Rowie Walker" id="113" name="Google Shape;113;p21"/>
          <p:cNvPicPr preferRelativeResize="0"/>
          <p:nvPr/>
        </p:nvPicPr>
        <p:blipFill rotWithShape="1">
          <a:blip r:embed="rId3">
            <a:alphaModFix/>
          </a:blip>
          <a:srcRect b="0" l="50161" r="0" t="0"/>
          <a:stretch/>
        </p:blipFill>
        <p:spPr>
          <a:xfrm>
            <a:off x="6194710" y="2571750"/>
            <a:ext cx="2807240" cy="2390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4c70364f81099f1f955b8d54a5564545">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27700258b162cd936c08902e4b68cde6"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47E6EFA-73AD-49F1-A752-0A3AA6B8E25E}"/>
</file>

<file path=customXml/itemProps2.xml><?xml version="1.0" encoding="utf-8"?>
<ds:datastoreItem xmlns:ds="http://schemas.openxmlformats.org/officeDocument/2006/customXml" ds:itemID="{1C522162-C58C-48C6-B9D7-9DD6F1706F39}"/>
</file>

<file path=customXml/itemProps3.xml><?xml version="1.0" encoding="utf-8"?>
<ds:datastoreItem xmlns:ds="http://schemas.openxmlformats.org/officeDocument/2006/customXml" ds:itemID="{1317F542-9140-401E-B3BC-89C3BACC0DA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