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29" Type="http://schemas.openxmlformats.org/officeDocument/2006/relationships/customXml" Target="../customXml/item1.xml"/><Relationship Id="rId24" Type="http://schemas.openxmlformats.org/officeDocument/2006/relationships/slide" Target="slides/slide20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3" Type="http://schemas.openxmlformats.org/officeDocument/2006/relationships/slide" Target="slides/slide19.xml"/><Relationship Id="rId28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CenturyGothic-italic.fntdata"/><Relationship Id="rId14" Type="http://schemas.openxmlformats.org/officeDocument/2006/relationships/slide" Target="slides/slide10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a639e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a639e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a3945a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a3945a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Fens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a3945ac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a3945ac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a3945ac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a3945ac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 is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a3945ac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a3945ac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3a639e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3a639e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28ebd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a28ebd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a28ebd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a28ebd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a3945a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a3945a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3a639e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3a639e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6740cb0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6740cb0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4899b53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4899b53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fa5d91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ffa5d91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a1bbd07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a1bbd07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4899b5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4899b5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3a639e1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3a639e1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a28ebd8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a28ebd8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a1bbd0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a1bbd0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a28ebd8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a28ebd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a28ebd8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a28ebd8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://www.touristsbook.com/boston/files/2014/11/Emerald-Necklace-Boston-1000x600.jpg" TargetMode="External"/><Relationship Id="rId10" Type="http://schemas.openxmlformats.org/officeDocument/2006/relationships/hyperlink" Target="https://www.emeraldnecklace.org/park-overview/emerald-necklace-map/" TargetMode="External"/><Relationship Id="rId13" Type="http://schemas.openxmlformats.org/officeDocument/2006/relationships/hyperlink" Target="https://www.flickr.com/photos/ekilby/36120268951" TargetMode="External"/><Relationship Id="rId12" Type="http://schemas.openxmlformats.org/officeDocument/2006/relationships/hyperlink" Target="http://creativecommons.org/licenses/by/2.0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wikiart.org/en/john-singer-sargent/frederick-law-olmsted-1895" TargetMode="External"/><Relationship Id="rId4" Type="http://schemas.openxmlformats.org/officeDocument/2006/relationships/hyperlink" Target="http://www.olmsted.org/the-twelve-volumes/volume-19/volume-8" TargetMode="External"/><Relationship Id="rId9" Type="http://schemas.openxmlformats.org/officeDocument/2006/relationships/hyperlink" Target="https://collections.leventhalmap.org/search/commonwealth:9s161j57f" TargetMode="External"/><Relationship Id="rId15" Type="http://schemas.openxmlformats.org/officeDocument/2006/relationships/hyperlink" Target="https://creativecommons.org/licenses/by-sa/3.0" TargetMode="External"/><Relationship Id="rId14" Type="http://schemas.openxmlformats.org/officeDocument/2006/relationships/hyperlink" Target="https://creativecommons.org/licenses/by-sa/3.0" TargetMode="External"/><Relationship Id="rId17" Type="http://schemas.openxmlformats.org/officeDocument/2006/relationships/hyperlink" Target="https://www.americaninno.com/boston/construction-detours-fenway-traffic-project-could-prevent-future-flooding-video/" TargetMode="External"/><Relationship Id="rId16" Type="http://schemas.openxmlformats.org/officeDocument/2006/relationships/hyperlink" Target="https://creativecommons.org/licenses/by-sa/3.0" TargetMode="External"/><Relationship Id="rId5" Type="http://schemas.openxmlformats.org/officeDocument/2006/relationships/hyperlink" Target="https://rootsrated.com/boston-ma/trail-running/the-wilderness-at-franklin-park-trail-running" TargetMode="External"/><Relationship Id="rId19" Type="http://schemas.openxmlformats.org/officeDocument/2006/relationships/hyperlink" Target="http://www.muddyrivermmoc.org/" TargetMode="External"/><Relationship Id="rId6" Type="http://schemas.openxmlformats.org/officeDocument/2006/relationships/hyperlink" Target="https://www.digitalcommonwealth.org/search/commonwealth:wh246s18x" TargetMode="External"/><Relationship Id="rId18" Type="http://schemas.openxmlformats.org/officeDocument/2006/relationships/hyperlink" Target="http://www.muddyrivermmoc.org/flood-control/" TargetMode="External"/><Relationship Id="rId7" Type="http://schemas.openxmlformats.org/officeDocument/2006/relationships/hyperlink" Target="http://images.huffingtonpost.com/2012-01-30-FensandviewtothePrudential.jpg" TargetMode="External"/><Relationship Id="rId8" Type="http://schemas.openxmlformats.org/officeDocument/2006/relationships/hyperlink" Target="http://environment.nationalgeographic.com/environment/photos/underground-rivers/#/environment-underground-rivers-nyc-tibbetts_46403_600x450.jp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The Muddy River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41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7,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19313"/>
            <a:ext cx="8319700" cy="467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65575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/>
          <p:nvPr/>
        </p:nvSpPr>
        <p:spPr>
          <a:xfrm>
            <a:off x="2059625" y="578925"/>
            <a:ext cx="1068900" cy="20487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957450" y="990850"/>
            <a:ext cx="1002000" cy="16368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175" y="315650"/>
            <a:ext cx="5861644" cy="39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909150" y="4363750"/>
            <a:ext cx="7325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1996 flooding at the train station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2456700" y="4531200"/>
            <a:ext cx="4230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Muddy River rises March 14, 2010</a:t>
            </a:r>
            <a:endParaRPr i="1" sz="1200">
              <a:solidFill>
                <a:srgbClr val="3D3D3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147" y="185800"/>
            <a:ext cx="5615716" cy="421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 b="12960" l="0" r="0" t="0"/>
          <a:stretch/>
        </p:blipFill>
        <p:spPr>
          <a:xfrm>
            <a:off x="1216063" y="380911"/>
            <a:ext cx="6711874" cy="438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b="13874" l="0" r="0" t="0"/>
          <a:stretch/>
        </p:blipFill>
        <p:spPr>
          <a:xfrm>
            <a:off x="1190249" y="387388"/>
            <a:ext cx="6763524" cy="436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b="40873" l="0" r="0" t="15583"/>
          <a:stretch/>
        </p:blipFill>
        <p:spPr>
          <a:xfrm>
            <a:off x="1190238" y="2693775"/>
            <a:ext cx="6763524" cy="22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/>
          <p:cNvPicPr preferRelativeResize="0"/>
          <p:nvPr/>
        </p:nvPicPr>
        <p:blipFill rotWithShape="1">
          <a:blip r:embed="rId4">
            <a:alphaModFix/>
          </a:blip>
          <a:srcRect b="41055" l="0" r="0" t="14255"/>
          <a:stretch/>
        </p:blipFill>
        <p:spPr>
          <a:xfrm>
            <a:off x="1216075" y="204151"/>
            <a:ext cx="6711850" cy="22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75" y="437213"/>
            <a:ext cx="5534852" cy="41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 rotWithShape="1">
          <a:blip r:embed="rId4">
            <a:alphaModFix/>
          </a:blip>
          <a:srcRect b="0" l="7611" r="7628" t="7011"/>
          <a:stretch/>
        </p:blipFill>
        <p:spPr>
          <a:xfrm>
            <a:off x="5873200" y="263050"/>
            <a:ext cx="3076024" cy="44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763300" y="3074700"/>
            <a:ext cx="51432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Frederick Law Olmsted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Singer Sargent, American painter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1895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25" y="89038"/>
            <a:ext cx="3002350" cy="49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/>
        </p:nvSpPr>
        <p:spPr>
          <a:xfrm>
            <a:off x="226925" y="201700"/>
            <a:ext cx="87363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https://www.wikiart.org/en/john-singer-sargent/frederick-law-olmsted-1895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3: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http://www.olmsted.org/the-twelve-volumes/volume-19/volume-8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https://rootsrated.com/boston-ma/trail-running/the-wilderness-at-franklin-park-trail-running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https://www.digitalcommonwealth.org/search/commonwealth:wh246s18x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http://images.huffingtonpost.com/2012-01-30-FensandviewtothePrudential.jpg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http://environment.nationalgeographic.com/environment/photos/underground-rivers/#/environment-underground-rivers-nyc-tibbetts_46403_600x450.jpg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https://collections.leventhalmap.org/search/commonwealth:9s161j57f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https://www.emeraldnecklace.org/park-overview/emerald-necklace-map/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http://www.touristsbook.com/boston/files/2014/11/Emerald-Necklace-Boston-1000x600.jpg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10: By Robert Linsdell from St. Andrews, Canada (The Fens Muddy River, Boston (493518)) [CC BY 2.0 (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http://creativecommons.org/licenses/by/2.0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)], via Wikimedia Commons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11: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https://www.flickr.com/photos/ekilby/36120268951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12: John Stephen Dwyer [CC BY-SA 3.0 (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https://creativecommons.org/licenses/by-sa/3.0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)], via Wikimedia Commons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13: By Monika M. Wahi (Own work) [CC BY-SA 3.0 (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https://creativecommons.org/licenses/by-sa/3.0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)], via Wikimedia Commons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14: John Stephen Dwyer [CC BY-SA 3.0 (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https://creativecommons.org/licenses/by-sa/3.0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)], via Wikimedia Commons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https://www.americaninno.com/boston/construction-detours-fenway-traffic-project-could-prevent-future-flooding-video/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Slide 15: </a:t>
            </a:r>
            <a:r>
              <a:rPr lang="en" sz="11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U.S. Army Corps of Engineers photos</a:t>
            </a:r>
            <a:endParaRPr sz="11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http://www.muddyrivermmoc.org/flood-control/</a:t>
            </a:r>
            <a:endParaRPr sz="11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Slide 16, 17 and 18: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http://www.muddyrivermmoc.org/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Photos: US Army Corps of Engineers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19: photos: Melissa Tonachel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300" y="152400"/>
            <a:ext cx="4158876" cy="311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75" y="152400"/>
            <a:ext cx="4613600" cy="4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351375" y="4560600"/>
            <a:ext cx="21180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1885 Franklin Park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Plan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452775" y="3360025"/>
            <a:ext cx="288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Franklin Park entrance now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538" y="152400"/>
            <a:ext cx="73669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475" y="142112"/>
            <a:ext cx="6479050" cy="48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51" y="154825"/>
            <a:ext cx="5897100" cy="438671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1623450" y="4637225"/>
            <a:ext cx="58971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Tibbetts Brook, New York City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742200" y="3858575"/>
            <a:ext cx="7659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Suggestion for the improvement of Muddy River and for completing a continuous promenade (pathway) from the Common to Jamaica Pond</a:t>
            </a:r>
            <a:endParaRPr sz="16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F.L. Olmstead, 1880</a:t>
            </a:r>
            <a:endParaRPr sz="16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3740"/>
            <a:ext cx="9144002" cy="288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0" l="0" r="31502" t="0"/>
          <a:stretch/>
        </p:blipFill>
        <p:spPr>
          <a:xfrm>
            <a:off x="157750" y="459450"/>
            <a:ext cx="8828501" cy="37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52400"/>
            <a:ext cx="80645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7F5B01-AC70-4DAF-B122-8AE3C0F2B58C}"/>
</file>

<file path=customXml/itemProps2.xml><?xml version="1.0" encoding="utf-8"?>
<ds:datastoreItem xmlns:ds="http://schemas.openxmlformats.org/officeDocument/2006/customXml" ds:itemID="{F03F2E97-4761-4E49-97CD-16786D8ED279}"/>
</file>

<file path=customXml/itemProps3.xml><?xml version="1.0" encoding="utf-8"?>
<ds:datastoreItem xmlns:ds="http://schemas.openxmlformats.org/officeDocument/2006/customXml" ds:itemID="{6278C227-6ECC-490F-989F-12E4D2F0ADC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