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Century Gothic"/>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8" Type="http://schemas.openxmlformats.org/officeDocument/2006/relationships/slide" Target="slides/slide3.xml"/><Relationship Id="rId18" Type="http://schemas.openxmlformats.org/officeDocument/2006/relationships/customXml" Target="../customXml/item1.xml"/><Relationship Id="rId3" Type="http://schemas.openxmlformats.org/officeDocument/2006/relationships/presProps" Target="presProps.xml"/><Relationship Id="rId12" Type="http://schemas.openxmlformats.org/officeDocument/2006/relationships/slide" Target="slides/slide7.xml"/><Relationship Id="rId17" Type="http://schemas.openxmlformats.org/officeDocument/2006/relationships/font" Target="fonts/CenturyGothic-bold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CenturyGothic-italic.fntdata"/><Relationship Id="rId20" Type="http://schemas.openxmlformats.org/officeDocument/2006/relationships/customXml" Target="../customXml/item3.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CenturyGothic-bold.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2.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CenturyGothic-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82cbe824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82cbe824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cfcb9ebe2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cfcb9ebe2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recommend </a:t>
            </a:r>
            <a:r>
              <a:rPr lang="en" sz="1200">
                <a:solidFill>
                  <a:schemeClr val="dk1"/>
                </a:solidFill>
                <a:latin typeface="Calibri"/>
                <a:ea typeface="Calibri"/>
                <a:cs typeface="Calibri"/>
                <a:sym typeface="Calibri"/>
              </a:rPr>
              <a:t>(verb)</a:t>
            </a:r>
            <a:endParaRPr b="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300"/>
              </a:spcBef>
              <a:spcAft>
                <a:spcPts val="0"/>
              </a:spcAft>
              <a:buClr>
                <a:schemeClr val="dk1"/>
              </a:buClr>
              <a:buSzPts val="1100"/>
              <a:buFont typeface="Arial"/>
              <a:buNone/>
            </a:pPr>
            <a:r>
              <a:rPr i="1" lang="en" sz="1200">
                <a:solidFill>
                  <a:schemeClr val="dk1"/>
                </a:solidFill>
                <a:latin typeface="Calibri"/>
                <a:ea typeface="Calibri"/>
                <a:cs typeface="Calibri"/>
                <a:sym typeface="Calibri"/>
              </a:rPr>
              <a:t>Doctors and nutritionists recommend that we all eat more fruit and vegetables than junk food. They recommend actions that will keep people healthy.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Remember what we recommended for the Our Schools Project. Why do you think that was important to recommend?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https://pixabay.com/photos/woman-doctor-nutritionist-fruit-5591780/</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cfcb9ebe26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fcb9ebe2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propose </a:t>
            </a:r>
            <a:r>
              <a:rPr lang="en" sz="1200">
                <a:solidFill>
                  <a:schemeClr val="dk1"/>
                </a:solidFill>
                <a:latin typeface="Calibri"/>
                <a:ea typeface="Calibri"/>
                <a:cs typeface="Calibri"/>
                <a:sym typeface="Calibri"/>
              </a:rPr>
              <a:t>(verb)</a:t>
            </a:r>
            <a:endParaRPr b="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You might think of </a:t>
            </a:r>
            <a:r>
              <a:rPr b="1" i="1" lang="en" sz="1200">
                <a:solidFill>
                  <a:schemeClr val="dk1"/>
                </a:solidFill>
                <a:latin typeface="Calibri"/>
                <a:ea typeface="Calibri"/>
                <a:cs typeface="Calibri"/>
                <a:sym typeface="Calibri"/>
              </a:rPr>
              <a:t>propose</a:t>
            </a:r>
            <a:r>
              <a:rPr i="1" lang="en" sz="1200">
                <a:solidFill>
                  <a:schemeClr val="dk1"/>
                </a:solidFill>
                <a:latin typeface="Calibri"/>
                <a:ea typeface="Calibri"/>
                <a:cs typeface="Calibri"/>
                <a:sym typeface="Calibri"/>
              </a:rPr>
              <a:t> as when one person asks someone else to marry them. This is one kind of proposal—one person has an idea about getting married and shares that idea with the person they love to see what they think about it. But you can propose any kind of idea for other to think about.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If I asked you for an idea of a game we could play together at recess, what would you propose?</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https://www.india.com/viral/leap-year-proposal-girls-propose-a-guy-today-and-if-he-refuses-he-gifts-you-a-gown-12-gloves-992765/, https://www.quora.com/How-do-you-propose-an-idea-to-a-company</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e82cbe8243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e82cbe8243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fc9b26ad22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fc9b26ad22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800">
                <a:solidFill>
                  <a:schemeClr val="dk1"/>
                </a:solidFill>
                <a:latin typeface="Calibri"/>
                <a:ea typeface="Calibri"/>
                <a:cs typeface="Calibri"/>
                <a:sym typeface="Calibri"/>
              </a:rPr>
              <a:t>https://commons.wikimedia.org/wiki/File:Waves_Crashing_on_Rocks_(910358858).jpg</a:t>
            </a:r>
            <a:endParaRPr sz="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700">
              <a:solidFill>
                <a:schemeClr val="dk1"/>
              </a:solidFill>
              <a:latin typeface="Calibri"/>
              <a:ea typeface="Calibri"/>
              <a:cs typeface="Calibri"/>
              <a:sym typeface="Calibri"/>
            </a:endParaRPr>
          </a:p>
          <a:p>
            <a:pPr indent="0" lvl="0" marL="0" rtl="0" algn="l">
              <a:lnSpc>
                <a:spcPct val="115000"/>
              </a:lnSpc>
              <a:spcBef>
                <a:spcPts val="100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100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de94f68879_0_16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de94f68879_0_16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de94f68879_0_17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de94f68879_0_17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de94f68879_0_17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de94f68879_0_17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800">
                <a:latin typeface="Century Gothic"/>
                <a:ea typeface="Century Gothic"/>
                <a:cs typeface="Century Gothic"/>
                <a:sym typeface="Century Gothic"/>
              </a:rPr>
              <a:t>Shades of Meaning: Verbs</a:t>
            </a:r>
            <a:endParaRPr sz="4800">
              <a:latin typeface="Century Gothic"/>
              <a:ea typeface="Century Gothic"/>
              <a:cs typeface="Century Gothic"/>
              <a:sym typeface="Century Gothic"/>
            </a:endParaRPr>
          </a:p>
        </p:txBody>
      </p:sp>
      <p:sp>
        <p:nvSpPr>
          <p:cNvPr id="55" name="Google Shape;55;p13"/>
          <p:cNvSpPr txBox="1"/>
          <p:nvPr>
            <p:ph idx="1" type="subTitle"/>
          </p:nvPr>
        </p:nvSpPr>
        <p:spPr>
          <a:xfrm>
            <a:off x="311700" y="3730800"/>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Vocabulary &amp; Language Week 7, Days 3-4</a:t>
            </a:r>
            <a:endParaRPr>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265500" y="1166500"/>
            <a:ext cx="4045200" cy="160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recommend </a:t>
            </a:r>
            <a:endParaRPr b="1" sz="3800">
              <a:latin typeface="Century Gothic"/>
              <a:ea typeface="Century Gothic"/>
              <a:cs typeface="Century Gothic"/>
              <a:sym typeface="Century Gothic"/>
            </a:endParaRPr>
          </a:p>
          <a:p>
            <a:pPr indent="0" lvl="0" marL="0" rtl="0" algn="ctr">
              <a:spcBef>
                <a:spcPts val="0"/>
              </a:spcBef>
              <a:spcAft>
                <a:spcPts val="0"/>
              </a:spcAft>
              <a:buNone/>
            </a:pPr>
            <a:r>
              <a:t/>
            </a:r>
            <a:endParaRPr sz="2600">
              <a:latin typeface="Century Gothic"/>
              <a:ea typeface="Century Gothic"/>
              <a:cs typeface="Century Gothic"/>
              <a:sym typeface="Century Gothic"/>
            </a:endParaRPr>
          </a:p>
        </p:txBody>
      </p:sp>
      <p:sp>
        <p:nvSpPr>
          <p:cNvPr id="61" name="Google Shape;61;p14"/>
          <p:cNvSpPr txBox="1"/>
          <p:nvPr>
            <p:ph idx="1" type="subTitle"/>
          </p:nvPr>
        </p:nvSpPr>
        <p:spPr>
          <a:xfrm>
            <a:off x="265500" y="2673150"/>
            <a:ext cx="4045200" cy="1607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to suggest, to present as a good idea</a:t>
            </a:r>
            <a:endParaRPr sz="1800">
              <a:solidFill>
                <a:schemeClr val="dk1"/>
              </a:solidFill>
              <a:latin typeface="Century Gothic"/>
              <a:ea typeface="Century Gothic"/>
              <a:cs typeface="Century Gothic"/>
              <a:sym typeface="Century Gothic"/>
            </a:endParaRPr>
          </a:p>
        </p:txBody>
      </p:sp>
      <p:pic>
        <p:nvPicPr>
          <p:cNvPr id="62" name="Google Shape;62;p14"/>
          <p:cNvPicPr preferRelativeResize="0"/>
          <p:nvPr/>
        </p:nvPicPr>
        <p:blipFill rotWithShape="1">
          <a:blip r:embed="rId3">
            <a:alphaModFix/>
          </a:blip>
          <a:srcRect b="0" l="0" r="32263" t="0"/>
          <a:stretch/>
        </p:blipFill>
        <p:spPr>
          <a:xfrm>
            <a:off x="5258775" y="720750"/>
            <a:ext cx="3067450" cy="301782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propose</a:t>
            </a:r>
            <a:endParaRPr b="1">
              <a:latin typeface="Century Gothic"/>
              <a:ea typeface="Century Gothic"/>
              <a:cs typeface="Century Gothic"/>
              <a:sym typeface="Century Gothic"/>
            </a:endParaRPr>
          </a:p>
        </p:txBody>
      </p:sp>
      <p:sp>
        <p:nvSpPr>
          <p:cNvPr id="68" name="Google Shape;68;p15"/>
          <p:cNvSpPr txBox="1"/>
          <p:nvPr>
            <p:ph idx="1" type="subTitle"/>
          </p:nvPr>
        </p:nvSpPr>
        <p:spPr>
          <a:xfrm>
            <a:off x="265500" y="2895925"/>
            <a:ext cx="40452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000000"/>
                </a:solidFill>
                <a:highlight>
                  <a:srgbClr val="FFFFFF"/>
                </a:highlight>
                <a:latin typeface="Century Gothic"/>
                <a:ea typeface="Century Gothic"/>
                <a:cs typeface="Century Gothic"/>
                <a:sym typeface="Century Gothic"/>
              </a:rPr>
              <a:t>to put forward an idea for others to consider</a:t>
            </a:r>
            <a:endParaRPr sz="1800">
              <a:solidFill>
                <a:srgbClr val="000000"/>
              </a:solidFill>
              <a:latin typeface="Century Gothic"/>
              <a:ea typeface="Century Gothic"/>
              <a:cs typeface="Century Gothic"/>
              <a:sym typeface="Century Gothic"/>
            </a:endParaRPr>
          </a:p>
        </p:txBody>
      </p:sp>
      <p:pic>
        <p:nvPicPr>
          <p:cNvPr descr="Leap Year Proposal: Girls propose a guy today and if he refuses he gifts  you a gown, 12 gloves! | India.com" id="69" name="Google Shape;69;p15"/>
          <p:cNvPicPr preferRelativeResize="0"/>
          <p:nvPr/>
        </p:nvPicPr>
        <p:blipFill rotWithShape="1">
          <a:blip r:embed="rId3">
            <a:alphaModFix/>
          </a:blip>
          <a:srcRect b="0" l="16787" r="15713" t="0"/>
          <a:stretch/>
        </p:blipFill>
        <p:spPr>
          <a:xfrm>
            <a:off x="4815050" y="1074725"/>
            <a:ext cx="1959675" cy="1935473"/>
          </a:xfrm>
          <a:prstGeom prst="rect">
            <a:avLst/>
          </a:prstGeom>
          <a:noFill/>
          <a:ln>
            <a:noFill/>
          </a:ln>
        </p:spPr>
      </p:pic>
      <p:pic>
        <p:nvPicPr>
          <p:cNvPr id="70" name="Google Shape;70;p15"/>
          <p:cNvPicPr preferRelativeResize="0"/>
          <p:nvPr/>
        </p:nvPicPr>
        <p:blipFill>
          <a:blip r:embed="rId4">
            <a:alphaModFix/>
          </a:blip>
          <a:stretch>
            <a:fillRect/>
          </a:stretch>
        </p:blipFill>
        <p:spPr>
          <a:xfrm>
            <a:off x="6927650" y="1063376"/>
            <a:ext cx="1959675" cy="19596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nvSpPr>
        <p:spPr>
          <a:xfrm>
            <a:off x="913575" y="350450"/>
            <a:ext cx="39303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sz="4800">
                <a:latin typeface="Century Gothic"/>
                <a:ea typeface="Century Gothic"/>
                <a:cs typeface="Century Gothic"/>
                <a:sym typeface="Century Gothic"/>
              </a:rPr>
              <a:t>recommend</a:t>
            </a:r>
            <a:endParaRPr sz="4800">
              <a:latin typeface="Century Gothic"/>
              <a:ea typeface="Century Gothic"/>
              <a:cs typeface="Century Gothic"/>
              <a:sym typeface="Century Gothic"/>
            </a:endParaRPr>
          </a:p>
        </p:txBody>
      </p:sp>
      <p:sp>
        <p:nvSpPr>
          <p:cNvPr id="76" name="Google Shape;76;p16"/>
          <p:cNvSpPr txBox="1"/>
          <p:nvPr/>
        </p:nvSpPr>
        <p:spPr>
          <a:xfrm>
            <a:off x="2093325"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
        <p:nvSpPr>
          <p:cNvPr id="77" name="Google Shape;77;p16"/>
          <p:cNvSpPr txBox="1"/>
          <p:nvPr/>
        </p:nvSpPr>
        <p:spPr>
          <a:xfrm>
            <a:off x="5474438"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
        <p:nvSpPr>
          <p:cNvPr id="78" name="Google Shape;78;p16"/>
          <p:cNvSpPr txBox="1"/>
          <p:nvPr/>
        </p:nvSpPr>
        <p:spPr>
          <a:xfrm>
            <a:off x="5559950" y="350450"/>
            <a:ext cx="26490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4800">
                <a:latin typeface="Century Gothic"/>
                <a:ea typeface="Century Gothic"/>
                <a:cs typeface="Century Gothic"/>
                <a:sym typeface="Century Gothic"/>
              </a:rPr>
              <a:t>propose</a:t>
            </a:r>
            <a:endParaRPr sz="4800">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impact</a:t>
            </a:r>
            <a:endParaRPr b="1">
              <a:latin typeface="Century Gothic"/>
              <a:ea typeface="Century Gothic"/>
              <a:cs typeface="Century Gothic"/>
              <a:sym typeface="Century Gothic"/>
            </a:endParaRPr>
          </a:p>
        </p:txBody>
      </p:sp>
      <p:sp>
        <p:nvSpPr>
          <p:cNvPr id="84" name="Google Shape;84;p17"/>
          <p:cNvSpPr txBox="1"/>
          <p:nvPr>
            <p:ph idx="1" type="subTitle"/>
          </p:nvPr>
        </p:nvSpPr>
        <p:spPr>
          <a:xfrm>
            <a:off x="265500" y="2672925"/>
            <a:ext cx="4045200" cy="1705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to have a strong effect</a:t>
            </a:r>
            <a:r>
              <a:rPr lang="en" sz="1800">
                <a:solidFill>
                  <a:schemeClr val="dk1"/>
                </a:solidFill>
                <a:latin typeface="Century Gothic"/>
                <a:ea typeface="Century Gothic"/>
                <a:cs typeface="Century Gothic"/>
                <a:sym typeface="Century Gothic"/>
              </a:rPr>
              <a:t> on someone or something</a:t>
            </a:r>
            <a:endParaRPr sz="1800">
              <a:solidFill>
                <a:srgbClr val="222222"/>
              </a:solidFill>
              <a:latin typeface="Century Gothic"/>
              <a:ea typeface="Century Gothic"/>
              <a:cs typeface="Century Gothic"/>
              <a:sym typeface="Century Gothic"/>
            </a:endParaRPr>
          </a:p>
        </p:txBody>
      </p:sp>
      <p:pic>
        <p:nvPicPr>
          <p:cNvPr id="85" name="Google Shape;85;p17"/>
          <p:cNvPicPr preferRelativeResize="0"/>
          <p:nvPr/>
        </p:nvPicPr>
        <p:blipFill>
          <a:blip r:embed="rId3">
            <a:alphaModFix/>
          </a:blip>
          <a:stretch>
            <a:fillRect/>
          </a:stretch>
        </p:blipFill>
        <p:spPr>
          <a:xfrm>
            <a:off x="4785750" y="1089450"/>
            <a:ext cx="4045200" cy="270450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nvSpPr>
        <p:spPr>
          <a:xfrm>
            <a:off x="3270300" y="350450"/>
            <a:ext cx="26034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sz="4800">
                <a:latin typeface="Century Gothic"/>
                <a:ea typeface="Century Gothic"/>
                <a:cs typeface="Century Gothic"/>
                <a:sym typeface="Century Gothic"/>
              </a:rPr>
              <a:t>impact</a:t>
            </a:r>
            <a:endParaRPr sz="4800">
              <a:latin typeface="Century Gothic"/>
              <a:ea typeface="Century Gothic"/>
              <a:cs typeface="Century Gothic"/>
              <a:sym typeface="Century Gothic"/>
            </a:endParaRPr>
          </a:p>
        </p:txBody>
      </p:sp>
      <p:sp>
        <p:nvSpPr>
          <p:cNvPr id="91" name="Google Shape;91;p18"/>
          <p:cNvSpPr txBox="1"/>
          <p:nvPr/>
        </p:nvSpPr>
        <p:spPr>
          <a:xfrm>
            <a:off x="2082750"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
        <p:nvSpPr>
          <p:cNvPr id="92" name="Google Shape;92;p18"/>
          <p:cNvSpPr txBox="1"/>
          <p:nvPr/>
        </p:nvSpPr>
        <p:spPr>
          <a:xfrm>
            <a:off x="5474438"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nvSpPr>
        <p:spPr>
          <a:xfrm>
            <a:off x="2082750"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
        <p:nvSpPr>
          <p:cNvPr id="98" name="Google Shape;98;p19"/>
          <p:cNvSpPr txBox="1"/>
          <p:nvPr/>
        </p:nvSpPr>
        <p:spPr>
          <a:xfrm>
            <a:off x="5463838" y="33402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cxnSp>
        <p:nvCxnSpPr>
          <p:cNvPr id="99" name="Google Shape;99;p19"/>
          <p:cNvCxnSpPr/>
          <p:nvPr/>
        </p:nvCxnSpPr>
        <p:spPr>
          <a:xfrm flipH="1" rot="10800000">
            <a:off x="276300" y="2554800"/>
            <a:ext cx="8591400" cy="33900"/>
          </a:xfrm>
          <a:prstGeom prst="straightConnector1">
            <a:avLst/>
          </a:prstGeom>
          <a:noFill/>
          <a:ln cap="flat" cmpd="sng" w="38100">
            <a:solidFill>
              <a:schemeClr val="dk2"/>
            </a:solidFill>
            <a:prstDash val="solid"/>
            <a:round/>
            <a:headEnd len="med" w="med" type="triangle"/>
            <a:tailEnd len="med" w="med" type="triangle"/>
          </a:ln>
        </p:spPr>
      </p:cxnSp>
      <p:sp>
        <p:nvSpPr>
          <p:cNvPr id="100" name="Google Shape;100;p19"/>
          <p:cNvSpPr txBox="1"/>
          <p:nvPr/>
        </p:nvSpPr>
        <p:spPr>
          <a:xfrm>
            <a:off x="913575" y="350450"/>
            <a:ext cx="39303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sz="4800">
                <a:latin typeface="Century Gothic"/>
                <a:ea typeface="Century Gothic"/>
                <a:cs typeface="Century Gothic"/>
                <a:sym typeface="Century Gothic"/>
              </a:rPr>
              <a:t>recommend</a:t>
            </a:r>
            <a:endParaRPr sz="4800">
              <a:latin typeface="Century Gothic"/>
              <a:ea typeface="Century Gothic"/>
              <a:cs typeface="Century Gothic"/>
              <a:sym typeface="Century Gothic"/>
            </a:endParaRPr>
          </a:p>
        </p:txBody>
      </p:sp>
      <p:sp>
        <p:nvSpPr>
          <p:cNvPr id="101" name="Google Shape;101;p19"/>
          <p:cNvSpPr txBox="1"/>
          <p:nvPr/>
        </p:nvSpPr>
        <p:spPr>
          <a:xfrm>
            <a:off x="5559950" y="350450"/>
            <a:ext cx="26490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4800">
                <a:latin typeface="Century Gothic"/>
                <a:ea typeface="Century Gothic"/>
                <a:cs typeface="Century Gothic"/>
                <a:sym typeface="Century Gothic"/>
              </a:rPr>
              <a:t>propose</a:t>
            </a:r>
            <a:endParaRPr sz="4800">
              <a:latin typeface="Century Gothic"/>
              <a:ea typeface="Century Gothic"/>
              <a:cs typeface="Century Gothic"/>
              <a:sym typeface="Century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nvSpPr>
        <p:spPr>
          <a:xfrm>
            <a:off x="2103925" y="3276625"/>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sp>
        <p:nvSpPr>
          <p:cNvPr id="107" name="Google Shape;107;p20"/>
          <p:cNvSpPr txBox="1"/>
          <p:nvPr/>
        </p:nvSpPr>
        <p:spPr>
          <a:xfrm>
            <a:off x="5474438" y="3329650"/>
            <a:ext cx="15708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4800">
              <a:latin typeface="Century Gothic"/>
              <a:ea typeface="Century Gothic"/>
              <a:cs typeface="Century Gothic"/>
              <a:sym typeface="Century Gothic"/>
            </a:endParaRPr>
          </a:p>
        </p:txBody>
      </p:sp>
      <p:cxnSp>
        <p:nvCxnSpPr>
          <p:cNvPr id="108" name="Google Shape;108;p20"/>
          <p:cNvCxnSpPr/>
          <p:nvPr/>
        </p:nvCxnSpPr>
        <p:spPr>
          <a:xfrm flipH="1" rot="10800000">
            <a:off x="276300" y="2554800"/>
            <a:ext cx="8591400" cy="33900"/>
          </a:xfrm>
          <a:prstGeom prst="straightConnector1">
            <a:avLst/>
          </a:prstGeom>
          <a:noFill/>
          <a:ln cap="flat" cmpd="sng" w="38100">
            <a:solidFill>
              <a:schemeClr val="dk2"/>
            </a:solidFill>
            <a:prstDash val="solid"/>
            <a:round/>
            <a:headEnd len="med" w="med" type="triangle"/>
            <a:tailEnd len="med" w="med" type="triangle"/>
          </a:ln>
        </p:spPr>
      </p:cxnSp>
      <p:sp>
        <p:nvSpPr>
          <p:cNvPr id="109" name="Google Shape;109;p20"/>
          <p:cNvSpPr txBox="1"/>
          <p:nvPr/>
        </p:nvSpPr>
        <p:spPr>
          <a:xfrm>
            <a:off x="3270300" y="350450"/>
            <a:ext cx="2603400" cy="836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sz="4800">
                <a:latin typeface="Century Gothic"/>
                <a:ea typeface="Century Gothic"/>
                <a:cs typeface="Century Gothic"/>
                <a:sym typeface="Century Gothic"/>
              </a:rPr>
              <a:t>impact</a:t>
            </a:r>
            <a:endParaRPr sz="48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4c70364f81099f1f955b8d54a5564545">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27700258b162cd936c08902e4b68cde6"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91C7B01-15EF-4010-8D17-BEACBFBF3DD0}"/>
</file>

<file path=customXml/itemProps2.xml><?xml version="1.0" encoding="utf-8"?>
<ds:datastoreItem xmlns:ds="http://schemas.openxmlformats.org/officeDocument/2006/customXml" ds:itemID="{9BC9495E-2416-4314-B51B-A2D10E01DD29}"/>
</file>

<file path=customXml/itemProps3.xml><?xml version="1.0" encoding="utf-8"?>
<ds:datastoreItem xmlns:ds="http://schemas.openxmlformats.org/officeDocument/2006/customXml" ds:itemID="{4BFBF085-55BE-4078-BA4C-35591710BA06}"/>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