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y="5143500" cx="9144000"/>
  <p:notesSz cx="6858000" cy="9144000"/>
  <p:embeddedFontLst>
    <p:embeddedFont>
      <p:font typeface="Century Gothic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8" Type="http://schemas.openxmlformats.org/officeDocument/2006/relationships/slide" Target="slides/slide4.xml"/><Relationship Id="rId26" Type="http://schemas.openxmlformats.org/officeDocument/2006/relationships/customXml" Target="../customXml/item2.xml"/><Relationship Id="rId21" Type="http://schemas.openxmlformats.org/officeDocument/2006/relationships/font" Target="fonts/CenturyGothic-regular.fntdata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7" Type="http://schemas.openxmlformats.org/officeDocument/2006/relationships/slide" Target="slides/slide3.xml"/><Relationship Id="rId25" Type="http://schemas.openxmlformats.org/officeDocument/2006/relationships/customXml" Target="../customXml/item1.xml"/><Relationship Id="rId20" Type="http://schemas.openxmlformats.org/officeDocument/2006/relationships/slide" Target="slides/slide16.xml"/><Relationship Id="rId2" Type="http://schemas.openxmlformats.org/officeDocument/2006/relationships/presProps" Target="presProp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font" Target="fonts/CenturyGothic-boldItalic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23" Type="http://schemas.openxmlformats.org/officeDocument/2006/relationships/font" Target="fonts/CenturyGothic-italic.fntdata"/><Relationship Id="rId15" Type="http://schemas.openxmlformats.org/officeDocument/2006/relationships/slide" Target="slides/slide1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22" Type="http://schemas.openxmlformats.org/officeDocument/2006/relationships/font" Target="fonts/CenturyGothic-bold.fntdata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73e0f86b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73e0f86b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57d321fe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57d321fe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581c9b0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581c9b0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57fba75a5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57fba75a5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581c9b0aa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581c9b0aa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50">
              <a:highlight>
                <a:srgbClr val="F3F5F6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50">
              <a:solidFill>
                <a:srgbClr val="212124"/>
              </a:solidFill>
              <a:highlight>
                <a:srgbClr val="F3F5F6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50">
              <a:solidFill>
                <a:srgbClr val="212124"/>
              </a:solidFill>
              <a:highlight>
                <a:srgbClr val="F3F5F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57ce26d0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57ce26d0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7ce26d0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57ce26d0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fb91b1a40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fb91b1a40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7ce26d0a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7ce26d0a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2581399ce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2581399ce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57d321fe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57d321fe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7fba75a5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57fba75a5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57ce26d0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57ce26d0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8156a7a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58156a7a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57d321fe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257d321fe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50">
              <a:highlight>
                <a:srgbClr val="F3F5F6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50">
                <a:solidFill>
                  <a:srgbClr val="212124"/>
                </a:solidFill>
                <a:highlight>
                  <a:srgbClr val="F3F5F6"/>
                </a:highlight>
              </a:rPr>
              <a:t> </a:t>
            </a:r>
            <a:endParaRPr b="1" sz="1050">
              <a:solidFill>
                <a:srgbClr val="212124"/>
              </a:solidFill>
              <a:highlight>
                <a:srgbClr val="F3F5F6"/>
              </a:highlight>
            </a:endParaRPr>
          </a:p>
          <a:p>
            <a:pPr indent="0" lvl="0" marL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050">
              <a:solidFill>
                <a:srgbClr val="212124"/>
              </a:solidFill>
              <a:highlight>
                <a:srgbClr val="F3F5F6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739ba8963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739ba8963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epa.gov/beaches/act-beach" TargetMode="External"/><Relationship Id="rId4" Type="http://schemas.openxmlformats.org/officeDocument/2006/relationships/hyperlink" Target="https://www.tripsavvy.com/best-beaches-in-maine-4586898" TargetMode="External"/><Relationship Id="rId9" Type="http://schemas.openxmlformats.org/officeDocument/2006/relationships/hyperlink" Target="https://www.flickr.com/photos/ciat/15428461988" TargetMode="External"/><Relationship Id="rId5" Type="http://schemas.openxmlformats.org/officeDocument/2006/relationships/hyperlink" Target="http://www.jble.af.mil/News/Article-Display/Article/1154999/" TargetMode="External"/><Relationship Id="rId6" Type="http://schemas.openxmlformats.org/officeDocument/2006/relationships/hyperlink" Target="https://en.wikipedia.org/wiki/Panicum_repens" TargetMode="External"/><Relationship Id="rId7" Type="http://schemas.openxmlformats.org/officeDocument/2006/relationships/hyperlink" Target="https://www.flickr.com/photos/usfwsmtnprairie/14617234562" TargetMode="External"/><Relationship Id="rId8" Type="http://schemas.openxmlformats.org/officeDocument/2006/relationships/hyperlink" Target="https://www.flickr.com/photos/usfwsmtnprairie/14617234562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What Can Grass Do?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8535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entury Gothic"/>
                <a:ea typeface="Century Gothic"/>
                <a:cs typeface="Century Gothic"/>
                <a:sym typeface="Century Gothic"/>
              </a:rPr>
              <a:t>Text Talk Week 6, Day 4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1013" y="152400"/>
            <a:ext cx="7301966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525" y="173513"/>
            <a:ext cx="7194697" cy="4796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/>
        </p:nvSpPr>
        <p:spPr>
          <a:xfrm>
            <a:off x="1548300" y="4558775"/>
            <a:ext cx="6047400" cy="6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alibri"/>
                <a:ea typeface="Calibri"/>
                <a:cs typeface="Calibri"/>
                <a:sym typeface="Calibri"/>
              </a:rPr>
              <a:t>Dorothea Lange  </a:t>
            </a: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Abandoned farm north of Dalhart, Texas. 1938.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3800" y="235650"/>
            <a:ext cx="5436388" cy="425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4439" y="1322300"/>
            <a:ext cx="4815124" cy="3198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5"/>
          <p:cNvSpPr txBox="1"/>
          <p:nvPr/>
        </p:nvSpPr>
        <p:spPr>
          <a:xfrm>
            <a:off x="1442063" y="4688625"/>
            <a:ext cx="6145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Sand Lake Wetland Management District, South Dakota</a:t>
            </a:r>
            <a:endParaRPr sz="16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25"/>
          <p:cNvSpPr txBox="1"/>
          <p:nvPr/>
        </p:nvSpPr>
        <p:spPr>
          <a:xfrm>
            <a:off x="338713" y="278150"/>
            <a:ext cx="84666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Now people are replanting prairie grasses and flowers with very long roots. They are not letting animals graze in the same place for too long.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625" y="123875"/>
            <a:ext cx="5670748" cy="3765373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6"/>
          <p:cNvSpPr txBox="1"/>
          <p:nvPr/>
        </p:nvSpPr>
        <p:spPr>
          <a:xfrm>
            <a:off x="1109850" y="3996375"/>
            <a:ext cx="6924300" cy="97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 farmer harvests hedgerow grass planted on sloping land to prevent soil erosion. The grass is then fed to cattle.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Northern Vietnam</a:t>
            </a:r>
            <a:endParaRPr sz="18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50" y="580450"/>
            <a:ext cx="4024395" cy="2682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0525" y="1173924"/>
            <a:ext cx="4702375" cy="318381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672225" y="3648075"/>
            <a:ext cx="3273900" cy="6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Planting Napier grass in Kenya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/>
        </p:nvSpPr>
        <p:spPr>
          <a:xfrm>
            <a:off x="435150" y="232050"/>
            <a:ext cx="8076300" cy="42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Calibri"/>
                <a:ea typeface="Calibri"/>
                <a:cs typeface="Calibri"/>
                <a:sym typeface="Calibri"/>
              </a:rPr>
              <a:t>Citations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2: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https://www.epa.gov/beaches/act-beach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3: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https://www.tripsavvy.com/best-beaches-in-maine-4586898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Slides 4 &amp; 5: p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hotos: Melissa Tonachel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6: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U.S. Air Force photo: Staff Sgt. Natasha Stannard,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http://www.jble.af.mil/News/Article-Display/Article/1154999/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 7: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https://en.wikipedia.org/wiki/Panicum_repens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Slides 8: </a:t>
            </a:r>
            <a:r>
              <a:rPr lang="en" sz="1300">
                <a:solidFill>
                  <a:srgbClr val="212124"/>
                </a:solidFill>
                <a:latin typeface="Calibri"/>
                <a:ea typeface="Calibri"/>
                <a:cs typeface="Calibri"/>
                <a:sym typeface="Calibri"/>
              </a:rPr>
              <a:t>photo: Tom Koerner/USFWS,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https://www.flickr.com/photos/usfwsmtnprairie/14617234562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 9: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Wikimedia Commons 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10: Weaver, John E. (John Ernest), 1884-1966 [No restrictions], via Wikimedia Commons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11: Scott Bauer / Photo courtesy of USDA Natural Resources Conservation Service., via Wikimedia Commons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 12: photo: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Dorothea Lange; The Library of Congress, Prints &amp; Photographs Division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Slide 13: </a:t>
            </a:r>
            <a:r>
              <a:rPr b="1" lang="en" sz="1300">
                <a:solidFill>
                  <a:srgbClr val="212124"/>
                </a:solidFill>
                <a:highlight>
                  <a:srgbClr val="F3F5F6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300">
                <a:solidFill>
                  <a:srgbClr val="212124"/>
                </a:solidFill>
                <a:latin typeface="Calibri"/>
                <a:ea typeface="Calibri"/>
                <a:cs typeface="Calibri"/>
                <a:sym typeface="Calibri"/>
              </a:rPr>
              <a:t>photo: Tom Koerner/USFWS,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https://www.flickr.com/photos/usfwsmtnprairie/14617234562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 14: photo: </a:t>
            </a:r>
            <a:r>
              <a:rPr lang="en" sz="1300">
                <a:solidFill>
                  <a:srgbClr val="212124"/>
                </a:solidFill>
                <a:latin typeface="Calibri"/>
                <a:ea typeface="Calibri"/>
                <a:cs typeface="Calibri"/>
                <a:sym typeface="Calibri"/>
              </a:rPr>
              <a:t>Georgina Smith / CIAT</a:t>
            </a:r>
            <a:endParaRPr sz="1300">
              <a:solidFill>
                <a:srgbClr val="212124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en" sz="1300">
                <a:solidFill>
                  <a:srgbClr val="282828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Slide 15: </a:t>
            </a: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CIAT, Napier grass, Kenya, </a:t>
            </a:r>
            <a:r>
              <a:rPr lang="en" sz="13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https://www.flickr.com/photos/ciat/15428461988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0263" y="150725"/>
            <a:ext cx="6596724" cy="439782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5"/>
          <p:cNvSpPr txBox="1"/>
          <p:nvPr/>
        </p:nvSpPr>
        <p:spPr>
          <a:xfrm>
            <a:off x="1413600" y="4565125"/>
            <a:ext cx="63168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Parsons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Beach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, Kennebunk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179" y="152400"/>
            <a:ext cx="5883629" cy="441272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1413600" y="4565125"/>
            <a:ext cx="63168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Wellfleet, Cape Cod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/>
          <p:nvPr/>
        </p:nvSpPr>
        <p:spPr>
          <a:xfrm>
            <a:off x="1413600" y="4565125"/>
            <a:ext cx="63168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Wellfleet, Cape Cod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179" y="152400"/>
            <a:ext cx="5883629" cy="441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675" y="44875"/>
            <a:ext cx="4587850" cy="311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9952" y="1927325"/>
            <a:ext cx="4576674" cy="3111825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8"/>
          <p:cNvSpPr txBox="1"/>
          <p:nvPr/>
        </p:nvSpPr>
        <p:spPr>
          <a:xfrm>
            <a:off x="513125" y="3203450"/>
            <a:ext cx="37629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</a:t>
            </a:r>
            <a:r>
              <a:rPr lang="en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olunteers plant marsh grass on the shoreline at Fort Eustis, Virginia, April 19, 2016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62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422" y="117425"/>
            <a:ext cx="6759164" cy="4489301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1499100" y="4688625"/>
            <a:ext cx="61458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212124"/>
                </a:solidFill>
                <a:latin typeface="Calibri"/>
                <a:ea typeface="Calibri"/>
                <a:cs typeface="Calibri"/>
                <a:sym typeface="Calibri"/>
              </a:rPr>
              <a:t>Sand Lake Wetland Management District, South Dakota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250" y="0"/>
            <a:ext cx="8347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/>
          <p:nvPr/>
        </p:nvSpPr>
        <p:spPr>
          <a:xfrm rot="-655737">
            <a:off x="3286040" y="422958"/>
            <a:ext cx="1495321" cy="1172426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99A4039A44494392F3C6644174EFD4" ma:contentTypeVersion="17" ma:contentTypeDescription="Create a new document." ma:contentTypeScope="" ma:versionID="4c70364f81099f1f955b8d54a5564545">
  <xsd:schema xmlns:xsd="http://www.w3.org/2001/XMLSchema" xmlns:xs="http://www.w3.org/2001/XMLSchema" xmlns:p="http://schemas.microsoft.com/office/2006/metadata/properties" xmlns:ns2="d88a5585-8329-475e-b2d5-3ecaed923975" xmlns:ns3="8e4d829d-fbfb-4b2f-b3ff-512c8664d3e8" targetNamespace="http://schemas.microsoft.com/office/2006/metadata/properties" ma:root="true" ma:fieldsID="27700258b162cd936c08902e4b68cde6" ns2:_="" ns3:_="">
    <xsd:import namespace="d88a5585-8329-475e-b2d5-3ecaed923975"/>
    <xsd:import namespace="8e4d829d-fbfb-4b2f-b3ff-512c8664d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Not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ie8f5300a76e4615ac8677561665fe8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a5585-8329-475e-b2d5-3ecaed9239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14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e407dca-7e10-41d8-9780-494ed3966f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ie8f5300a76e4615ac8677561665fe8e" ma:index="24" nillable="true" ma:taxonomy="true" ma:internalName="ie8f5300a76e4615ac8677561665fe8e" ma:taxonomyFieldName="Metadata" ma:displayName="Metadata" ma:default="" ma:fieldId="{2e8f5300-a76e-4615-ac86-77561665fe8e}" ma:sspId="8e407dca-7e10-41d8-9780-494ed3966f68" ma:termSetId="548a93fa-6488-4950-9383-a5b0d9980914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4d829d-fbfb-4b2f-b3ff-512c8664d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01382a6-fd2a-4255-8c6f-25838e23e578}" ma:internalName="TaxCatchAll" ma:showField="CatchAllData" ma:web="8e4d829d-fbfb-4b2f-b3ff-512c8664d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e4d829d-fbfb-4b2f-b3ff-512c8664d3e8" xsi:nil="true"/>
    <Notes xmlns="d88a5585-8329-475e-b2d5-3ecaed923975" xsi:nil="true"/>
    <ie8f5300a76e4615ac8677561665fe8e xmlns="d88a5585-8329-475e-b2d5-3ecaed923975">
      <Terms xmlns="http://schemas.microsoft.com/office/infopath/2007/PartnerControls"/>
    </ie8f5300a76e4615ac8677561665fe8e>
    <lcf76f155ced4ddcb4097134ff3c332f xmlns="d88a5585-8329-475e-b2d5-3ecaed9239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75992F0-4A5E-4969-95B9-808BD537D530}"/>
</file>

<file path=customXml/itemProps2.xml><?xml version="1.0" encoding="utf-8"?>
<ds:datastoreItem xmlns:ds="http://schemas.openxmlformats.org/officeDocument/2006/customXml" ds:itemID="{8BB31083-F5C2-4BA7-A926-2305FF73C09A}"/>
</file>

<file path=customXml/itemProps3.xml><?xml version="1.0" encoding="utf-8"?>
<ds:datastoreItem xmlns:ds="http://schemas.openxmlformats.org/officeDocument/2006/customXml" ds:itemID="{40D954F6-9D96-4D0F-AB6C-617FE61DC40D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0x010100E199A4039A44494392F3C6644174EFD4</vt:lpwstr>
  </property>
</Properties>
</file>