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boldItalic.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CenturyGothic-italic.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CenturyGothic-bold.fntdata"/><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font" Target="fonts/CenturyGothic-regular.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dcecf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dcecf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determine</a:t>
            </a:r>
            <a:r>
              <a:rPr lang="en" sz="1200">
                <a:solidFill>
                  <a:schemeClr val="dk1"/>
                </a:solidFill>
                <a:latin typeface="Calibri"/>
                <a:ea typeface="Calibri"/>
                <a:cs typeface="Calibri"/>
                <a:sym typeface="Calibri"/>
              </a:rPr>
              <a:t>: to come to a conclusion</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expose</a:t>
            </a:r>
            <a:r>
              <a:rPr lang="en" sz="1200">
                <a:solidFill>
                  <a:schemeClr val="dk1"/>
                </a:solidFill>
                <a:latin typeface="Calibri"/>
                <a:ea typeface="Calibri"/>
                <a:cs typeface="Calibri"/>
                <a:sym typeface="Calibri"/>
              </a:rPr>
              <a:t>: to uncover</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interact</a:t>
            </a:r>
            <a:r>
              <a:rPr lang="en" sz="1200">
                <a:solidFill>
                  <a:schemeClr val="dk1"/>
                </a:solidFill>
                <a:latin typeface="Calibri"/>
                <a:ea typeface="Calibri"/>
                <a:cs typeface="Calibri"/>
                <a:sym typeface="Calibri"/>
              </a:rPr>
              <a:t>: to have an effect on or change one another</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preserve</a:t>
            </a:r>
            <a:r>
              <a:rPr lang="en" sz="1200">
                <a:solidFill>
                  <a:schemeClr val="dk1"/>
                </a:solidFill>
                <a:latin typeface="Calibri"/>
                <a:ea typeface="Calibri"/>
                <a:cs typeface="Calibri"/>
                <a:sym typeface="Calibri"/>
              </a:rPr>
              <a:t>: to keep safe from harm or loss</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remove</a:t>
            </a:r>
            <a:r>
              <a:rPr lang="en" sz="1200">
                <a:solidFill>
                  <a:schemeClr val="dk1"/>
                </a:solidFill>
                <a:latin typeface="Calibri"/>
                <a:ea typeface="Calibri"/>
                <a:cs typeface="Calibri"/>
                <a:sym typeface="Calibri"/>
              </a:rPr>
              <a:t>: to take away </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shape</a:t>
            </a:r>
            <a:r>
              <a:rPr lang="en" sz="1200">
                <a:solidFill>
                  <a:schemeClr val="dk1"/>
                </a:solidFill>
                <a:latin typeface="Calibri"/>
                <a:ea typeface="Calibri"/>
                <a:cs typeface="Calibri"/>
                <a:sym typeface="Calibri"/>
              </a:rPr>
              <a:t> (v): to give a certain form or shape to, to mold</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soak</a:t>
            </a:r>
            <a:r>
              <a:rPr lang="en" sz="1200">
                <a:solidFill>
                  <a:schemeClr val="dk1"/>
                </a:solidFill>
                <a:latin typeface="Calibri"/>
                <a:ea typeface="Calibri"/>
                <a:cs typeface="Calibri"/>
                <a:sym typeface="Calibri"/>
              </a:rPr>
              <a:t>: to make completely wet</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uninhabited</a:t>
            </a:r>
            <a:r>
              <a:rPr lang="en" sz="1200">
                <a:solidFill>
                  <a:schemeClr val="dk1"/>
                </a:solidFill>
                <a:latin typeface="Calibri"/>
                <a:ea typeface="Calibri"/>
                <a:cs typeface="Calibri"/>
                <a:sym typeface="Calibri"/>
              </a:rPr>
              <a:t>: not lived in</a:t>
            </a:r>
            <a:endParaRPr b="1" sz="1200">
              <a:solidFill>
                <a:schemeClr val="dk1"/>
              </a:solidFill>
              <a:latin typeface="Calibri"/>
              <a:ea typeface="Calibri"/>
              <a:cs typeface="Calibri"/>
              <a:sym typeface="Calibri"/>
            </a:endParaRPr>
          </a:p>
          <a:p>
            <a:pPr indent="0" lvl="0" marL="0" rtl="0" algn="l">
              <a:spcBef>
                <a:spcPts val="30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2dcecf18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2dcecf18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a:t>
            </a:r>
            <a:r>
              <a:rPr b="1" lang="en" sz="1200">
                <a:solidFill>
                  <a:schemeClr val="dk1"/>
                </a:solidFill>
                <a:latin typeface="Calibri"/>
                <a:ea typeface="Calibri"/>
                <a:cs typeface="Calibri"/>
                <a:sym typeface="Calibri"/>
              </a:rPr>
              <a:t>etermine </a:t>
            </a:r>
            <a:r>
              <a:rPr lang="en" sz="1200">
                <a:solidFill>
                  <a:schemeClr val="dk1"/>
                </a:solidFill>
                <a:latin typeface="Calibri"/>
                <a:ea typeface="Calibri"/>
                <a:cs typeface="Calibri"/>
                <a:sym typeface="Calibri"/>
              </a:rPr>
              <a:t>(verb)</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woman is looking at her watch. She might be trying to determine how much time she has been exercising. Or she might be reading her watch to determine, or find out, how far she has run. She is using information from the watch to collect information she needs.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do you determine when lunch time will be? What information do you use to find this out?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https://www.techradar.com/best/running-watches</a:t>
            </a:r>
            <a:endParaRPr i="1"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fb3512a7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fb3512a7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a:t>
            </a:r>
            <a:r>
              <a:rPr b="1" lang="en" sz="1200">
                <a:solidFill>
                  <a:schemeClr val="dk1"/>
                </a:solidFill>
                <a:latin typeface="Calibri"/>
                <a:ea typeface="Calibri"/>
                <a:cs typeface="Calibri"/>
                <a:sym typeface="Calibri"/>
              </a:rPr>
              <a:t>xpose </a:t>
            </a:r>
            <a:r>
              <a:rPr lang="en" sz="1200">
                <a:solidFill>
                  <a:schemeClr val="dk1"/>
                </a:solidFill>
                <a:latin typeface="Calibri"/>
                <a:ea typeface="Calibri"/>
                <a:cs typeface="Calibri"/>
                <a:sym typeface="Calibri"/>
              </a:rPr>
              <a:t>(verb)</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Erosion can expose the roots of a tree.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parts of our faces do we expose when we take off our masks?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a:t>
            </a:r>
            <a:r>
              <a:rPr lang="en" sz="1000">
                <a:solidFill>
                  <a:schemeClr val="dk1"/>
                </a:solidFill>
                <a:latin typeface="Calibri"/>
                <a:ea typeface="Calibri"/>
                <a:cs typeface="Calibri"/>
                <a:sym typeface="Calibri"/>
              </a:rPr>
              <a:t>ttps://www.groundsguys.com/blog/2019/october/how-to-fix-exposed-tree-roots/</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fb3512a719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fb3512a71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interact </a:t>
            </a:r>
            <a:r>
              <a:rPr lang="en" sz="1200">
                <a:solidFill>
                  <a:schemeClr val="dk1"/>
                </a:solidFill>
                <a:latin typeface="Calibri"/>
                <a:ea typeface="Calibri"/>
                <a:cs typeface="Calibri"/>
                <a:sym typeface="Calibri"/>
              </a:rPr>
              <a:t>(verb)</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During the pandemic, we have learned to interact with each other in new ways. Instead of talking together in person, we sometimes talk online. We learned to interact online. When we interact, you do something, and that affects what I do next. For example, one of us asks a question, and that affects what the next person says.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do you interact with people in the place where you live? How do you interact with people on a bus or in a store?</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latin typeface="Calibri"/>
                <a:ea typeface="Calibri"/>
                <a:cs typeface="Calibri"/>
                <a:sym typeface="Calibri"/>
              </a:rPr>
              <a:t>https://www.oise.utoronto.ca/oise/News/2020/Connecting_during_COVID-19_Jackman_Lab_School_keeps_their_students_on_the_learning_curve.html</a:t>
            </a:r>
            <a:endParaRPr b="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b3512a71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fb3512a71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a:t>
            </a:r>
            <a:r>
              <a:rPr b="1" lang="en" sz="1200">
                <a:solidFill>
                  <a:schemeClr val="dk1"/>
                </a:solidFill>
                <a:latin typeface="Calibri"/>
                <a:ea typeface="Calibri"/>
                <a:cs typeface="Calibri"/>
                <a:sym typeface="Calibri"/>
              </a:rPr>
              <a:t>reserve </a:t>
            </a:r>
            <a:r>
              <a:rPr lang="en" sz="1200">
                <a:solidFill>
                  <a:schemeClr val="dk1"/>
                </a:solidFill>
                <a:latin typeface="Calibri"/>
                <a:ea typeface="Calibri"/>
                <a:cs typeface="Calibri"/>
                <a:sym typeface="Calibri"/>
              </a:rPr>
              <a:t>(verb)</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One way to have fresh berries in the winter is to freeze them. Freezing food preserves it, or keeps it safe to eat. Food is also preserved in cans and jars.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Why might it be important to preserve food?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is something else that is important to preserve? Why?</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https://momsavesmoney.net/2016/07/how-to-freeze-berries.html</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b3512a719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b3512a719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remove </a:t>
            </a:r>
            <a:r>
              <a:rPr lang="en" sz="1200">
                <a:solidFill>
                  <a:schemeClr val="dk1"/>
                </a:solidFill>
                <a:latin typeface="Calibri"/>
                <a:ea typeface="Calibri"/>
                <a:cs typeface="Calibri"/>
                <a:sym typeface="Calibri"/>
              </a:rPr>
              <a:t>(verb)</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Some things are easy to remove—for example, it is easy to remove a dish from the table—to take it away and put it in the sink.</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Some things are difficult to remove—like this coffee stain on the rug.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Why might people remove a tree stump from an area of land?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https://www.coit.com/top-five-carpet-stains, https://www.rochesterstumpremoval.com/blog/how-to-remove-a-tree-stump-by-hand</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fb3512a719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fb3512a719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shape</a:t>
            </a:r>
            <a:r>
              <a:rPr lang="en" sz="1200">
                <a:solidFill>
                  <a:schemeClr val="dk1"/>
                </a:solidFill>
                <a:latin typeface="Calibri"/>
                <a:ea typeface="Calibri"/>
                <a:cs typeface="Calibri"/>
                <a:sym typeface="Calibri"/>
              </a:rPr>
              <a:t> (verb)</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Here someone shapes bread dough with their hands. They push and pull it so that it looks the way they want it to—maybe a long, thin loaf of bread or maybe a round one. Hands are the force that shapes the bread.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are some forces that shape the land, and how does that happen?</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https://www.americastestkitchen.com/kids/recipes/how-to-knead-and-shape-bread-dough</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fb3512a719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fb3512a719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soak </a:t>
            </a:r>
            <a:r>
              <a:rPr lang="en" sz="1200">
                <a:solidFill>
                  <a:schemeClr val="dk1"/>
                </a:solidFill>
                <a:latin typeface="Calibri"/>
                <a:ea typeface="Calibri"/>
                <a:cs typeface="Calibri"/>
                <a:sym typeface="Calibri"/>
              </a:rPr>
              <a:t>(verb)</a:t>
            </a:r>
            <a:endParaRPr sz="1200">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People soak dry beans to get them ready to cook. These beans are in a bowl full of water, so each bean is all the way wet.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In the second picture someone is pouring water on the seedling so that the soil around it is </a:t>
            </a:r>
            <a:r>
              <a:rPr b="1" i="1" lang="en" sz="1200">
                <a:solidFill>
                  <a:schemeClr val="dk1"/>
                </a:solidFill>
                <a:latin typeface="Calibri"/>
                <a:ea typeface="Calibri"/>
                <a:cs typeface="Calibri"/>
                <a:sym typeface="Calibri"/>
              </a:rPr>
              <a:t>soaked </a:t>
            </a:r>
            <a:r>
              <a:rPr i="1" lang="en" sz="1200">
                <a:solidFill>
                  <a:schemeClr val="dk1"/>
                </a:solidFill>
                <a:latin typeface="Calibri"/>
                <a:ea typeface="Calibri"/>
                <a:cs typeface="Calibri"/>
                <a:sym typeface="Calibri"/>
              </a:rPr>
              <a:t>to make sure the seedling’s roots have as much water as the plant needs. When we add the suffix </a:t>
            </a:r>
            <a:r>
              <a:rPr b="1" i="1" lang="en" sz="1200">
                <a:solidFill>
                  <a:schemeClr val="dk1"/>
                </a:solidFill>
                <a:latin typeface="Calibri"/>
                <a:ea typeface="Calibri"/>
                <a:cs typeface="Calibri"/>
                <a:sym typeface="Calibri"/>
              </a:rPr>
              <a:t>-ed</a:t>
            </a:r>
            <a:r>
              <a:rPr i="1" lang="en" sz="1200">
                <a:solidFill>
                  <a:schemeClr val="dk1"/>
                </a:solidFill>
                <a:latin typeface="Calibri"/>
                <a:ea typeface="Calibri"/>
                <a:cs typeface="Calibri"/>
                <a:sym typeface="Calibri"/>
              </a:rPr>
              <a:t> to the verb “soak” we get an adjective that describes something: soaked.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is a material that is easy to soak? Why do you think that is so?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Or: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you take a bath or shower, what gets soaked?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https://www.humnutrition.com/blog/how-to-soak-beans/, https://www.gardeningknowhow.com/special/children/how-does-water-affect-plant-growth.htm</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b3512a719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fb3512a719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u</a:t>
            </a:r>
            <a:r>
              <a:rPr b="1" lang="en" sz="1200">
                <a:solidFill>
                  <a:schemeClr val="dk1"/>
                </a:solidFill>
                <a:latin typeface="Calibri"/>
                <a:ea typeface="Calibri"/>
                <a:cs typeface="Calibri"/>
                <a:sym typeface="Calibri"/>
              </a:rPr>
              <a:t>ninhabited </a:t>
            </a:r>
            <a:r>
              <a:rPr lang="en" sz="1200">
                <a:solidFill>
                  <a:schemeClr val="dk1"/>
                </a:solidFill>
                <a:latin typeface="Calibri"/>
                <a:ea typeface="Calibri"/>
                <a:cs typeface="Calibri"/>
                <a:sym typeface="Calibri"/>
              </a:rPr>
              <a:t>(adjective)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Think about the word </a:t>
            </a:r>
            <a:r>
              <a:rPr b="1" i="1" lang="en" sz="1200">
                <a:solidFill>
                  <a:schemeClr val="dk1"/>
                </a:solidFill>
                <a:latin typeface="Calibri"/>
                <a:ea typeface="Calibri"/>
                <a:cs typeface="Calibri"/>
                <a:sym typeface="Calibri"/>
              </a:rPr>
              <a:t>habitat</a:t>
            </a:r>
            <a:r>
              <a:rPr i="1" lang="en" sz="1200">
                <a:solidFill>
                  <a:schemeClr val="dk1"/>
                </a:solidFill>
                <a:latin typeface="Calibri"/>
                <a:ea typeface="Calibri"/>
                <a:cs typeface="Calibri"/>
                <a:sym typeface="Calibri"/>
              </a:rPr>
              <a:t>—a place where animals and plants live. Do you hear part of that word in this one, </a:t>
            </a:r>
            <a:r>
              <a:rPr b="1" i="1" lang="en" sz="1200">
                <a:solidFill>
                  <a:schemeClr val="dk1"/>
                </a:solidFill>
                <a:latin typeface="Calibri"/>
                <a:ea typeface="Calibri"/>
                <a:cs typeface="Calibri"/>
                <a:sym typeface="Calibri"/>
              </a:rPr>
              <a:t>uninhabited</a:t>
            </a:r>
            <a:r>
              <a:rPr i="1" lang="en" sz="1200">
                <a:solidFill>
                  <a:schemeClr val="dk1"/>
                </a:solidFill>
                <a:latin typeface="Calibri"/>
                <a:ea typeface="Calibri"/>
                <a:cs typeface="Calibri"/>
                <a:sym typeface="Calibri"/>
              </a:rPr>
              <a:t>? The suffix </a:t>
            </a:r>
            <a:r>
              <a:rPr b="1" i="1" lang="en" sz="1200">
                <a:solidFill>
                  <a:schemeClr val="dk1"/>
                </a:solidFill>
                <a:latin typeface="Calibri"/>
                <a:ea typeface="Calibri"/>
                <a:cs typeface="Calibri"/>
                <a:sym typeface="Calibri"/>
              </a:rPr>
              <a:t>un- </a:t>
            </a:r>
            <a:r>
              <a:rPr i="1" lang="en" sz="1200">
                <a:solidFill>
                  <a:schemeClr val="dk1"/>
                </a:solidFill>
                <a:latin typeface="Calibri"/>
                <a:ea typeface="Calibri"/>
                <a:cs typeface="Calibri"/>
                <a:sym typeface="Calibri"/>
              </a:rPr>
              <a:t>means “not.” Uninhabited is a place where no one lives. An uninhabited place might be a house or apartment building, or a piece of land, like an island, where no one lives.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If you discovered an uninhabited place, what would you be curious to investigate there?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https://www.riverfronttimes.com/newsblog/2018/03/01/board-bill-would-remove-mckee-exemption-for-code-violations</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1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Weekly Words</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2, Week 6</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determine</a:t>
            </a:r>
            <a:endParaRPr b="1">
              <a:latin typeface="Century Gothic"/>
              <a:ea typeface="Century Gothic"/>
              <a:cs typeface="Century Gothic"/>
              <a:sym typeface="Century Gothic"/>
            </a:endParaRPr>
          </a:p>
        </p:txBody>
      </p:sp>
      <p:sp>
        <p:nvSpPr>
          <p:cNvPr id="60" name="Google Shape;60;p14"/>
          <p:cNvSpPr txBox="1"/>
          <p:nvPr>
            <p:ph idx="1" type="subTitle"/>
          </p:nvPr>
        </p:nvSpPr>
        <p:spPr>
          <a:xfrm>
            <a:off x="265500" y="2683575"/>
            <a:ext cx="4045200" cy="169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to come to a conclusion</a:t>
            </a:r>
            <a:endParaRPr sz="1800">
              <a:solidFill>
                <a:srgbClr val="222222"/>
              </a:solidFill>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4877775" y="1089450"/>
            <a:ext cx="3929100" cy="2200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expose</a:t>
            </a:r>
            <a:endParaRPr sz="2600">
              <a:latin typeface="Century Gothic"/>
              <a:ea typeface="Century Gothic"/>
              <a:cs typeface="Century Gothic"/>
              <a:sym typeface="Century Gothic"/>
            </a:endParaRPr>
          </a:p>
        </p:txBody>
      </p:sp>
      <p:sp>
        <p:nvSpPr>
          <p:cNvPr id="67" name="Google Shape;67;p15"/>
          <p:cNvSpPr txBox="1"/>
          <p:nvPr>
            <p:ph idx="1" type="subTitle"/>
          </p:nvPr>
        </p:nvSpPr>
        <p:spPr>
          <a:xfrm>
            <a:off x="265500" y="2748150"/>
            <a:ext cx="4045200" cy="163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l">
              <a:spcBef>
                <a:spcPts val="300"/>
              </a:spcBef>
              <a:spcAft>
                <a:spcPts val="0"/>
              </a:spcAft>
              <a:buClr>
                <a:schemeClr val="dk1"/>
              </a:buClr>
              <a:buSzPts val="1100"/>
              <a:buFont typeface="Arial"/>
              <a:buNone/>
            </a:pPr>
            <a:r>
              <a:t/>
            </a:r>
            <a:endParaRPr sz="1800">
              <a:solidFill>
                <a:srgbClr val="222222"/>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222222"/>
                </a:solidFill>
                <a:latin typeface="Century Gothic"/>
                <a:ea typeface="Century Gothic"/>
                <a:cs typeface="Century Gothic"/>
                <a:sym typeface="Century Gothic"/>
              </a:rPr>
              <a:t>to uncover</a:t>
            </a:r>
            <a:endParaRPr sz="1800">
              <a:solidFill>
                <a:schemeClr val="dk1"/>
              </a:solidFill>
              <a:latin typeface="Century Gothic"/>
              <a:ea typeface="Century Gothic"/>
              <a:cs typeface="Century Gothic"/>
              <a:sym typeface="Century Gothic"/>
            </a:endParaRPr>
          </a:p>
        </p:txBody>
      </p:sp>
      <p:pic>
        <p:nvPicPr>
          <p:cNvPr id="68" name="Google Shape;68;p15"/>
          <p:cNvPicPr preferRelativeResize="0"/>
          <p:nvPr/>
        </p:nvPicPr>
        <p:blipFill>
          <a:blip r:embed="rId3">
            <a:alphaModFix/>
          </a:blip>
          <a:stretch>
            <a:fillRect/>
          </a:stretch>
        </p:blipFill>
        <p:spPr>
          <a:xfrm>
            <a:off x="4958950" y="1089450"/>
            <a:ext cx="3832875" cy="22546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interact</a:t>
            </a:r>
            <a:endParaRPr b="1">
              <a:latin typeface="Century Gothic"/>
              <a:ea typeface="Century Gothic"/>
              <a:cs typeface="Century Gothic"/>
              <a:sym typeface="Century Gothic"/>
            </a:endParaRPr>
          </a:p>
        </p:txBody>
      </p:sp>
      <p:sp>
        <p:nvSpPr>
          <p:cNvPr id="74" name="Google Shape;74;p16"/>
          <p:cNvSpPr txBox="1"/>
          <p:nvPr>
            <p:ph idx="1" type="subTitle"/>
          </p:nvPr>
        </p:nvSpPr>
        <p:spPr>
          <a:xfrm>
            <a:off x="265500" y="2673875"/>
            <a:ext cx="4045200" cy="170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highlight>
                  <a:srgbClr val="FFFFFF"/>
                </a:highlight>
                <a:latin typeface="Century Gothic"/>
                <a:ea typeface="Century Gothic"/>
                <a:cs typeface="Century Gothic"/>
                <a:sym typeface="Century Gothic"/>
              </a:rPr>
              <a:t>verb</a:t>
            </a:r>
            <a:endParaRPr sz="1800">
              <a:solidFill>
                <a:srgbClr val="666666"/>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000000"/>
                </a:solidFill>
                <a:highlight>
                  <a:srgbClr val="FFFFFF"/>
                </a:highlight>
                <a:latin typeface="Century Gothic"/>
                <a:ea typeface="Century Gothic"/>
                <a:cs typeface="Century Gothic"/>
                <a:sym typeface="Century Gothic"/>
              </a:rPr>
              <a:t>to </a:t>
            </a:r>
            <a:r>
              <a:rPr lang="en" sz="1800">
                <a:solidFill>
                  <a:schemeClr val="dk1"/>
                </a:solidFill>
                <a:latin typeface="Century Gothic"/>
                <a:ea typeface="Century Gothic"/>
                <a:cs typeface="Century Gothic"/>
                <a:sym typeface="Century Gothic"/>
              </a:rPr>
              <a:t>have an effect on or change one another</a:t>
            </a:r>
            <a:endParaRPr sz="1800">
              <a:solidFill>
                <a:srgbClr val="000000"/>
              </a:solidFill>
              <a:latin typeface="Century Gothic"/>
              <a:ea typeface="Century Gothic"/>
              <a:cs typeface="Century Gothic"/>
              <a:sym typeface="Century Gothic"/>
            </a:endParaRPr>
          </a:p>
        </p:txBody>
      </p:sp>
      <p:pic>
        <p:nvPicPr>
          <p:cNvPr id="75" name="Google Shape;75;p16"/>
          <p:cNvPicPr preferRelativeResize="0"/>
          <p:nvPr/>
        </p:nvPicPr>
        <p:blipFill>
          <a:blip r:embed="rId3">
            <a:alphaModFix/>
          </a:blip>
          <a:stretch>
            <a:fillRect/>
          </a:stretch>
        </p:blipFill>
        <p:spPr>
          <a:xfrm>
            <a:off x="4897625" y="1089450"/>
            <a:ext cx="4045199" cy="22783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latin typeface="Century Gothic"/>
                <a:ea typeface="Century Gothic"/>
                <a:cs typeface="Century Gothic"/>
                <a:sym typeface="Century Gothic"/>
              </a:rPr>
              <a:t>preserve</a:t>
            </a:r>
            <a:endParaRPr b="1">
              <a:latin typeface="Century Gothic"/>
              <a:ea typeface="Century Gothic"/>
              <a:cs typeface="Century Gothic"/>
              <a:sym typeface="Century Gothic"/>
            </a:endParaRPr>
          </a:p>
        </p:txBody>
      </p:sp>
      <p:sp>
        <p:nvSpPr>
          <p:cNvPr id="81" name="Google Shape;81;p17"/>
          <p:cNvSpPr txBox="1"/>
          <p:nvPr>
            <p:ph idx="1" type="subTitle"/>
          </p:nvPr>
        </p:nvSpPr>
        <p:spPr>
          <a:xfrm>
            <a:off x="265500" y="2711025"/>
            <a:ext cx="4045200" cy="166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keep safe from harm or loss</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id="82" name="Google Shape;82;p17"/>
          <p:cNvPicPr preferRelativeResize="0"/>
          <p:nvPr/>
        </p:nvPicPr>
        <p:blipFill>
          <a:blip r:embed="rId3">
            <a:alphaModFix/>
          </a:blip>
          <a:stretch>
            <a:fillRect/>
          </a:stretch>
        </p:blipFill>
        <p:spPr>
          <a:xfrm>
            <a:off x="4863850" y="1089450"/>
            <a:ext cx="3920550" cy="221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remove</a:t>
            </a:r>
            <a:endParaRPr sz="2600">
              <a:latin typeface="Century Gothic"/>
              <a:ea typeface="Century Gothic"/>
              <a:cs typeface="Century Gothic"/>
              <a:sym typeface="Century Gothic"/>
            </a:endParaRPr>
          </a:p>
        </p:txBody>
      </p:sp>
      <p:sp>
        <p:nvSpPr>
          <p:cNvPr id="88" name="Google Shape;88;p18"/>
          <p:cNvSpPr txBox="1"/>
          <p:nvPr>
            <p:ph idx="1" type="subTitle"/>
          </p:nvPr>
        </p:nvSpPr>
        <p:spPr>
          <a:xfrm>
            <a:off x="265500" y="2729575"/>
            <a:ext cx="4045200" cy="164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to take away</a:t>
            </a:r>
            <a:endParaRPr sz="1800">
              <a:solidFill>
                <a:schemeClr val="dk1"/>
              </a:solidFill>
              <a:latin typeface="Century Gothic"/>
              <a:ea typeface="Century Gothic"/>
              <a:cs typeface="Century Gothic"/>
              <a:sym typeface="Century Gothic"/>
            </a:endParaRPr>
          </a:p>
        </p:txBody>
      </p:sp>
      <p:pic>
        <p:nvPicPr>
          <p:cNvPr id="89" name="Google Shape;89;p18"/>
          <p:cNvPicPr preferRelativeResize="0"/>
          <p:nvPr/>
        </p:nvPicPr>
        <p:blipFill>
          <a:blip r:embed="rId3">
            <a:alphaModFix/>
          </a:blip>
          <a:stretch>
            <a:fillRect/>
          </a:stretch>
        </p:blipFill>
        <p:spPr>
          <a:xfrm>
            <a:off x="5008850" y="311075"/>
            <a:ext cx="2218717" cy="1482300"/>
          </a:xfrm>
          <a:prstGeom prst="rect">
            <a:avLst/>
          </a:prstGeom>
          <a:noFill/>
          <a:ln>
            <a:noFill/>
          </a:ln>
        </p:spPr>
      </p:pic>
      <p:pic>
        <p:nvPicPr>
          <p:cNvPr id="90" name="Google Shape;90;p18"/>
          <p:cNvPicPr preferRelativeResize="0"/>
          <p:nvPr/>
        </p:nvPicPr>
        <p:blipFill>
          <a:blip r:embed="rId4">
            <a:alphaModFix/>
          </a:blip>
          <a:stretch>
            <a:fillRect/>
          </a:stretch>
        </p:blipFill>
        <p:spPr>
          <a:xfrm>
            <a:off x="5008850" y="2135650"/>
            <a:ext cx="3740899" cy="2492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shape</a:t>
            </a:r>
            <a:endParaRPr b="1">
              <a:latin typeface="Century Gothic"/>
              <a:ea typeface="Century Gothic"/>
              <a:cs typeface="Century Gothic"/>
              <a:sym typeface="Century Gothic"/>
            </a:endParaRPr>
          </a:p>
        </p:txBody>
      </p:sp>
      <p:sp>
        <p:nvSpPr>
          <p:cNvPr id="96" name="Google Shape;96;p19"/>
          <p:cNvSpPr txBox="1"/>
          <p:nvPr>
            <p:ph idx="1" type="subTitle"/>
          </p:nvPr>
        </p:nvSpPr>
        <p:spPr>
          <a:xfrm>
            <a:off x="265500" y="2692450"/>
            <a:ext cx="4045200" cy="168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a:t>
            </a:r>
            <a:r>
              <a:rPr lang="en" sz="1800">
                <a:solidFill>
                  <a:srgbClr val="666666"/>
                </a:solidFill>
                <a:latin typeface="Century Gothic"/>
                <a:ea typeface="Century Gothic"/>
                <a:cs typeface="Century Gothic"/>
                <a:sym typeface="Century Gothic"/>
              </a:rPr>
              <a:t>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a:t>
            </a:r>
            <a:r>
              <a:rPr lang="en" sz="1800">
                <a:solidFill>
                  <a:schemeClr val="dk1"/>
                </a:solidFill>
                <a:latin typeface="Century Gothic"/>
                <a:ea typeface="Century Gothic"/>
                <a:cs typeface="Century Gothic"/>
                <a:sym typeface="Century Gothic"/>
              </a:rPr>
              <a:t>give a certain form or shape to, to mold</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id="97" name="Google Shape;97;p19"/>
          <p:cNvPicPr preferRelativeResize="0"/>
          <p:nvPr/>
        </p:nvPicPr>
        <p:blipFill>
          <a:blip r:embed="rId3">
            <a:alphaModFix/>
          </a:blip>
          <a:stretch>
            <a:fillRect/>
          </a:stretch>
        </p:blipFill>
        <p:spPr>
          <a:xfrm>
            <a:off x="5438175" y="810575"/>
            <a:ext cx="3018275" cy="3018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soak</a:t>
            </a:r>
            <a:endParaRPr b="1">
              <a:latin typeface="Century Gothic"/>
              <a:ea typeface="Century Gothic"/>
              <a:cs typeface="Century Gothic"/>
              <a:sym typeface="Century Gothic"/>
            </a:endParaRPr>
          </a:p>
        </p:txBody>
      </p:sp>
      <p:sp>
        <p:nvSpPr>
          <p:cNvPr id="103" name="Google Shape;103;p20"/>
          <p:cNvSpPr txBox="1"/>
          <p:nvPr>
            <p:ph idx="1" type="subTitle"/>
          </p:nvPr>
        </p:nvSpPr>
        <p:spPr>
          <a:xfrm>
            <a:off x="265500" y="2692450"/>
            <a:ext cx="4045200" cy="168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to make completely wet</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id="104" name="Google Shape;104;p20"/>
          <p:cNvPicPr preferRelativeResize="0"/>
          <p:nvPr/>
        </p:nvPicPr>
        <p:blipFill rotWithShape="1">
          <a:blip r:embed="rId3">
            <a:alphaModFix/>
          </a:blip>
          <a:srcRect b="0" l="8515" r="16126" t="0"/>
          <a:stretch/>
        </p:blipFill>
        <p:spPr>
          <a:xfrm>
            <a:off x="5263100" y="464750"/>
            <a:ext cx="3412750" cy="2106999"/>
          </a:xfrm>
          <a:prstGeom prst="rect">
            <a:avLst/>
          </a:prstGeom>
          <a:noFill/>
          <a:ln>
            <a:noFill/>
          </a:ln>
        </p:spPr>
      </p:pic>
      <p:pic>
        <p:nvPicPr>
          <p:cNvPr id="105" name="Google Shape;105;p20"/>
          <p:cNvPicPr preferRelativeResize="0"/>
          <p:nvPr/>
        </p:nvPicPr>
        <p:blipFill>
          <a:blip r:embed="rId4">
            <a:alphaModFix/>
          </a:blip>
          <a:stretch>
            <a:fillRect/>
          </a:stretch>
        </p:blipFill>
        <p:spPr>
          <a:xfrm>
            <a:off x="5858175" y="2812250"/>
            <a:ext cx="2222600" cy="1666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uninhabited</a:t>
            </a:r>
            <a:endParaRPr b="1">
              <a:latin typeface="Century Gothic"/>
              <a:ea typeface="Century Gothic"/>
              <a:cs typeface="Century Gothic"/>
              <a:sym typeface="Century Gothic"/>
            </a:endParaRPr>
          </a:p>
        </p:txBody>
      </p:sp>
      <p:sp>
        <p:nvSpPr>
          <p:cNvPr id="111" name="Google Shape;111;p21"/>
          <p:cNvSpPr txBox="1"/>
          <p:nvPr>
            <p:ph idx="1" type="subTitle"/>
          </p:nvPr>
        </p:nvSpPr>
        <p:spPr>
          <a:xfrm>
            <a:off x="265500" y="2692450"/>
            <a:ext cx="4045200" cy="168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adjective</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n</a:t>
            </a:r>
            <a:r>
              <a:rPr lang="en" sz="1800">
                <a:solidFill>
                  <a:schemeClr val="dk1"/>
                </a:solidFill>
                <a:latin typeface="Century Gothic"/>
                <a:ea typeface="Century Gothic"/>
                <a:cs typeface="Century Gothic"/>
                <a:sym typeface="Century Gothic"/>
              </a:rPr>
              <a:t>ot lived in</a:t>
            </a:r>
            <a:endParaRPr sz="1800">
              <a:solidFill>
                <a:schemeClr val="dk1"/>
              </a:solidFill>
              <a:latin typeface="Century Gothic"/>
              <a:ea typeface="Century Gothic"/>
              <a:cs typeface="Century Gothic"/>
              <a:sym typeface="Century Gothic"/>
            </a:endParaRPr>
          </a:p>
        </p:txBody>
      </p:sp>
      <p:pic>
        <p:nvPicPr>
          <p:cNvPr id="112" name="Google Shape;112;p21"/>
          <p:cNvPicPr preferRelativeResize="0"/>
          <p:nvPr/>
        </p:nvPicPr>
        <p:blipFill>
          <a:blip r:embed="rId3">
            <a:alphaModFix/>
          </a:blip>
          <a:stretch>
            <a:fillRect/>
          </a:stretch>
        </p:blipFill>
        <p:spPr>
          <a:xfrm>
            <a:off x="4987830" y="847788"/>
            <a:ext cx="3731120" cy="2990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4c70364f81099f1f955b8d54a5564545">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27700258b162cd936c08902e4b68cde6"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AB154C-3DD4-4B2C-8611-42C3BC68720F}"/>
</file>

<file path=customXml/itemProps2.xml><?xml version="1.0" encoding="utf-8"?>
<ds:datastoreItem xmlns:ds="http://schemas.openxmlformats.org/officeDocument/2006/customXml" ds:itemID="{7D72868F-4088-45F3-9CB7-F9B813AF3AEC}"/>
</file>

<file path=customXml/itemProps3.xml><?xml version="1.0" encoding="utf-8"?>
<ds:datastoreItem xmlns:ds="http://schemas.openxmlformats.org/officeDocument/2006/customXml" ds:itemID="{0E5CD96D-9EAD-49DE-A4C7-72EBB75A052B}"/>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