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Century Gothic"/>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font" Target="fonts/CenturyGothic-boldItalic.fntdata"/><Relationship Id="rId8" Type="http://schemas.openxmlformats.org/officeDocument/2006/relationships/slide" Target="slides/slide3.xml"/><Relationship Id="rId3" Type="http://schemas.openxmlformats.org/officeDocument/2006/relationships/presProps" Target="presProps.xml"/><Relationship Id="rId21"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font" Target="fonts/CenturyGothic-italic.fntdata"/><Relationship Id="rId7" Type="http://schemas.openxmlformats.org/officeDocument/2006/relationships/slide" Target="slides/slide2.xml"/><Relationship Id="rId2" Type="http://schemas.openxmlformats.org/officeDocument/2006/relationships/viewProps" Target="viewProps.xml"/><Relationship Id="rId16" Type="http://schemas.openxmlformats.org/officeDocument/2006/relationships/font" Target="fonts/CenturyGothic-bold.fntdata"/><Relationship Id="rId20" Type="http://schemas.openxmlformats.org/officeDocument/2006/relationships/customXml" Target="../customXml/item2.xml"/><Relationship Id="rId11" Type="http://schemas.openxmlformats.org/officeDocument/2006/relationships/slide" Target="slides/slide6.xml"/><Relationship Id="rId1" Type="http://schemas.openxmlformats.org/officeDocument/2006/relationships/theme" Target="theme/theme1.xml"/><Relationship Id="rId6" Type="http://schemas.openxmlformats.org/officeDocument/2006/relationships/slide" Target="slides/slide1.xml"/><Relationship Id="rId15" Type="http://schemas.openxmlformats.org/officeDocument/2006/relationships/font" Target="fonts/CenturyGothic-regular.fntdata"/><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e2dcecf18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e2dcecf18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batter</a:t>
            </a:r>
            <a:r>
              <a:rPr lang="en" sz="1200">
                <a:solidFill>
                  <a:schemeClr val="dk1"/>
                </a:solidFill>
                <a:latin typeface="Calibri"/>
                <a:ea typeface="Calibri"/>
                <a:cs typeface="Calibri"/>
                <a:sym typeface="Calibri"/>
              </a:rPr>
              <a:t>: 1. to beat hard again and again; 2. to damage by beating</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destroy</a:t>
            </a:r>
            <a:r>
              <a:rPr lang="en" sz="1200">
                <a:solidFill>
                  <a:schemeClr val="dk1"/>
                </a:solidFill>
                <a:latin typeface="Calibri"/>
                <a:ea typeface="Calibri"/>
                <a:cs typeface="Calibri"/>
                <a:sym typeface="Calibri"/>
              </a:rPr>
              <a:t>: to ruin completely</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grind</a:t>
            </a:r>
            <a:r>
              <a:rPr lang="en" sz="1200">
                <a:solidFill>
                  <a:schemeClr val="dk1"/>
                </a:solidFill>
                <a:latin typeface="Calibri"/>
                <a:ea typeface="Calibri"/>
                <a:cs typeface="Calibri"/>
                <a:sym typeface="Calibri"/>
              </a:rPr>
              <a:t>: to crush or make by crushing into very small pieces or a powder</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particle</a:t>
            </a:r>
            <a:r>
              <a:rPr lang="en" sz="1200">
                <a:solidFill>
                  <a:schemeClr val="dk1"/>
                </a:solidFill>
                <a:latin typeface="Calibri"/>
                <a:ea typeface="Calibri"/>
                <a:cs typeface="Calibri"/>
                <a:sym typeface="Calibri"/>
              </a:rPr>
              <a:t>: a tiny amount or piece </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transform</a:t>
            </a:r>
            <a:r>
              <a:rPr lang="en" sz="1200">
                <a:solidFill>
                  <a:schemeClr val="dk1"/>
                </a:solidFill>
                <a:latin typeface="Calibri"/>
                <a:ea typeface="Calibri"/>
                <a:cs typeface="Calibri"/>
                <a:sym typeface="Calibri"/>
              </a:rPr>
              <a:t>: to change the form, look, or shape of something</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warn</a:t>
            </a:r>
            <a:r>
              <a:rPr lang="en" sz="1200">
                <a:solidFill>
                  <a:schemeClr val="dk1"/>
                </a:solidFill>
                <a:latin typeface="Calibri"/>
                <a:ea typeface="Calibri"/>
                <a:cs typeface="Calibri"/>
                <a:sym typeface="Calibri"/>
              </a:rPr>
              <a:t>: to tell of a possible danger, to alert</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weather </a:t>
            </a:r>
            <a:r>
              <a:rPr lang="en" sz="1200">
                <a:solidFill>
                  <a:schemeClr val="dk1"/>
                </a:solidFill>
                <a:latin typeface="Calibri"/>
                <a:ea typeface="Calibri"/>
                <a:cs typeface="Calibri"/>
                <a:sym typeface="Calibri"/>
              </a:rPr>
              <a:t>(v): to change from being exposed to weather such as wind, rain, or sleet</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weathering</a:t>
            </a:r>
            <a:r>
              <a:rPr lang="en" sz="1200">
                <a:solidFill>
                  <a:schemeClr val="dk1"/>
                </a:solidFill>
                <a:latin typeface="Calibri"/>
                <a:ea typeface="Calibri"/>
                <a:cs typeface="Calibri"/>
                <a:sym typeface="Calibri"/>
              </a:rPr>
              <a:t>: what happens when a part of a rock is loosened by nature; the breakdown of landforms into smaller pieces</a:t>
            </a:r>
            <a:endParaRPr b="1" sz="1200">
              <a:solidFill>
                <a:schemeClr val="dk1"/>
              </a:solidFill>
              <a:latin typeface="Calibri"/>
              <a:ea typeface="Calibri"/>
              <a:cs typeface="Calibri"/>
              <a:sym typeface="Calibri"/>
            </a:endParaRPr>
          </a:p>
          <a:p>
            <a:pPr indent="0" lvl="0" marL="0" rtl="0" algn="l">
              <a:spcBef>
                <a:spcPts val="300"/>
              </a:spcBef>
              <a:spcAft>
                <a:spcPts val="0"/>
              </a:spcAft>
              <a:buNone/>
            </a:pPr>
            <a:r>
              <a:t/>
            </a:r>
            <a:endParaRPr sz="1200">
              <a:latin typeface="Calibri"/>
              <a:ea typeface="Calibri"/>
              <a:cs typeface="Calibri"/>
              <a:sym typeface="Calibri"/>
            </a:endParaRPr>
          </a:p>
          <a:p>
            <a:pPr indent="0" lvl="0" marL="0" rtl="0" algn="l">
              <a:spcBef>
                <a:spcPts val="300"/>
              </a:spcBef>
              <a:spcAft>
                <a:spcPts val="300"/>
              </a:spcAft>
              <a:buClr>
                <a:schemeClr val="dk1"/>
              </a:buClr>
              <a:buSzPts val="1100"/>
              <a:buFont typeface="Arial"/>
              <a:buNone/>
            </a:pPr>
            <a:r>
              <a:t/>
            </a:r>
            <a:endParaRPr b="1"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e2dcecf182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e2dcecf182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batter</a:t>
            </a:r>
            <a:r>
              <a:rPr b="1" lang="en" sz="1200">
                <a:solidFill>
                  <a:schemeClr val="dk1"/>
                </a:solidFill>
                <a:latin typeface="Calibri"/>
                <a:ea typeface="Calibri"/>
                <a:cs typeface="Calibri"/>
                <a:sym typeface="Calibri"/>
              </a:rPr>
              <a:t> </a:t>
            </a:r>
            <a:r>
              <a:rPr lang="en" sz="1200">
                <a:solidFill>
                  <a:schemeClr val="dk1"/>
                </a:solidFill>
                <a:latin typeface="Calibri"/>
                <a:ea typeface="Calibri"/>
                <a:cs typeface="Calibri"/>
                <a:sym typeface="Calibri"/>
              </a:rPr>
              <a:t>(verb)</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People sometimes beat or batter a rug—this is a way to clean it!  You hit it over and over again so the dust and dirt that are stuck in it loosens and comes out. See all the dirt coming out of this rug?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But if you batter a rug too hard or too often, you can damage or destroy the rug you are trying to clean. You can imagine making a spot where the rug is worn away from all the battering.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highlight>
                  <a:srgbClr val="FFFFFF"/>
                </a:highlight>
                <a:latin typeface="Calibri"/>
                <a:ea typeface="Calibri"/>
                <a:cs typeface="Calibri"/>
                <a:sym typeface="Calibri"/>
              </a:rPr>
              <a:t>Picture ocean waves on a rocky coast. Do the waves beat or batter the rocks? What is the difference?</a:t>
            </a:r>
            <a:endParaRPr b="1"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https://greenrugcare.com/2018/04/13/how-to-care-oriental-rugs/</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fb3512a71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fb3512a71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d</a:t>
            </a:r>
            <a:r>
              <a:rPr b="1" lang="en" sz="1200">
                <a:solidFill>
                  <a:schemeClr val="dk1"/>
                </a:solidFill>
                <a:latin typeface="Calibri"/>
                <a:ea typeface="Calibri"/>
                <a:cs typeface="Calibri"/>
                <a:sym typeface="Calibri"/>
              </a:rPr>
              <a:t>estroy </a:t>
            </a:r>
            <a:r>
              <a:rPr lang="en" sz="1200">
                <a:solidFill>
                  <a:schemeClr val="dk1"/>
                </a:solidFill>
                <a:latin typeface="Calibri"/>
                <a:ea typeface="Calibri"/>
                <a:cs typeface="Calibri"/>
                <a:sym typeface="Calibri"/>
              </a:rPr>
              <a:t>(verb)</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Some person or people built this sand castle on the beach, and now the waves are about to destroy it! It will be completely ruined, unable to be put back together.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Have you ever had something you made or cared about be destroyed? was it? What destroyed it? How did that feel? </a:t>
            </a:r>
            <a:endParaRPr b="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https://hbr.org/2015/06/how-merck-is-trying-to-keep-disrupters-at-bay</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fb3512a719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fb3512a719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g</a:t>
            </a:r>
            <a:r>
              <a:rPr b="1" lang="en" sz="1200">
                <a:solidFill>
                  <a:schemeClr val="dk1"/>
                </a:solidFill>
                <a:latin typeface="Calibri"/>
                <a:ea typeface="Calibri"/>
                <a:cs typeface="Calibri"/>
                <a:sym typeface="Calibri"/>
              </a:rPr>
              <a:t>rind </a:t>
            </a:r>
            <a:r>
              <a:rPr lang="en" sz="1200">
                <a:solidFill>
                  <a:schemeClr val="dk1"/>
                </a:solidFill>
                <a:latin typeface="Calibri"/>
                <a:ea typeface="Calibri"/>
                <a:cs typeface="Calibri"/>
                <a:sym typeface="Calibri"/>
              </a:rPr>
              <a:t>(verb)</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A mortar and pestle is a tool used for grinding—in this case, grinding spices to use in cooking.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Show a gesture of grinding by rotating a fist back and forth in the palm of the other hand.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Water can help grind rocks. Describe the action of how this can happen.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https://www.wikihow.com/Use-a-Mortar-and-Pestle</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fb3512a719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fb3512a719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p</a:t>
            </a:r>
            <a:r>
              <a:rPr b="1" lang="en" sz="1200">
                <a:solidFill>
                  <a:schemeClr val="dk1"/>
                </a:solidFill>
                <a:latin typeface="Calibri"/>
                <a:ea typeface="Calibri"/>
                <a:cs typeface="Calibri"/>
                <a:sym typeface="Calibri"/>
              </a:rPr>
              <a:t>article </a:t>
            </a:r>
            <a:r>
              <a:rPr lang="en" sz="1200">
                <a:solidFill>
                  <a:schemeClr val="dk1"/>
                </a:solidFill>
                <a:latin typeface="Calibri"/>
                <a:ea typeface="Calibri"/>
                <a:cs typeface="Calibri"/>
                <a:sym typeface="Calibri"/>
              </a:rPr>
              <a:t>(noun)</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Sand is really just tiny particles, or bits, of rock or stone.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Can you describe how stones become particles of sand?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900">
                <a:solidFill>
                  <a:schemeClr val="dk1"/>
                </a:solidFill>
                <a:latin typeface="Calibri"/>
                <a:ea typeface="Calibri"/>
                <a:cs typeface="Calibri"/>
                <a:sym typeface="Calibri"/>
              </a:rPr>
              <a:t>https://www.britannica.com/science/sand</a:t>
            </a:r>
            <a:endParaRPr sz="9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fb3512a719_0_1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fb3512a719_0_1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t</a:t>
            </a:r>
            <a:r>
              <a:rPr b="1" lang="en" sz="1200">
                <a:solidFill>
                  <a:schemeClr val="dk1"/>
                </a:solidFill>
                <a:latin typeface="Calibri"/>
                <a:ea typeface="Calibri"/>
                <a:cs typeface="Calibri"/>
                <a:sym typeface="Calibri"/>
              </a:rPr>
              <a:t>ransform </a:t>
            </a:r>
            <a:r>
              <a:rPr lang="en" sz="1200">
                <a:solidFill>
                  <a:schemeClr val="dk1"/>
                </a:solidFill>
                <a:latin typeface="Calibri"/>
                <a:ea typeface="Calibri"/>
                <a:cs typeface="Calibri"/>
                <a:sym typeface="Calibri"/>
              </a:rPr>
              <a:t>(verb)</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When something transforms, it doesn’t change a little bit, it changes a lot, sometimes into something completely different. Some things transform pretty quickly—like a ball of clay that you transform with your hands into a new shape—and some things transform over a long period of time.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What’s something else that might transform quickly? What’s something that takes a long time to transform?</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https://greattransitionstories.org/patterns-of-change/the-metaphor-of-metamorphosis/</a:t>
            </a:r>
            <a:endParaRPr i="1"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fb3512a719_0_2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fb3512a719_0_2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w</a:t>
            </a:r>
            <a:r>
              <a:rPr b="1" lang="en" sz="1200">
                <a:solidFill>
                  <a:schemeClr val="dk1"/>
                </a:solidFill>
                <a:latin typeface="Calibri"/>
                <a:ea typeface="Calibri"/>
                <a:cs typeface="Calibri"/>
                <a:sym typeface="Calibri"/>
              </a:rPr>
              <a:t>arn </a:t>
            </a:r>
            <a:r>
              <a:rPr lang="en" sz="1200">
                <a:solidFill>
                  <a:schemeClr val="dk1"/>
                </a:solidFill>
                <a:latin typeface="Calibri"/>
                <a:ea typeface="Calibri"/>
                <a:cs typeface="Calibri"/>
                <a:sym typeface="Calibri"/>
              </a:rPr>
              <a:t>(verb)</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We warn someone about something before it happens, to keep that person out of danger. We see danger coming, and we do or say something to let them know to be careful or get out of the way. People often use signs to warn people about possible danger.</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What are some words people use to warn each other about possible danger? What is a gesture, or body movement, you might use to warn someone?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https://lowrylaw.com/slip-and-fall-lawyer/</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fb3512a719_0_3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fb3512a719_0_3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weather </a:t>
            </a:r>
            <a:r>
              <a:rPr lang="en" sz="1200">
                <a:solidFill>
                  <a:schemeClr val="dk1"/>
                </a:solidFill>
                <a:latin typeface="Calibri"/>
                <a:ea typeface="Calibri"/>
                <a:cs typeface="Calibri"/>
                <a:sym typeface="Calibri"/>
              </a:rPr>
              <a:t>(verb)</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You know this word as a noun: weather is wind, sun, rain, snow…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To weather, the action verb, is to be worn down or worn away from that wind and rain.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What do you think has caused this wooden, painted chair to weather?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https://www.acmebrooklyn.com/prop/ch061-weathered-multicolor-wood-chair/</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fb3512a719_0_2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fb3512a719_0_2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weathering </a:t>
            </a:r>
            <a:r>
              <a:rPr lang="en" sz="1200">
                <a:solidFill>
                  <a:schemeClr val="dk1"/>
                </a:solidFill>
                <a:latin typeface="Calibri"/>
                <a:ea typeface="Calibri"/>
                <a:cs typeface="Calibri"/>
                <a:sym typeface="Calibri"/>
              </a:rPr>
              <a:t>(noun)</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We have seen weathering on landforms. This photo shows weathering on a stone statue in England. When this statue was first carved, the details were clearer. They have been worn down by the weather over many, many years.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Look how the suffix -ing changes this word! To “weather” is a verb that describes the action of being worn down by rain, ice, or wind. The -ing suffix, in this case, makes the word mean the thing that happens from the action.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Try to explain in your own words how you think weathering happens.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https://rhs.rocklinusd.org/subsites/Geology/documents/CHAPTER%2014%20WEATHERING%20AND%20EROSION.pdf</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 Id="rId3" Type="http://schemas.openxmlformats.org/officeDocument/2006/relationships/image" Target="../media/image7.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2610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Weekly Words</a:t>
            </a:r>
            <a:endParaRPr>
              <a:latin typeface="Century Gothic"/>
              <a:ea typeface="Century Gothic"/>
              <a:cs typeface="Century Gothic"/>
              <a:sym typeface="Century Gothic"/>
            </a:endParaRPr>
          </a:p>
          <a:p>
            <a:pPr indent="0" lvl="0" marL="0" rtl="0" algn="ctr">
              <a:spcBef>
                <a:spcPts val="0"/>
              </a:spcBef>
              <a:spcAft>
                <a:spcPts val="0"/>
              </a:spcAft>
              <a:buNone/>
            </a:pPr>
            <a:r>
              <a:t/>
            </a:r>
            <a:endParaRPr sz="3300">
              <a:latin typeface="Century Gothic"/>
              <a:ea typeface="Century Gothic"/>
              <a:cs typeface="Century Gothic"/>
              <a:sym typeface="Century Gothic"/>
            </a:endParaRPr>
          </a:p>
          <a:p>
            <a:pPr indent="0" lvl="0" marL="0" rtl="0" algn="ctr">
              <a:spcBef>
                <a:spcPts val="0"/>
              </a:spcBef>
              <a:spcAft>
                <a:spcPts val="0"/>
              </a:spcAft>
              <a:buNone/>
            </a:pPr>
            <a:r>
              <a:rPr lang="en" sz="3300">
                <a:latin typeface="Century Gothic"/>
                <a:ea typeface="Century Gothic"/>
                <a:cs typeface="Century Gothic"/>
                <a:sym typeface="Century Gothic"/>
              </a:rPr>
              <a:t>Unit 2, Week 5</a:t>
            </a:r>
            <a:endParaRPr sz="3300">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batter</a:t>
            </a:r>
            <a:endParaRPr b="1">
              <a:latin typeface="Century Gothic"/>
              <a:ea typeface="Century Gothic"/>
              <a:cs typeface="Century Gothic"/>
              <a:sym typeface="Century Gothic"/>
            </a:endParaRPr>
          </a:p>
        </p:txBody>
      </p:sp>
      <p:sp>
        <p:nvSpPr>
          <p:cNvPr id="60" name="Google Shape;60;p14"/>
          <p:cNvSpPr txBox="1"/>
          <p:nvPr>
            <p:ph idx="1" type="subTitle"/>
          </p:nvPr>
        </p:nvSpPr>
        <p:spPr>
          <a:xfrm>
            <a:off x="265500" y="2683575"/>
            <a:ext cx="4045200" cy="169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verb</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rPr lang="en" sz="1800">
                <a:solidFill>
                  <a:schemeClr val="dk1"/>
                </a:solidFill>
                <a:latin typeface="Century Gothic"/>
                <a:ea typeface="Century Gothic"/>
                <a:cs typeface="Century Gothic"/>
                <a:sym typeface="Century Gothic"/>
              </a:rPr>
              <a:t>1. to beat hard again and again;</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2. to damage by beating</a:t>
            </a:r>
            <a:endParaRPr sz="1800">
              <a:solidFill>
                <a:srgbClr val="222222"/>
              </a:solidFill>
              <a:latin typeface="Century Gothic"/>
              <a:ea typeface="Century Gothic"/>
              <a:cs typeface="Century Gothic"/>
              <a:sym typeface="Century Gothic"/>
            </a:endParaRPr>
          </a:p>
        </p:txBody>
      </p:sp>
      <p:pic>
        <p:nvPicPr>
          <p:cNvPr id="61" name="Google Shape;61;p14"/>
          <p:cNvPicPr preferRelativeResize="0"/>
          <p:nvPr/>
        </p:nvPicPr>
        <p:blipFill rotWithShape="1">
          <a:blip r:embed="rId3">
            <a:alphaModFix/>
          </a:blip>
          <a:srcRect b="0" l="35674" r="0" t="0"/>
          <a:stretch/>
        </p:blipFill>
        <p:spPr>
          <a:xfrm>
            <a:off x="5143525" y="657400"/>
            <a:ext cx="3487950" cy="36257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destroy</a:t>
            </a:r>
            <a:endParaRPr sz="2600">
              <a:latin typeface="Century Gothic"/>
              <a:ea typeface="Century Gothic"/>
              <a:cs typeface="Century Gothic"/>
              <a:sym typeface="Century Gothic"/>
            </a:endParaRPr>
          </a:p>
        </p:txBody>
      </p:sp>
      <p:sp>
        <p:nvSpPr>
          <p:cNvPr id="67" name="Google Shape;67;p15"/>
          <p:cNvSpPr txBox="1"/>
          <p:nvPr>
            <p:ph idx="1" type="subTitle"/>
          </p:nvPr>
        </p:nvSpPr>
        <p:spPr>
          <a:xfrm>
            <a:off x="265500" y="2748150"/>
            <a:ext cx="4045200" cy="1630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verb</a:t>
            </a:r>
            <a:endParaRPr sz="1800">
              <a:solidFill>
                <a:srgbClr val="666666"/>
              </a:solidFill>
              <a:latin typeface="Century Gothic"/>
              <a:ea typeface="Century Gothic"/>
              <a:cs typeface="Century Gothic"/>
              <a:sym typeface="Century Gothic"/>
            </a:endParaRPr>
          </a:p>
          <a:p>
            <a:pPr indent="0" lvl="0" marL="0" rtl="0" algn="l">
              <a:spcBef>
                <a:spcPts val="300"/>
              </a:spcBef>
              <a:spcAft>
                <a:spcPts val="0"/>
              </a:spcAft>
              <a:buClr>
                <a:schemeClr val="dk1"/>
              </a:buClr>
              <a:buSzPts val="1100"/>
              <a:buFont typeface="Arial"/>
              <a:buNone/>
            </a:pPr>
            <a:r>
              <a:t/>
            </a:r>
            <a:endParaRPr sz="1800">
              <a:solidFill>
                <a:srgbClr val="222222"/>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rgbClr val="222222"/>
                </a:solidFill>
                <a:latin typeface="Century Gothic"/>
                <a:ea typeface="Century Gothic"/>
                <a:cs typeface="Century Gothic"/>
                <a:sym typeface="Century Gothic"/>
              </a:rPr>
              <a:t>to ruin completely</a:t>
            </a:r>
            <a:endParaRPr sz="1800">
              <a:solidFill>
                <a:schemeClr val="dk1"/>
              </a:solidFill>
              <a:latin typeface="Century Gothic"/>
              <a:ea typeface="Century Gothic"/>
              <a:cs typeface="Century Gothic"/>
              <a:sym typeface="Century Gothic"/>
            </a:endParaRPr>
          </a:p>
        </p:txBody>
      </p:sp>
      <p:pic>
        <p:nvPicPr>
          <p:cNvPr id="68" name="Google Shape;68;p15"/>
          <p:cNvPicPr preferRelativeResize="0"/>
          <p:nvPr/>
        </p:nvPicPr>
        <p:blipFill>
          <a:blip r:embed="rId3">
            <a:alphaModFix/>
          </a:blip>
          <a:stretch>
            <a:fillRect/>
          </a:stretch>
        </p:blipFill>
        <p:spPr>
          <a:xfrm>
            <a:off x="5046025" y="1089450"/>
            <a:ext cx="3648075" cy="2047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grind</a:t>
            </a:r>
            <a:endParaRPr b="1">
              <a:latin typeface="Century Gothic"/>
              <a:ea typeface="Century Gothic"/>
              <a:cs typeface="Century Gothic"/>
              <a:sym typeface="Century Gothic"/>
            </a:endParaRPr>
          </a:p>
        </p:txBody>
      </p:sp>
      <p:sp>
        <p:nvSpPr>
          <p:cNvPr id="74" name="Google Shape;74;p16"/>
          <p:cNvSpPr txBox="1"/>
          <p:nvPr>
            <p:ph idx="1" type="subTitle"/>
          </p:nvPr>
        </p:nvSpPr>
        <p:spPr>
          <a:xfrm>
            <a:off x="265500" y="2673875"/>
            <a:ext cx="4045200" cy="1704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highlight>
                  <a:srgbClr val="FFFFFF"/>
                </a:highlight>
                <a:latin typeface="Century Gothic"/>
                <a:ea typeface="Century Gothic"/>
                <a:cs typeface="Century Gothic"/>
                <a:sym typeface="Century Gothic"/>
              </a:rPr>
              <a:t>verb</a:t>
            </a:r>
            <a:endParaRPr sz="1800">
              <a:solidFill>
                <a:srgbClr val="666666"/>
              </a:solidFill>
              <a:highlight>
                <a:srgbClr val="FFFFFF"/>
              </a:highlight>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rgbClr val="000000"/>
              </a:solidFill>
              <a:highlight>
                <a:srgbClr val="FFFFFF"/>
              </a:highlight>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rgbClr val="000000"/>
                </a:solidFill>
                <a:highlight>
                  <a:srgbClr val="FFFFFF"/>
                </a:highlight>
                <a:latin typeface="Century Gothic"/>
                <a:ea typeface="Century Gothic"/>
                <a:cs typeface="Century Gothic"/>
                <a:sym typeface="Century Gothic"/>
              </a:rPr>
              <a:t>to </a:t>
            </a:r>
            <a:r>
              <a:rPr lang="en" sz="1800">
                <a:solidFill>
                  <a:schemeClr val="dk1"/>
                </a:solidFill>
                <a:latin typeface="Century Gothic"/>
                <a:ea typeface="Century Gothic"/>
                <a:cs typeface="Century Gothic"/>
                <a:sym typeface="Century Gothic"/>
              </a:rPr>
              <a:t>crush or make by crushing into very small pieces or a powder</a:t>
            </a:r>
            <a:endParaRPr sz="1800">
              <a:solidFill>
                <a:srgbClr val="000000"/>
              </a:solidFill>
              <a:latin typeface="Century Gothic"/>
              <a:ea typeface="Century Gothic"/>
              <a:cs typeface="Century Gothic"/>
              <a:sym typeface="Century Gothic"/>
            </a:endParaRPr>
          </a:p>
        </p:txBody>
      </p:sp>
      <p:pic>
        <p:nvPicPr>
          <p:cNvPr id="75" name="Google Shape;75;p16"/>
          <p:cNvPicPr preferRelativeResize="0"/>
          <p:nvPr/>
        </p:nvPicPr>
        <p:blipFill>
          <a:blip r:embed="rId3">
            <a:alphaModFix/>
          </a:blip>
          <a:stretch>
            <a:fillRect/>
          </a:stretch>
        </p:blipFill>
        <p:spPr>
          <a:xfrm>
            <a:off x="4992150" y="652050"/>
            <a:ext cx="3743419" cy="24910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a:latin typeface="Century Gothic"/>
                <a:ea typeface="Century Gothic"/>
                <a:cs typeface="Century Gothic"/>
                <a:sym typeface="Century Gothic"/>
              </a:rPr>
              <a:t>particle</a:t>
            </a:r>
            <a:endParaRPr b="1">
              <a:latin typeface="Century Gothic"/>
              <a:ea typeface="Century Gothic"/>
              <a:cs typeface="Century Gothic"/>
              <a:sym typeface="Century Gothic"/>
            </a:endParaRPr>
          </a:p>
        </p:txBody>
      </p:sp>
      <p:sp>
        <p:nvSpPr>
          <p:cNvPr id="81" name="Google Shape;81;p17"/>
          <p:cNvSpPr txBox="1"/>
          <p:nvPr>
            <p:ph idx="1" type="subTitle"/>
          </p:nvPr>
        </p:nvSpPr>
        <p:spPr>
          <a:xfrm>
            <a:off x="265500" y="2711025"/>
            <a:ext cx="4045200" cy="1667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1800">
                <a:solidFill>
                  <a:srgbClr val="666666"/>
                </a:solidFill>
                <a:latin typeface="Century Gothic"/>
                <a:ea typeface="Century Gothic"/>
                <a:cs typeface="Century Gothic"/>
                <a:sym typeface="Century Gothic"/>
              </a:rPr>
              <a:t>noun</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None/>
            </a:pPr>
            <a:r>
              <a:rPr lang="en" sz="1800">
                <a:solidFill>
                  <a:schemeClr val="dk1"/>
                </a:solidFill>
                <a:latin typeface="Century Gothic"/>
                <a:ea typeface="Century Gothic"/>
                <a:cs typeface="Century Gothic"/>
                <a:sym typeface="Century Gothic"/>
              </a:rPr>
              <a:t>a</a:t>
            </a:r>
            <a:r>
              <a:rPr lang="en" sz="1800">
                <a:solidFill>
                  <a:schemeClr val="dk1"/>
                </a:solidFill>
                <a:latin typeface="Century Gothic"/>
                <a:ea typeface="Century Gothic"/>
                <a:cs typeface="Century Gothic"/>
                <a:sym typeface="Century Gothic"/>
              </a:rPr>
              <a:t> </a:t>
            </a:r>
            <a:r>
              <a:rPr lang="en" sz="1800">
                <a:solidFill>
                  <a:schemeClr val="dk1"/>
                </a:solidFill>
                <a:latin typeface="Century Gothic"/>
                <a:ea typeface="Century Gothic"/>
                <a:cs typeface="Century Gothic"/>
                <a:sym typeface="Century Gothic"/>
              </a:rPr>
              <a:t>tiny amount or piece</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p:txBody>
      </p:sp>
      <p:pic>
        <p:nvPicPr>
          <p:cNvPr id="82" name="Google Shape;82;p17"/>
          <p:cNvPicPr preferRelativeResize="0"/>
          <p:nvPr/>
        </p:nvPicPr>
        <p:blipFill>
          <a:blip r:embed="rId3">
            <a:alphaModFix/>
          </a:blip>
          <a:stretch>
            <a:fillRect/>
          </a:stretch>
        </p:blipFill>
        <p:spPr>
          <a:xfrm>
            <a:off x="5408200" y="897575"/>
            <a:ext cx="2823400" cy="27859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transform</a:t>
            </a:r>
            <a:endParaRPr sz="2600">
              <a:latin typeface="Century Gothic"/>
              <a:ea typeface="Century Gothic"/>
              <a:cs typeface="Century Gothic"/>
              <a:sym typeface="Century Gothic"/>
            </a:endParaRPr>
          </a:p>
        </p:txBody>
      </p:sp>
      <p:sp>
        <p:nvSpPr>
          <p:cNvPr id="88" name="Google Shape;88;p18"/>
          <p:cNvSpPr txBox="1"/>
          <p:nvPr>
            <p:ph idx="1" type="subTitle"/>
          </p:nvPr>
        </p:nvSpPr>
        <p:spPr>
          <a:xfrm>
            <a:off x="265500" y="2729575"/>
            <a:ext cx="4045200" cy="1648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a:t>
            </a:r>
            <a:r>
              <a:rPr lang="en" sz="1800">
                <a:solidFill>
                  <a:srgbClr val="666666"/>
                </a:solidFill>
                <a:latin typeface="Century Gothic"/>
                <a:ea typeface="Century Gothic"/>
                <a:cs typeface="Century Gothic"/>
                <a:sym typeface="Century Gothic"/>
              </a:rPr>
              <a:t>erb</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to change the form, look, or shape of something</a:t>
            </a:r>
            <a:endParaRPr sz="1800">
              <a:solidFill>
                <a:schemeClr val="dk1"/>
              </a:solidFill>
              <a:latin typeface="Century Gothic"/>
              <a:ea typeface="Century Gothic"/>
              <a:cs typeface="Century Gothic"/>
              <a:sym typeface="Century Gothic"/>
            </a:endParaRPr>
          </a:p>
        </p:txBody>
      </p:sp>
      <p:pic>
        <p:nvPicPr>
          <p:cNvPr id="89" name="Google Shape;89;p18"/>
          <p:cNvPicPr preferRelativeResize="0"/>
          <p:nvPr/>
        </p:nvPicPr>
        <p:blipFill>
          <a:blip r:embed="rId3">
            <a:alphaModFix/>
          </a:blip>
          <a:stretch>
            <a:fillRect/>
          </a:stretch>
        </p:blipFill>
        <p:spPr>
          <a:xfrm>
            <a:off x="4703000" y="882550"/>
            <a:ext cx="4328900" cy="21609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9"/>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warn</a:t>
            </a:r>
            <a:endParaRPr b="1">
              <a:latin typeface="Century Gothic"/>
              <a:ea typeface="Century Gothic"/>
              <a:cs typeface="Century Gothic"/>
              <a:sym typeface="Century Gothic"/>
            </a:endParaRPr>
          </a:p>
        </p:txBody>
      </p:sp>
      <p:sp>
        <p:nvSpPr>
          <p:cNvPr id="95" name="Google Shape;95;p19"/>
          <p:cNvSpPr txBox="1"/>
          <p:nvPr>
            <p:ph idx="1" type="subTitle"/>
          </p:nvPr>
        </p:nvSpPr>
        <p:spPr>
          <a:xfrm>
            <a:off x="265500" y="2692450"/>
            <a:ext cx="4045200" cy="1685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a:t>
            </a:r>
            <a:r>
              <a:rPr lang="en" sz="1800">
                <a:solidFill>
                  <a:srgbClr val="666666"/>
                </a:solidFill>
                <a:latin typeface="Century Gothic"/>
                <a:ea typeface="Century Gothic"/>
                <a:cs typeface="Century Gothic"/>
                <a:sym typeface="Century Gothic"/>
              </a:rPr>
              <a:t>erb</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rPr lang="en" sz="1800">
                <a:solidFill>
                  <a:schemeClr val="dk1"/>
                </a:solidFill>
                <a:latin typeface="Century Gothic"/>
                <a:ea typeface="Century Gothic"/>
                <a:cs typeface="Century Gothic"/>
                <a:sym typeface="Century Gothic"/>
              </a:rPr>
              <a:t>to tell of a possible danger, to alert</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p:txBody>
      </p:sp>
      <p:pic>
        <p:nvPicPr>
          <p:cNvPr id="96" name="Google Shape;96;p19"/>
          <p:cNvPicPr preferRelativeResize="0"/>
          <p:nvPr/>
        </p:nvPicPr>
        <p:blipFill>
          <a:blip r:embed="rId3">
            <a:alphaModFix/>
          </a:blip>
          <a:stretch>
            <a:fillRect/>
          </a:stretch>
        </p:blipFill>
        <p:spPr>
          <a:xfrm>
            <a:off x="4806275" y="1028700"/>
            <a:ext cx="4133876" cy="232530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0"/>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weather</a:t>
            </a:r>
            <a:endParaRPr b="1">
              <a:latin typeface="Century Gothic"/>
              <a:ea typeface="Century Gothic"/>
              <a:cs typeface="Century Gothic"/>
              <a:sym typeface="Century Gothic"/>
            </a:endParaRPr>
          </a:p>
        </p:txBody>
      </p:sp>
      <p:sp>
        <p:nvSpPr>
          <p:cNvPr id="102" name="Google Shape;102;p20"/>
          <p:cNvSpPr txBox="1"/>
          <p:nvPr>
            <p:ph idx="1" type="subTitle"/>
          </p:nvPr>
        </p:nvSpPr>
        <p:spPr>
          <a:xfrm>
            <a:off x="265500" y="2692450"/>
            <a:ext cx="4045200" cy="1685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verb</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rPr lang="en" sz="1800">
                <a:solidFill>
                  <a:schemeClr val="dk1"/>
                </a:solidFill>
                <a:latin typeface="Century Gothic"/>
                <a:ea typeface="Century Gothic"/>
                <a:cs typeface="Century Gothic"/>
                <a:sym typeface="Century Gothic"/>
              </a:rPr>
              <a:t>to change, from being exposed to weather such as wind, rain, or sleet</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p:txBody>
      </p:sp>
      <p:pic>
        <p:nvPicPr>
          <p:cNvPr id="103" name="Google Shape;103;p20"/>
          <p:cNvPicPr preferRelativeResize="0"/>
          <p:nvPr/>
        </p:nvPicPr>
        <p:blipFill>
          <a:blip r:embed="rId3">
            <a:alphaModFix/>
          </a:blip>
          <a:stretch>
            <a:fillRect/>
          </a:stretch>
        </p:blipFill>
        <p:spPr>
          <a:xfrm>
            <a:off x="5324675" y="393775"/>
            <a:ext cx="2982775" cy="372845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weathering</a:t>
            </a:r>
            <a:endParaRPr b="1">
              <a:latin typeface="Century Gothic"/>
              <a:ea typeface="Century Gothic"/>
              <a:cs typeface="Century Gothic"/>
              <a:sym typeface="Century Gothic"/>
            </a:endParaRPr>
          </a:p>
        </p:txBody>
      </p:sp>
      <p:sp>
        <p:nvSpPr>
          <p:cNvPr id="109" name="Google Shape;109;p21"/>
          <p:cNvSpPr txBox="1"/>
          <p:nvPr>
            <p:ph idx="1" type="subTitle"/>
          </p:nvPr>
        </p:nvSpPr>
        <p:spPr>
          <a:xfrm>
            <a:off x="265500" y="2692450"/>
            <a:ext cx="4045200" cy="1685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noun</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changes produced by exposure to weather</a:t>
            </a:r>
            <a:endParaRPr sz="1800">
              <a:solidFill>
                <a:schemeClr val="dk1"/>
              </a:solidFill>
              <a:latin typeface="Century Gothic"/>
              <a:ea typeface="Century Gothic"/>
              <a:cs typeface="Century Gothic"/>
              <a:sym typeface="Century Gothic"/>
            </a:endParaRPr>
          </a:p>
        </p:txBody>
      </p:sp>
      <p:pic>
        <p:nvPicPr>
          <p:cNvPr id="110" name="Google Shape;110;p21"/>
          <p:cNvPicPr preferRelativeResize="0"/>
          <p:nvPr/>
        </p:nvPicPr>
        <p:blipFill>
          <a:blip r:embed="rId3">
            <a:alphaModFix/>
          </a:blip>
          <a:stretch>
            <a:fillRect/>
          </a:stretch>
        </p:blipFill>
        <p:spPr>
          <a:xfrm>
            <a:off x="4823150" y="1089450"/>
            <a:ext cx="4045200" cy="260048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7" ma:contentTypeDescription="Create a new document." ma:contentTypeScope="" ma:versionID="4c70364f81099f1f955b8d54a5564545">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27700258b162cd936c08902e4b68cde6"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144A61D-C6BA-4D10-BE93-6FAD74CCE832}"/>
</file>

<file path=customXml/itemProps2.xml><?xml version="1.0" encoding="utf-8"?>
<ds:datastoreItem xmlns:ds="http://schemas.openxmlformats.org/officeDocument/2006/customXml" ds:itemID="{5954FBFD-897D-4F2E-9476-7DAD397D608E}"/>
</file>

<file path=customXml/itemProps3.xml><?xml version="1.0" encoding="utf-8"?>
<ds:datastoreItem xmlns:ds="http://schemas.openxmlformats.org/officeDocument/2006/customXml" ds:itemID="{35895835-BCD3-456D-92B3-A483FB7D2B2B}"/>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