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2EF20C-8FA1-441D-AA0B-4880AD78C0B9}">
  <a:tblStyle styleId="{532EF20C-8FA1-441D-AA0B-4880AD78C0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CenturyGothic-regular.fntdata"/><Relationship Id="rId8" Type="http://schemas.openxmlformats.org/officeDocument/2006/relationships/slide" Target="slides/slide2.xml"/><Relationship Id="rId21" Type="http://schemas.openxmlformats.org/officeDocument/2006/relationships/font" Target="fonts/CenturyGothic-boldItalic.fntdata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0" Type="http://schemas.openxmlformats.org/officeDocument/2006/relationships/font" Target="fonts/CenturyGothic-italic.fntdata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24" Type="http://schemas.openxmlformats.org/officeDocument/2006/relationships/customXml" Target="../customXml/item3.xml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CenturyGothic-bold.fntdata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4b967b6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4b967b6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680fb73f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680fb73f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680fb73ff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f680fb73ff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680fb73f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680fb73f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680fb73ff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680fb73ff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https://www.marketplace.org/2019/11/21/cities-are-piloting-e-bike-programs-in-a-bid-to-reduce-delivery-truck-traffic/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691e93b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691e93b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https://greattransitionstories.org/patterns-of-change/the-metaphor-of-metamorphosis/</a:t>
            </a:r>
            <a:endParaRPr i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68e1e60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68e1e60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https://www.publicdomainpictures.net/en/view-image.php?image=29819&amp;picture=child-in-a-raincoat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680fb73f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680fb73f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680fb73ff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680fb73ff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https://www.houstonchronicle.com/opinion/editorials/article/Thumbs-up-thumbs-down-12295067.php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680fb73f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680fb73f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680fb73ff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f680fb73f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https://steemit.com/steepshot/@keephy/20180309t094850680z-post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Prefixes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5,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idx="4294967295" type="title"/>
          </p:nvPr>
        </p:nvSpPr>
        <p:spPr>
          <a:xfrm>
            <a:off x="429450" y="2154000"/>
            <a:ext cx="8285100" cy="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compose</a:t>
            </a:r>
            <a:endParaRPr b="1"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turn!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343725" y="1206850"/>
            <a:ext cx="8488500" cy="18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Choose one set of words below.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sentence that demonstrates the meaning of the first word.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a sentence that demonstrates the meaning of the second word.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18" name="Google Shape;118;p23"/>
          <p:cNvGraphicFramePr/>
          <p:nvPr/>
        </p:nvGraphicFramePr>
        <p:xfrm>
          <a:off x="2839725" y="292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{532EF20C-8FA1-441D-AA0B-4880AD78C0B9}</a:tableStyleId>
              </a:tblPr>
              <a:tblGrid>
                <a:gridCol w="2590525"/>
                <a:gridCol w="2590525"/>
              </a:tblGrid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suitable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unsuitable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8761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judge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misjudge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8761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7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compose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decompose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38761D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8761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Prefixes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1" name="Google Shape;61;p14"/>
          <p:cNvGraphicFramePr/>
          <p:nvPr/>
        </p:nvGraphicFramePr>
        <p:xfrm>
          <a:off x="2674450" y="155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{532EF20C-8FA1-441D-AA0B-4880AD78C0B9}</a:tableStyleId>
              </a:tblPr>
              <a:tblGrid>
                <a:gridCol w="1392475"/>
                <a:gridCol w="2402600"/>
              </a:tblGrid>
              <a:tr h="52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mis</a:t>
                      </a:r>
                      <a:endParaRPr b="1" sz="2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38761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wrong, bad</a:t>
                      </a:r>
                      <a:endParaRPr sz="2800">
                        <a:solidFill>
                          <a:srgbClr val="38761D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52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</a:t>
                      </a:r>
                      <a:endParaRPr b="1" sz="2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38761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</a:t>
                      </a:r>
                      <a:endParaRPr sz="2800">
                        <a:solidFill>
                          <a:srgbClr val="38761D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52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non</a:t>
                      </a:r>
                      <a:endParaRPr b="1" sz="2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38761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</a:t>
                      </a:r>
                      <a:endParaRPr sz="2800">
                        <a:solidFill>
                          <a:srgbClr val="38761D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52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dis</a:t>
                      </a:r>
                      <a:endParaRPr b="1" sz="2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38761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</a:t>
                      </a:r>
                      <a:endParaRPr sz="2800">
                        <a:solidFill>
                          <a:srgbClr val="38761D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523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trans</a:t>
                      </a:r>
                      <a:endParaRPr b="1" sz="2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>
                          <a:solidFill>
                            <a:srgbClr val="38761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across</a:t>
                      </a:r>
                      <a:endParaRPr sz="2800">
                        <a:solidFill>
                          <a:srgbClr val="38761D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Century Gothic"/>
                <a:ea typeface="Century Gothic"/>
                <a:cs typeface="Century Gothic"/>
                <a:sym typeface="Century Gothic"/>
              </a:rPr>
              <a:t>trans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port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65500" y="2694225"/>
            <a:ext cx="4045200" cy="16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carry from one place to another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8475" r="0" t="0"/>
          <a:stretch/>
        </p:blipFill>
        <p:spPr>
          <a:xfrm>
            <a:off x="4757575" y="1089450"/>
            <a:ext cx="4124689" cy="25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Century Gothic"/>
                <a:ea typeface="Century Gothic"/>
                <a:cs typeface="Century Gothic"/>
                <a:sym typeface="Century Gothic"/>
              </a:rPr>
              <a:t>trans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form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65500" y="2729575"/>
            <a:ext cx="4045200" cy="16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change the form, look, or shape of something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000" y="882550"/>
            <a:ext cx="4328900" cy="21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suitable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265500" y="2758100"/>
            <a:ext cx="4045200" cy="16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adjective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right for the situation,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appropriate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100" y="1089450"/>
            <a:ext cx="4045200" cy="2740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4294967295" type="title"/>
          </p:nvPr>
        </p:nvSpPr>
        <p:spPr>
          <a:xfrm>
            <a:off x="429450" y="2154000"/>
            <a:ext cx="8285100" cy="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 u="sng"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suitable</a:t>
            </a:r>
            <a:endParaRPr b="1"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judge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265500" y="2672925"/>
            <a:ext cx="4045200" cy="17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form an opinion about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575" y="1089450"/>
            <a:ext cx="3550800" cy="27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4294967295" type="title"/>
          </p:nvPr>
        </p:nvSpPr>
        <p:spPr>
          <a:xfrm>
            <a:off x="429450" y="2154000"/>
            <a:ext cx="8285100" cy="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 u="sng">
                <a:latin typeface="Century Gothic"/>
                <a:ea typeface="Century Gothic"/>
                <a:cs typeface="Century Gothic"/>
                <a:sym typeface="Century Gothic"/>
              </a:rPr>
              <a:t>mis</a:t>
            </a:r>
            <a:r>
              <a:rPr b="1" lang="en" sz="4200">
                <a:latin typeface="Century Gothic"/>
                <a:ea typeface="Century Gothic"/>
                <a:cs typeface="Century Gothic"/>
                <a:sym typeface="Century Gothic"/>
              </a:rPr>
              <a:t>judge</a:t>
            </a:r>
            <a:endParaRPr b="1" sz="4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decompose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265500" y="2683575"/>
            <a:ext cx="4045200" cy="1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decay,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break down into smaller parts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 amt="91000"/>
          </a:blip>
          <a:stretch>
            <a:fillRect/>
          </a:stretch>
        </p:blipFill>
        <p:spPr>
          <a:xfrm>
            <a:off x="4816475" y="1089450"/>
            <a:ext cx="4045200" cy="26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1DE6B-ACDA-4EAF-9AE8-37CC0B574719}"/>
</file>

<file path=customXml/itemProps2.xml><?xml version="1.0" encoding="utf-8"?>
<ds:datastoreItem xmlns:ds="http://schemas.openxmlformats.org/officeDocument/2006/customXml" ds:itemID="{80727DD2-360C-4803-920C-1C11A5908DD5}"/>
</file>

<file path=customXml/itemProps3.xml><?xml version="1.0" encoding="utf-8"?>
<ds:datastoreItem xmlns:ds="http://schemas.openxmlformats.org/officeDocument/2006/customXml" ds:itemID="{6DD6DA5C-8ADE-4E4B-9126-815FC633946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