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decompose</a:t>
            </a:r>
            <a:r>
              <a:rPr lang="en" sz="1200">
                <a:solidFill>
                  <a:schemeClr val="dk1"/>
                </a:solidFill>
                <a:latin typeface="Calibri"/>
                <a:ea typeface="Calibri"/>
                <a:cs typeface="Calibri"/>
                <a:sym typeface="Calibri"/>
              </a:rPr>
              <a:t>: to decay</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layer</a:t>
            </a:r>
            <a:r>
              <a:rPr lang="en" sz="1200">
                <a:solidFill>
                  <a:schemeClr val="dk1"/>
                </a:solidFill>
                <a:latin typeface="Calibri"/>
                <a:ea typeface="Calibri"/>
                <a:cs typeface="Calibri"/>
                <a:sym typeface="Calibri"/>
              </a:rPr>
              <a:t>: a section of something that alternates with a different material from top to bottom</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nutrient</a:t>
            </a:r>
            <a:r>
              <a:rPr lang="en" sz="1200">
                <a:solidFill>
                  <a:schemeClr val="dk1"/>
                </a:solidFill>
                <a:latin typeface="Calibri"/>
                <a:ea typeface="Calibri"/>
                <a:cs typeface="Calibri"/>
                <a:sym typeface="Calibri"/>
              </a:rPr>
              <a:t>: something that helps people, animals, and plants live and grow</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organic</a:t>
            </a:r>
            <a:r>
              <a:rPr lang="en" sz="1200">
                <a:solidFill>
                  <a:schemeClr val="dk1"/>
                </a:solidFill>
                <a:latin typeface="Calibri"/>
                <a:ea typeface="Calibri"/>
                <a:cs typeface="Calibri"/>
                <a:sym typeface="Calibri"/>
              </a:rPr>
              <a:t>: having to do with or coming from living things</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prevent</a:t>
            </a:r>
            <a:r>
              <a:rPr lang="en" sz="1200">
                <a:solidFill>
                  <a:schemeClr val="dk1"/>
                </a:solidFill>
                <a:latin typeface="Calibri"/>
                <a:ea typeface="Calibri"/>
                <a:cs typeface="Calibri"/>
                <a:sym typeface="Calibri"/>
              </a:rPr>
              <a:t>: to stop from happening</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transport</a:t>
            </a:r>
            <a:r>
              <a:rPr lang="en" sz="1200">
                <a:solidFill>
                  <a:schemeClr val="dk1"/>
                </a:solidFill>
                <a:latin typeface="Calibri"/>
                <a:ea typeface="Calibri"/>
                <a:cs typeface="Calibri"/>
                <a:sym typeface="Calibri"/>
              </a:rPr>
              <a:t>: to carry from one place to another</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value</a:t>
            </a:r>
            <a:r>
              <a:rPr lang="en" sz="1200">
                <a:solidFill>
                  <a:schemeClr val="dk1"/>
                </a:solidFill>
                <a:latin typeface="Calibri"/>
                <a:ea typeface="Calibri"/>
                <a:cs typeface="Calibri"/>
                <a:sym typeface="Calibri"/>
              </a:rPr>
              <a:t>: to think of something as important</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vital</a:t>
            </a:r>
            <a:r>
              <a:rPr lang="en" sz="1200">
                <a:solidFill>
                  <a:schemeClr val="dk1"/>
                </a:solidFill>
                <a:latin typeface="Calibri"/>
                <a:ea typeface="Calibri"/>
                <a:cs typeface="Calibri"/>
                <a:sym typeface="Calibri"/>
              </a:rPr>
              <a:t>: necessary for life</a:t>
            </a:r>
            <a:endParaRPr b="1" sz="1200">
              <a:solidFill>
                <a:schemeClr val="dk1"/>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2dcecf18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2dcecf18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decompose</a:t>
            </a:r>
            <a:r>
              <a:rPr lang="en" sz="1200">
                <a:solidFill>
                  <a:schemeClr val="dk1"/>
                </a:solidFill>
                <a:latin typeface="Calibri"/>
                <a:ea typeface="Calibri"/>
                <a:cs typeface="Calibri"/>
                <a:sym typeface="Calibri"/>
              </a:rPr>
              <a:t> (verb)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a tree falls in the forest and it’s just left there, it begins to decompose. Water, air, and small animals help this process happen. In </a:t>
            </a:r>
            <a:r>
              <a:rPr lang="en" sz="1200">
                <a:solidFill>
                  <a:schemeClr val="dk1"/>
                </a:solidFill>
                <a:latin typeface="Calibri"/>
                <a:ea typeface="Calibri"/>
                <a:cs typeface="Calibri"/>
                <a:sym typeface="Calibri"/>
              </a:rPr>
              <a:t>Dirt: the Scoop on Soil</a:t>
            </a:r>
            <a:r>
              <a:rPr i="1" lang="en" sz="1200">
                <a:solidFill>
                  <a:schemeClr val="dk1"/>
                </a:solidFill>
                <a:latin typeface="Calibri"/>
                <a:ea typeface="Calibri"/>
                <a:cs typeface="Calibri"/>
                <a:sym typeface="Calibri"/>
              </a:rPr>
              <a:t> you have learned about decomposers: animals that break down soil. Adding the suffix -er makes “decompose” into “decomposer”—a noun, the thing that decomposes!</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can you tell that this tree is decomposing? What do you notice about what’s happening to it?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https://steemit.com/steepshot/@keephy/20180309t094850680z-post</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66b2284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66b2284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layer </a:t>
            </a:r>
            <a:r>
              <a:rPr lang="en" sz="1200">
                <a:solidFill>
                  <a:schemeClr val="dk1"/>
                </a:solidFill>
                <a:latin typeface="Calibri"/>
                <a:ea typeface="Calibri"/>
                <a:cs typeface="Calibri"/>
                <a:sym typeface="Calibri"/>
              </a:rPr>
              <a:t>(noun)</a:t>
            </a:r>
            <a:r>
              <a:rPr b="1" lang="en"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cake has repeating layers of cake, cream, and strawberries.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you get dressed to go outside on a cold day, what layers of clothing do you put on?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https://celebratingsweets.com/strawberry-shortcake-cake/</a:t>
            </a:r>
            <a:endParaRPr sz="7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2dcecf18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2dcecf18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nutrient </a:t>
            </a:r>
            <a:r>
              <a:rPr lang="en" sz="1200">
                <a:solidFill>
                  <a:schemeClr val="dk1"/>
                </a:solidFill>
                <a:latin typeface="Calibri"/>
                <a:ea typeface="Calibri"/>
                <a:cs typeface="Calibri"/>
                <a:sym typeface="Calibri"/>
              </a:rPr>
              <a:t>(noun) </a:t>
            </a:r>
            <a:endParaRPr b="1"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Plants get nutrients from the soil. People get nutrients from plants. Many people also eat meat and fish to get nutrients. Healthy foods are packed with the nutrients we need to grow and be strong!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foods do you see here? Which ones remind you of foods you eat to get the nutrients you need to be healthy?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700">
                <a:solidFill>
                  <a:schemeClr val="dk1"/>
                </a:solidFill>
                <a:latin typeface="Calibri"/>
                <a:ea typeface="Calibri"/>
                <a:cs typeface="Calibri"/>
                <a:sym typeface="Calibri"/>
              </a:rPr>
              <a:t>https://docs.google.com/presentation/d/1v6zpwLeCkluVNfysvTrtfOSEQnZG-5FrKKrcIwHDUS4/edit#slide=id.g9f7f33d819_0_25</a:t>
            </a:r>
            <a:endParaRPr sz="7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2dcecf182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2dcecf18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organic </a:t>
            </a:r>
            <a:r>
              <a:rPr lang="en" sz="1200">
                <a:solidFill>
                  <a:schemeClr val="dk1"/>
                </a:solidFill>
                <a:latin typeface="Calibri"/>
                <a:ea typeface="Calibri"/>
                <a:cs typeface="Calibri"/>
                <a:sym typeface="Calibri"/>
              </a:rPr>
              <a:t>(adjective)</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is a word you might hear in different places. When we talk about something that is organic during this study, we are talking about something that is not made by people, but that comes directly from the natural world. In this photo, we see an earthworm. Earthworms are important for turning all kinds of organic material, or material from plants, into good soil for growing.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might it be important for the soil where we grow our food to be full of good, organic material?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700">
                <a:solidFill>
                  <a:schemeClr val="dk1"/>
                </a:solidFill>
                <a:latin typeface="Calibri"/>
                <a:ea typeface="Calibri"/>
                <a:cs typeface="Calibri"/>
                <a:sym typeface="Calibri"/>
              </a:rPr>
              <a:t>https://hendrikusorganics.com/grow-an-indoor-vegetable-garden/healthy-soil-earthworms-organic-matter/</a:t>
            </a:r>
            <a:endParaRPr sz="700">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2dcecf18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2dcecf18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prevent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Wearing a mask is one thing people can do to help prevent the spread of disease.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Imagine you are building a tall structure with blocks. What kinds of things can you do to prevent your structure from falling down?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https://www.nbcnews.com/shopping/apparel/popular-face-masks-cdc-valves-n1236806</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2dcecf18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2dcecf18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transport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are learning that water can transport bits of soil from one place to another. People often use trucks to transport. But lots of vehicles can be used to transport all kinds of things! Here is a UPS tricycle!</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Boats are also used to transport things by water. Why might someone decide to transport something by boat?</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https://www.marketplace.org/2019/11/21/cities-are-piloting-e-bike-programs-in-a-bid-to-reduce-delivery-truck-traffic/</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2dcecf182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2dcecf18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value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UN Convention on the Rights of the Child is an official statement by countries to show that they value children’s health, education, and happiness.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rgbClr val="4A86E8"/>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very, very important to you? What do you value?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https://www.unicef.org/child-rights-convention</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2dcecf18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2dcecf18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vital</a:t>
            </a:r>
            <a:r>
              <a:rPr lang="en" sz="1200">
                <a:solidFill>
                  <a:schemeClr val="dk1"/>
                </a:solidFill>
                <a:latin typeface="Calibri"/>
                <a:ea typeface="Calibri"/>
                <a:cs typeface="Calibri"/>
                <a:sym typeface="Calibri"/>
              </a:rPr>
              <a:t> (adjective)</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Water is vital to life: it’s needed for plants, people, and other animals to live.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else is vital for people and other animals to live?</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https://water.unl.edu/</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2, Week 2</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decompose</a:t>
            </a:r>
            <a:endParaRPr b="1">
              <a:latin typeface="Century Gothic"/>
              <a:ea typeface="Century Gothic"/>
              <a:cs typeface="Century Gothic"/>
              <a:sym typeface="Century Gothic"/>
            </a:endParaRPr>
          </a:p>
        </p:txBody>
      </p:sp>
      <p:sp>
        <p:nvSpPr>
          <p:cNvPr id="60" name="Google Shape;60;p14"/>
          <p:cNvSpPr txBox="1"/>
          <p:nvPr>
            <p:ph idx="1" type="subTitle"/>
          </p:nvPr>
        </p:nvSpPr>
        <p:spPr>
          <a:xfrm>
            <a:off x="265500" y="2683575"/>
            <a:ext cx="4045200" cy="16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decay</a:t>
            </a:r>
            <a:endParaRPr sz="1800">
              <a:solidFill>
                <a:srgbClr val="222222"/>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mt="91000"/>
          </a:blip>
          <a:stretch>
            <a:fillRect/>
          </a:stretch>
        </p:blipFill>
        <p:spPr>
          <a:xfrm>
            <a:off x="4816475" y="1089450"/>
            <a:ext cx="4045200" cy="269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layer</a:t>
            </a:r>
            <a:endParaRPr b="1">
              <a:latin typeface="Century Gothic"/>
              <a:ea typeface="Century Gothic"/>
              <a:cs typeface="Century Gothic"/>
              <a:sym typeface="Century Gothic"/>
            </a:endParaRPr>
          </a:p>
        </p:txBody>
      </p:sp>
      <p:sp>
        <p:nvSpPr>
          <p:cNvPr id="67" name="Google Shape;67;p15"/>
          <p:cNvSpPr txBox="1"/>
          <p:nvPr>
            <p:ph idx="1" type="subTitle"/>
          </p:nvPr>
        </p:nvSpPr>
        <p:spPr>
          <a:xfrm>
            <a:off x="265500" y="269422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 section of something that alternates with a different material from top to bottom</a:t>
            </a:r>
            <a:endParaRPr sz="1800">
              <a:solidFill>
                <a:srgbClr val="222222"/>
              </a:solidFill>
              <a:latin typeface="Century Gothic"/>
              <a:ea typeface="Century Gothic"/>
              <a:cs typeface="Century Gothic"/>
              <a:sym typeface="Century Gothic"/>
            </a:endParaRPr>
          </a:p>
        </p:txBody>
      </p:sp>
      <p:pic>
        <p:nvPicPr>
          <p:cNvPr id="68" name="Google Shape;68;p15"/>
          <p:cNvPicPr preferRelativeResize="0"/>
          <p:nvPr/>
        </p:nvPicPr>
        <p:blipFill rotWithShape="1">
          <a:blip r:embed="rId3">
            <a:alphaModFix/>
          </a:blip>
          <a:srcRect b="6089" l="0" r="0" t="16928"/>
          <a:stretch/>
        </p:blipFill>
        <p:spPr>
          <a:xfrm>
            <a:off x="5248375" y="643175"/>
            <a:ext cx="3134350" cy="3619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nutrient</a:t>
            </a:r>
            <a:endParaRPr b="1">
              <a:latin typeface="Century Gothic"/>
              <a:ea typeface="Century Gothic"/>
              <a:cs typeface="Century Gothic"/>
              <a:sym typeface="Century Gothic"/>
            </a:endParaRPr>
          </a:p>
        </p:txBody>
      </p:sp>
      <p:sp>
        <p:nvSpPr>
          <p:cNvPr id="74" name="Google Shape;74;p16"/>
          <p:cNvSpPr txBox="1"/>
          <p:nvPr>
            <p:ph idx="1" type="subTitle"/>
          </p:nvPr>
        </p:nvSpPr>
        <p:spPr>
          <a:xfrm>
            <a:off x="265500" y="269422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something that helps people, animals, and plants live and grow</a:t>
            </a:r>
            <a:endParaRPr sz="1800">
              <a:solidFill>
                <a:srgbClr val="222222"/>
              </a:solidFill>
              <a:latin typeface="Century Gothic"/>
              <a:ea typeface="Century Gothic"/>
              <a:cs typeface="Century Gothic"/>
              <a:sym typeface="Century Gothic"/>
            </a:endParaRPr>
          </a:p>
        </p:txBody>
      </p:sp>
      <p:pic>
        <p:nvPicPr>
          <p:cNvPr id="75" name="Google Shape;75;p16"/>
          <p:cNvPicPr preferRelativeResize="0"/>
          <p:nvPr/>
        </p:nvPicPr>
        <p:blipFill>
          <a:blip r:embed="rId3">
            <a:alphaModFix/>
          </a:blip>
          <a:stretch>
            <a:fillRect/>
          </a:stretch>
        </p:blipFill>
        <p:spPr>
          <a:xfrm>
            <a:off x="4855750" y="1452563"/>
            <a:ext cx="3981450" cy="1781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organic</a:t>
            </a:r>
            <a:endParaRPr b="1">
              <a:latin typeface="Century Gothic"/>
              <a:ea typeface="Century Gothic"/>
              <a:cs typeface="Century Gothic"/>
              <a:sym typeface="Century Gothic"/>
            </a:endParaRPr>
          </a:p>
        </p:txBody>
      </p:sp>
      <p:sp>
        <p:nvSpPr>
          <p:cNvPr id="81" name="Google Shape;81;p17"/>
          <p:cNvSpPr txBox="1"/>
          <p:nvPr>
            <p:ph idx="1" type="subTitle"/>
          </p:nvPr>
        </p:nvSpPr>
        <p:spPr>
          <a:xfrm>
            <a:off x="265500" y="2672925"/>
            <a:ext cx="4045200" cy="170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having to do with or coming from living things</a:t>
            </a:r>
            <a:endParaRPr sz="1800">
              <a:solidFill>
                <a:srgbClr val="222222"/>
              </a:solidFill>
              <a:latin typeface="Century Gothic"/>
              <a:ea typeface="Century Gothic"/>
              <a:cs typeface="Century Gothic"/>
              <a:sym typeface="Century Gothic"/>
            </a:endParaRPr>
          </a:p>
        </p:txBody>
      </p:sp>
      <p:pic>
        <p:nvPicPr>
          <p:cNvPr id="82" name="Google Shape;82;p17"/>
          <p:cNvPicPr preferRelativeResize="0"/>
          <p:nvPr/>
        </p:nvPicPr>
        <p:blipFill>
          <a:blip r:embed="rId3">
            <a:alphaModFix/>
          </a:blip>
          <a:stretch>
            <a:fillRect/>
          </a:stretch>
        </p:blipFill>
        <p:spPr>
          <a:xfrm>
            <a:off x="4836125" y="1089450"/>
            <a:ext cx="4045200" cy="25201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prevent</a:t>
            </a:r>
            <a:endParaRPr b="1">
              <a:latin typeface="Century Gothic"/>
              <a:ea typeface="Century Gothic"/>
              <a:cs typeface="Century Gothic"/>
              <a:sym typeface="Century Gothic"/>
            </a:endParaRPr>
          </a:p>
        </p:txBody>
      </p:sp>
      <p:sp>
        <p:nvSpPr>
          <p:cNvPr id="88" name="Google Shape;88;p18"/>
          <p:cNvSpPr txBox="1"/>
          <p:nvPr>
            <p:ph idx="1" type="subTitle"/>
          </p:nvPr>
        </p:nvSpPr>
        <p:spPr>
          <a:xfrm>
            <a:off x="265500" y="2726150"/>
            <a:ext cx="4045200" cy="165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stop from happening</a:t>
            </a:r>
            <a:endParaRPr sz="1800">
              <a:solidFill>
                <a:srgbClr val="222222"/>
              </a:solidFill>
              <a:latin typeface="Century Gothic"/>
              <a:ea typeface="Century Gothic"/>
              <a:cs typeface="Century Gothic"/>
              <a:sym typeface="Century Gothic"/>
            </a:endParaRPr>
          </a:p>
        </p:txBody>
      </p:sp>
      <p:pic>
        <p:nvPicPr>
          <p:cNvPr id="89" name="Google Shape;89;p18"/>
          <p:cNvPicPr preferRelativeResize="0"/>
          <p:nvPr/>
        </p:nvPicPr>
        <p:blipFill>
          <a:blip r:embed="rId3">
            <a:alphaModFix/>
          </a:blip>
          <a:stretch>
            <a:fillRect/>
          </a:stretch>
        </p:blipFill>
        <p:spPr>
          <a:xfrm>
            <a:off x="4836100" y="1089450"/>
            <a:ext cx="3981450" cy="1990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transport</a:t>
            </a:r>
            <a:endParaRPr b="1">
              <a:latin typeface="Century Gothic"/>
              <a:ea typeface="Century Gothic"/>
              <a:cs typeface="Century Gothic"/>
              <a:sym typeface="Century Gothic"/>
            </a:endParaRPr>
          </a:p>
        </p:txBody>
      </p:sp>
      <p:sp>
        <p:nvSpPr>
          <p:cNvPr id="95" name="Google Shape;95;p19"/>
          <p:cNvSpPr txBox="1"/>
          <p:nvPr>
            <p:ph idx="1" type="subTitle"/>
          </p:nvPr>
        </p:nvSpPr>
        <p:spPr>
          <a:xfrm>
            <a:off x="265500" y="269422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carry from one place to another</a:t>
            </a:r>
            <a:endParaRPr sz="1800">
              <a:solidFill>
                <a:schemeClr val="dk1"/>
              </a:solidFill>
              <a:latin typeface="Century Gothic"/>
              <a:ea typeface="Century Gothic"/>
              <a:cs typeface="Century Gothic"/>
              <a:sym typeface="Century Gothic"/>
            </a:endParaRPr>
          </a:p>
        </p:txBody>
      </p:sp>
      <p:pic>
        <p:nvPicPr>
          <p:cNvPr id="96" name="Google Shape;96;p19"/>
          <p:cNvPicPr preferRelativeResize="0"/>
          <p:nvPr/>
        </p:nvPicPr>
        <p:blipFill rotWithShape="1">
          <a:blip r:embed="rId3">
            <a:alphaModFix/>
          </a:blip>
          <a:srcRect b="0" l="8475" r="0" t="0"/>
          <a:stretch/>
        </p:blipFill>
        <p:spPr>
          <a:xfrm>
            <a:off x="4757575" y="1089450"/>
            <a:ext cx="4124689" cy="254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value</a:t>
            </a:r>
            <a:endParaRPr b="1">
              <a:latin typeface="Century Gothic"/>
              <a:ea typeface="Century Gothic"/>
              <a:cs typeface="Century Gothic"/>
              <a:sym typeface="Century Gothic"/>
            </a:endParaRPr>
          </a:p>
        </p:txBody>
      </p:sp>
      <p:sp>
        <p:nvSpPr>
          <p:cNvPr id="102" name="Google Shape;102;p20"/>
          <p:cNvSpPr txBox="1"/>
          <p:nvPr>
            <p:ph idx="1" type="subTitle"/>
          </p:nvPr>
        </p:nvSpPr>
        <p:spPr>
          <a:xfrm>
            <a:off x="265500" y="2726150"/>
            <a:ext cx="4045200" cy="165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think of something as important</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103" name="Google Shape;103;p20"/>
          <p:cNvPicPr preferRelativeResize="0"/>
          <p:nvPr/>
        </p:nvPicPr>
        <p:blipFill rotWithShape="1">
          <a:blip r:embed="rId3">
            <a:alphaModFix/>
          </a:blip>
          <a:srcRect b="0" l="24328" r="0" t="0"/>
          <a:stretch/>
        </p:blipFill>
        <p:spPr>
          <a:xfrm>
            <a:off x="5091325" y="1006738"/>
            <a:ext cx="3546625" cy="3130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vital</a:t>
            </a:r>
            <a:endParaRPr b="1">
              <a:latin typeface="Century Gothic"/>
              <a:ea typeface="Century Gothic"/>
              <a:cs typeface="Century Gothic"/>
              <a:sym typeface="Century Gothic"/>
            </a:endParaRPr>
          </a:p>
        </p:txBody>
      </p:sp>
      <p:sp>
        <p:nvSpPr>
          <p:cNvPr id="109" name="Google Shape;109;p21"/>
          <p:cNvSpPr txBox="1"/>
          <p:nvPr>
            <p:ph idx="1" type="subTitle"/>
          </p:nvPr>
        </p:nvSpPr>
        <p:spPr>
          <a:xfrm>
            <a:off x="265500" y="2758100"/>
            <a:ext cx="4045200" cy="162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necessary for life</a:t>
            </a:r>
            <a:endParaRPr sz="1800">
              <a:solidFill>
                <a:srgbClr val="222222"/>
              </a:solidFill>
              <a:latin typeface="Century Gothic"/>
              <a:ea typeface="Century Gothic"/>
              <a:cs typeface="Century Gothic"/>
              <a:sym typeface="Century Gothic"/>
            </a:endParaRPr>
          </a:p>
        </p:txBody>
      </p:sp>
      <p:pic>
        <p:nvPicPr>
          <p:cNvPr id="110" name="Google Shape;110;p21"/>
          <p:cNvPicPr preferRelativeResize="0"/>
          <p:nvPr/>
        </p:nvPicPr>
        <p:blipFill>
          <a:blip r:embed="rId3">
            <a:alphaModFix/>
          </a:blip>
          <a:stretch>
            <a:fillRect/>
          </a:stretch>
        </p:blipFill>
        <p:spPr>
          <a:xfrm>
            <a:off x="4953900" y="1089450"/>
            <a:ext cx="3743325" cy="2476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4c70364f81099f1f955b8d54a5564545">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27700258b162cd936c08902e4b68cde6"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E308B7-3D9A-42DF-89DB-4B303BFE3FA5}"/>
</file>

<file path=customXml/itemProps2.xml><?xml version="1.0" encoding="utf-8"?>
<ds:datastoreItem xmlns:ds="http://schemas.openxmlformats.org/officeDocument/2006/customXml" ds:itemID="{9D6A6164-CBE5-43EA-8472-D6DB63E5414F}"/>
</file>

<file path=customXml/itemProps3.xml><?xml version="1.0" encoding="utf-8"?>
<ds:datastoreItem xmlns:ds="http://schemas.openxmlformats.org/officeDocument/2006/customXml" ds:itemID="{9CFB9102-73C6-40B3-95C0-C550CD146D9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