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Century Gothic"/>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CenturyGothic-bold.fntdata"/><Relationship Id="rId8" Type="http://schemas.openxmlformats.org/officeDocument/2006/relationships/slide" Target="slides/slide4.xml"/><Relationship Id="rId3" Type="http://schemas.openxmlformats.org/officeDocument/2006/relationships/slideMaster" Target="slideMasters/slideMaster1.xml"/><Relationship Id="rId21" Type="http://schemas.openxmlformats.org/officeDocument/2006/relationships/customXml" Target="../customXml/item1.xml"/><Relationship Id="rId12" Type="http://schemas.openxmlformats.org/officeDocument/2006/relationships/slide" Target="slides/slide8.xml"/><Relationship Id="rId17" Type="http://schemas.openxmlformats.org/officeDocument/2006/relationships/font" Target="fonts/CenturyGothic-regular.fntdata"/><Relationship Id="rId7" Type="http://schemas.openxmlformats.org/officeDocument/2006/relationships/slide" Target="slides/slide3.xml"/><Relationship Id="rId20" Type="http://schemas.openxmlformats.org/officeDocument/2006/relationships/font" Target="fonts/CenturyGothic-boldItalic.fntdata"/><Relationship Id="rId2"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1" Type="http://schemas.openxmlformats.org/officeDocument/2006/relationships/theme" Target="theme/theme1.xml"/><Relationship Id="rId6" Type="http://schemas.openxmlformats.org/officeDocument/2006/relationships/slide" Target="slides/slide2.xml"/><Relationship Id="rId15" Type="http://schemas.openxmlformats.org/officeDocument/2006/relationships/slide" Target="slides/slide11.xml"/><Relationship Id="rId5" Type="http://schemas.openxmlformats.org/officeDocument/2006/relationships/slide" Target="slides/slide1.xml"/><Relationship Id="rId23"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font" Target="fonts/CenturyGothic-italic.fntdata"/><Relationship Id="rId4" Type="http://schemas.openxmlformats.org/officeDocument/2006/relationships/notesMaster" Target="notesMasters/notes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12df54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12df54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0de514f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70de514f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70de514f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70de514f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01807ad9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01807ad9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766bb1f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766bb1f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NJ Sea Grant Dune Manual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f9aa6f13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f9aa6f13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70de514f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70de514f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70de514f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70de514f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70de514f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70de514f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0de514f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70de514f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0de514f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70de514f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0de514f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0de514f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s://www.wshu.org/podcast/off-the-path/2023-08-10/the-desert-of-maine-an-ecological-odyssey-at-a-tourist-spot" TargetMode="External"/><Relationship Id="rId4" Type="http://schemas.openxmlformats.org/officeDocument/2006/relationships/hyperlink" Target="https://q1065.fm/desert-of-maine-history-visit/" TargetMode="External"/><Relationship Id="rId5" Type="http://schemas.openxmlformats.org/officeDocument/2006/relationships/hyperlink" Target="https://www.maine.gov/dacf/mnap/features/communities/dunegrassland.htm" TargetMode="External"/><Relationship Id="rId6" Type="http://schemas.openxmlformats.org/officeDocument/2006/relationships/hyperlink" Target="https://www.city-data.com/picfilesc/picc37019.php" TargetMode="External"/><Relationship Id="rId7" Type="http://schemas.openxmlformats.org/officeDocument/2006/relationships/hyperlink" Target="https://www.nps.gov/caco/learn/nature/geologicactivity.htm" TargetMode="External"/><Relationship Id="rId8" Type="http://schemas.openxmlformats.org/officeDocument/2006/relationships/hyperlink" Target="https://www.worldatlas.com/national-parks/great-sand-dunes-national-park-and-preserve-colorado.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Dunes</a:t>
            </a:r>
            <a:endParaRPr>
              <a:latin typeface="Century Gothic"/>
              <a:ea typeface="Century Gothic"/>
              <a:cs typeface="Century Gothic"/>
              <a:sym typeface="Century Gothic"/>
            </a:endParaRPr>
          </a:p>
        </p:txBody>
      </p:sp>
      <p:sp>
        <p:nvSpPr>
          <p:cNvPr id="55" name="Google Shape;55;p13"/>
          <p:cNvSpPr txBox="1"/>
          <p:nvPr>
            <p:ph idx="1" type="subTitle"/>
          </p:nvPr>
        </p:nvSpPr>
        <p:spPr>
          <a:xfrm>
            <a:off x="311700" y="38419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Text Talk Week 5, Day 4</a:t>
            </a:r>
            <a:endParaRPr>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2"/>
          <p:cNvPicPr preferRelativeResize="0"/>
          <p:nvPr/>
        </p:nvPicPr>
        <p:blipFill>
          <a:blip r:embed="rId3">
            <a:alphaModFix/>
          </a:blip>
          <a:stretch>
            <a:fillRect/>
          </a:stretch>
        </p:blipFill>
        <p:spPr>
          <a:xfrm>
            <a:off x="646725" y="152400"/>
            <a:ext cx="7850551" cy="4427825"/>
          </a:xfrm>
          <a:prstGeom prst="rect">
            <a:avLst/>
          </a:prstGeom>
          <a:noFill/>
          <a:ln>
            <a:noFill/>
          </a:ln>
        </p:spPr>
      </p:pic>
      <p:sp>
        <p:nvSpPr>
          <p:cNvPr id="108" name="Google Shape;108;p22"/>
          <p:cNvSpPr txBox="1"/>
          <p:nvPr/>
        </p:nvSpPr>
        <p:spPr>
          <a:xfrm>
            <a:off x="3148950" y="4580225"/>
            <a:ext cx="2846100" cy="48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Great Sand Dunes, Colorado</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840713" y="152400"/>
            <a:ext cx="7462574" cy="4432950"/>
          </a:xfrm>
          <a:prstGeom prst="rect">
            <a:avLst/>
          </a:prstGeom>
          <a:noFill/>
          <a:ln>
            <a:noFill/>
          </a:ln>
        </p:spPr>
      </p:pic>
      <p:sp>
        <p:nvSpPr>
          <p:cNvPr id="114" name="Google Shape;114;p23"/>
          <p:cNvSpPr txBox="1"/>
          <p:nvPr/>
        </p:nvSpPr>
        <p:spPr>
          <a:xfrm>
            <a:off x="2489400" y="4585350"/>
            <a:ext cx="41652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Coral Pink Sand Dunes National Park, Utah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nvSpPr>
        <p:spPr>
          <a:xfrm>
            <a:off x="574475" y="684975"/>
            <a:ext cx="82698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libri"/>
                <a:ea typeface="Calibri"/>
                <a:cs typeface="Calibri"/>
                <a:sym typeface="Calibri"/>
              </a:rPr>
              <a:t>Citations</a:t>
            </a:r>
            <a:endParaRPr b="1" sz="22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lnSpc>
                <a:spcPct val="100000"/>
              </a:lnSpc>
              <a:spcBef>
                <a:spcPts val="0"/>
              </a:spcBef>
              <a:spcAft>
                <a:spcPts val="0"/>
              </a:spcAft>
              <a:buNone/>
            </a:pPr>
            <a:r>
              <a:rPr lang="en" sz="1300">
                <a:solidFill>
                  <a:schemeClr val="dk1"/>
                </a:solidFill>
                <a:latin typeface="Calibri"/>
                <a:ea typeface="Calibri"/>
                <a:cs typeface="Calibri"/>
                <a:sym typeface="Calibri"/>
              </a:rPr>
              <a:t>Slide</a:t>
            </a:r>
            <a:r>
              <a:rPr lang="en" sz="1300">
                <a:solidFill>
                  <a:schemeClr val="dk1"/>
                </a:solidFill>
                <a:latin typeface="Calibri"/>
                <a:ea typeface="Calibri"/>
                <a:cs typeface="Calibri"/>
                <a:sym typeface="Calibri"/>
              </a:rPr>
              <a:t> 3: </a:t>
            </a:r>
            <a:r>
              <a:rPr lang="en" sz="1300" u="sng">
                <a:solidFill>
                  <a:schemeClr val="hlink"/>
                </a:solidFill>
                <a:latin typeface="Calibri"/>
                <a:ea typeface="Calibri"/>
                <a:cs typeface="Calibri"/>
                <a:sym typeface="Calibri"/>
                <a:hlinkClick r:id="rId3"/>
              </a:rPr>
              <a:t>https://www.wshu.org/podcast/off-the-path/2023-08-10/the-desert-of-maine-an-ecological-odyssey-at-a-tourist-spot</a:t>
            </a:r>
            <a:endParaRPr sz="13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rPr lang="en" sz="1300">
                <a:solidFill>
                  <a:schemeClr val="dk1"/>
                </a:solidFill>
                <a:latin typeface="Calibri"/>
                <a:ea typeface="Calibri"/>
                <a:cs typeface="Calibri"/>
                <a:sym typeface="Calibri"/>
              </a:rPr>
              <a:t>Slide 4:  </a:t>
            </a:r>
            <a:r>
              <a:rPr lang="en" sz="1300" u="sng">
                <a:solidFill>
                  <a:schemeClr val="hlink"/>
                </a:solidFill>
                <a:latin typeface="Calibri"/>
                <a:ea typeface="Calibri"/>
                <a:cs typeface="Calibri"/>
                <a:sym typeface="Calibri"/>
                <a:hlinkClick r:id="rId4"/>
              </a:rPr>
              <a:t>https://q1065.fm/desert-of-maine-history-visit/</a:t>
            </a:r>
            <a:endParaRPr sz="1300">
              <a:solidFill>
                <a:schemeClr val="dk1"/>
              </a:solidFill>
              <a:latin typeface="Calibri"/>
              <a:ea typeface="Calibri"/>
              <a:cs typeface="Calibri"/>
              <a:sym typeface="Calibri"/>
            </a:endParaRPr>
          </a:p>
          <a:p>
            <a:pPr indent="0" lvl="0" marL="0" rtl="0" algn="l">
              <a:spcBef>
                <a:spcPts val="1000"/>
              </a:spcBef>
              <a:spcAft>
                <a:spcPts val="0"/>
              </a:spcAft>
              <a:buNone/>
            </a:pPr>
            <a:r>
              <a:rPr lang="en" sz="1300">
                <a:solidFill>
                  <a:schemeClr val="dk1"/>
                </a:solidFill>
                <a:latin typeface="Calibri"/>
                <a:ea typeface="Calibri"/>
                <a:cs typeface="Calibri"/>
                <a:sym typeface="Calibri"/>
              </a:rPr>
              <a:t>Slide 5: </a:t>
            </a:r>
            <a:r>
              <a:rPr lang="en" sz="1300" u="sng">
                <a:solidFill>
                  <a:schemeClr val="hlink"/>
                </a:solidFill>
                <a:latin typeface="Calibri"/>
                <a:ea typeface="Calibri"/>
                <a:cs typeface="Calibri"/>
                <a:sym typeface="Calibri"/>
                <a:hlinkClick r:id="rId5"/>
              </a:rPr>
              <a:t>https://www.maine.gov/dacf/mnap/features/communities/dunegrassland.htm</a:t>
            </a:r>
            <a:endParaRPr sz="1300">
              <a:solidFill>
                <a:schemeClr val="dk1"/>
              </a:solidFill>
              <a:latin typeface="Calibri"/>
              <a:ea typeface="Calibri"/>
              <a:cs typeface="Calibri"/>
              <a:sym typeface="Calibri"/>
            </a:endParaRPr>
          </a:p>
          <a:p>
            <a:pPr indent="0" lvl="0" marL="0" rtl="0" algn="l">
              <a:lnSpc>
                <a:spcPct val="100000"/>
              </a:lnSpc>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Slide 6: </a:t>
            </a:r>
            <a:r>
              <a:rPr lang="en" sz="1300" u="sng">
                <a:solidFill>
                  <a:schemeClr val="hlink"/>
                </a:solidFill>
                <a:latin typeface="Calibri"/>
                <a:ea typeface="Calibri"/>
                <a:cs typeface="Calibri"/>
                <a:sym typeface="Calibri"/>
                <a:hlinkClick r:id="rId6"/>
              </a:rPr>
              <a:t>https://www.city-data.com/picfilesc/picc37019.php</a:t>
            </a: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Slide 8: </a:t>
            </a:r>
            <a:r>
              <a:rPr lang="en" sz="1300" u="sng">
                <a:solidFill>
                  <a:schemeClr val="hlink"/>
                </a:solidFill>
                <a:latin typeface="Calibri"/>
                <a:ea typeface="Calibri"/>
                <a:cs typeface="Calibri"/>
                <a:sym typeface="Calibri"/>
                <a:hlinkClick r:id="rId7"/>
              </a:rPr>
              <a:t>https://www.nps.gov/caco/learn/nature/geologicactivity.htm</a:t>
            </a: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300">
                <a:solidFill>
                  <a:schemeClr val="dk1"/>
                </a:solidFill>
                <a:latin typeface="Calibri"/>
                <a:ea typeface="Calibri"/>
                <a:cs typeface="Calibri"/>
                <a:sym typeface="Calibri"/>
              </a:rPr>
              <a:t>Slide 12: </a:t>
            </a:r>
            <a:r>
              <a:rPr lang="en" sz="1300" u="sng">
                <a:solidFill>
                  <a:schemeClr val="hlink"/>
                </a:solidFill>
                <a:latin typeface="Calibri"/>
                <a:ea typeface="Calibri"/>
                <a:cs typeface="Calibri"/>
                <a:sym typeface="Calibri"/>
                <a:hlinkClick r:id="rId8"/>
              </a:rPr>
              <a:t>https://www.worldatlas.com/national-parks/great-sand-dunes-national-park-and-preserve-colorado.html</a:t>
            </a: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spcBef>
                <a:spcPts val="10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875100" y="521025"/>
            <a:ext cx="7393800" cy="410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latin typeface="Century Gothic"/>
                <a:ea typeface="Century Gothic"/>
                <a:cs typeface="Century Gothic"/>
                <a:sym typeface="Century Gothic"/>
              </a:rPr>
              <a:t>On </a:t>
            </a:r>
            <a:r>
              <a:rPr lang="en" sz="2500">
                <a:latin typeface="Century Gothic"/>
                <a:ea typeface="Century Gothic"/>
                <a:cs typeface="Century Gothic"/>
                <a:sym typeface="Century Gothic"/>
              </a:rPr>
              <a:t>windy</a:t>
            </a:r>
            <a:r>
              <a:rPr lang="en" sz="2500">
                <a:latin typeface="Century Gothic"/>
                <a:ea typeface="Century Gothic"/>
                <a:cs typeface="Century Gothic"/>
                <a:sym typeface="Century Gothic"/>
              </a:rPr>
              <a:t> days, sand gets picked up by the wind and blows around. When the grains of sand hit something, they stop blowing and fall to the ground. This can form a dune—a heap of sand. If grass can grow there, those blades of grass can protect the sand dune from the wind by keeping the sand in place. Then the sand piles up, getting bigger and protecting the land from becoming damaged. </a:t>
            </a:r>
            <a:endParaRPr sz="250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nvSpPr>
        <p:spPr>
          <a:xfrm>
            <a:off x="2352900" y="4402200"/>
            <a:ext cx="4438200" cy="7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alibri"/>
                <a:ea typeface="Calibri"/>
                <a:cs typeface="Calibri"/>
                <a:sym typeface="Calibri"/>
              </a:rPr>
              <a:t>Dunes in Freeport, Maine</a:t>
            </a:r>
            <a:endParaRPr sz="1800">
              <a:latin typeface="Calibri"/>
              <a:ea typeface="Calibri"/>
              <a:cs typeface="Calibri"/>
              <a:sym typeface="Calibri"/>
            </a:endParaRPr>
          </a:p>
          <a:p>
            <a:pPr indent="0" lvl="0" marL="0" rtl="0" algn="l">
              <a:spcBef>
                <a:spcPts val="0"/>
              </a:spcBef>
              <a:spcAft>
                <a:spcPts val="0"/>
              </a:spcAft>
              <a:buNone/>
            </a:pPr>
            <a:r>
              <a:t/>
            </a:r>
            <a:endParaRPr/>
          </a:p>
        </p:txBody>
      </p:sp>
      <p:pic>
        <p:nvPicPr>
          <p:cNvPr id="66" name="Google Shape;66;p15"/>
          <p:cNvPicPr preferRelativeResize="0"/>
          <p:nvPr/>
        </p:nvPicPr>
        <p:blipFill>
          <a:blip r:embed="rId3">
            <a:alphaModFix/>
          </a:blip>
          <a:stretch>
            <a:fillRect/>
          </a:stretch>
        </p:blipFill>
        <p:spPr>
          <a:xfrm>
            <a:off x="1927175" y="176200"/>
            <a:ext cx="5463198" cy="4097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nvSpPr>
        <p:spPr>
          <a:xfrm>
            <a:off x="2874750" y="4614650"/>
            <a:ext cx="3394500" cy="45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Dunes in Freeport, Maine</a:t>
            </a:r>
            <a:endParaRPr sz="1800">
              <a:latin typeface="Calibri"/>
              <a:ea typeface="Calibri"/>
              <a:cs typeface="Calibri"/>
              <a:sym typeface="Calibri"/>
            </a:endParaRPr>
          </a:p>
          <a:p>
            <a:pPr indent="0" lvl="0" marL="0" rtl="0" algn="l">
              <a:spcBef>
                <a:spcPts val="0"/>
              </a:spcBef>
              <a:spcAft>
                <a:spcPts val="0"/>
              </a:spcAft>
              <a:buNone/>
            </a:pPr>
            <a:r>
              <a:t/>
            </a:r>
            <a:endParaRPr/>
          </a:p>
        </p:txBody>
      </p:sp>
      <p:pic>
        <p:nvPicPr>
          <p:cNvPr id="72" name="Google Shape;72;p16"/>
          <p:cNvPicPr preferRelativeResize="0"/>
          <p:nvPr/>
        </p:nvPicPr>
        <p:blipFill>
          <a:blip r:embed="rId3">
            <a:alphaModFix/>
          </a:blip>
          <a:stretch>
            <a:fillRect/>
          </a:stretch>
        </p:blipFill>
        <p:spPr>
          <a:xfrm>
            <a:off x="1227788" y="304800"/>
            <a:ext cx="6688416" cy="43098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nvSpPr>
        <p:spPr>
          <a:xfrm>
            <a:off x="6277550" y="1979775"/>
            <a:ext cx="2624400" cy="7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Dune Grass </a:t>
            </a:r>
            <a:endParaRPr sz="1800">
              <a:latin typeface="Calibri"/>
              <a:ea typeface="Calibri"/>
              <a:cs typeface="Calibri"/>
              <a:sym typeface="Calibri"/>
            </a:endParaRPr>
          </a:p>
          <a:p>
            <a:pPr indent="0" lvl="0" marL="0" rtl="0" algn="l">
              <a:spcBef>
                <a:spcPts val="0"/>
              </a:spcBef>
              <a:spcAft>
                <a:spcPts val="0"/>
              </a:spcAft>
              <a:buNone/>
            </a:pPr>
            <a:r>
              <a:t/>
            </a:r>
            <a:endParaRPr/>
          </a:p>
        </p:txBody>
      </p:sp>
      <p:pic>
        <p:nvPicPr>
          <p:cNvPr id="78" name="Google Shape;78;p17"/>
          <p:cNvPicPr preferRelativeResize="0"/>
          <p:nvPr/>
        </p:nvPicPr>
        <p:blipFill>
          <a:blip r:embed="rId3">
            <a:alphaModFix/>
          </a:blip>
          <a:stretch>
            <a:fillRect/>
          </a:stretch>
        </p:blipFill>
        <p:spPr>
          <a:xfrm>
            <a:off x="1246625" y="773200"/>
            <a:ext cx="4638050" cy="347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8"/>
          <p:cNvPicPr preferRelativeResize="0"/>
          <p:nvPr/>
        </p:nvPicPr>
        <p:blipFill>
          <a:blip r:embed="rId3">
            <a:alphaModFix/>
          </a:blip>
          <a:stretch>
            <a:fillRect/>
          </a:stretch>
        </p:blipFill>
        <p:spPr>
          <a:xfrm>
            <a:off x="1231520" y="152400"/>
            <a:ext cx="6680967" cy="4462250"/>
          </a:xfrm>
          <a:prstGeom prst="rect">
            <a:avLst/>
          </a:prstGeom>
          <a:noFill/>
          <a:ln>
            <a:noFill/>
          </a:ln>
        </p:spPr>
      </p:pic>
      <p:sp>
        <p:nvSpPr>
          <p:cNvPr id="84" name="Google Shape;84;p18"/>
          <p:cNvSpPr txBox="1"/>
          <p:nvPr/>
        </p:nvSpPr>
        <p:spPr>
          <a:xfrm>
            <a:off x="2874750" y="4614650"/>
            <a:ext cx="3394500" cy="4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Dune Grass in Hull, Massachusetts</a:t>
            </a:r>
            <a:endParaRPr sz="18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9"/>
          <p:cNvPicPr preferRelativeResize="0"/>
          <p:nvPr/>
        </p:nvPicPr>
        <p:blipFill>
          <a:blip r:embed="rId3">
            <a:alphaModFix/>
          </a:blip>
          <a:stretch>
            <a:fillRect/>
          </a:stretch>
        </p:blipFill>
        <p:spPr>
          <a:xfrm>
            <a:off x="1584875" y="152400"/>
            <a:ext cx="5974253" cy="4487100"/>
          </a:xfrm>
          <a:prstGeom prst="rect">
            <a:avLst/>
          </a:prstGeom>
          <a:noFill/>
          <a:ln>
            <a:noFill/>
          </a:ln>
        </p:spPr>
      </p:pic>
      <p:sp>
        <p:nvSpPr>
          <p:cNvPr id="90" name="Google Shape;90;p19"/>
          <p:cNvSpPr txBox="1"/>
          <p:nvPr/>
        </p:nvSpPr>
        <p:spPr>
          <a:xfrm>
            <a:off x="2463000" y="4565375"/>
            <a:ext cx="4218000" cy="5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Sand dunes on Plum Island, Massachusetts</a:t>
            </a:r>
            <a:endParaRPr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1627637" y="150000"/>
            <a:ext cx="5888725" cy="4425775"/>
          </a:xfrm>
          <a:prstGeom prst="rect">
            <a:avLst/>
          </a:prstGeom>
          <a:noFill/>
          <a:ln>
            <a:noFill/>
          </a:ln>
        </p:spPr>
      </p:pic>
      <p:sp>
        <p:nvSpPr>
          <p:cNvPr id="96" name="Google Shape;96;p20"/>
          <p:cNvSpPr txBox="1"/>
          <p:nvPr/>
        </p:nvSpPr>
        <p:spPr>
          <a:xfrm>
            <a:off x="2978550" y="4575775"/>
            <a:ext cx="3186900" cy="47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Sand dunes in the Sahara Desert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1650587" y="152400"/>
            <a:ext cx="5842824" cy="4391175"/>
          </a:xfrm>
          <a:prstGeom prst="rect">
            <a:avLst/>
          </a:prstGeom>
          <a:noFill/>
          <a:ln>
            <a:noFill/>
          </a:ln>
        </p:spPr>
      </p:pic>
      <p:sp>
        <p:nvSpPr>
          <p:cNvPr id="102" name="Google Shape;102;p21"/>
          <p:cNvSpPr txBox="1"/>
          <p:nvPr/>
        </p:nvSpPr>
        <p:spPr>
          <a:xfrm>
            <a:off x="2726550" y="4543575"/>
            <a:ext cx="3690900" cy="51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Dunes in Van Buren County, Michigan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4c70364f81099f1f955b8d54a5564545">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27700258b162cd936c08902e4b68cde6"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0FEC2DC-C9B9-439C-8885-55137F7BB8C1}"/>
</file>

<file path=customXml/itemProps2.xml><?xml version="1.0" encoding="utf-8"?>
<ds:datastoreItem xmlns:ds="http://schemas.openxmlformats.org/officeDocument/2006/customXml" ds:itemID="{5A3F1422-5239-4754-956F-49A46BD9D10B}"/>
</file>

<file path=customXml/itemProps3.xml><?xml version="1.0" encoding="utf-8"?>
<ds:datastoreItem xmlns:ds="http://schemas.openxmlformats.org/officeDocument/2006/customXml" ds:itemID="{97864CB7-A632-460E-9D7D-B89DC427AB6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