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carve</a:t>
            </a:r>
            <a:r>
              <a:rPr lang="en" sz="1200">
                <a:solidFill>
                  <a:schemeClr val="dk1"/>
                </a:solidFill>
                <a:latin typeface="Calibri"/>
                <a:ea typeface="Calibri"/>
                <a:cs typeface="Calibri"/>
                <a:sym typeface="Calibri"/>
              </a:rPr>
              <a:t>: to form by cutting</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fill</a:t>
            </a:r>
            <a:r>
              <a:rPr lang="en" sz="1200">
                <a:solidFill>
                  <a:schemeClr val="dk1"/>
                </a:solidFill>
                <a:latin typeface="Calibri"/>
                <a:ea typeface="Calibri"/>
                <a:cs typeface="Calibri"/>
                <a:sym typeface="Calibri"/>
              </a:rPr>
              <a:t>: to take up all or most of the space</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flow</a:t>
            </a:r>
            <a:r>
              <a:rPr lang="en" sz="1200">
                <a:solidFill>
                  <a:schemeClr val="dk1"/>
                </a:solidFill>
                <a:latin typeface="Calibri"/>
                <a:ea typeface="Calibri"/>
                <a:cs typeface="Calibri"/>
                <a:sym typeface="Calibri"/>
              </a:rPr>
              <a:t> (v): to move in a smooth, steady stream</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impact</a:t>
            </a:r>
            <a:r>
              <a:rPr lang="en" sz="1200">
                <a:solidFill>
                  <a:schemeClr val="dk1"/>
                </a:solidFill>
                <a:latin typeface="Calibri"/>
                <a:ea typeface="Calibri"/>
                <a:cs typeface="Calibri"/>
                <a:sym typeface="Calibri"/>
              </a:rPr>
              <a:t>: a strong and powerful effect</a:t>
            </a:r>
            <a:r>
              <a:rPr lang="en" sz="1200">
                <a:solidFill>
                  <a:schemeClr val="dk1"/>
                </a:solidFill>
                <a:highlight>
                  <a:srgbClr val="FFFF00"/>
                </a:highlight>
                <a:latin typeface="Calibri"/>
                <a:ea typeface="Calibri"/>
                <a:cs typeface="Calibri"/>
                <a:sym typeface="Calibri"/>
              </a:rPr>
              <a:t> </a:t>
            </a:r>
            <a:endParaRPr sz="1200">
              <a:solidFill>
                <a:schemeClr val="dk1"/>
              </a:solidFill>
              <a:highlight>
                <a:srgbClr val="FFFF00"/>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plunge</a:t>
            </a:r>
            <a:r>
              <a:rPr lang="en" sz="1200">
                <a:solidFill>
                  <a:schemeClr val="dk1"/>
                </a:solidFill>
                <a:latin typeface="Calibri"/>
                <a:ea typeface="Calibri"/>
                <a:cs typeface="Calibri"/>
                <a:sym typeface="Calibri"/>
              </a:rPr>
              <a:t>: to move suddenly forward or downward</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stream</a:t>
            </a:r>
            <a:r>
              <a:rPr lang="en" sz="1200">
                <a:solidFill>
                  <a:schemeClr val="dk1"/>
                </a:solidFill>
                <a:latin typeface="Calibri"/>
                <a:ea typeface="Calibri"/>
                <a:cs typeface="Calibri"/>
                <a:sym typeface="Calibri"/>
              </a:rPr>
              <a:t> (n): a small, flowing body of water, a brook or creek</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stream</a:t>
            </a:r>
            <a:r>
              <a:rPr lang="en" sz="1200">
                <a:solidFill>
                  <a:schemeClr val="dk1"/>
                </a:solidFill>
                <a:latin typeface="Calibri"/>
                <a:ea typeface="Calibri"/>
                <a:cs typeface="Calibri"/>
                <a:sym typeface="Calibri"/>
              </a:rPr>
              <a:t> (v): to flow</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wear</a:t>
            </a:r>
            <a:r>
              <a:rPr lang="en" sz="1200">
                <a:solidFill>
                  <a:schemeClr val="dk1"/>
                </a:solidFill>
                <a:latin typeface="Calibri"/>
                <a:ea typeface="Calibri"/>
                <a:cs typeface="Calibri"/>
                <a:sym typeface="Calibri"/>
              </a:rPr>
              <a:t> (n): damage caused by use</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2dcecf1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2dcecf1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carve</a:t>
            </a:r>
            <a:r>
              <a:rPr lang="en" sz="1200">
                <a:solidFill>
                  <a:schemeClr val="dk1"/>
                </a:solidFill>
                <a:latin typeface="Calibri"/>
                <a:ea typeface="Calibri"/>
                <a:cs typeface="Calibri"/>
                <a:sym typeface="Calibri"/>
              </a:rPr>
              <a:t> (verb)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Maybe you have seen ice sculptures! People use different kinds of tools to carve ice into sculptures, including knives and saws. This person seems to be carving a swan out of ice. See its curved neck and where the person will carve the beak?</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Imagine you had a big chunk of wood. What might you be able to carve in it?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https://www.youtube.com/watch?v=retQHh7dIpM</a:t>
            </a:r>
            <a:endParaRPr sz="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66b2284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66b2284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fill </a:t>
            </a:r>
            <a:r>
              <a:rPr lang="en" sz="1200">
                <a:solidFill>
                  <a:schemeClr val="dk1"/>
                </a:solidFill>
                <a:latin typeface="Calibri"/>
                <a:ea typeface="Calibri"/>
                <a:cs typeface="Calibri"/>
                <a:sym typeface="Calibri"/>
              </a:rPr>
              <a:t>(verb)</a:t>
            </a:r>
            <a:r>
              <a:rPr b="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Someone is pouring juice into a glass; it looks like they will fill it right to the top!</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Support English learners with attention to the vowel sound.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Listen carefully to this word: </a:t>
            </a:r>
            <a:r>
              <a:rPr lang="en" sz="1200">
                <a:solidFill>
                  <a:schemeClr val="dk1"/>
                </a:solidFill>
                <a:latin typeface="Calibri"/>
                <a:ea typeface="Calibri"/>
                <a:cs typeface="Calibri"/>
                <a:sym typeface="Calibri"/>
              </a:rPr>
              <a:t>[say the word slowly, then segment the sounds to emphasize the sound /ĭ/]</a:t>
            </a:r>
            <a:r>
              <a:rPr i="1" lang="en" sz="1200">
                <a:solidFill>
                  <a:schemeClr val="dk1"/>
                </a:solidFill>
                <a:latin typeface="Calibri"/>
                <a:ea typeface="Calibri"/>
                <a:cs typeface="Calibri"/>
                <a:sym typeface="Calibri"/>
              </a:rPr>
              <a:t>. This is different from the word “feel,” as in “I feel worried today” or “It feels cold outside.”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i="1" lang="en" sz="1200">
                <a:solidFill>
                  <a:schemeClr val="dk1"/>
                </a:solidFill>
                <a:latin typeface="Calibri"/>
                <a:ea typeface="Calibri"/>
                <a:cs typeface="Calibri"/>
                <a:sym typeface="Calibri"/>
              </a:rPr>
              <a:t>fill</a:t>
            </a:r>
            <a:r>
              <a:rPr i="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[point to the image]; </a:t>
            </a:r>
            <a:r>
              <a:rPr b="1" i="1" lang="en" sz="1200">
                <a:solidFill>
                  <a:schemeClr val="dk1"/>
                </a:solidFill>
                <a:latin typeface="Calibri"/>
                <a:ea typeface="Calibri"/>
                <a:cs typeface="Calibri"/>
                <a:sym typeface="Calibri"/>
              </a:rPr>
              <a:t>feel</a:t>
            </a:r>
            <a:r>
              <a:rPr lang="en" sz="1200">
                <a:solidFill>
                  <a:schemeClr val="dk1"/>
                </a:solidFill>
                <a:latin typeface="Calibri"/>
                <a:ea typeface="Calibri"/>
                <a:cs typeface="Calibri"/>
                <a:sym typeface="Calibri"/>
              </a:rPr>
              <a:t> [gesture feeling cold]</a:t>
            </a:r>
            <a:r>
              <a:rPr i="1" lang="en" sz="1200">
                <a:solidFill>
                  <a:schemeClr val="dk1"/>
                </a:solidFill>
                <a:latin typeface="Calibri"/>
                <a:ea typeface="Calibri"/>
                <a:cs typeface="Calibri"/>
                <a:sym typeface="Calibri"/>
              </a:rPr>
              <a:t>: Do you hear the difference?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you </a:t>
            </a:r>
            <a:r>
              <a:rPr b="1" i="1" lang="en" sz="1200">
                <a:solidFill>
                  <a:schemeClr val="dk1"/>
                </a:solidFill>
                <a:latin typeface="Calibri"/>
                <a:ea typeface="Calibri"/>
                <a:cs typeface="Calibri"/>
                <a:sym typeface="Calibri"/>
              </a:rPr>
              <a:t>feel</a:t>
            </a:r>
            <a:r>
              <a:rPr i="1" lang="en" sz="1200">
                <a:solidFill>
                  <a:schemeClr val="dk1"/>
                </a:solidFill>
                <a:latin typeface="Calibri"/>
                <a:ea typeface="Calibri"/>
                <a:cs typeface="Calibri"/>
                <a:sym typeface="Calibri"/>
              </a:rPr>
              <a:t> thirsty, what would you like to </a:t>
            </a:r>
            <a:r>
              <a:rPr b="1" i="1" lang="en" sz="1200">
                <a:solidFill>
                  <a:schemeClr val="dk1"/>
                </a:solidFill>
                <a:latin typeface="Calibri"/>
                <a:ea typeface="Calibri"/>
                <a:cs typeface="Calibri"/>
                <a:sym typeface="Calibri"/>
              </a:rPr>
              <a:t>fill</a:t>
            </a:r>
            <a:r>
              <a:rPr i="1" lang="en" sz="1200">
                <a:solidFill>
                  <a:schemeClr val="dk1"/>
                </a:solidFill>
                <a:latin typeface="Calibri"/>
                <a:ea typeface="Calibri"/>
                <a:cs typeface="Calibri"/>
                <a:sym typeface="Calibri"/>
              </a:rPr>
              <a:t> a cup or glass with?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https://en.wikipedia.org/wiki/Juice</a:t>
            </a:r>
            <a:endParaRPr sz="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2dcecf18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2dcecf18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flow </a:t>
            </a:r>
            <a:r>
              <a:rPr lang="en" sz="1200">
                <a:solidFill>
                  <a:schemeClr val="dk1"/>
                </a:solidFill>
                <a:latin typeface="Calibri"/>
                <a:ea typeface="Calibri"/>
                <a:cs typeface="Calibri"/>
                <a:sym typeface="Calibri"/>
              </a:rPr>
              <a:t>(verb) </a:t>
            </a:r>
            <a:endParaRPr b="1"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dancer, Judith Jamison, makes movements that flow as she dances; her costume also flows along with her body!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Use your hands or your whole body to act out </a:t>
            </a:r>
            <a:r>
              <a:rPr b="1" i="1" lang="en" sz="1200">
                <a:solidFill>
                  <a:schemeClr val="dk1"/>
                </a:solidFill>
                <a:latin typeface="Calibri"/>
                <a:ea typeface="Calibri"/>
                <a:cs typeface="Calibri"/>
                <a:sym typeface="Calibri"/>
              </a:rPr>
              <a:t>flow</a:t>
            </a:r>
            <a:r>
              <a:rPr i="1" lang="en" sz="1200">
                <a:solidFill>
                  <a:schemeClr val="dk1"/>
                </a:solidFill>
                <a:latin typeface="Calibri"/>
                <a:ea typeface="Calibri"/>
                <a:cs typeface="Calibri"/>
                <a:sym typeface="Calibri"/>
              </a:rPr>
              <a:t>. If you are water, where are you flowing? You can say, “I flow to the _____” [ocean, sea, lake, etc.]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700">
                <a:solidFill>
                  <a:schemeClr val="dk1"/>
                </a:solidFill>
                <a:latin typeface="Calibri"/>
                <a:ea typeface="Calibri"/>
                <a:cs typeface="Calibri"/>
                <a:sym typeface="Calibri"/>
              </a:rPr>
              <a:t>https://fineart.ha.com/itm/photographs/max-waldman-american-1920-1981-judith-jamison-cry-two-photographs-1976gelatin-silver14-1-4-x-13-7-8/a/5176-74210.s</a:t>
            </a:r>
            <a:endParaRPr sz="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2dcecf18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2dcecf18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impact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word, impact, can be used in many different contexts. We can impact our school community by taking an action that helps all students do their best learning. Waves can impact the land by crashing against it and changing its shape.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Think about a time when the weather impacted your activities—when it affected your plans.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https://commons.wikimedia.org/wiki/File:Waves_Crashing_on_Rocks_(910358858).jpg</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2dcecf18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2dcecf18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plunge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In a waterfall, the water plunges down over the rocks. It moves quickly down.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Would you rather plunge your hands into a bowl of ice water or into warm water? Why?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https://www.visitma.com/blog/2012/05/massachusetts-notable-waterfalls/</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2dcecf18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2dcecf18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stream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word </a:t>
            </a:r>
            <a:r>
              <a:rPr b="1" i="1" lang="en" sz="1200">
                <a:solidFill>
                  <a:schemeClr val="dk1"/>
                </a:solidFill>
                <a:latin typeface="Calibri"/>
                <a:ea typeface="Calibri"/>
                <a:cs typeface="Calibri"/>
                <a:sym typeface="Calibri"/>
              </a:rPr>
              <a:t>stream</a:t>
            </a:r>
            <a:r>
              <a:rPr i="1" lang="en" sz="1200">
                <a:solidFill>
                  <a:schemeClr val="dk1"/>
                </a:solidFill>
                <a:latin typeface="Calibri"/>
                <a:ea typeface="Calibri"/>
                <a:cs typeface="Calibri"/>
                <a:sym typeface="Calibri"/>
              </a:rPr>
              <a:t> can be used as a noun, to name a thing. This stream is flowing over rocks, through a forest, and next to a path.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might a stream be an important part of an animal’s habitat?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https://www.marketplace.org/2019/11/21/cities-are-piloting-e-bike-programs-in-a-bid-to-reduce-delivery-truck-traffic/</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2dcecf18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2dcecf18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stream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word </a:t>
            </a:r>
            <a:r>
              <a:rPr b="1" i="1" lang="en" sz="1200">
                <a:solidFill>
                  <a:schemeClr val="dk1"/>
                </a:solidFill>
                <a:latin typeface="Calibri"/>
                <a:ea typeface="Calibri"/>
                <a:cs typeface="Calibri"/>
                <a:sym typeface="Calibri"/>
              </a:rPr>
              <a:t>stream</a:t>
            </a:r>
            <a:r>
              <a:rPr i="1" lang="en" sz="1200">
                <a:solidFill>
                  <a:schemeClr val="dk1"/>
                </a:solidFill>
                <a:latin typeface="Calibri"/>
                <a:ea typeface="Calibri"/>
                <a:cs typeface="Calibri"/>
                <a:sym typeface="Calibri"/>
              </a:rPr>
              <a:t> can also be used as a verb, an action. The water is streaming into this person’s hands, maybe from a faucet or a hose.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You can also say, if you are watching a race, that you see all the runners </a:t>
            </a:r>
            <a:r>
              <a:rPr b="1" i="1" lang="en" sz="1200">
                <a:solidFill>
                  <a:schemeClr val="dk1"/>
                </a:solidFill>
                <a:latin typeface="Calibri"/>
                <a:ea typeface="Calibri"/>
                <a:cs typeface="Calibri"/>
                <a:sym typeface="Calibri"/>
              </a:rPr>
              <a:t>stream</a:t>
            </a:r>
            <a:r>
              <a:rPr i="1" lang="en" sz="1200">
                <a:solidFill>
                  <a:schemeClr val="dk1"/>
                </a:solidFill>
                <a:latin typeface="Calibri"/>
                <a:ea typeface="Calibri"/>
                <a:cs typeface="Calibri"/>
                <a:sym typeface="Calibri"/>
              </a:rPr>
              <a:t> by—they are all moving quickly in the same direction.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Soy sauce or ketchup might stream out of a bottle. How many other things can you think of that might stream or stream by?</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700">
                <a:solidFill>
                  <a:schemeClr val="dk1"/>
                </a:solidFill>
                <a:latin typeface="Calibri"/>
                <a:ea typeface="Calibri"/>
                <a:cs typeface="Calibri"/>
                <a:sym typeface="Calibri"/>
              </a:rPr>
              <a:t>https://ckphu.com/water-streaming-over-hands-2/,https://sportsmuseum.org/event/boston-marathon/</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2dcecf18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2dcecf18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wear</a:t>
            </a:r>
            <a:r>
              <a:rPr lang="en" sz="1200">
                <a:solidFill>
                  <a:schemeClr val="dk1"/>
                </a:solidFill>
                <a:latin typeface="Calibri"/>
                <a:ea typeface="Calibri"/>
                <a:cs typeface="Calibri"/>
                <a:sym typeface="Calibri"/>
              </a:rPr>
              <a:t> (noun)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work glove shows a lot of wear. Someone has probably been using them for a long time to do rough work, so much that holes have appeared.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Do you have an item of clothing, a backpack, a blanket, or even a favorite stuffed animal that shows a lot of wear?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https://www.superiorglove.com/blog/how-long-should-work-gloves-last</a:t>
            </a:r>
            <a:endParaRPr sz="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2, Week 3</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carve</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2683575"/>
            <a:ext cx="4045200" cy="1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form by cutting</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rotWithShape="1">
          <a:blip r:embed="rId3">
            <a:alphaModFix/>
          </a:blip>
          <a:srcRect b="0" l="0" r="6699" t="0"/>
          <a:stretch/>
        </p:blipFill>
        <p:spPr>
          <a:xfrm>
            <a:off x="4804725" y="1089450"/>
            <a:ext cx="4045200" cy="24437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fill</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take up all or most of the space</a:t>
            </a:r>
            <a:endParaRPr sz="1800">
              <a:solidFill>
                <a:srgbClr val="222222"/>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5601875" y="523025"/>
            <a:ext cx="2692250" cy="385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flow</a:t>
            </a:r>
            <a:endParaRPr b="1">
              <a:latin typeface="Century Gothic"/>
              <a:ea typeface="Century Gothic"/>
              <a:cs typeface="Century Gothic"/>
              <a:sym typeface="Century Gothic"/>
            </a:endParaRPr>
          </a:p>
        </p:txBody>
      </p:sp>
      <p:sp>
        <p:nvSpPr>
          <p:cNvPr id="74" name="Google Shape;74;p16"/>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move in a smooth, steady stream</a:t>
            </a:r>
            <a:endParaRPr sz="1800">
              <a:solidFill>
                <a:srgbClr val="222222"/>
              </a:solidFill>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5165350" y="809600"/>
            <a:ext cx="3432450" cy="3524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impact</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2672925"/>
            <a:ext cx="4045200" cy="170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have a strong effect</a:t>
            </a:r>
            <a:r>
              <a:rPr lang="en" sz="1800">
                <a:solidFill>
                  <a:schemeClr val="dk1"/>
                </a:solidFill>
                <a:latin typeface="Century Gothic"/>
                <a:ea typeface="Century Gothic"/>
                <a:cs typeface="Century Gothic"/>
                <a:sym typeface="Century Gothic"/>
              </a:rPr>
              <a:t> on someone or something</a:t>
            </a:r>
            <a:endParaRPr sz="1800">
              <a:solidFill>
                <a:srgbClr val="222222"/>
              </a:solidFill>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4785750" y="1089450"/>
            <a:ext cx="4045200" cy="2704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plunge</a:t>
            </a:r>
            <a:endParaRPr b="1">
              <a:latin typeface="Century Gothic"/>
              <a:ea typeface="Century Gothic"/>
              <a:cs typeface="Century Gothic"/>
              <a:sym typeface="Century Gothic"/>
            </a:endParaRPr>
          </a:p>
        </p:txBody>
      </p:sp>
      <p:sp>
        <p:nvSpPr>
          <p:cNvPr id="88" name="Google Shape;88;p18"/>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move suddenly forward or downward</a:t>
            </a:r>
            <a:endParaRPr sz="1800">
              <a:solidFill>
                <a:srgbClr val="222222"/>
              </a:solidFill>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4842700" y="1089450"/>
            <a:ext cx="4045200" cy="24160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stream</a:t>
            </a:r>
            <a:endParaRPr b="1">
              <a:latin typeface="Century Gothic"/>
              <a:ea typeface="Century Gothic"/>
              <a:cs typeface="Century Gothic"/>
              <a:sym typeface="Century Gothic"/>
            </a:endParaRPr>
          </a:p>
        </p:txBody>
      </p:sp>
      <p:sp>
        <p:nvSpPr>
          <p:cNvPr id="95" name="Google Shape;95;p19"/>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a small, flowing body of water,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brook, or creek</a:t>
            </a:r>
            <a:endParaRPr sz="1800">
              <a:solidFill>
                <a:schemeClr val="dk1"/>
              </a:solidFill>
              <a:latin typeface="Century Gothic"/>
              <a:ea typeface="Century Gothic"/>
              <a:cs typeface="Century Gothic"/>
              <a:sym typeface="Century Gothic"/>
            </a:endParaRPr>
          </a:p>
        </p:txBody>
      </p:sp>
      <p:pic>
        <p:nvPicPr>
          <p:cNvPr id="96" name="Google Shape;96;p19"/>
          <p:cNvPicPr preferRelativeResize="0"/>
          <p:nvPr/>
        </p:nvPicPr>
        <p:blipFill>
          <a:blip r:embed="rId3">
            <a:alphaModFix/>
          </a:blip>
          <a:stretch>
            <a:fillRect/>
          </a:stretch>
        </p:blipFill>
        <p:spPr>
          <a:xfrm>
            <a:off x="5525975" y="795088"/>
            <a:ext cx="2654300" cy="355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stream</a:t>
            </a:r>
            <a:endParaRPr b="1">
              <a:latin typeface="Century Gothic"/>
              <a:ea typeface="Century Gothic"/>
              <a:cs typeface="Century Gothic"/>
              <a:sym typeface="Century Gothic"/>
            </a:endParaRPr>
          </a:p>
        </p:txBody>
      </p:sp>
      <p:sp>
        <p:nvSpPr>
          <p:cNvPr id="102" name="Google Shape;102;p20"/>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flow</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103" name="Google Shape;103;p20"/>
          <p:cNvPicPr preferRelativeResize="0"/>
          <p:nvPr/>
        </p:nvPicPr>
        <p:blipFill>
          <a:blip r:embed="rId3">
            <a:alphaModFix/>
          </a:blip>
          <a:stretch>
            <a:fillRect/>
          </a:stretch>
        </p:blipFill>
        <p:spPr>
          <a:xfrm>
            <a:off x="5804115" y="2802350"/>
            <a:ext cx="3156710" cy="1977550"/>
          </a:xfrm>
          <a:prstGeom prst="rect">
            <a:avLst/>
          </a:prstGeom>
          <a:noFill/>
          <a:ln>
            <a:noFill/>
          </a:ln>
        </p:spPr>
      </p:pic>
      <p:pic>
        <p:nvPicPr>
          <p:cNvPr id="104" name="Google Shape;104;p20"/>
          <p:cNvPicPr preferRelativeResize="0"/>
          <p:nvPr/>
        </p:nvPicPr>
        <p:blipFill>
          <a:blip r:embed="rId4">
            <a:alphaModFix/>
          </a:blip>
          <a:stretch>
            <a:fillRect/>
          </a:stretch>
        </p:blipFill>
        <p:spPr>
          <a:xfrm>
            <a:off x="4843200" y="254223"/>
            <a:ext cx="1996926" cy="268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wear</a:t>
            </a:r>
            <a:endParaRPr b="1">
              <a:latin typeface="Century Gothic"/>
              <a:ea typeface="Century Gothic"/>
              <a:cs typeface="Century Gothic"/>
              <a:sym typeface="Century Gothic"/>
            </a:endParaRPr>
          </a:p>
        </p:txBody>
      </p:sp>
      <p:sp>
        <p:nvSpPr>
          <p:cNvPr id="110" name="Google Shape;110;p21"/>
          <p:cNvSpPr txBox="1"/>
          <p:nvPr>
            <p:ph idx="1" type="subTitle"/>
          </p:nvPr>
        </p:nvSpPr>
        <p:spPr>
          <a:xfrm>
            <a:off x="265500" y="2758100"/>
            <a:ext cx="4045200" cy="162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damage caused by use</a:t>
            </a:r>
            <a:endParaRPr sz="1800">
              <a:solidFill>
                <a:srgbClr val="222222"/>
              </a:solidFill>
              <a:latin typeface="Century Gothic"/>
              <a:ea typeface="Century Gothic"/>
              <a:cs typeface="Century Gothic"/>
              <a:sym typeface="Century Gothic"/>
            </a:endParaRPr>
          </a:p>
        </p:txBody>
      </p:sp>
      <p:pic>
        <p:nvPicPr>
          <p:cNvPr id="111" name="Google Shape;111;p21"/>
          <p:cNvPicPr preferRelativeResize="0"/>
          <p:nvPr/>
        </p:nvPicPr>
        <p:blipFill>
          <a:blip r:embed="rId3">
            <a:alphaModFix/>
          </a:blip>
          <a:stretch>
            <a:fillRect/>
          </a:stretch>
        </p:blipFill>
        <p:spPr>
          <a:xfrm>
            <a:off x="4880650" y="1089450"/>
            <a:ext cx="4045200" cy="269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9C6683-6697-4A9B-9E36-62D722906FF5}"/>
</file>

<file path=customXml/itemProps2.xml><?xml version="1.0" encoding="utf-8"?>
<ds:datastoreItem xmlns:ds="http://schemas.openxmlformats.org/officeDocument/2006/customXml" ds:itemID="{F7BED2B6-8A57-49F1-B6C4-5F87A643364B}"/>
</file>

<file path=customXml/itemProps3.xml><?xml version="1.0" encoding="utf-8"?>
<ds:datastoreItem xmlns:ds="http://schemas.openxmlformats.org/officeDocument/2006/customXml" ds:itemID="{C566E1A4-7D0D-475A-83AA-4A9F540066D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