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p:regular r:id="rId15"/>
      <p:bold r:id="rId16"/>
      <p:italic r:id="rId17"/>
      <p:boldItalic r:id="rId18"/>
    </p:embeddedFont>
    <p:embeddedFont>
      <p:font typeface="Century Gothic"/>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enturyGothic-bold.fntdata"/><Relationship Id="rId11" Type="http://schemas.openxmlformats.org/officeDocument/2006/relationships/slide" Target="slides/slide6.xml"/><Relationship Id="rId22" Type="http://schemas.openxmlformats.org/officeDocument/2006/relationships/font" Target="fonts/CenturyGothic-boldItalic.fntdata"/><Relationship Id="rId10" Type="http://schemas.openxmlformats.org/officeDocument/2006/relationships/slide" Target="slides/slide5.xml"/><Relationship Id="rId21" Type="http://schemas.openxmlformats.org/officeDocument/2006/relationships/font" Target="fonts/CenturyGothic-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19" Type="http://schemas.openxmlformats.org/officeDocument/2006/relationships/font" Target="fonts/CenturyGothic-regular.fntdata"/><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panishdict.com/pronunciation/fuerte" TargetMode="External"/><Relationship Id="rId3" Type="http://schemas.openxmlformats.org/officeDocument/2006/relationships/hyperlink" Target="https://www.spanishdict.com/pronunciation/fuerte"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panishdict.com/pronunciation/satisfacer"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panishdict.com/pronunciation/api%C3%B1arse" TargetMode="External"/><Relationship Id="rId3" Type="http://schemas.openxmlformats.org/officeDocument/2006/relationships/hyperlink" Target="https://www.spanishdict.com/pronunciation/api%C3%B1arse" TargetMode="External"/><Relationship Id="rId4" Type="http://schemas.openxmlformats.org/officeDocument/2006/relationships/hyperlink" Target="https://www.spanishdict.com/pronunciation/api%C3%B1arse"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panishdict.com/pronunciation/recoger" TargetMode="External"/><Relationship Id="rId3" Type="http://schemas.openxmlformats.org/officeDocument/2006/relationships/hyperlink" Target="https://www.spanishdict.com/pronunciation/recoger"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fort</a:t>
            </a:r>
            <a:r>
              <a:rPr lang="en" sz="1200">
                <a:solidFill>
                  <a:schemeClr val="dk1"/>
                </a:solidFill>
                <a:latin typeface="Calibri"/>
                <a:ea typeface="Calibri"/>
                <a:cs typeface="Calibri"/>
                <a:sym typeface="Calibri"/>
              </a:rPr>
              <a:t>: a building protected with a strong wall around it</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satisfied</a:t>
            </a:r>
            <a:r>
              <a:rPr lang="en" sz="1200">
                <a:solidFill>
                  <a:schemeClr val="dk1"/>
                </a:solidFill>
                <a:latin typeface="Calibri"/>
                <a:ea typeface="Calibri"/>
                <a:cs typeface="Calibri"/>
                <a:sym typeface="Calibri"/>
              </a:rPr>
              <a:t>: pleased, contented</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huddle</a:t>
            </a:r>
            <a:r>
              <a:rPr lang="en" sz="1200">
                <a:solidFill>
                  <a:schemeClr val="dk1"/>
                </a:solidFill>
                <a:latin typeface="Calibri"/>
                <a:ea typeface="Calibri"/>
                <a:cs typeface="Calibri"/>
                <a:sym typeface="Calibri"/>
              </a:rPr>
              <a:t>: get together to have a conversation or make a plan</a:t>
            </a:r>
            <a:endParaRPr sz="12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200">
                <a:solidFill>
                  <a:schemeClr val="dk1"/>
                </a:solidFill>
                <a:latin typeface="Calibri"/>
                <a:ea typeface="Calibri"/>
                <a:cs typeface="Calibri"/>
                <a:sym typeface="Calibri"/>
              </a:rPr>
              <a:t>gather: </a:t>
            </a:r>
            <a:r>
              <a:rPr lang="en" sz="1200">
                <a:solidFill>
                  <a:schemeClr val="dk1"/>
                </a:solidFill>
                <a:latin typeface="Calibri"/>
                <a:ea typeface="Calibri"/>
                <a:cs typeface="Calibri"/>
                <a:sym typeface="Calibri"/>
              </a:rPr>
              <a:t>collect</a:t>
            </a:r>
            <a:endParaRPr sz="1200">
              <a:solidFill>
                <a:schemeClr val="dk1"/>
              </a:solidFill>
              <a:latin typeface="Calibri"/>
              <a:ea typeface="Calibri"/>
              <a:cs typeface="Calibri"/>
              <a:sym typeface="Calibri"/>
            </a:endParaRPr>
          </a:p>
          <a:p>
            <a:pPr indent="0" lvl="0" marL="0" rtl="0" algn="l">
              <a:spcBef>
                <a:spcPts val="300"/>
              </a:spcBef>
              <a:spcAft>
                <a:spcPts val="300"/>
              </a:spcAft>
              <a:buClr>
                <a:schemeClr val="dk1"/>
              </a:buClr>
              <a:buSzPts val="1100"/>
              <a:buFont typeface="Arial"/>
              <a:buNone/>
            </a:pPr>
            <a:r>
              <a:t/>
            </a:r>
            <a:endParaRPr b="1" sz="1200">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631cac4bc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631cac4bc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 word in the story is </a:t>
            </a:r>
            <a:r>
              <a:rPr b="1" lang="en" sz="1600">
                <a:solidFill>
                  <a:schemeClr val="dk1"/>
                </a:solidFill>
                <a:latin typeface="Calibri"/>
                <a:ea typeface="Calibri"/>
                <a:cs typeface="Calibri"/>
                <a:sym typeface="Calibri"/>
              </a:rPr>
              <a:t>fort.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In Spanish it is </a:t>
            </a:r>
            <a:r>
              <a:rPr b="1" lang="en" sz="1600">
                <a:highlight>
                  <a:srgbClr val="FFFFFF"/>
                </a:highlight>
                <a:latin typeface="Calibri"/>
                <a:ea typeface="Calibri"/>
                <a:cs typeface="Calibri"/>
                <a:sym typeface="Calibri"/>
              </a:rPr>
              <a:t>fuerte </a:t>
            </a:r>
            <a:r>
              <a:rPr lang="en" sz="1600">
                <a:highlight>
                  <a:srgbClr val="FFFFFF"/>
                </a:highlight>
                <a:latin typeface="Calibri"/>
                <a:ea typeface="Calibri"/>
                <a:cs typeface="Calibri"/>
                <a:sym typeface="Calibri"/>
              </a:rPr>
              <a:t>(</a:t>
            </a:r>
            <a:r>
              <a:rPr b="1" lang="en" sz="1600">
                <a:highlight>
                  <a:srgbClr val="FFFFFF"/>
                </a:highlight>
                <a:uFill>
                  <a:noFill/>
                </a:uFill>
                <a:latin typeface="Calibri"/>
                <a:ea typeface="Calibri"/>
                <a:cs typeface="Calibri"/>
                <a:sym typeface="Calibri"/>
                <a:hlinkClick r:id="rId2"/>
              </a:rPr>
              <a:t>fwehr</a:t>
            </a:r>
            <a:r>
              <a:rPr lang="en" sz="1600">
                <a:highlight>
                  <a:srgbClr val="FFFFFF"/>
                </a:highlight>
                <a:uFill>
                  <a:noFill/>
                </a:uFill>
                <a:latin typeface="Calibri"/>
                <a:ea typeface="Calibri"/>
                <a:cs typeface="Calibri"/>
                <a:sym typeface="Calibri"/>
                <a:hlinkClick r:id="rId3"/>
              </a:rPr>
              <a:t>-teh</a:t>
            </a:r>
            <a:r>
              <a:rPr lang="en" sz="1600">
                <a:highlight>
                  <a:srgbClr val="FFFFFF"/>
                </a:highlight>
                <a:latin typeface="Calibri"/>
                <a:ea typeface="Calibri"/>
                <a:cs typeface="Calibri"/>
                <a:sym typeface="Calibri"/>
              </a:rPr>
              <a:t>)</a:t>
            </a:r>
            <a:r>
              <a:rPr lang="en" sz="1600">
                <a:highlight>
                  <a:srgbClr val="FFFFFF"/>
                </a:highlight>
                <a:latin typeface="Calibri"/>
                <a:ea typeface="Calibri"/>
                <a:cs typeface="Calibri"/>
                <a:sym typeface="Calibri"/>
              </a:rPr>
              <a:t>.</a:t>
            </a:r>
            <a:endParaRPr sz="16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 fort is </a:t>
            </a:r>
            <a:r>
              <a:rPr lang="en" sz="1600">
                <a:solidFill>
                  <a:schemeClr val="dk1"/>
                </a:solidFill>
                <a:latin typeface="Calibri"/>
                <a:ea typeface="Calibri"/>
                <a:cs typeface="Calibri"/>
                <a:sym typeface="Calibri"/>
              </a:rPr>
              <a:t>a strong building, often surrounded and protected by a wall.</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Let’s say the word </a:t>
            </a:r>
            <a:r>
              <a:rPr b="1" lang="en" sz="1600">
                <a:solidFill>
                  <a:schemeClr val="dk1"/>
                </a:solidFill>
                <a:latin typeface="Calibri"/>
                <a:ea typeface="Calibri"/>
                <a:cs typeface="Calibri"/>
                <a:sym typeface="Calibri"/>
              </a:rPr>
              <a:t>fort</a:t>
            </a:r>
            <a:r>
              <a:rPr b="1" lang="en" sz="1600">
                <a:solidFill>
                  <a:schemeClr val="dk1"/>
                </a:solidFill>
                <a:latin typeface="Calibri"/>
                <a:ea typeface="Calibri"/>
                <a:cs typeface="Calibri"/>
                <a:sym typeface="Calibri"/>
              </a:rPr>
              <a:t> </a:t>
            </a:r>
            <a:r>
              <a:rPr lang="en" sz="1600">
                <a:solidFill>
                  <a:schemeClr val="dk1"/>
                </a:solidFill>
                <a:latin typeface="Calibri"/>
                <a:ea typeface="Calibri"/>
                <a:cs typeface="Calibri"/>
                <a:sym typeface="Calibri"/>
              </a:rPr>
              <a:t>together.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”Fort.” When you say </a:t>
            </a:r>
            <a:r>
              <a:rPr b="1" lang="en" sz="1600">
                <a:solidFill>
                  <a:schemeClr val="dk1"/>
                </a:solidFill>
                <a:latin typeface="Calibri"/>
                <a:ea typeface="Calibri"/>
                <a:cs typeface="Calibri"/>
                <a:sym typeface="Calibri"/>
              </a:rPr>
              <a:t>fort</a:t>
            </a:r>
            <a:r>
              <a:rPr lang="en" sz="1600">
                <a:solidFill>
                  <a:schemeClr val="dk1"/>
                </a:solidFill>
                <a:latin typeface="Calibri"/>
                <a:ea typeface="Calibri"/>
                <a:cs typeface="Calibri"/>
                <a:sym typeface="Calibri"/>
              </a:rPr>
              <a:t>, I hear the /f/ sound at the beginning of the word.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Look, </a:t>
            </a:r>
            <a:r>
              <a:rPr b="1" lang="en" sz="1350">
                <a:solidFill>
                  <a:schemeClr val="dk1"/>
                </a:solidFill>
                <a:highlight>
                  <a:srgbClr val="FFFFFF"/>
                </a:highlight>
                <a:latin typeface="Roboto"/>
                <a:ea typeface="Roboto"/>
                <a:cs typeface="Roboto"/>
                <a:sym typeface="Roboto"/>
              </a:rPr>
              <a:t>fort</a:t>
            </a:r>
            <a:r>
              <a:rPr lang="en" sz="1600">
                <a:solidFill>
                  <a:schemeClr val="dk1"/>
                </a:solidFill>
                <a:latin typeface="Calibri"/>
                <a:ea typeface="Calibri"/>
                <a:cs typeface="Calibri"/>
                <a:sym typeface="Calibri"/>
              </a:rPr>
              <a:t> begins with the letter </a:t>
            </a:r>
            <a:r>
              <a:rPr b="1" lang="en" sz="1600">
                <a:solidFill>
                  <a:schemeClr val="dk1"/>
                </a:solidFill>
                <a:latin typeface="Calibri"/>
                <a:ea typeface="Calibri"/>
                <a:cs typeface="Calibri"/>
                <a:sym typeface="Calibri"/>
              </a:rPr>
              <a:t>f</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 picture that shows </a:t>
            </a:r>
            <a:r>
              <a:rPr b="1" lang="en" sz="1600">
                <a:solidFill>
                  <a:schemeClr val="dk1"/>
                </a:solidFill>
                <a:latin typeface="Calibri"/>
                <a:ea typeface="Calibri"/>
                <a:cs typeface="Calibri"/>
                <a:sym typeface="Calibri"/>
              </a:rPr>
              <a:t>fort</a:t>
            </a:r>
            <a:r>
              <a:rPr lang="en" sz="1600">
                <a:solidFill>
                  <a:schemeClr val="dk1"/>
                </a:solidFill>
                <a:latin typeface="Calibri"/>
                <a:ea typeface="Calibri"/>
                <a:cs typeface="Calibri"/>
                <a:sym typeface="Calibri"/>
              </a:rPr>
              <a:t>. This is Fort Warren on Georges Island, one of the islands in the Boston Harbor. We can see the main building and the wall that surrounds and protects it. </a:t>
            </a:r>
            <a:endParaRPr>
              <a:solidFill>
                <a:srgbClr val="98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631cac4bcf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631cac4bc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another picture of </a:t>
            </a:r>
            <a:r>
              <a:rPr b="1" lang="en" sz="1600">
                <a:solidFill>
                  <a:schemeClr val="dk1"/>
                </a:solidFill>
                <a:latin typeface="Calibri"/>
                <a:ea typeface="Calibri"/>
                <a:cs typeface="Calibri"/>
                <a:sym typeface="Calibri"/>
              </a:rPr>
              <a:t>fort</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does this picture show the meaning of </a:t>
            </a:r>
            <a:r>
              <a:rPr b="1" lang="en" sz="1600">
                <a:solidFill>
                  <a:schemeClr val="dk1"/>
                </a:solidFill>
                <a:latin typeface="Calibri"/>
                <a:ea typeface="Calibri"/>
                <a:cs typeface="Calibri"/>
                <a:sym typeface="Calibri"/>
              </a:rPr>
              <a:t>fort</a:t>
            </a:r>
            <a:r>
              <a:rPr lang="en" sz="1600">
                <a:solidFill>
                  <a:schemeClr val="dk1"/>
                </a:solidFill>
                <a:latin typeface="Calibri"/>
                <a:ea typeface="Calibri"/>
                <a:cs typeface="Calibri"/>
                <a:sym typeface="Calibri"/>
              </a:rPr>
              <a:t>? Turn and talk to your partner.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The image shows</a:t>
            </a:r>
            <a:r>
              <a:rPr lang="en" sz="1600">
                <a:solidFill>
                  <a:schemeClr val="dk1"/>
                </a:solidFill>
                <a:latin typeface="Calibri"/>
                <a:ea typeface="Calibri"/>
                <a:cs typeface="Calibri"/>
                <a:sym typeface="Calibri"/>
              </a:rPr>
              <a:t> an old fort in India.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many syllables are in the word </a:t>
            </a:r>
            <a:r>
              <a:rPr b="1" lang="en" sz="1600">
                <a:solidFill>
                  <a:schemeClr val="dk1"/>
                </a:solidFill>
                <a:latin typeface="Calibri"/>
                <a:ea typeface="Calibri"/>
                <a:cs typeface="Calibri"/>
                <a:sym typeface="Calibri"/>
              </a:rPr>
              <a:t>fort</a:t>
            </a:r>
            <a:r>
              <a:rPr lang="en" sz="1600">
                <a:solidFill>
                  <a:schemeClr val="dk1"/>
                </a:solidFill>
                <a:latin typeface="Calibri"/>
                <a:ea typeface="Calibri"/>
                <a:cs typeface="Calibri"/>
                <a:sym typeface="Calibri"/>
              </a:rPr>
              <a:t>? Let’s find out by clapping.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“Fort.” 1 syllable.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Now, let’s say </a:t>
            </a:r>
            <a:r>
              <a:rPr b="1" lang="en" sz="1600">
                <a:solidFill>
                  <a:schemeClr val="dk1"/>
                </a:solidFill>
                <a:latin typeface="Calibri"/>
                <a:ea typeface="Calibri"/>
                <a:cs typeface="Calibri"/>
                <a:sym typeface="Calibri"/>
              </a:rPr>
              <a:t>fort</a:t>
            </a:r>
            <a:r>
              <a:rPr lang="en" sz="1600">
                <a:solidFill>
                  <a:schemeClr val="dk1"/>
                </a:solidFill>
                <a:latin typeface="Calibri"/>
                <a:ea typeface="Calibri"/>
                <a:cs typeface="Calibri"/>
                <a:sym typeface="Calibri"/>
              </a:rPr>
              <a:t> three times while clapping the syllables.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t>
            </a:r>
            <a:r>
              <a:rPr lang="en" sz="1600">
                <a:solidFill>
                  <a:schemeClr val="dk1"/>
                </a:solidFill>
                <a:latin typeface="Calibri"/>
                <a:ea typeface="Calibri"/>
                <a:cs typeface="Calibri"/>
                <a:sym typeface="Calibri"/>
              </a:rPr>
              <a:t>Fort, fort, fort</a:t>
            </a:r>
            <a:r>
              <a:rPr lang="en" sz="1600">
                <a:solidFill>
                  <a:schemeClr val="dk1"/>
                </a:solidFill>
                <a:latin typeface="Calibri"/>
                <a:ea typeface="Calibri"/>
                <a:cs typeface="Calibri"/>
                <a:sym typeface="Calibri"/>
              </a:rPr>
              <a:t>.”</a:t>
            </a:r>
            <a:endParaRPr>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631cac4bc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631cac4bc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Another word in the story is </a:t>
            </a:r>
            <a:r>
              <a:rPr b="1" lang="en" sz="1600">
                <a:solidFill>
                  <a:schemeClr val="dk1"/>
                </a:solidFill>
                <a:latin typeface="Calibri"/>
                <a:ea typeface="Calibri"/>
                <a:cs typeface="Calibri"/>
                <a:sym typeface="Calibri"/>
              </a:rPr>
              <a:t>satisfied</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In Spanish it is</a:t>
            </a:r>
            <a:r>
              <a:rPr lang="en" sz="1600">
                <a:latin typeface="Calibri"/>
                <a:ea typeface="Calibri"/>
                <a:cs typeface="Calibri"/>
                <a:sym typeface="Calibri"/>
              </a:rPr>
              <a:t> </a:t>
            </a:r>
            <a:r>
              <a:rPr b="1" lang="en" sz="1600">
                <a:highlight>
                  <a:srgbClr val="FFFFFF"/>
                </a:highlight>
                <a:latin typeface="Calibri"/>
                <a:ea typeface="Calibri"/>
                <a:cs typeface="Calibri"/>
                <a:sym typeface="Calibri"/>
              </a:rPr>
              <a:t>satisfecha/o </a:t>
            </a:r>
            <a:r>
              <a:rPr lang="en" sz="1600">
                <a:highlight>
                  <a:srgbClr val="FFFFFF"/>
                </a:highlight>
                <a:latin typeface="Calibri"/>
                <a:ea typeface="Calibri"/>
                <a:cs typeface="Calibri"/>
                <a:sym typeface="Calibri"/>
              </a:rPr>
              <a:t>(</a:t>
            </a:r>
            <a:r>
              <a:rPr lang="en" sz="1600">
                <a:highlight>
                  <a:srgbClr val="FFFFFF"/>
                </a:highlight>
                <a:uFill>
                  <a:noFill/>
                </a:uFill>
                <a:latin typeface="Calibri"/>
                <a:ea typeface="Calibri"/>
                <a:cs typeface="Calibri"/>
                <a:sym typeface="Calibri"/>
                <a:hlinkClick r:id="rId2"/>
              </a:rPr>
              <a:t>sah-tees-feh-</a:t>
            </a:r>
            <a:r>
              <a:rPr lang="en" sz="1600">
                <a:highlight>
                  <a:srgbClr val="FFFFFF"/>
                </a:highlight>
                <a:latin typeface="Calibri"/>
                <a:ea typeface="Calibri"/>
                <a:cs typeface="Calibri"/>
                <a:sym typeface="Calibri"/>
              </a:rPr>
              <a:t>chah/choh).</a:t>
            </a:r>
            <a:endParaRPr sz="16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1600">
                <a:solidFill>
                  <a:schemeClr val="dk1"/>
                </a:solidFill>
                <a:latin typeface="Calibri"/>
                <a:ea typeface="Calibri"/>
                <a:cs typeface="Calibri"/>
                <a:sym typeface="Calibri"/>
              </a:rPr>
              <a:t>Satisfied</a:t>
            </a:r>
            <a:r>
              <a:rPr lang="en" sz="1600">
                <a:solidFill>
                  <a:schemeClr val="dk1"/>
                </a:solidFill>
                <a:latin typeface="Calibri"/>
                <a:ea typeface="Calibri"/>
                <a:cs typeface="Calibri"/>
                <a:sym typeface="Calibri"/>
              </a:rPr>
              <a:t> is </a:t>
            </a:r>
            <a:r>
              <a:rPr lang="en" sz="1600">
                <a:solidFill>
                  <a:schemeClr val="dk1"/>
                </a:solidFill>
                <a:latin typeface="Calibri"/>
                <a:ea typeface="Calibri"/>
                <a:cs typeface="Calibri"/>
                <a:sym typeface="Calibri"/>
              </a:rPr>
              <a:t>pleased, contented.</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Let’s say the word </a:t>
            </a:r>
            <a:r>
              <a:rPr b="1" lang="en" sz="1600">
                <a:solidFill>
                  <a:schemeClr val="dk1"/>
                </a:solidFill>
                <a:latin typeface="Calibri"/>
                <a:ea typeface="Calibri"/>
                <a:cs typeface="Calibri"/>
                <a:sym typeface="Calibri"/>
              </a:rPr>
              <a:t>satisfied</a:t>
            </a:r>
            <a:r>
              <a:rPr lang="en" sz="1600">
                <a:solidFill>
                  <a:schemeClr val="dk1"/>
                </a:solidFill>
                <a:latin typeface="Calibri"/>
                <a:ea typeface="Calibri"/>
                <a:cs typeface="Calibri"/>
                <a:sym typeface="Calibri"/>
              </a:rPr>
              <a:t> together.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”S</a:t>
            </a:r>
            <a:r>
              <a:rPr lang="en" sz="1600">
                <a:solidFill>
                  <a:schemeClr val="dk1"/>
                </a:solidFill>
                <a:latin typeface="Calibri"/>
                <a:ea typeface="Calibri"/>
                <a:cs typeface="Calibri"/>
                <a:sym typeface="Calibri"/>
              </a:rPr>
              <a:t>atisfied</a:t>
            </a:r>
            <a:r>
              <a:rPr lang="en" sz="1600">
                <a:solidFill>
                  <a:schemeClr val="dk1"/>
                </a:solidFill>
                <a:latin typeface="Calibri"/>
                <a:ea typeface="Calibri"/>
                <a:cs typeface="Calibri"/>
                <a:sym typeface="Calibri"/>
              </a:rPr>
              <a:t>.” When you say </a:t>
            </a:r>
            <a:r>
              <a:rPr b="1" lang="en" sz="1600">
                <a:solidFill>
                  <a:schemeClr val="dk1"/>
                </a:solidFill>
                <a:latin typeface="Calibri"/>
                <a:ea typeface="Calibri"/>
                <a:cs typeface="Calibri"/>
                <a:sym typeface="Calibri"/>
              </a:rPr>
              <a:t>satisfied</a:t>
            </a:r>
            <a:r>
              <a:rPr lang="en" sz="1600">
                <a:solidFill>
                  <a:schemeClr val="dk1"/>
                </a:solidFill>
                <a:latin typeface="Calibri"/>
                <a:ea typeface="Calibri"/>
                <a:cs typeface="Calibri"/>
                <a:sym typeface="Calibri"/>
              </a:rPr>
              <a:t>, I hear the </a:t>
            </a:r>
            <a:r>
              <a:rPr lang="en" sz="1600">
                <a:latin typeface="Calibri"/>
                <a:ea typeface="Calibri"/>
                <a:cs typeface="Calibri"/>
                <a:sym typeface="Calibri"/>
              </a:rPr>
              <a:t>/s/</a:t>
            </a:r>
            <a:r>
              <a:rPr lang="en" sz="1600">
                <a:solidFill>
                  <a:srgbClr val="980000"/>
                </a:solidFill>
                <a:latin typeface="Calibri"/>
                <a:ea typeface="Calibri"/>
                <a:cs typeface="Calibri"/>
                <a:sym typeface="Calibri"/>
              </a:rPr>
              <a:t> </a:t>
            </a:r>
            <a:r>
              <a:rPr lang="en" sz="1600">
                <a:solidFill>
                  <a:schemeClr val="dk1"/>
                </a:solidFill>
                <a:latin typeface="Calibri"/>
                <a:ea typeface="Calibri"/>
                <a:cs typeface="Calibri"/>
                <a:sym typeface="Calibri"/>
              </a:rPr>
              <a:t>sound at the beginning of the word.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Look, </a:t>
            </a:r>
            <a:r>
              <a:rPr b="1" lang="en" sz="1600">
                <a:solidFill>
                  <a:schemeClr val="dk1"/>
                </a:solidFill>
                <a:latin typeface="Calibri"/>
                <a:ea typeface="Calibri"/>
                <a:cs typeface="Calibri"/>
                <a:sym typeface="Calibri"/>
              </a:rPr>
              <a:t>satisfied</a:t>
            </a:r>
            <a:r>
              <a:rPr lang="en" sz="1600">
                <a:solidFill>
                  <a:schemeClr val="dk1"/>
                </a:solidFill>
                <a:latin typeface="Calibri"/>
                <a:ea typeface="Calibri"/>
                <a:cs typeface="Calibri"/>
                <a:sym typeface="Calibri"/>
              </a:rPr>
              <a:t> begins with the letter </a:t>
            </a:r>
            <a:r>
              <a:rPr b="1" lang="en" sz="1600">
                <a:solidFill>
                  <a:schemeClr val="dk1"/>
                </a:solidFill>
                <a:latin typeface="Calibri"/>
                <a:ea typeface="Calibri"/>
                <a:cs typeface="Calibri"/>
                <a:sym typeface="Calibri"/>
              </a:rPr>
              <a:t>s</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This picture shows </a:t>
            </a:r>
            <a:r>
              <a:rPr b="1" lang="en" sz="1600">
                <a:solidFill>
                  <a:schemeClr val="dk1"/>
                </a:solidFill>
                <a:latin typeface="Calibri"/>
                <a:ea typeface="Calibri"/>
                <a:cs typeface="Calibri"/>
                <a:sym typeface="Calibri"/>
              </a:rPr>
              <a:t>satisfied</a:t>
            </a:r>
            <a:r>
              <a:rPr lang="en" sz="1600">
                <a:solidFill>
                  <a:schemeClr val="dk1"/>
                </a:solidFill>
                <a:latin typeface="Calibri"/>
                <a:ea typeface="Calibri"/>
                <a:cs typeface="Calibri"/>
                <a:sym typeface="Calibri"/>
              </a:rPr>
              <a:t>. The workers are pleased with the work they did. They are satisfied with the structure they put together. You can tell by their expressions and can see the structure in the back.</a:t>
            </a:r>
            <a:endParaRPr>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631cac4bc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631cac4bc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another picture of </a:t>
            </a:r>
            <a:r>
              <a:rPr b="1" lang="en" sz="1600">
                <a:solidFill>
                  <a:schemeClr val="dk1"/>
                </a:solidFill>
                <a:latin typeface="Calibri"/>
                <a:ea typeface="Calibri"/>
                <a:cs typeface="Calibri"/>
                <a:sym typeface="Calibri"/>
              </a:rPr>
              <a:t>satisfied</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does this picture show the meaning of </a:t>
            </a:r>
            <a:r>
              <a:rPr b="1" lang="en" sz="1600">
                <a:solidFill>
                  <a:schemeClr val="dk1"/>
                </a:solidFill>
                <a:latin typeface="Calibri"/>
                <a:ea typeface="Calibri"/>
                <a:cs typeface="Calibri"/>
                <a:sym typeface="Calibri"/>
              </a:rPr>
              <a:t>satisfied</a:t>
            </a:r>
            <a:r>
              <a:rPr lang="en" sz="1600">
                <a:solidFill>
                  <a:schemeClr val="dk1"/>
                </a:solidFill>
                <a:latin typeface="Calibri"/>
                <a:ea typeface="Calibri"/>
                <a:cs typeface="Calibri"/>
                <a:sym typeface="Calibri"/>
              </a:rPr>
              <a:t>? Turn and talk to your partner.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The boy is satisfied with himself because he made this peanut butter and jelly sandwich all by </a:t>
            </a:r>
            <a:r>
              <a:rPr lang="en" sz="1600">
                <a:solidFill>
                  <a:schemeClr val="dk1"/>
                </a:solidFill>
                <a:latin typeface="Calibri"/>
                <a:ea typeface="Calibri"/>
                <a:cs typeface="Calibri"/>
                <a:sym typeface="Calibri"/>
              </a:rPr>
              <a:t>himself</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many syllables are in the word </a:t>
            </a:r>
            <a:r>
              <a:rPr b="1" lang="en" sz="1600">
                <a:solidFill>
                  <a:schemeClr val="dk1"/>
                </a:solidFill>
                <a:latin typeface="Calibri"/>
                <a:ea typeface="Calibri"/>
                <a:cs typeface="Calibri"/>
                <a:sym typeface="Calibri"/>
              </a:rPr>
              <a:t>satisfied</a:t>
            </a:r>
            <a:r>
              <a:rPr lang="en" sz="1600">
                <a:solidFill>
                  <a:schemeClr val="dk1"/>
                </a:solidFill>
                <a:latin typeface="Calibri"/>
                <a:ea typeface="Calibri"/>
                <a:cs typeface="Calibri"/>
                <a:sym typeface="Calibri"/>
              </a:rPr>
              <a:t>? Let’s find out by clapping.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“S</a:t>
            </a:r>
            <a:r>
              <a:rPr lang="en" sz="1600">
                <a:solidFill>
                  <a:schemeClr val="dk1"/>
                </a:solidFill>
                <a:latin typeface="Calibri"/>
                <a:ea typeface="Calibri"/>
                <a:cs typeface="Calibri"/>
                <a:sym typeface="Calibri"/>
              </a:rPr>
              <a:t>a-tis-fied</a:t>
            </a:r>
            <a:r>
              <a:rPr lang="en" sz="1600">
                <a:solidFill>
                  <a:schemeClr val="dk1"/>
                </a:solidFill>
                <a:latin typeface="Calibri"/>
                <a:ea typeface="Calibri"/>
                <a:cs typeface="Calibri"/>
                <a:sym typeface="Calibri"/>
              </a:rPr>
              <a:t>.” 2 syllables.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Now, let’s say </a:t>
            </a:r>
            <a:r>
              <a:rPr b="1" lang="en" sz="1600">
                <a:solidFill>
                  <a:schemeClr val="dk1"/>
                </a:solidFill>
                <a:latin typeface="Calibri"/>
                <a:ea typeface="Calibri"/>
                <a:cs typeface="Calibri"/>
                <a:sym typeface="Calibri"/>
              </a:rPr>
              <a:t>satisfied</a:t>
            </a:r>
            <a:r>
              <a:rPr lang="en" sz="1600">
                <a:solidFill>
                  <a:schemeClr val="dk1"/>
                </a:solidFill>
                <a:latin typeface="Calibri"/>
                <a:ea typeface="Calibri"/>
                <a:cs typeface="Calibri"/>
                <a:sym typeface="Calibri"/>
              </a:rPr>
              <a:t> three times by clapping the syllables.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t>
            </a:r>
            <a:r>
              <a:rPr lang="en" sz="1600">
                <a:solidFill>
                  <a:schemeClr val="dk1"/>
                </a:solidFill>
                <a:latin typeface="Calibri"/>
                <a:ea typeface="Calibri"/>
                <a:cs typeface="Calibri"/>
                <a:sym typeface="Calibri"/>
              </a:rPr>
              <a:t>Sa-tis-fied</a:t>
            </a:r>
            <a:r>
              <a:rPr lang="en" sz="1600">
                <a:solidFill>
                  <a:schemeClr val="dk1"/>
                </a:solidFill>
                <a:highlight>
                  <a:schemeClr val="lt1"/>
                </a:highlight>
                <a:latin typeface="Calibri"/>
                <a:ea typeface="Calibri"/>
                <a:cs typeface="Calibri"/>
                <a:sym typeface="Calibri"/>
              </a:rPr>
              <a:t>, </a:t>
            </a:r>
            <a:r>
              <a:rPr lang="en" sz="1600">
                <a:solidFill>
                  <a:schemeClr val="dk1"/>
                </a:solidFill>
                <a:latin typeface="Calibri"/>
                <a:ea typeface="Calibri"/>
                <a:cs typeface="Calibri"/>
                <a:sym typeface="Calibri"/>
              </a:rPr>
              <a:t>sa-tis-fied</a:t>
            </a:r>
            <a:r>
              <a:rPr lang="en" sz="1600">
                <a:solidFill>
                  <a:schemeClr val="dk1"/>
                </a:solidFill>
                <a:highlight>
                  <a:schemeClr val="lt1"/>
                </a:highlight>
                <a:latin typeface="Calibri"/>
                <a:ea typeface="Calibri"/>
                <a:cs typeface="Calibri"/>
                <a:sym typeface="Calibri"/>
              </a:rPr>
              <a:t>, c</a:t>
            </a:r>
            <a:r>
              <a:rPr lang="en" sz="1600">
                <a:solidFill>
                  <a:schemeClr val="dk1"/>
                </a:solidFill>
                <a:latin typeface="Calibri"/>
                <a:ea typeface="Calibri"/>
                <a:cs typeface="Calibri"/>
                <a:sym typeface="Calibri"/>
              </a:rPr>
              <a:t>sa-tis-fied</a:t>
            </a:r>
            <a:r>
              <a:rPr lang="en" sz="1600">
                <a:solidFill>
                  <a:schemeClr val="dk1"/>
                </a:solidFill>
                <a:latin typeface="Calibri"/>
                <a:ea typeface="Calibri"/>
                <a:cs typeface="Calibri"/>
                <a:sym typeface="Calibri"/>
              </a:rPr>
              <a:t>.”</a:t>
            </a:r>
            <a:endParaRPr>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631cac4bcf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631cac4bcf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 word in the story is </a:t>
            </a:r>
            <a:r>
              <a:rPr b="1" lang="en" sz="1600">
                <a:solidFill>
                  <a:schemeClr val="dk1"/>
                </a:solidFill>
                <a:latin typeface="Calibri"/>
                <a:ea typeface="Calibri"/>
                <a:cs typeface="Calibri"/>
                <a:sym typeface="Calibri"/>
              </a:rPr>
              <a:t>huddle</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In Spanish it is </a:t>
            </a:r>
            <a:r>
              <a:rPr b="1" lang="en" sz="1600">
                <a:highlight>
                  <a:srgbClr val="FFFFFF"/>
                </a:highlight>
                <a:latin typeface="Calibri"/>
                <a:ea typeface="Calibri"/>
                <a:cs typeface="Calibri"/>
                <a:sym typeface="Calibri"/>
              </a:rPr>
              <a:t>apiñarse </a:t>
            </a:r>
            <a:r>
              <a:rPr lang="en" sz="1600">
                <a:highlight>
                  <a:srgbClr val="FFFFFF"/>
                </a:highlight>
                <a:latin typeface="Calibri"/>
                <a:ea typeface="Calibri"/>
                <a:cs typeface="Calibri"/>
                <a:sym typeface="Calibri"/>
              </a:rPr>
              <a:t>(</a:t>
            </a:r>
            <a:r>
              <a:rPr lang="en" sz="1600">
                <a:highlight>
                  <a:srgbClr val="FFFFFF"/>
                </a:highlight>
                <a:uFill>
                  <a:noFill/>
                </a:uFill>
                <a:latin typeface="Calibri"/>
                <a:ea typeface="Calibri"/>
                <a:cs typeface="Calibri"/>
                <a:sym typeface="Calibri"/>
                <a:hlinkClick r:id="rId2"/>
              </a:rPr>
              <a:t>ah-pee-</a:t>
            </a:r>
            <a:r>
              <a:rPr b="1" lang="en" sz="1600">
                <a:highlight>
                  <a:srgbClr val="FFFFFF"/>
                </a:highlight>
                <a:uFill>
                  <a:noFill/>
                </a:uFill>
                <a:latin typeface="Calibri"/>
                <a:ea typeface="Calibri"/>
                <a:cs typeface="Calibri"/>
                <a:sym typeface="Calibri"/>
                <a:hlinkClick r:id="rId3"/>
              </a:rPr>
              <a:t>nyahr</a:t>
            </a:r>
            <a:r>
              <a:rPr lang="en" sz="1600">
                <a:highlight>
                  <a:srgbClr val="FFFFFF"/>
                </a:highlight>
                <a:uFill>
                  <a:noFill/>
                </a:uFill>
                <a:latin typeface="Calibri"/>
                <a:ea typeface="Calibri"/>
                <a:cs typeface="Calibri"/>
                <a:sym typeface="Calibri"/>
                <a:hlinkClick r:id="rId4"/>
              </a:rPr>
              <a:t>-seh</a:t>
            </a:r>
            <a:r>
              <a:rPr lang="en" sz="1600">
                <a:highlight>
                  <a:srgbClr val="FFFFFF"/>
                </a:highlight>
                <a:latin typeface="Calibri"/>
                <a:ea typeface="Calibri"/>
                <a:cs typeface="Calibri"/>
                <a:sym typeface="Calibri"/>
              </a:rPr>
              <a:t>)</a:t>
            </a:r>
            <a:r>
              <a:rPr lang="en" sz="1600">
                <a:solidFill>
                  <a:srgbClr val="222222"/>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600">
                <a:solidFill>
                  <a:schemeClr val="dk1"/>
                </a:solidFill>
                <a:latin typeface="Calibri"/>
                <a:ea typeface="Calibri"/>
                <a:cs typeface="Calibri"/>
                <a:sym typeface="Calibri"/>
              </a:rPr>
              <a:t>Huddle</a:t>
            </a:r>
            <a:r>
              <a:rPr b="1" lang="en" sz="1600">
                <a:solidFill>
                  <a:schemeClr val="dk1"/>
                </a:solidFill>
                <a:latin typeface="Calibri"/>
                <a:ea typeface="Calibri"/>
                <a:cs typeface="Calibri"/>
                <a:sym typeface="Calibri"/>
              </a:rPr>
              <a:t> </a:t>
            </a:r>
            <a:r>
              <a:rPr lang="en" sz="1600">
                <a:solidFill>
                  <a:schemeClr val="dk1"/>
                </a:solidFill>
                <a:latin typeface="Calibri"/>
                <a:ea typeface="Calibri"/>
                <a:cs typeface="Calibri"/>
                <a:sym typeface="Calibri"/>
              </a:rPr>
              <a:t>is</a:t>
            </a:r>
            <a:r>
              <a:rPr b="1" lang="en" sz="1600">
                <a:solidFill>
                  <a:schemeClr val="dk1"/>
                </a:solidFill>
                <a:latin typeface="Calibri"/>
                <a:ea typeface="Calibri"/>
                <a:cs typeface="Calibri"/>
                <a:sym typeface="Calibri"/>
              </a:rPr>
              <a:t> </a:t>
            </a:r>
            <a:r>
              <a:rPr lang="en" sz="1600">
                <a:solidFill>
                  <a:schemeClr val="dk1"/>
                </a:solidFill>
                <a:latin typeface="Calibri"/>
                <a:ea typeface="Calibri"/>
                <a:cs typeface="Calibri"/>
                <a:sym typeface="Calibri"/>
              </a:rPr>
              <a:t>to</a:t>
            </a:r>
            <a:r>
              <a:rPr b="1" lang="en" sz="1600">
                <a:solidFill>
                  <a:schemeClr val="dk1"/>
                </a:solidFill>
                <a:latin typeface="Calibri"/>
                <a:ea typeface="Calibri"/>
                <a:cs typeface="Calibri"/>
                <a:sym typeface="Calibri"/>
              </a:rPr>
              <a:t> </a:t>
            </a:r>
            <a:r>
              <a:rPr lang="en" sz="1600">
                <a:solidFill>
                  <a:schemeClr val="dk1"/>
                </a:solidFill>
                <a:latin typeface="Calibri"/>
                <a:ea typeface="Calibri"/>
                <a:cs typeface="Calibri"/>
                <a:sym typeface="Calibri"/>
              </a:rPr>
              <a:t>get together to have a conversation or make a plan. </a:t>
            </a:r>
            <a:endParaRPr sz="16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Let’s say the word </a:t>
            </a:r>
            <a:r>
              <a:rPr b="1" lang="en" sz="1600">
                <a:solidFill>
                  <a:schemeClr val="dk1"/>
                </a:solidFill>
                <a:latin typeface="Calibri"/>
                <a:ea typeface="Calibri"/>
                <a:cs typeface="Calibri"/>
                <a:sym typeface="Calibri"/>
              </a:rPr>
              <a:t>huddle</a:t>
            </a:r>
            <a:r>
              <a:rPr lang="en" sz="1600">
                <a:solidFill>
                  <a:schemeClr val="dk1"/>
                </a:solidFill>
                <a:latin typeface="Calibri"/>
                <a:ea typeface="Calibri"/>
                <a:cs typeface="Calibri"/>
                <a:sym typeface="Calibri"/>
              </a:rPr>
              <a:t> together.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a:t>
            </a:r>
            <a:r>
              <a:rPr lang="en" sz="1600">
                <a:solidFill>
                  <a:schemeClr val="dk1"/>
                </a:solidFill>
                <a:latin typeface="Calibri"/>
                <a:ea typeface="Calibri"/>
                <a:cs typeface="Calibri"/>
                <a:sym typeface="Calibri"/>
              </a:rPr>
              <a:t>uddle</a:t>
            </a:r>
            <a:r>
              <a:rPr lang="en" sz="1600">
                <a:solidFill>
                  <a:schemeClr val="dk1"/>
                </a:solidFill>
                <a:latin typeface="Calibri"/>
                <a:ea typeface="Calibri"/>
                <a:cs typeface="Calibri"/>
                <a:sym typeface="Calibri"/>
              </a:rPr>
              <a:t>.” When you say </a:t>
            </a:r>
            <a:r>
              <a:rPr b="1" lang="en" sz="1600">
                <a:solidFill>
                  <a:schemeClr val="dk1"/>
                </a:solidFill>
                <a:latin typeface="Calibri"/>
                <a:ea typeface="Calibri"/>
                <a:cs typeface="Calibri"/>
                <a:sym typeface="Calibri"/>
              </a:rPr>
              <a:t>huddle</a:t>
            </a:r>
            <a:r>
              <a:rPr lang="en" sz="1600">
                <a:solidFill>
                  <a:schemeClr val="dk1"/>
                </a:solidFill>
                <a:latin typeface="Calibri"/>
                <a:ea typeface="Calibri"/>
                <a:cs typeface="Calibri"/>
                <a:sym typeface="Calibri"/>
              </a:rPr>
              <a:t>, I hear the /h/ sound at the beginning of the word.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Look, </a:t>
            </a:r>
            <a:r>
              <a:rPr b="1" lang="en" sz="1600">
                <a:solidFill>
                  <a:schemeClr val="dk1"/>
                </a:solidFill>
                <a:latin typeface="Calibri"/>
                <a:ea typeface="Calibri"/>
                <a:cs typeface="Calibri"/>
                <a:sym typeface="Calibri"/>
              </a:rPr>
              <a:t>huddle</a:t>
            </a:r>
            <a:r>
              <a:rPr lang="en" sz="1600">
                <a:solidFill>
                  <a:schemeClr val="dk1"/>
                </a:solidFill>
                <a:latin typeface="Calibri"/>
                <a:ea typeface="Calibri"/>
                <a:cs typeface="Calibri"/>
                <a:sym typeface="Calibri"/>
              </a:rPr>
              <a:t> begins with the letter </a:t>
            </a:r>
            <a:r>
              <a:rPr b="1" lang="en" sz="1600">
                <a:solidFill>
                  <a:schemeClr val="dk1"/>
                </a:solidFill>
                <a:latin typeface="Calibri"/>
                <a:ea typeface="Calibri"/>
                <a:cs typeface="Calibri"/>
                <a:sym typeface="Calibri"/>
              </a:rPr>
              <a:t>h</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 picture that shows </a:t>
            </a:r>
            <a:r>
              <a:rPr b="1" lang="en" sz="1600">
                <a:solidFill>
                  <a:schemeClr val="dk1"/>
                </a:solidFill>
                <a:latin typeface="Calibri"/>
                <a:ea typeface="Calibri"/>
                <a:cs typeface="Calibri"/>
                <a:sym typeface="Calibri"/>
              </a:rPr>
              <a:t>huddle</a:t>
            </a:r>
            <a:r>
              <a:rPr lang="en" sz="1600">
                <a:solidFill>
                  <a:schemeClr val="dk1"/>
                </a:solidFill>
                <a:latin typeface="Calibri"/>
                <a:ea typeface="Calibri"/>
                <a:cs typeface="Calibri"/>
                <a:sym typeface="Calibri"/>
              </a:rPr>
              <a:t>. This team of soccer players is huddling before the beginning of the game to cheer for the team.</a:t>
            </a:r>
            <a:endParaRPr sz="160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b3720db1e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b3720db1e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another picture of </a:t>
            </a:r>
            <a:r>
              <a:rPr b="1" lang="en" sz="1600">
                <a:solidFill>
                  <a:schemeClr val="dk1"/>
                </a:solidFill>
                <a:latin typeface="Calibri"/>
                <a:ea typeface="Calibri"/>
                <a:cs typeface="Calibri"/>
                <a:sym typeface="Calibri"/>
              </a:rPr>
              <a:t>huddle</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does this picture show the meaning of </a:t>
            </a:r>
            <a:r>
              <a:rPr b="1" lang="en" sz="1600">
                <a:solidFill>
                  <a:schemeClr val="dk1"/>
                </a:solidFill>
                <a:latin typeface="Calibri"/>
                <a:ea typeface="Calibri"/>
                <a:cs typeface="Calibri"/>
                <a:sym typeface="Calibri"/>
              </a:rPr>
              <a:t>huddle</a:t>
            </a:r>
            <a:r>
              <a:rPr lang="en" sz="1600">
                <a:solidFill>
                  <a:schemeClr val="dk1"/>
                </a:solidFill>
                <a:latin typeface="Calibri"/>
                <a:ea typeface="Calibri"/>
                <a:cs typeface="Calibri"/>
                <a:sym typeface="Calibri"/>
              </a:rPr>
              <a:t>? Turn and talk to your partner.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In this picture workers in an office huddle together to solve a problem.</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many syllables are in the word </a:t>
            </a:r>
            <a:r>
              <a:rPr b="1" lang="en" sz="1600">
                <a:solidFill>
                  <a:schemeClr val="dk1"/>
                </a:solidFill>
                <a:latin typeface="Calibri"/>
                <a:ea typeface="Calibri"/>
                <a:cs typeface="Calibri"/>
                <a:sym typeface="Calibri"/>
              </a:rPr>
              <a:t>huddle</a:t>
            </a:r>
            <a:r>
              <a:rPr lang="en" sz="1600">
                <a:solidFill>
                  <a:schemeClr val="dk1"/>
                </a:solidFill>
                <a:latin typeface="Calibri"/>
                <a:ea typeface="Calibri"/>
                <a:cs typeface="Calibri"/>
                <a:sym typeface="Calibri"/>
              </a:rPr>
              <a:t>? Let’s find out by clapping.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t>
            </a:r>
            <a:r>
              <a:rPr lang="en" sz="1600">
                <a:highlight>
                  <a:srgbClr val="FFFFFF"/>
                </a:highlight>
                <a:latin typeface="Calibri"/>
                <a:ea typeface="Calibri"/>
                <a:cs typeface="Calibri"/>
                <a:sym typeface="Calibri"/>
              </a:rPr>
              <a:t>Hud-dle</a:t>
            </a:r>
            <a:r>
              <a:rPr lang="en" sz="1600">
                <a:solidFill>
                  <a:schemeClr val="dk1"/>
                </a:solidFill>
                <a:latin typeface="Calibri"/>
                <a:ea typeface="Calibri"/>
                <a:cs typeface="Calibri"/>
                <a:sym typeface="Calibri"/>
              </a:rPr>
              <a:t>.” 2 syllables.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Now, let’s say </a:t>
            </a:r>
            <a:r>
              <a:rPr b="1" lang="en" sz="1600">
                <a:solidFill>
                  <a:schemeClr val="dk1"/>
                </a:solidFill>
                <a:latin typeface="Calibri"/>
                <a:ea typeface="Calibri"/>
                <a:cs typeface="Calibri"/>
                <a:sym typeface="Calibri"/>
              </a:rPr>
              <a:t>huddle</a:t>
            </a:r>
            <a:r>
              <a:rPr lang="en" sz="1600">
                <a:solidFill>
                  <a:schemeClr val="dk1"/>
                </a:solidFill>
                <a:latin typeface="Calibri"/>
                <a:ea typeface="Calibri"/>
                <a:cs typeface="Calibri"/>
                <a:sym typeface="Calibri"/>
              </a:rPr>
              <a:t> three times by clapping the syllables.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t>
            </a:r>
            <a:r>
              <a:rPr lang="en" sz="1600">
                <a:solidFill>
                  <a:schemeClr val="dk1"/>
                </a:solidFill>
                <a:highlight>
                  <a:schemeClr val="lt1"/>
                </a:highlight>
                <a:latin typeface="Calibri"/>
                <a:ea typeface="Calibri"/>
                <a:cs typeface="Calibri"/>
                <a:sym typeface="Calibri"/>
              </a:rPr>
              <a:t>Hud-dle</a:t>
            </a:r>
            <a:r>
              <a:rPr lang="en" sz="1600">
                <a:solidFill>
                  <a:schemeClr val="dk1"/>
                </a:solidFill>
                <a:highlight>
                  <a:schemeClr val="lt1"/>
                </a:highlight>
                <a:latin typeface="Calibri"/>
                <a:ea typeface="Calibri"/>
                <a:cs typeface="Calibri"/>
                <a:sym typeface="Calibri"/>
              </a:rPr>
              <a:t>, h</a:t>
            </a:r>
            <a:r>
              <a:rPr lang="en" sz="1600">
                <a:solidFill>
                  <a:schemeClr val="dk1"/>
                </a:solidFill>
                <a:highlight>
                  <a:schemeClr val="lt1"/>
                </a:highlight>
                <a:latin typeface="Calibri"/>
                <a:ea typeface="Calibri"/>
                <a:cs typeface="Calibri"/>
                <a:sym typeface="Calibri"/>
              </a:rPr>
              <a:t>ud-dle</a:t>
            </a:r>
            <a:r>
              <a:rPr lang="en" sz="1600">
                <a:solidFill>
                  <a:schemeClr val="dk1"/>
                </a:solidFill>
                <a:highlight>
                  <a:schemeClr val="lt1"/>
                </a:highlight>
                <a:latin typeface="Calibri"/>
                <a:ea typeface="Calibri"/>
                <a:cs typeface="Calibri"/>
                <a:sym typeface="Calibri"/>
              </a:rPr>
              <a:t>, h</a:t>
            </a:r>
            <a:r>
              <a:rPr lang="en" sz="1600">
                <a:solidFill>
                  <a:schemeClr val="dk1"/>
                </a:solidFill>
                <a:highlight>
                  <a:schemeClr val="lt1"/>
                </a:highlight>
                <a:latin typeface="Calibri"/>
                <a:ea typeface="Calibri"/>
                <a:cs typeface="Calibri"/>
                <a:sym typeface="Calibri"/>
              </a:rPr>
              <a:t>ud-dle</a:t>
            </a:r>
            <a:r>
              <a:rPr lang="en" sz="1600">
                <a:solidFill>
                  <a:schemeClr val="dk1"/>
                </a:solidFill>
                <a:latin typeface="Calibri"/>
                <a:ea typeface="Calibri"/>
                <a:cs typeface="Calibri"/>
                <a:sym typeface="Calibri"/>
              </a:rPr>
              <a:t>.”</a:t>
            </a:r>
            <a:endParaRPr>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b3a7e32c1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b3a7e32c1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 word in the story is </a:t>
            </a:r>
            <a:r>
              <a:rPr b="1" lang="en" sz="1600">
                <a:solidFill>
                  <a:schemeClr val="dk1"/>
                </a:solidFill>
                <a:latin typeface="Calibri"/>
                <a:ea typeface="Calibri"/>
                <a:cs typeface="Calibri"/>
                <a:sym typeface="Calibri"/>
              </a:rPr>
              <a:t>gather</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In Spanish it is </a:t>
            </a:r>
            <a:r>
              <a:rPr b="1" lang="en" sz="1600">
                <a:highlight>
                  <a:srgbClr val="FFFFFF"/>
                </a:highlight>
                <a:latin typeface="Calibri"/>
                <a:ea typeface="Calibri"/>
                <a:cs typeface="Calibri"/>
                <a:sym typeface="Calibri"/>
              </a:rPr>
              <a:t>recoger </a:t>
            </a:r>
            <a:r>
              <a:rPr lang="en" sz="1600">
                <a:highlight>
                  <a:srgbClr val="FFFFFF"/>
                </a:highlight>
                <a:latin typeface="Calibri"/>
                <a:ea typeface="Calibri"/>
                <a:cs typeface="Calibri"/>
                <a:sym typeface="Calibri"/>
              </a:rPr>
              <a:t>(</a:t>
            </a:r>
            <a:r>
              <a:rPr lang="en" sz="1600">
                <a:highlight>
                  <a:srgbClr val="FFFFFF"/>
                </a:highlight>
                <a:uFill>
                  <a:noFill/>
                </a:uFill>
                <a:latin typeface="Calibri"/>
                <a:ea typeface="Calibri"/>
                <a:cs typeface="Calibri"/>
                <a:sym typeface="Calibri"/>
                <a:hlinkClick r:id="rId2"/>
              </a:rPr>
              <a:t>rreh-koh-</a:t>
            </a:r>
            <a:r>
              <a:rPr b="1" lang="en" sz="1600">
                <a:highlight>
                  <a:srgbClr val="FFFFFF"/>
                </a:highlight>
                <a:uFill>
                  <a:noFill/>
                </a:uFill>
                <a:latin typeface="Calibri"/>
                <a:ea typeface="Calibri"/>
                <a:cs typeface="Calibri"/>
                <a:sym typeface="Calibri"/>
                <a:hlinkClick r:id="rId3"/>
              </a:rPr>
              <a:t>hehr</a:t>
            </a:r>
            <a:r>
              <a:rPr lang="en" sz="1600">
                <a:highlight>
                  <a:srgbClr val="FFFFFF"/>
                </a:highlight>
                <a:latin typeface="Calibri"/>
                <a:ea typeface="Calibri"/>
                <a:cs typeface="Calibri"/>
                <a:sym typeface="Calibri"/>
              </a:rPr>
              <a:t>)</a:t>
            </a:r>
            <a:r>
              <a:rPr lang="en" sz="1600">
                <a:solidFill>
                  <a:srgbClr val="222222"/>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b="1" lang="en" sz="1600">
                <a:solidFill>
                  <a:schemeClr val="dk1"/>
                </a:solidFill>
                <a:latin typeface="Calibri"/>
                <a:ea typeface="Calibri"/>
                <a:cs typeface="Calibri"/>
                <a:sym typeface="Calibri"/>
              </a:rPr>
              <a:t>Gather</a:t>
            </a:r>
            <a:r>
              <a:rPr lang="en" sz="1600">
                <a:solidFill>
                  <a:schemeClr val="dk1"/>
                </a:solidFill>
                <a:latin typeface="Calibri"/>
                <a:ea typeface="Calibri"/>
                <a:cs typeface="Calibri"/>
                <a:sym typeface="Calibri"/>
              </a:rPr>
              <a:t> in this text</a:t>
            </a:r>
            <a:r>
              <a:rPr b="1" lang="en" sz="1600">
                <a:solidFill>
                  <a:schemeClr val="dk1"/>
                </a:solidFill>
                <a:latin typeface="Calibri"/>
                <a:ea typeface="Calibri"/>
                <a:cs typeface="Calibri"/>
                <a:sym typeface="Calibri"/>
              </a:rPr>
              <a:t> </a:t>
            </a:r>
            <a:r>
              <a:rPr lang="en" sz="1600">
                <a:solidFill>
                  <a:schemeClr val="dk1"/>
                </a:solidFill>
                <a:latin typeface="Calibri"/>
                <a:ea typeface="Calibri"/>
                <a:cs typeface="Calibri"/>
                <a:sym typeface="Calibri"/>
              </a:rPr>
              <a:t>means</a:t>
            </a:r>
            <a:r>
              <a:rPr b="1" lang="en" sz="1400">
                <a:solidFill>
                  <a:schemeClr val="dk1"/>
                </a:solidFill>
                <a:latin typeface="Calibri"/>
                <a:ea typeface="Calibri"/>
                <a:cs typeface="Calibri"/>
                <a:sym typeface="Calibri"/>
              </a:rPr>
              <a:t> </a:t>
            </a:r>
            <a:r>
              <a:rPr lang="en" sz="1400">
                <a:solidFill>
                  <a:schemeClr val="dk1"/>
                </a:solidFill>
                <a:latin typeface="Calibri"/>
                <a:ea typeface="Calibri"/>
                <a:cs typeface="Calibri"/>
                <a:sym typeface="Calibri"/>
              </a:rPr>
              <a:t>to </a:t>
            </a:r>
            <a:r>
              <a:rPr lang="en" sz="1600">
                <a:solidFill>
                  <a:schemeClr val="dk1"/>
                </a:solidFill>
                <a:latin typeface="Calibri"/>
                <a:ea typeface="Calibri"/>
                <a:cs typeface="Calibri"/>
                <a:sym typeface="Calibri"/>
              </a:rPr>
              <a:t>collect, to bring a collection of things together.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We can also gather ourselves on the rug, get together to read a book. In this text, gather means to collect objects. </a:t>
            </a:r>
            <a:endParaRPr sz="20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300"/>
              </a:spcBef>
              <a:spcAft>
                <a:spcPts val="0"/>
              </a:spcAft>
              <a:buClr>
                <a:schemeClr val="dk1"/>
              </a:buClr>
              <a:buSzPts val="1100"/>
              <a:buFont typeface="Arial"/>
              <a:buNone/>
            </a:pPr>
            <a:r>
              <a:rPr lang="en" sz="1600">
                <a:solidFill>
                  <a:schemeClr val="dk1"/>
                </a:solidFill>
                <a:latin typeface="Calibri"/>
                <a:ea typeface="Calibri"/>
                <a:cs typeface="Calibri"/>
                <a:sym typeface="Calibri"/>
              </a:rPr>
              <a:t>Let’s say the word </a:t>
            </a:r>
            <a:r>
              <a:rPr b="1" lang="en" sz="1600">
                <a:solidFill>
                  <a:schemeClr val="dk1"/>
                </a:solidFill>
                <a:latin typeface="Calibri"/>
                <a:ea typeface="Calibri"/>
                <a:cs typeface="Calibri"/>
                <a:sym typeface="Calibri"/>
              </a:rPr>
              <a:t>gather</a:t>
            </a:r>
            <a:r>
              <a:rPr lang="en" sz="1600">
                <a:solidFill>
                  <a:schemeClr val="dk1"/>
                </a:solidFill>
                <a:latin typeface="Calibri"/>
                <a:ea typeface="Calibri"/>
                <a:cs typeface="Calibri"/>
                <a:sym typeface="Calibri"/>
              </a:rPr>
              <a:t> together.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”G</a:t>
            </a:r>
            <a:r>
              <a:rPr lang="en" sz="1600">
                <a:solidFill>
                  <a:schemeClr val="dk1"/>
                </a:solidFill>
                <a:latin typeface="Calibri"/>
                <a:ea typeface="Calibri"/>
                <a:cs typeface="Calibri"/>
                <a:sym typeface="Calibri"/>
              </a:rPr>
              <a:t>ather</a:t>
            </a:r>
            <a:r>
              <a:rPr lang="en" sz="1600">
                <a:solidFill>
                  <a:schemeClr val="dk1"/>
                </a:solidFill>
                <a:latin typeface="Calibri"/>
                <a:ea typeface="Calibri"/>
                <a:cs typeface="Calibri"/>
                <a:sym typeface="Calibri"/>
              </a:rPr>
              <a:t>.” When you say </a:t>
            </a:r>
            <a:r>
              <a:rPr b="1" lang="en" sz="1600">
                <a:solidFill>
                  <a:schemeClr val="dk1"/>
                </a:solidFill>
                <a:latin typeface="Calibri"/>
                <a:ea typeface="Calibri"/>
                <a:cs typeface="Calibri"/>
                <a:sym typeface="Calibri"/>
              </a:rPr>
              <a:t>gather</a:t>
            </a:r>
            <a:r>
              <a:rPr lang="en" sz="1600">
                <a:solidFill>
                  <a:schemeClr val="dk1"/>
                </a:solidFill>
                <a:latin typeface="Calibri"/>
                <a:ea typeface="Calibri"/>
                <a:cs typeface="Calibri"/>
                <a:sym typeface="Calibri"/>
              </a:rPr>
              <a:t>, I hear the /g/ sound at the beginning of the word.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Look, </a:t>
            </a:r>
            <a:r>
              <a:rPr b="1" lang="en" sz="1600">
                <a:solidFill>
                  <a:schemeClr val="dk1"/>
                </a:solidFill>
                <a:latin typeface="Calibri"/>
                <a:ea typeface="Calibri"/>
                <a:cs typeface="Calibri"/>
                <a:sym typeface="Calibri"/>
              </a:rPr>
              <a:t>gather</a:t>
            </a:r>
            <a:r>
              <a:rPr lang="en" sz="1600">
                <a:solidFill>
                  <a:schemeClr val="dk1"/>
                </a:solidFill>
                <a:latin typeface="Calibri"/>
                <a:ea typeface="Calibri"/>
                <a:cs typeface="Calibri"/>
                <a:sym typeface="Calibri"/>
              </a:rPr>
              <a:t> begins with the letter </a:t>
            </a:r>
            <a:r>
              <a:rPr b="1" lang="en" sz="1600">
                <a:solidFill>
                  <a:schemeClr val="dk1"/>
                </a:solidFill>
                <a:latin typeface="Calibri"/>
                <a:ea typeface="Calibri"/>
                <a:cs typeface="Calibri"/>
                <a:sym typeface="Calibri"/>
              </a:rPr>
              <a:t>g</a:t>
            </a:r>
            <a:r>
              <a:rPr lang="en"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 picture that shows </a:t>
            </a:r>
            <a:r>
              <a:rPr b="1" lang="en" sz="1600">
                <a:solidFill>
                  <a:schemeClr val="dk1"/>
                </a:solidFill>
                <a:latin typeface="Calibri"/>
                <a:ea typeface="Calibri"/>
                <a:cs typeface="Calibri"/>
                <a:sym typeface="Calibri"/>
              </a:rPr>
              <a:t>gather</a:t>
            </a:r>
            <a:r>
              <a:rPr lang="en" sz="1600">
                <a:solidFill>
                  <a:schemeClr val="dk1"/>
                </a:solidFill>
                <a:latin typeface="Calibri"/>
                <a:ea typeface="Calibri"/>
                <a:cs typeface="Calibri"/>
                <a:sym typeface="Calibri"/>
              </a:rPr>
              <a:t>. The child and his adult gather shells on the beach and put them into a bucket</a:t>
            </a:r>
            <a:r>
              <a:rPr lang="en" sz="1600">
                <a:solidFill>
                  <a:schemeClr val="dk1"/>
                </a:solidFill>
                <a:latin typeface="Calibri"/>
                <a:ea typeface="Calibri"/>
                <a:cs typeface="Calibri"/>
                <a:sym typeface="Calibri"/>
              </a:rPr>
              <a:t>.  </a:t>
            </a:r>
            <a:endParaRPr sz="1600">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b3a7e32c1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b3a7e32c1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Here is another picture of </a:t>
            </a:r>
            <a:r>
              <a:rPr b="1" lang="en" sz="1600">
                <a:solidFill>
                  <a:schemeClr val="dk1"/>
                </a:solidFill>
                <a:latin typeface="Calibri"/>
                <a:ea typeface="Calibri"/>
                <a:cs typeface="Calibri"/>
                <a:sym typeface="Calibri"/>
              </a:rPr>
              <a:t>gather</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does this picture show the meaning of </a:t>
            </a:r>
            <a:r>
              <a:rPr b="1" lang="en" sz="1600">
                <a:solidFill>
                  <a:schemeClr val="dk1"/>
                </a:solidFill>
                <a:latin typeface="Calibri"/>
                <a:ea typeface="Calibri"/>
                <a:cs typeface="Calibri"/>
                <a:sym typeface="Calibri"/>
              </a:rPr>
              <a:t>gather</a:t>
            </a:r>
            <a:r>
              <a:rPr lang="en" sz="1600">
                <a:solidFill>
                  <a:schemeClr val="dk1"/>
                </a:solidFill>
                <a:latin typeface="Calibri"/>
                <a:ea typeface="Calibri"/>
                <a:cs typeface="Calibri"/>
                <a:sym typeface="Calibri"/>
              </a:rPr>
              <a:t>? Turn and talk to your partner.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This person gathered sticks to start a fire.</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How many syllables are in the word </a:t>
            </a:r>
            <a:r>
              <a:rPr b="1" lang="en" sz="1600">
                <a:solidFill>
                  <a:schemeClr val="dk1"/>
                </a:solidFill>
                <a:latin typeface="Calibri"/>
                <a:ea typeface="Calibri"/>
                <a:cs typeface="Calibri"/>
                <a:sym typeface="Calibri"/>
              </a:rPr>
              <a:t>gather</a:t>
            </a:r>
            <a:r>
              <a:rPr lang="en" sz="1600">
                <a:solidFill>
                  <a:schemeClr val="dk1"/>
                </a:solidFill>
                <a:latin typeface="Calibri"/>
                <a:ea typeface="Calibri"/>
                <a:cs typeface="Calibri"/>
                <a:sym typeface="Calibri"/>
              </a:rPr>
              <a:t>? Let’s find out by clapping.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t>
            </a:r>
            <a:r>
              <a:rPr lang="en" sz="1600">
                <a:solidFill>
                  <a:schemeClr val="dk1"/>
                </a:solidFill>
                <a:latin typeface="Calibri"/>
                <a:ea typeface="Calibri"/>
                <a:cs typeface="Calibri"/>
                <a:sym typeface="Calibri"/>
              </a:rPr>
              <a:t>Gath-er</a:t>
            </a:r>
            <a:r>
              <a:rPr lang="en" sz="1600">
                <a:solidFill>
                  <a:schemeClr val="dk1"/>
                </a:solidFill>
                <a:latin typeface="Calibri"/>
                <a:ea typeface="Calibri"/>
                <a:cs typeface="Calibri"/>
                <a:sym typeface="Calibri"/>
              </a:rPr>
              <a:t>.” 2 syllables.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Now, let’s say </a:t>
            </a:r>
            <a:r>
              <a:rPr b="1" lang="en" sz="1600">
                <a:solidFill>
                  <a:schemeClr val="dk1"/>
                </a:solidFill>
                <a:latin typeface="Calibri"/>
                <a:ea typeface="Calibri"/>
                <a:cs typeface="Calibri"/>
                <a:sym typeface="Calibri"/>
              </a:rPr>
              <a:t>gather</a:t>
            </a:r>
            <a:r>
              <a:rPr lang="en" sz="1600">
                <a:solidFill>
                  <a:schemeClr val="dk1"/>
                </a:solidFill>
                <a:latin typeface="Calibri"/>
                <a:ea typeface="Calibri"/>
                <a:cs typeface="Calibri"/>
                <a:sym typeface="Calibri"/>
              </a:rPr>
              <a:t> three times by clapping the syllables. Ready?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a:t>
            </a:r>
            <a:r>
              <a:rPr lang="en" sz="1600">
                <a:solidFill>
                  <a:schemeClr val="dk1"/>
                </a:solidFill>
                <a:latin typeface="Calibri"/>
                <a:ea typeface="Calibri"/>
                <a:cs typeface="Calibri"/>
                <a:sym typeface="Calibri"/>
              </a:rPr>
              <a:t>Gath-er</a:t>
            </a:r>
            <a:r>
              <a:rPr lang="en" sz="1600">
                <a:solidFill>
                  <a:schemeClr val="dk1"/>
                </a:solidFill>
                <a:highlight>
                  <a:schemeClr val="lt1"/>
                </a:highlight>
                <a:latin typeface="Calibri"/>
                <a:ea typeface="Calibri"/>
                <a:cs typeface="Calibri"/>
                <a:sym typeface="Calibri"/>
              </a:rPr>
              <a:t>, </a:t>
            </a:r>
            <a:r>
              <a:rPr lang="en" sz="1600">
                <a:solidFill>
                  <a:schemeClr val="dk1"/>
                </a:solidFill>
                <a:latin typeface="Calibri"/>
                <a:ea typeface="Calibri"/>
                <a:cs typeface="Calibri"/>
                <a:sym typeface="Calibri"/>
              </a:rPr>
              <a:t>gath-er</a:t>
            </a:r>
            <a:r>
              <a:rPr lang="en" sz="1600">
                <a:solidFill>
                  <a:schemeClr val="dk1"/>
                </a:solidFill>
                <a:highlight>
                  <a:schemeClr val="lt1"/>
                </a:highlight>
                <a:latin typeface="Calibri"/>
                <a:ea typeface="Calibri"/>
                <a:cs typeface="Calibri"/>
                <a:sym typeface="Calibri"/>
              </a:rPr>
              <a:t>, </a:t>
            </a:r>
            <a:r>
              <a:rPr lang="en" sz="1600">
                <a:solidFill>
                  <a:schemeClr val="dk1"/>
                </a:solidFill>
                <a:latin typeface="Calibri"/>
                <a:ea typeface="Calibri"/>
                <a:cs typeface="Calibri"/>
                <a:sym typeface="Calibri"/>
              </a:rPr>
              <a:t>gath-er</a:t>
            </a:r>
            <a:r>
              <a:rPr lang="en" sz="1600">
                <a:solidFill>
                  <a:schemeClr val="dk1"/>
                </a:solidFill>
                <a:latin typeface="Calibri"/>
                <a:ea typeface="Calibri"/>
                <a:cs typeface="Calibri"/>
                <a:sym typeface="Calibri"/>
              </a:rPr>
              <a:t>.”</a:t>
            </a:r>
            <a:endParaRPr>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766613" y="164575"/>
            <a:ext cx="3610763" cy="4814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title"/>
          </p:nvPr>
        </p:nvSpPr>
        <p:spPr>
          <a:xfrm>
            <a:off x="230100" y="200625"/>
            <a:ext cx="8520600" cy="82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fort</a:t>
            </a:r>
            <a:endParaRPr b="1" sz="4400">
              <a:latin typeface="Century Gothic"/>
              <a:ea typeface="Century Gothic"/>
              <a:cs typeface="Century Gothic"/>
              <a:sym typeface="Century Gothic"/>
            </a:endParaRPr>
          </a:p>
        </p:txBody>
      </p:sp>
      <p:sp>
        <p:nvSpPr>
          <p:cNvPr id="60" name="Google Shape;60;p14"/>
          <p:cNvSpPr txBox="1"/>
          <p:nvPr/>
        </p:nvSpPr>
        <p:spPr>
          <a:xfrm>
            <a:off x="311700" y="4738250"/>
            <a:ext cx="8357400" cy="29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latin typeface="Century Gothic"/>
              <a:ea typeface="Century Gothic"/>
              <a:cs typeface="Century Gothic"/>
              <a:sym typeface="Century Gothic"/>
            </a:endParaRPr>
          </a:p>
        </p:txBody>
      </p:sp>
      <p:sp>
        <p:nvSpPr>
          <p:cNvPr id="61" name="Google Shape;61;p14"/>
          <p:cNvSpPr txBox="1"/>
          <p:nvPr/>
        </p:nvSpPr>
        <p:spPr>
          <a:xfrm>
            <a:off x="393300" y="4732400"/>
            <a:ext cx="8357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https://www.youtube.com/watch?v=3orOY_CRFKk</a:t>
            </a:r>
            <a:endParaRPr sz="800">
              <a:latin typeface="Century Gothic"/>
              <a:ea typeface="Century Gothic"/>
              <a:cs typeface="Century Gothic"/>
              <a:sym typeface="Century Gothic"/>
            </a:endParaRPr>
          </a:p>
        </p:txBody>
      </p:sp>
      <p:pic>
        <p:nvPicPr>
          <p:cNvPr id="62" name="Google Shape;62;p14"/>
          <p:cNvPicPr preferRelativeResize="0"/>
          <p:nvPr/>
        </p:nvPicPr>
        <p:blipFill>
          <a:blip r:embed="rId3">
            <a:alphaModFix/>
          </a:blip>
          <a:stretch>
            <a:fillRect/>
          </a:stretch>
        </p:blipFill>
        <p:spPr>
          <a:xfrm>
            <a:off x="1549888" y="1180125"/>
            <a:ext cx="6044221" cy="33998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155850"/>
            <a:ext cx="8520600" cy="861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fort</a:t>
            </a:r>
            <a:endParaRPr b="1" sz="4400">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t/>
            </a:r>
            <a:endParaRPr b="1" sz="4400">
              <a:latin typeface="Century Gothic"/>
              <a:ea typeface="Century Gothic"/>
              <a:cs typeface="Century Gothic"/>
              <a:sym typeface="Century Gothic"/>
            </a:endParaRPr>
          </a:p>
        </p:txBody>
      </p:sp>
      <p:sp>
        <p:nvSpPr>
          <p:cNvPr id="68" name="Google Shape;68;p15"/>
          <p:cNvSpPr txBox="1"/>
          <p:nvPr/>
        </p:nvSpPr>
        <p:spPr>
          <a:xfrm>
            <a:off x="155875" y="4675900"/>
            <a:ext cx="7827300" cy="37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800">
                <a:solidFill>
                  <a:schemeClr val="dk1"/>
                </a:solidFill>
                <a:latin typeface="Century Gothic"/>
                <a:ea typeface="Century Gothic"/>
                <a:cs typeface="Century Gothic"/>
                <a:sym typeface="Century Gothic"/>
              </a:rPr>
              <a:t>https://www.incredibleindia.org/content/incredibleindia/en/popular-in-india/forts-and-palaces/all-forts-and-palaces.html</a:t>
            </a:r>
            <a:endParaRPr sz="800">
              <a:latin typeface="Century Gothic"/>
              <a:ea typeface="Century Gothic"/>
              <a:cs typeface="Century Gothic"/>
              <a:sym typeface="Century Gothic"/>
            </a:endParaRPr>
          </a:p>
        </p:txBody>
      </p:sp>
      <p:pic>
        <p:nvPicPr>
          <p:cNvPr id="69" name="Google Shape;69;p15"/>
          <p:cNvPicPr preferRelativeResize="0"/>
          <p:nvPr/>
        </p:nvPicPr>
        <p:blipFill>
          <a:blip r:embed="rId3">
            <a:alphaModFix/>
          </a:blip>
          <a:stretch>
            <a:fillRect/>
          </a:stretch>
        </p:blipFill>
        <p:spPr>
          <a:xfrm>
            <a:off x="1987663" y="1393138"/>
            <a:ext cx="5168675" cy="2907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143950"/>
            <a:ext cx="8520600" cy="87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satisfied</a:t>
            </a:r>
            <a:endParaRPr sz="4400">
              <a:latin typeface="Century Gothic"/>
              <a:ea typeface="Century Gothic"/>
              <a:cs typeface="Century Gothic"/>
              <a:sym typeface="Century Gothic"/>
            </a:endParaRPr>
          </a:p>
        </p:txBody>
      </p:sp>
      <p:sp>
        <p:nvSpPr>
          <p:cNvPr id="75" name="Google Shape;75;p16"/>
          <p:cNvSpPr txBox="1"/>
          <p:nvPr/>
        </p:nvSpPr>
        <p:spPr>
          <a:xfrm>
            <a:off x="106750" y="4755300"/>
            <a:ext cx="8725500" cy="27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800">
                <a:latin typeface="Century Gothic"/>
                <a:ea typeface="Century Gothic"/>
                <a:cs typeface="Century Gothic"/>
                <a:sym typeface="Century Gothic"/>
              </a:rPr>
              <a:t>https://mici.com/want-to-be-happy-at-work-take-a-job-in-construction/</a:t>
            </a:r>
            <a:endParaRPr sz="800">
              <a:latin typeface="Century Gothic"/>
              <a:ea typeface="Century Gothic"/>
              <a:cs typeface="Century Gothic"/>
              <a:sym typeface="Century Gothic"/>
            </a:endParaRPr>
          </a:p>
        </p:txBody>
      </p:sp>
      <p:pic>
        <p:nvPicPr>
          <p:cNvPr id="76" name="Google Shape;76;p16"/>
          <p:cNvPicPr preferRelativeResize="0"/>
          <p:nvPr/>
        </p:nvPicPr>
        <p:blipFill>
          <a:blip r:embed="rId3">
            <a:alphaModFix/>
          </a:blip>
          <a:stretch>
            <a:fillRect/>
          </a:stretch>
        </p:blipFill>
        <p:spPr>
          <a:xfrm>
            <a:off x="3279150" y="1017850"/>
            <a:ext cx="2380709" cy="3432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190550"/>
            <a:ext cx="8520600" cy="82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satisfied</a:t>
            </a:r>
            <a:endParaRPr sz="4400">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t/>
            </a:r>
            <a:endParaRPr b="1" sz="4400">
              <a:latin typeface="Century Gothic"/>
              <a:ea typeface="Century Gothic"/>
              <a:cs typeface="Century Gothic"/>
              <a:sym typeface="Century Gothic"/>
            </a:endParaRPr>
          </a:p>
          <a:p>
            <a:pPr indent="0" lvl="0" marL="0" rtl="0" algn="l">
              <a:spcBef>
                <a:spcPts val="0"/>
              </a:spcBef>
              <a:spcAft>
                <a:spcPts val="0"/>
              </a:spcAft>
              <a:buNone/>
            </a:pPr>
            <a:r>
              <a:t/>
            </a:r>
            <a:endParaRPr/>
          </a:p>
        </p:txBody>
      </p:sp>
      <p:sp>
        <p:nvSpPr>
          <p:cNvPr id="82" name="Google Shape;82;p17"/>
          <p:cNvSpPr txBox="1"/>
          <p:nvPr/>
        </p:nvSpPr>
        <p:spPr>
          <a:xfrm>
            <a:off x="172275" y="4774350"/>
            <a:ext cx="8849400" cy="29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https://www.pinterest.com/pin/140737557075553096/</a:t>
            </a:r>
            <a:endParaRPr sz="800">
              <a:latin typeface="Century Gothic"/>
              <a:ea typeface="Century Gothic"/>
              <a:cs typeface="Century Gothic"/>
              <a:sym typeface="Century Gothic"/>
            </a:endParaRPr>
          </a:p>
        </p:txBody>
      </p:sp>
      <p:pic>
        <p:nvPicPr>
          <p:cNvPr id="83" name="Google Shape;83;p17"/>
          <p:cNvPicPr preferRelativeResize="0"/>
          <p:nvPr/>
        </p:nvPicPr>
        <p:blipFill>
          <a:blip r:embed="rId3">
            <a:alphaModFix/>
          </a:blip>
          <a:stretch>
            <a:fillRect/>
          </a:stretch>
        </p:blipFill>
        <p:spPr>
          <a:xfrm>
            <a:off x="3206325" y="1143000"/>
            <a:ext cx="2781300" cy="2857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239200"/>
            <a:ext cx="8520600" cy="77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huddle</a:t>
            </a:r>
            <a:endParaRPr sz="4400">
              <a:latin typeface="Century Gothic"/>
              <a:ea typeface="Century Gothic"/>
              <a:cs typeface="Century Gothic"/>
              <a:sym typeface="Century Gothic"/>
            </a:endParaRPr>
          </a:p>
        </p:txBody>
      </p:sp>
      <p:sp>
        <p:nvSpPr>
          <p:cNvPr id="89" name="Google Shape;89;p18"/>
          <p:cNvSpPr txBox="1"/>
          <p:nvPr/>
        </p:nvSpPr>
        <p:spPr>
          <a:xfrm>
            <a:off x="156525" y="4696250"/>
            <a:ext cx="8675700" cy="32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https://www.womenssoccerunited.com/report-france-iceland/france-huddle/</a:t>
            </a:r>
            <a:endParaRPr sz="800">
              <a:latin typeface="Century Gothic"/>
              <a:ea typeface="Century Gothic"/>
              <a:cs typeface="Century Gothic"/>
              <a:sym typeface="Century Gothic"/>
            </a:endParaRPr>
          </a:p>
        </p:txBody>
      </p:sp>
      <p:pic>
        <p:nvPicPr>
          <p:cNvPr id="90" name="Google Shape;90;p18"/>
          <p:cNvPicPr preferRelativeResize="0"/>
          <p:nvPr/>
        </p:nvPicPr>
        <p:blipFill>
          <a:blip r:embed="rId3">
            <a:alphaModFix/>
          </a:blip>
          <a:stretch>
            <a:fillRect/>
          </a:stretch>
        </p:blipFill>
        <p:spPr>
          <a:xfrm>
            <a:off x="1581250" y="1052638"/>
            <a:ext cx="5981500" cy="3038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190550"/>
            <a:ext cx="8520600" cy="82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huddle</a:t>
            </a:r>
            <a:endParaRPr sz="4400">
              <a:latin typeface="Century Gothic"/>
              <a:ea typeface="Century Gothic"/>
              <a:cs typeface="Century Gothic"/>
              <a:sym typeface="Century Gothic"/>
            </a:endParaRPr>
          </a:p>
          <a:p>
            <a:pPr indent="0" lvl="0" marL="0" rtl="0" algn="l">
              <a:spcBef>
                <a:spcPts val="0"/>
              </a:spcBef>
              <a:spcAft>
                <a:spcPts val="0"/>
              </a:spcAft>
              <a:buNone/>
            </a:pPr>
            <a:r>
              <a:t/>
            </a:r>
            <a:endParaRPr/>
          </a:p>
        </p:txBody>
      </p:sp>
      <p:sp>
        <p:nvSpPr>
          <p:cNvPr id="96" name="Google Shape;96;p19"/>
          <p:cNvSpPr txBox="1"/>
          <p:nvPr/>
        </p:nvSpPr>
        <p:spPr>
          <a:xfrm>
            <a:off x="172275" y="4774350"/>
            <a:ext cx="8849400" cy="29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https://www.glassdoor.co.in/Photos/Bridgewater-Associates-Office-Photos-IMG7023967.htm</a:t>
            </a:r>
            <a:endParaRPr sz="800">
              <a:latin typeface="Century Gothic"/>
              <a:ea typeface="Century Gothic"/>
              <a:cs typeface="Century Gothic"/>
              <a:sym typeface="Century Gothic"/>
            </a:endParaRPr>
          </a:p>
        </p:txBody>
      </p:sp>
      <p:pic>
        <p:nvPicPr>
          <p:cNvPr id="97" name="Google Shape;97;p19"/>
          <p:cNvPicPr preferRelativeResize="0"/>
          <p:nvPr/>
        </p:nvPicPr>
        <p:blipFill>
          <a:blip r:embed="rId3">
            <a:alphaModFix/>
          </a:blip>
          <a:stretch>
            <a:fillRect/>
          </a:stretch>
        </p:blipFill>
        <p:spPr>
          <a:xfrm>
            <a:off x="2980863" y="1017650"/>
            <a:ext cx="3232234" cy="34519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311700" y="239200"/>
            <a:ext cx="8520600" cy="77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gather</a:t>
            </a:r>
            <a:endParaRPr sz="4400">
              <a:latin typeface="Century Gothic"/>
              <a:ea typeface="Century Gothic"/>
              <a:cs typeface="Century Gothic"/>
              <a:sym typeface="Century Gothic"/>
            </a:endParaRPr>
          </a:p>
        </p:txBody>
      </p:sp>
      <p:sp>
        <p:nvSpPr>
          <p:cNvPr id="103" name="Google Shape;103;p20"/>
          <p:cNvSpPr txBox="1"/>
          <p:nvPr/>
        </p:nvSpPr>
        <p:spPr>
          <a:xfrm>
            <a:off x="156525" y="4696250"/>
            <a:ext cx="8675700" cy="44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hhttps://www.savebuzzardsbay.org/places-to-go/silvershell-beach/</a:t>
            </a:r>
            <a:endParaRPr sz="800">
              <a:latin typeface="Century Gothic"/>
              <a:ea typeface="Century Gothic"/>
              <a:cs typeface="Century Gothic"/>
              <a:sym typeface="Century Gothic"/>
            </a:endParaRPr>
          </a:p>
        </p:txBody>
      </p:sp>
      <p:pic>
        <p:nvPicPr>
          <p:cNvPr id="104" name="Google Shape;104;p20"/>
          <p:cNvPicPr preferRelativeResize="0"/>
          <p:nvPr/>
        </p:nvPicPr>
        <p:blipFill>
          <a:blip r:embed="rId3">
            <a:alphaModFix/>
          </a:blip>
          <a:stretch>
            <a:fillRect/>
          </a:stretch>
        </p:blipFill>
        <p:spPr>
          <a:xfrm>
            <a:off x="2167650" y="1170100"/>
            <a:ext cx="4653448" cy="3373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311700" y="190550"/>
            <a:ext cx="8520600" cy="82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400">
                <a:latin typeface="Century Gothic"/>
                <a:ea typeface="Century Gothic"/>
                <a:cs typeface="Century Gothic"/>
                <a:sym typeface="Century Gothic"/>
              </a:rPr>
              <a:t>gather</a:t>
            </a:r>
            <a:endParaRPr sz="4400">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t/>
            </a:r>
            <a:endParaRPr b="1" sz="4400">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t/>
            </a:r>
            <a:endParaRPr b="1" sz="4400">
              <a:latin typeface="Century Gothic"/>
              <a:ea typeface="Century Gothic"/>
              <a:cs typeface="Century Gothic"/>
              <a:sym typeface="Century Gothic"/>
            </a:endParaRPr>
          </a:p>
          <a:p>
            <a:pPr indent="0" lvl="0" marL="0" rtl="0" algn="l">
              <a:spcBef>
                <a:spcPts val="0"/>
              </a:spcBef>
              <a:spcAft>
                <a:spcPts val="0"/>
              </a:spcAft>
              <a:buNone/>
            </a:pPr>
            <a:r>
              <a:t/>
            </a:r>
            <a:endParaRPr/>
          </a:p>
        </p:txBody>
      </p:sp>
      <p:sp>
        <p:nvSpPr>
          <p:cNvPr id="110" name="Google Shape;110;p21"/>
          <p:cNvSpPr txBox="1"/>
          <p:nvPr/>
        </p:nvSpPr>
        <p:spPr>
          <a:xfrm>
            <a:off x="172275" y="4774350"/>
            <a:ext cx="8849400" cy="29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Century Gothic"/>
                <a:ea typeface="Century Gothic"/>
                <a:cs typeface="Century Gothic"/>
                <a:sym typeface="Century Gothic"/>
              </a:rPr>
              <a:t>https://www.offgridweb.com/survival/advanced-fire-starting-techniques-in-cold-weather/attachment/advanced-fire-starting-techniques-kindling/</a:t>
            </a:r>
            <a:endParaRPr sz="800">
              <a:latin typeface="Century Gothic"/>
              <a:ea typeface="Century Gothic"/>
              <a:cs typeface="Century Gothic"/>
              <a:sym typeface="Century Gothic"/>
            </a:endParaRPr>
          </a:p>
        </p:txBody>
      </p:sp>
      <p:pic>
        <p:nvPicPr>
          <p:cNvPr id="111" name="Google Shape;111;p21"/>
          <p:cNvPicPr preferRelativeResize="0"/>
          <p:nvPr/>
        </p:nvPicPr>
        <p:blipFill>
          <a:blip r:embed="rId3">
            <a:alphaModFix/>
          </a:blip>
          <a:stretch>
            <a:fillRect/>
          </a:stretch>
        </p:blipFill>
        <p:spPr>
          <a:xfrm>
            <a:off x="1972925" y="1170050"/>
            <a:ext cx="5198157" cy="34519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