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embeddedFontLst>
    <p:embeddedFont>
      <p:font typeface="Roboto"/>
      <p:regular r:id="rId17"/>
      <p:bold r:id="rId18"/>
      <p:italic r:id="rId19"/>
      <p:boldItalic r:id="rId20"/>
    </p:embeddedFont>
    <p:embeddedFont>
      <p:font typeface="Century Gothic"/>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boldItalic.fntdata"/><Relationship Id="rId11" Type="http://schemas.openxmlformats.org/officeDocument/2006/relationships/slide" Target="slides/slide6.xml"/><Relationship Id="rId22" Type="http://schemas.openxmlformats.org/officeDocument/2006/relationships/font" Target="fonts/CenturyGothic-bold.fntdata"/><Relationship Id="rId10" Type="http://schemas.openxmlformats.org/officeDocument/2006/relationships/slide" Target="slides/slide5.xml"/><Relationship Id="rId21" Type="http://schemas.openxmlformats.org/officeDocument/2006/relationships/font" Target="fonts/CenturyGothic-regular.fntdata"/><Relationship Id="rId13" Type="http://schemas.openxmlformats.org/officeDocument/2006/relationships/slide" Target="slides/slide8.xml"/><Relationship Id="rId24" Type="http://schemas.openxmlformats.org/officeDocument/2006/relationships/font" Target="fonts/CenturyGothic-boldItalic.fntdata"/><Relationship Id="rId12" Type="http://schemas.openxmlformats.org/officeDocument/2006/relationships/slide" Target="slides/slide7.xml"/><Relationship Id="rId23" Type="http://schemas.openxmlformats.org/officeDocument/2006/relationships/font" Target="fonts/CenturyGothic-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Roboto-regular.fntdata"/><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Roboto-italic.fntdata"/><Relationship Id="rId6" Type="http://schemas.openxmlformats.org/officeDocument/2006/relationships/slide" Target="slides/slide1.xml"/><Relationship Id="rId18" Type="http://schemas.openxmlformats.org/officeDocument/2006/relationships/font" Target="fonts/Roboto-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panishdict.com/pronunciation/ordenar" TargetMode="External"/><Relationship Id="rId3" Type="http://schemas.openxmlformats.org/officeDocument/2006/relationships/hyperlink" Target="https://www.spanishdict.com/pronunciation/ordenar"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panishdict.com/pronunciation/antiguo" TargetMode="External"/><Relationship Id="rId3" Type="http://schemas.openxmlformats.org/officeDocument/2006/relationships/hyperlink" Target="https://www.spanishdict.com/pronunciation/antiguo" TargetMode="External"/><Relationship Id="rId4" Type="http://schemas.openxmlformats.org/officeDocument/2006/relationships/hyperlink" Target="https://www.spanishdict.com/pronunciation/antiguo"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panishdict.com/pronunciation/ruinas" TargetMode="External"/><Relationship Id="rId3" Type="http://schemas.openxmlformats.org/officeDocument/2006/relationships/hyperlink" Target="https://www.spanishdict.com/pronunciation/ruinas"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panishdict.com/pronunciation/dise%C3%B1ar" TargetMode="External"/><Relationship Id="rId3" Type="http://schemas.openxmlformats.org/officeDocument/2006/relationships/hyperlink" Target="https://www.spanishdict.com/pronunciation/dise%C3%B1ar"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panishdict.com/pronunciation/plano" TargetMode="External"/><Relationship Id="rId3" Type="http://schemas.openxmlformats.org/officeDocument/2006/relationships/hyperlink" Target="https://www.spanishdict.com/pronunciation/plano"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latin typeface="Calibri"/>
                <a:ea typeface="Calibri"/>
                <a:cs typeface="Calibri"/>
                <a:sym typeface="Calibri"/>
              </a:rPr>
              <a:t>ancient: </a:t>
            </a:r>
            <a:r>
              <a:rPr lang="en">
                <a:solidFill>
                  <a:srgbClr val="202124"/>
                </a:solidFill>
                <a:highlight>
                  <a:srgbClr val="FFFFFF"/>
                </a:highlight>
                <a:latin typeface="Roboto"/>
                <a:ea typeface="Roboto"/>
                <a:cs typeface="Roboto"/>
                <a:sym typeface="Roboto"/>
              </a:rPr>
              <a:t>something that is extremely old or doesn’t exist any more</a:t>
            </a:r>
            <a:endParaRPr sz="1200">
              <a:latin typeface="Calibri"/>
              <a:ea typeface="Calibri"/>
              <a:cs typeface="Calibri"/>
              <a:sym typeface="Calibri"/>
            </a:endParaRPr>
          </a:p>
          <a:p>
            <a:pPr indent="0" lvl="0" marL="0" rtl="0" algn="l">
              <a:spcBef>
                <a:spcPts val="300"/>
              </a:spcBef>
              <a:spcAft>
                <a:spcPts val="0"/>
              </a:spcAft>
              <a:buClr>
                <a:schemeClr val="dk1"/>
              </a:buClr>
              <a:buSzPts val="1100"/>
              <a:buFont typeface="Arial"/>
              <a:buNone/>
            </a:pPr>
            <a:r>
              <a:rPr b="1" lang="en" sz="1200">
                <a:latin typeface="Calibri"/>
                <a:ea typeface="Calibri"/>
                <a:cs typeface="Calibri"/>
                <a:sym typeface="Calibri"/>
              </a:rPr>
              <a:t>unusual: </a:t>
            </a:r>
            <a:r>
              <a:rPr lang="en" sz="1200">
                <a:latin typeface="Calibri"/>
                <a:ea typeface="Calibri"/>
                <a:cs typeface="Calibri"/>
                <a:sym typeface="Calibri"/>
              </a:rPr>
              <a:t>strange or uncommon</a:t>
            </a:r>
            <a:endParaRPr sz="1200">
              <a:latin typeface="Calibri"/>
              <a:ea typeface="Calibri"/>
              <a:cs typeface="Calibri"/>
              <a:sym typeface="Calibri"/>
            </a:endParaRPr>
          </a:p>
          <a:p>
            <a:pPr indent="0" lvl="0" marL="0" rtl="0" algn="l">
              <a:spcBef>
                <a:spcPts val="300"/>
              </a:spcBef>
              <a:spcAft>
                <a:spcPts val="0"/>
              </a:spcAft>
              <a:buClr>
                <a:schemeClr val="dk1"/>
              </a:buClr>
              <a:buSzPts val="1100"/>
              <a:buFont typeface="Arial"/>
              <a:buNone/>
            </a:pPr>
            <a:r>
              <a:rPr b="1" lang="en" sz="1200">
                <a:latin typeface="Calibri"/>
                <a:ea typeface="Calibri"/>
                <a:cs typeface="Calibri"/>
                <a:sym typeface="Calibri"/>
              </a:rPr>
              <a:t>ruins: </a:t>
            </a:r>
            <a:r>
              <a:rPr lang="en" sz="1200">
                <a:latin typeface="Calibri"/>
                <a:ea typeface="Calibri"/>
                <a:cs typeface="Calibri"/>
                <a:sym typeface="Calibri"/>
              </a:rPr>
              <a:t>what is left of a structure after it was damaged or not taken care of</a:t>
            </a:r>
            <a:endParaRPr sz="1200">
              <a:latin typeface="Calibri"/>
              <a:ea typeface="Calibri"/>
              <a:cs typeface="Calibri"/>
              <a:sym typeface="Calibri"/>
            </a:endParaRPr>
          </a:p>
          <a:p>
            <a:pPr indent="0" lvl="0" marL="0" rtl="0" algn="l">
              <a:spcBef>
                <a:spcPts val="300"/>
              </a:spcBef>
              <a:spcAft>
                <a:spcPts val="0"/>
              </a:spcAft>
              <a:buClr>
                <a:schemeClr val="dk1"/>
              </a:buClr>
              <a:buSzPts val="1100"/>
              <a:buFont typeface="Arial"/>
              <a:buNone/>
            </a:pPr>
            <a:r>
              <a:rPr b="1" lang="en" sz="1200">
                <a:latin typeface="Calibri"/>
                <a:ea typeface="Calibri"/>
                <a:cs typeface="Calibri"/>
                <a:sym typeface="Calibri"/>
              </a:rPr>
              <a:t>to design: </a:t>
            </a:r>
            <a:r>
              <a:rPr lang="en" sz="1200">
                <a:latin typeface="Calibri"/>
                <a:ea typeface="Calibri"/>
                <a:cs typeface="Calibri"/>
                <a:sym typeface="Calibri"/>
              </a:rPr>
              <a:t>to make or draw plans for structures</a:t>
            </a:r>
            <a:endParaRPr sz="1200">
              <a:latin typeface="Calibri"/>
              <a:ea typeface="Calibri"/>
              <a:cs typeface="Calibri"/>
              <a:sym typeface="Calibri"/>
            </a:endParaRPr>
          </a:p>
          <a:p>
            <a:pPr indent="0" lvl="0" marL="0" rtl="0" algn="l">
              <a:spcBef>
                <a:spcPts val="300"/>
              </a:spcBef>
              <a:spcAft>
                <a:spcPts val="300"/>
              </a:spcAft>
              <a:buClr>
                <a:schemeClr val="dk1"/>
              </a:buClr>
              <a:buSzPts val="1100"/>
              <a:buFont typeface="Arial"/>
              <a:buNone/>
            </a:pPr>
            <a:r>
              <a:rPr b="1" lang="en" sz="1200">
                <a:latin typeface="Calibri"/>
                <a:ea typeface="Calibri"/>
                <a:cs typeface="Calibri"/>
                <a:sym typeface="Calibri"/>
              </a:rPr>
              <a:t>to arrange: </a:t>
            </a:r>
            <a:r>
              <a:rPr lang="en" sz="1200">
                <a:latin typeface="Calibri"/>
                <a:ea typeface="Calibri"/>
                <a:cs typeface="Calibri"/>
                <a:sym typeface="Calibri"/>
              </a:rPr>
              <a:t>to put in some order or pattern</a:t>
            </a:r>
            <a:endParaRPr sz="1200">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b2f58d7c10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b2f58d7c10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Another word in the story is </a:t>
            </a:r>
            <a:r>
              <a:rPr b="1" lang="en" sz="1600">
                <a:solidFill>
                  <a:schemeClr val="dk1"/>
                </a:solidFill>
                <a:latin typeface="Calibri"/>
                <a:ea typeface="Calibri"/>
                <a:cs typeface="Calibri"/>
                <a:sym typeface="Calibri"/>
              </a:rPr>
              <a:t>arrange</a:t>
            </a:r>
            <a:r>
              <a:rPr lang="en" sz="1600">
                <a:solidFill>
                  <a:schemeClr val="dk1"/>
                </a:solidFill>
                <a:latin typeface="Calibri"/>
                <a:ea typeface="Calibri"/>
                <a:cs typeface="Calibri"/>
                <a:sym typeface="Calibri"/>
              </a:rPr>
              <a:t>.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In Spanish it is ordenar</a:t>
            </a:r>
            <a:r>
              <a:rPr b="1" lang="en" sz="1600">
                <a:highlight>
                  <a:srgbClr val="FFFFFF"/>
                </a:highlight>
                <a:latin typeface="Calibri"/>
                <a:ea typeface="Calibri"/>
                <a:cs typeface="Calibri"/>
                <a:sym typeface="Calibri"/>
              </a:rPr>
              <a:t> </a:t>
            </a:r>
            <a:r>
              <a:rPr lang="en" sz="1600">
                <a:highlight>
                  <a:srgbClr val="FFFFFF"/>
                </a:highlight>
                <a:latin typeface="Calibri"/>
                <a:ea typeface="Calibri"/>
                <a:cs typeface="Calibri"/>
                <a:sym typeface="Calibri"/>
              </a:rPr>
              <a:t>(</a:t>
            </a:r>
            <a:r>
              <a:rPr lang="en" sz="1600">
                <a:highlight>
                  <a:srgbClr val="FFFFFF"/>
                </a:highlight>
                <a:uFill>
                  <a:noFill/>
                </a:uFill>
                <a:latin typeface="Calibri"/>
                <a:ea typeface="Calibri"/>
                <a:cs typeface="Calibri"/>
                <a:sym typeface="Calibri"/>
                <a:hlinkClick r:id="rId2"/>
              </a:rPr>
              <a:t>ohr-deh-</a:t>
            </a:r>
            <a:r>
              <a:rPr b="1" lang="en" sz="1600">
                <a:highlight>
                  <a:srgbClr val="FFFFFF"/>
                </a:highlight>
                <a:uFill>
                  <a:noFill/>
                </a:uFill>
                <a:latin typeface="Calibri"/>
                <a:ea typeface="Calibri"/>
                <a:cs typeface="Calibri"/>
                <a:sym typeface="Calibri"/>
                <a:hlinkClick r:id="rId3"/>
              </a:rPr>
              <a:t>nahr</a:t>
            </a:r>
            <a:r>
              <a:rPr lang="en" sz="1600">
                <a:highlight>
                  <a:srgbClr val="FFFFFF"/>
                </a:highlight>
                <a:latin typeface="Calibri"/>
                <a:ea typeface="Calibri"/>
                <a:cs typeface="Calibri"/>
                <a:sym typeface="Calibri"/>
              </a:rPr>
              <a:t>)</a:t>
            </a:r>
            <a:r>
              <a:rPr lang="en" sz="1600">
                <a:solidFill>
                  <a:srgbClr val="222222"/>
                </a:solidFill>
                <a:latin typeface="Calibri"/>
                <a:ea typeface="Calibri"/>
                <a:cs typeface="Calibri"/>
                <a:sym typeface="Calibri"/>
              </a:rPr>
              <a:t>.</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b="1"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T</a:t>
            </a:r>
            <a:r>
              <a:rPr lang="en" sz="1600">
                <a:solidFill>
                  <a:schemeClr val="dk1"/>
                </a:solidFill>
                <a:latin typeface="Calibri"/>
                <a:ea typeface="Calibri"/>
                <a:cs typeface="Calibri"/>
                <a:sym typeface="Calibri"/>
              </a:rPr>
              <a:t>o</a:t>
            </a:r>
            <a:r>
              <a:rPr b="1" lang="en" sz="1600">
                <a:solidFill>
                  <a:schemeClr val="dk1"/>
                </a:solidFill>
                <a:latin typeface="Calibri"/>
                <a:ea typeface="Calibri"/>
                <a:cs typeface="Calibri"/>
                <a:sym typeface="Calibri"/>
              </a:rPr>
              <a:t> arrange</a:t>
            </a:r>
            <a:r>
              <a:rPr lang="en" sz="1600">
                <a:solidFill>
                  <a:schemeClr val="dk1"/>
                </a:solidFill>
                <a:latin typeface="Calibri"/>
                <a:ea typeface="Calibri"/>
                <a:cs typeface="Calibri"/>
                <a:sym typeface="Calibri"/>
              </a:rPr>
              <a:t> is to</a:t>
            </a:r>
            <a:r>
              <a:rPr lang="en" sz="1200">
                <a:solidFill>
                  <a:schemeClr val="dk1"/>
                </a:solidFill>
                <a:latin typeface="Calibri"/>
                <a:ea typeface="Calibri"/>
                <a:cs typeface="Calibri"/>
                <a:sym typeface="Calibri"/>
              </a:rPr>
              <a:t> </a:t>
            </a:r>
            <a:r>
              <a:rPr lang="en" sz="1600">
                <a:solidFill>
                  <a:schemeClr val="dk1"/>
                </a:solidFill>
                <a:latin typeface="Calibri"/>
                <a:ea typeface="Calibri"/>
                <a:cs typeface="Calibri"/>
                <a:sym typeface="Calibri"/>
              </a:rPr>
              <a:t>put in some order or pattern.</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Let’s say the word </a:t>
            </a:r>
            <a:r>
              <a:rPr b="1" lang="en" sz="1600">
                <a:solidFill>
                  <a:schemeClr val="dk1"/>
                </a:solidFill>
                <a:latin typeface="Calibri"/>
                <a:ea typeface="Calibri"/>
                <a:cs typeface="Calibri"/>
                <a:sym typeface="Calibri"/>
              </a:rPr>
              <a:t>arrange</a:t>
            </a:r>
            <a:r>
              <a:rPr lang="en" sz="1600">
                <a:solidFill>
                  <a:schemeClr val="dk1"/>
                </a:solidFill>
                <a:latin typeface="Calibri"/>
                <a:ea typeface="Calibri"/>
                <a:cs typeface="Calibri"/>
                <a:sym typeface="Calibri"/>
              </a:rPr>
              <a:t> together. Ready?</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”Arrange.” When you say </a:t>
            </a:r>
            <a:r>
              <a:rPr b="1" lang="en" sz="1600">
                <a:solidFill>
                  <a:schemeClr val="dk1"/>
                </a:solidFill>
                <a:latin typeface="Calibri"/>
                <a:ea typeface="Calibri"/>
                <a:cs typeface="Calibri"/>
                <a:sym typeface="Calibri"/>
              </a:rPr>
              <a:t>arrange</a:t>
            </a:r>
            <a:r>
              <a:rPr lang="en" sz="1600">
                <a:solidFill>
                  <a:schemeClr val="dk1"/>
                </a:solidFill>
                <a:latin typeface="Calibri"/>
                <a:ea typeface="Calibri"/>
                <a:cs typeface="Calibri"/>
                <a:sym typeface="Calibri"/>
              </a:rPr>
              <a:t>, I hear the /a/ sound at the beginning of the word.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Look, </a:t>
            </a:r>
            <a:r>
              <a:rPr b="1" lang="en" sz="1600">
                <a:solidFill>
                  <a:schemeClr val="dk1"/>
                </a:solidFill>
                <a:latin typeface="Calibri"/>
                <a:ea typeface="Calibri"/>
                <a:cs typeface="Calibri"/>
                <a:sym typeface="Calibri"/>
              </a:rPr>
              <a:t>arrange</a:t>
            </a:r>
            <a:r>
              <a:rPr lang="en" sz="1600">
                <a:solidFill>
                  <a:schemeClr val="dk1"/>
                </a:solidFill>
                <a:latin typeface="Calibri"/>
                <a:ea typeface="Calibri"/>
                <a:cs typeface="Calibri"/>
                <a:sym typeface="Calibri"/>
              </a:rPr>
              <a:t> begins with the letter </a:t>
            </a:r>
            <a:r>
              <a:rPr b="1" lang="en" sz="1600">
                <a:solidFill>
                  <a:schemeClr val="dk1"/>
                </a:solidFill>
                <a:latin typeface="Calibri"/>
                <a:ea typeface="Calibri"/>
                <a:cs typeface="Calibri"/>
                <a:sym typeface="Calibri"/>
              </a:rPr>
              <a:t>a</a:t>
            </a:r>
            <a:r>
              <a:rPr lang="en" sz="1600">
                <a:solidFill>
                  <a:schemeClr val="dk1"/>
                </a:solidFill>
                <a:latin typeface="Calibri"/>
                <a:ea typeface="Calibri"/>
                <a:cs typeface="Calibri"/>
                <a:sym typeface="Calibri"/>
              </a:rPr>
              <a:t>.</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Here is a picture that shows </a:t>
            </a:r>
            <a:r>
              <a:rPr b="1" lang="en" sz="1600">
                <a:solidFill>
                  <a:schemeClr val="dk1"/>
                </a:solidFill>
                <a:latin typeface="Calibri"/>
                <a:ea typeface="Calibri"/>
                <a:cs typeface="Calibri"/>
                <a:sym typeface="Calibri"/>
              </a:rPr>
              <a:t>arrange</a:t>
            </a:r>
            <a:r>
              <a:rPr lang="en" sz="1600">
                <a:solidFill>
                  <a:schemeClr val="dk1"/>
                </a:solidFill>
                <a:latin typeface="Calibri"/>
                <a:ea typeface="Calibri"/>
                <a:cs typeface="Calibri"/>
                <a:sym typeface="Calibri"/>
              </a:rPr>
              <a:t>. This person is arranging the flowers, putting them in a certain way or order so they look interesting.</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b2f58d7c10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b2f58d7c10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Here is another picture of </a:t>
            </a:r>
            <a:r>
              <a:rPr b="1" lang="en" sz="1600">
                <a:solidFill>
                  <a:schemeClr val="dk1"/>
                </a:solidFill>
                <a:latin typeface="Calibri"/>
                <a:ea typeface="Calibri"/>
                <a:cs typeface="Calibri"/>
                <a:sym typeface="Calibri"/>
              </a:rPr>
              <a:t>arrange</a:t>
            </a:r>
            <a:r>
              <a:rPr lang="en" sz="1600">
                <a:solidFill>
                  <a:schemeClr val="dk1"/>
                </a:solidFill>
                <a:latin typeface="Calibri"/>
                <a:ea typeface="Calibri"/>
                <a:cs typeface="Calibri"/>
                <a:sym typeface="Calibri"/>
              </a:rPr>
              <a:t>.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How does this picture show the meaning of </a:t>
            </a:r>
            <a:r>
              <a:rPr b="1" lang="en" sz="1600">
                <a:solidFill>
                  <a:schemeClr val="dk1"/>
                </a:solidFill>
                <a:latin typeface="Calibri"/>
                <a:ea typeface="Calibri"/>
                <a:cs typeface="Calibri"/>
                <a:sym typeface="Calibri"/>
              </a:rPr>
              <a:t>arrange</a:t>
            </a:r>
            <a:r>
              <a:rPr lang="en" sz="1600">
                <a:solidFill>
                  <a:schemeClr val="dk1"/>
                </a:solidFill>
                <a:latin typeface="Calibri"/>
                <a:ea typeface="Calibri"/>
                <a:cs typeface="Calibri"/>
                <a:sym typeface="Calibri"/>
              </a:rPr>
              <a:t>? Turn and talk to your partner.</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This couple is arranging the furniture in their living room. They are organizing it so that they can have the right amount space to move around, so they are comfortable, and so they have what they need in the right place.</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How many syllables are in the word </a:t>
            </a:r>
            <a:r>
              <a:rPr b="1" lang="en" sz="1600">
                <a:solidFill>
                  <a:schemeClr val="dk1"/>
                </a:solidFill>
                <a:latin typeface="Calibri"/>
                <a:ea typeface="Calibri"/>
                <a:cs typeface="Calibri"/>
                <a:sym typeface="Calibri"/>
              </a:rPr>
              <a:t>arrange</a:t>
            </a:r>
            <a:r>
              <a:rPr lang="en" sz="1600">
                <a:solidFill>
                  <a:schemeClr val="dk1"/>
                </a:solidFill>
                <a:latin typeface="Calibri"/>
                <a:ea typeface="Calibri"/>
                <a:cs typeface="Calibri"/>
                <a:sym typeface="Calibri"/>
              </a:rPr>
              <a:t>? Let’s find out by clapping. Ready?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a:t>
            </a:r>
            <a:r>
              <a:rPr lang="en" sz="1600">
                <a:solidFill>
                  <a:schemeClr val="dk1"/>
                </a:solidFill>
                <a:latin typeface="Calibri"/>
                <a:ea typeface="Calibri"/>
                <a:cs typeface="Calibri"/>
                <a:sym typeface="Calibri"/>
              </a:rPr>
              <a:t>Ar-range</a:t>
            </a:r>
            <a:r>
              <a:rPr lang="en" sz="1600">
                <a:solidFill>
                  <a:schemeClr val="dk1"/>
                </a:solidFill>
                <a:latin typeface="Calibri"/>
                <a:ea typeface="Calibri"/>
                <a:cs typeface="Calibri"/>
                <a:sym typeface="Calibri"/>
              </a:rPr>
              <a:t>.” 2 syllables.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Now, let’s say </a:t>
            </a:r>
            <a:r>
              <a:rPr b="1" lang="en" sz="1600">
                <a:solidFill>
                  <a:schemeClr val="dk1"/>
                </a:solidFill>
                <a:latin typeface="Calibri"/>
                <a:ea typeface="Calibri"/>
                <a:cs typeface="Calibri"/>
                <a:sym typeface="Calibri"/>
              </a:rPr>
              <a:t>arrange</a:t>
            </a:r>
            <a:r>
              <a:rPr lang="en" sz="1600">
                <a:solidFill>
                  <a:schemeClr val="dk1"/>
                </a:solidFill>
                <a:latin typeface="Calibri"/>
                <a:ea typeface="Calibri"/>
                <a:cs typeface="Calibri"/>
                <a:sym typeface="Calibri"/>
              </a:rPr>
              <a:t> three times by clapping the syllables. Ready?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a:t>
            </a:r>
            <a:r>
              <a:rPr lang="en" sz="1600">
                <a:solidFill>
                  <a:schemeClr val="dk1"/>
                </a:solidFill>
                <a:latin typeface="Calibri"/>
                <a:ea typeface="Calibri"/>
                <a:cs typeface="Calibri"/>
                <a:sym typeface="Calibri"/>
              </a:rPr>
              <a:t>Ar-range, ar-range, ar-range</a:t>
            </a:r>
            <a:r>
              <a:rPr lang="en" sz="1600">
                <a:solidFill>
                  <a:schemeClr val="dk1"/>
                </a:solidFill>
                <a:latin typeface="Calibri"/>
                <a:ea typeface="Calibri"/>
                <a:cs typeface="Calibri"/>
                <a:sym typeface="Calibri"/>
              </a:rPr>
              <a:t>.”</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631cac4bc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631cac4bc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A word in the story is </a:t>
            </a:r>
            <a:r>
              <a:rPr b="1" lang="en" sz="1600">
                <a:solidFill>
                  <a:schemeClr val="dk1"/>
                </a:solidFill>
                <a:latin typeface="Calibri"/>
                <a:ea typeface="Calibri"/>
                <a:cs typeface="Calibri"/>
                <a:sym typeface="Calibri"/>
              </a:rPr>
              <a:t>ancient</a:t>
            </a:r>
            <a:r>
              <a:rPr lang="en" sz="1600">
                <a:solidFill>
                  <a:schemeClr val="dk1"/>
                </a:solidFill>
                <a:latin typeface="Calibri"/>
                <a:ea typeface="Calibri"/>
                <a:cs typeface="Calibri"/>
                <a:sym typeface="Calibri"/>
              </a:rPr>
              <a:t>.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In Spanish it is</a:t>
            </a:r>
            <a:r>
              <a:rPr lang="en" sz="1600">
                <a:latin typeface="Calibri"/>
                <a:ea typeface="Calibri"/>
                <a:cs typeface="Calibri"/>
                <a:sym typeface="Calibri"/>
              </a:rPr>
              <a:t> </a:t>
            </a:r>
            <a:r>
              <a:rPr b="1" lang="en" sz="1600">
                <a:highlight>
                  <a:srgbClr val="FFFFFF"/>
                </a:highlight>
                <a:latin typeface="Calibri"/>
                <a:ea typeface="Calibri"/>
                <a:cs typeface="Calibri"/>
                <a:sym typeface="Calibri"/>
              </a:rPr>
              <a:t>antiguo </a:t>
            </a:r>
            <a:r>
              <a:rPr lang="en" sz="1600">
                <a:highlight>
                  <a:srgbClr val="FFFFFF"/>
                </a:highlight>
                <a:latin typeface="Calibri"/>
                <a:ea typeface="Calibri"/>
                <a:cs typeface="Calibri"/>
                <a:sym typeface="Calibri"/>
              </a:rPr>
              <a:t>(</a:t>
            </a:r>
            <a:r>
              <a:rPr lang="en" sz="1600">
                <a:highlight>
                  <a:srgbClr val="FFFFFF"/>
                </a:highlight>
                <a:uFill>
                  <a:noFill/>
                </a:uFill>
                <a:latin typeface="Calibri"/>
                <a:ea typeface="Calibri"/>
                <a:cs typeface="Calibri"/>
                <a:sym typeface="Calibri"/>
                <a:hlinkClick r:id="rId2"/>
              </a:rPr>
              <a:t>ahn-</a:t>
            </a:r>
            <a:r>
              <a:rPr b="1" lang="en" sz="1600">
                <a:highlight>
                  <a:srgbClr val="FFFFFF"/>
                </a:highlight>
                <a:uFill>
                  <a:noFill/>
                </a:uFill>
                <a:latin typeface="Calibri"/>
                <a:ea typeface="Calibri"/>
                <a:cs typeface="Calibri"/>
                <a:sym typeface="Calibri"/>
                <a:hlinkClick r:id="rId3"/>
              </a:rPr>
              <a:t>tee</a:t>
            </a:r>
            <a:r>
              <a:rPr lang="en" sz="1600">
                <a:highlight>
                  <a:srgbClr val="FFFFFF"/>
                </a:highlight>
                <a:uFill>
                  <a:noFill/>
                </a:uFill>
                <a:latin typeface="Calibri"/>
                <a:ea typeface="Calibri"/>
                <a:cs typeface="Calibri"/>
                <a:sym typeface="Calibri"/>
                <a:hlinkClick r:id="rId4"/>
              </a:rPr>
              <a:t>-gwoh</a:t>
            </a:r>
            <a:r>
              <a:rPr lang="en" sz="1600">
                <a:highlight>
                  <a:srgbClr val="FFFFFF"/>
                </a:highlight>
                <a:latin typeface="Calibri"/>
                <a:ea typeface="Calibri"/>
                <a:cs typeface="Calibri"/>
                <a:sym typeface="Calibri"/>
              </a:rPr>
              <a:t>).</a:t>
            </a:r>
            <a:endParaRPr sz="16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Ancient is </a:t>
            </a:r>
            <a:r>
              <a:rPr lang="en" sz="1600">
                <a:solidFill>
                  <a:srgbClr val="202124"/>
                </a:solidFill>
                <a:highlight>
                  <a:srgbClr val="FFFFFF"/>
                </a:highlight>
                <a:latin typeface="Calibri"/>
                <a:ea typeface="Calibri"/>
                <a:cs typeface="Calibri"/>
                <a:sym typeface="Calibri"/>
              </a:rPr>
              <a:t>something that is extremely old or doesn’t exist any more</a:t>
            </a:r>
            <a:r>
              <a:rPr lang="en" sz="1600">
                <a:solidFill>
                  <a:schemeClr val="dk1"/>
                </a:solidFill>
                <a:latin typeface="Calibri"/>
                <a:ea typeface="Calibri"/>
                <a:cs typeface="Calibri"/>
                <a:sym typeface="Calibri"/>
              </a:rPr>
              <a:t>.</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Let’s say the word ancient together. Ready? ”Ancient.”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When you say </a:t>
            </a:r>
            <a:r>
              <a:rPr b="1" lang="en" sz="1600">
                <a:solidFill>
                  <a:schemeClr val="dk1"/>
                </a:solidFill>
                <a:latin typeface="Calibri"/>
                <a:ea typeface="Calibri"/>
                <a:cs typeface="Calibri"/>
                <a:sym typeface="Calibri"/>
              </a:rPr>
              <a:t>ancient</a:t>
            </a:r>
            <a:r>
              <a:rPr lang="en" sz="1600">
                <a:solidFill>
                  <a:schemeClr val="dk1"/>
                </a:solidFill>
                <a:latin typeface="Calibri"/>
                <a:ea typeface="Calibri"/>
                <a:cs typeface="Calibri"/>
                <a:sym typeface="Calibri"/>
              </a:rPr>
              <a:t>, I hear the </a:t>
            </a:r>
            <a:r>
              <a:rPr lang="en" sz="1600">
                <a:latin typeface="Calibri"/>
                <a:ea typeface="Calibri"/>
                <a:cs typeface="Calibri"/>
                <a:sym typeface="Calibri"/>
              </a:rPr>
              <a:t>long a sound</a:t>
            </a:r>
            <a:r>
              <a:rPr lang="en" sz="1600">
                <a:solidFill>
                  <a:srgbClr val="980000"/>
                </a:solidFill>
                <a:latin typeface="Calibri"/>
                <a:ea typeface="Calibri"/>
                <a:cs typeface="Calibri"/>
                <a:sym typeface="Calibri"/>
              </a:rPr>
              <a:t>,</a:t>
            </a:r>
            <a:r>
              <a:rPr lang="en" sz="1600">
                <a:solidFill>
                  <a:srgbClr val="980000"/>
                </a:solidFill>
                <a:latin typeface="Calibri"/>
                <a:ea typeface="Calibri"/>
                <a:cs typeface="Calibri"/>
                <a:sym typeface="Calibri"/>
              </a:rPr>
              <a:t> /ā/</a:t>
            </a:r>
            <a:r>
              <a:rPr lang="en" sz="1600">
                <a:solidFill>
                  <a:srgbClr val="980000"/>
                </a:solidFill>
                <a:latin typeface="Calibri"/>
                <a:ea typeface="Calibri"/>
                <a:cs typeface="Calibri"/>
                <a:sym typeface="Calibri"/>
              </a:rPr>
              <a:t>, </a:t>
            </a:r>
            <a:r>
              <a:rPr lang="en" sz="1600">
                <a:solidFill>
                  <a:schemeClr val="dk1"/>
                </a:solidFill>
                <a:latin typeface="Calibri"/>
                <a:ea typeface="Calibri"/>
                <a:cs typeface="Calibri"/>
                <a:sym typeface="Calibri"/>
              </a:rPr>
              <a:t>at the beginning of the word.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Look, </a:t>
            </a:r>
            <a:r>
              <a:rPr b="1" lang="en" sz="1600">
                <a:solidFill>
                  <a:schemeClr val="dk1"/>
                </a:solidFill>
                <a:latin typeface="Calibri"/>
                <a:ea typeface="Calibri"/>
                <a:cs typeface="Calibri"/>
                <a:sym typeface="Calibri"/>
              </a:rPr>
              <a:t>ancient</a:t>
            </a:r>
            <a:r>
              <a:rPr lang="en" sz="1600">
                <a:solidFill>
                  <a:schemeClr val="dk1"/>
                </a:solidFill>
                <a:latin typeface="Calibri"/>
                <a:ea typeface="Calibri"/>
                <a:cs typeface="Calibri"/>
                <a:sym typeface="Calibri"/>
              </a:rPr>
              <a:t> begins with the letter </a:t>
            </a:r>
            <a:r>
              <a:rPr b="1" lang="en" sz="1600">
                <a:solidFill>
                  <a:schemeClr val="dk1"/>
                </a:solidFill>
                <a:latin typeface="Calibri"/>
                <a:ea typeface="Calibri"/>
                <a:cs typeface="Calibri"/>
                <a:sym typeface="Calibri"/>
              </a:rPr>
              <a:t>a</a:t>
            </a:r>
            <a:r>
              <a:rPr lang="en" sz="1600">
                <a:solidFill>
                  <a:schemeClr val="dk1"/>
                </a:solidFill>
                <a:latin typeface="Calibri"/>
                <a:ea typeface="Calibri"/>
                <a:cs typeface="Calibri"/>
                <a:sym typeface="Calibri"/>
              </a:rPr>
              <a:t>.</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Here is a picture that shows </a:t>
            </a:r>
            <a:r>
              <a:rPr b="1" lang="en" sz="1600">
                <a:solidFill>
                  <a:schemeClr val="dk1"/>
                </a:solidFill>
                <a:latin typeface="Calibri"/>
                <a:ea typeface="Calibri"/>
                <a:cs typeface="Calibri"/>
                <a:sym typeface="Calibri"/>
              </a:rPr>
              <a:t>ancient</a:t>
            </a:r>
            <a:r>
              <a:rPr lang="en" sz="1600">
                <a:solidFill>
                  <a:schemeClr val="dk1"/>
                </a:solidFill>
                <a:latin typeface="Calibri"/>
                <a:ea typeface="Calibri"/>
                <a:cs typeface="Calibri"/>
                <a:sym typeface="Calibri"/>
              </a:rPr>
              <a:t>. These serpent heads were built by the Mayas in México almost 2,000 years ago! They are very, very old.</a:t>
            </a:r>
            <a:endParaRPr>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631cac4bcf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631cac4bcf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Here is another picture of </a:t>
            </a:r>
            <a:r>
              <a:rPr b="1" lang="en" sz="1600">
                <a:solidFill>
                  <a:schemeClr val="dk1"/>
                </a:solidFill>
                <a:latin typeface="Calibri"/>
                <a:ea typeface="Calibri"/>
                <a:cs typeface="Calibri"/>
                <a:sym typeface="Calibri"/>
              </a:rPr>
              <a:t>ancient</a:t>
            </a:r>
            <a:r>
              <a:rPr lang="en" sz="1600">
                <a:solidFill>
                  <a:schemeClr val="dk1"/>
                </a:solidFill>
                <a:latin typeface="Calibri"/>
                <a:ea typeface="Calibri"/>
                <a:cs typeface="Calibri"/>
                <a:sym typeface="Calibri"/>
              </a:rPr>
              <a:t>.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How does this picture show the meaning of </a:t>
            </a:r>
            <a:r>
              <a:rPr b="1" lang="en" sz="1600">
                <a:solidFill>
                  <a:schemeClr val="dk1"/>
                </a:solidFill>
                <a:latin typeface="Calibri"/>
                <a:ea typeface="Calibri"/>
                <a:cs typeface="Calibri"/>
                <a:sym typeface="Calibri"/>
              </a:rPr>
              <a:t>ancient</a:t>
            </a:r>
            <a:r>
              <a:rPr lang="en" sz="1600">
                <a:solidFill>
                  <a:schemeClr val="dk1"/>
                </a:solidFill>
                <a:latin typeface="Calibri"/>
                <a:ea typeface="Calibri"/>
                <a:cs typeface="Calibri"/>
                <a:sym typeface="Calibri"/>
              </a:rPr>
              <a:t>? Turn and talk to your partner.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These are very old sculptures of women; they come from two different ancient kingdoms in Africa. The kingdoms don’t exist anymore, but the sculptures do,  and they are ancient.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How many syllables are in the word </a:t>
            </a:r>
            <a:r>
              <a:rPr b="1" lang="en" sz="1600">
                <a:solidFill>
                  <a:schemeClr val="dk1"/>
                </a:solidFill>
                <a:latin typeface="Calibri"/>
                <a:ea typeface="Calibri"/>
                <a:cs typeface="Calibri"/>
                <a:sym typeface="Calibri"/>
              </a:rPr>
              <a:t>ancient</a:t>
            </a:r>
            <a:r>
              <a:rPr lang="en" sz="1600">
                <a:solidFill>
                  <a:schemeClr val="dk1"/>
                </a:solidFill>
                <a:latin typeface="Calibri"/>
                <a:ea typeface="Calibri"/>
                <a:cs typeface="Calibri"/>
                <a:sym typeface="Calibri"/>
              </a:rPr>
              <a:t>? Let’s find out by clapping. Ready?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a:t>
            </a:r>
            <a:r>
              <a:rPr b="1" lang="en" sz="1600">
                <a:highlight>
                  <a:srgbClr val="FFFFFF"/>
                </a:highlight>
                <a:latin typeface="Calibri"/>
                <a:ea typeface="Calibri"/>
                <a:cs typeface="Calibri"/>
                <a:sym typeface="Calibri"/>
              </a:rPr>
              <a:t>An-cient</a:t>
            </a:r>
            <a:r>
              <a:rPr lang="en" sz="1600">
                <a:solidFill>
                  <a:schemeClr val="dk1"/>
                </a:solidFill>
                <a:latin typeface="Calibri"/>
                <a:ea typeface="Calibri"/>
                <a:cs typeface="Calibri"/>
                <a:sym typeface="Calibri"/>
              </a:rPr>
              <a:t>.” 2 syllables.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Now, let’s say </a:t>
            </a:r>
            <a:r>
              <a:rPr b="1" lang="en" sz="1600">
                <a:solidFill>
                  <a:schemeClr val="dk1"/>
                </a:solidFill>
                <a:latin typeface="Calibri"/>
                <a:ea typeface="Calibri"/>
                <a:cs typeface="Calibri"/>
                <a:sym typeface="Calibri"/>
              </a:rPr>
              <a:t>ancient</a:t>
            </a:r>
            <a:r>
              <a:rPr lang="en" sz="1600">
                <a:solidFill>
                  <a:schemeClr val="dk1"/>
                </a:solidFill>
                <a:latin typeface="Calibri"/>
                <a:ea typeface="Calibri"/>
                <a:cs typeface="Calibri"/>
                <a:sym typeface="Calibri"/>
              </a:rPr>
              <a:t> three times by clapping the syllables. Ready?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a:t>
            </a:r>
            <a:r>
              <a:rPr lang="en" sz="1600">
                <a:solidFill>
                  <a:schemeClr val="dk1"/>
                </a:solidFill>
                <a:highlight>
                  <a:schemeClr val="lt1"/>
                </a:highlight>
                <a:latin typeface="Calibri"/>
                <a:ea typeface="Calibri"/>
                <a:cs typeface="Calibri"/>
                <a:sym typeface="Calibri"/>
              </a:rPr>
              <a:t>An-cient, an-cient, an-cient</a:t>
            </a:r>
            <a:r>
              <a:rPr lang="en" sz="1600">
                <a:solidFill>
                  <a:schemeClr val="dk1"/>
                </a:solidFill>
                <a:latin typeface="Calibri"/>
                <a:ea typeface="Calibri"/>
                <a:cs typeface="Calibri"/>
                <a:sym typeface="Calibri"/>
              </a:rPr>
              <a:t>.”</a:t>
            </a:r>
            <a:endParaRPr>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631cac4bcf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631cac4bcf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A word in the story is </a:t>
            </a:r>
            <a:r>
              <a:rPr b="1" lang="en" sz="1600">
                <a:solidFill>
                  <a:schemeClr val="dk1"/>
                </a:solidFill>
                <a:latin typeface="Calibri"/>
                <a:ea typeface="Calibri"/>
                <a:cs typeface="Calibri"/>
                <a:sym typeface="Calibri"/>
              </a:rPr>
              <a:t>ruins</a:t>
            </a:r>
            <a:r>
              <a:rPr lang="en" sz="1600">
                <a:solidFill>
                  <a:schemeClr val="dk1"/>
                </a:solidFill>
                <a:latin typeface="Calibri"/>
                <a:ea typeface="Calibri"/>
                <a:cs typeface="Calibri"/>
                <a:sym typeface="Calibri"/>
              </a:rPr>
              <a:t>.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In Spanish it is </a:t>
            </a:r>
            <a:r>
              <a:rPr b="1" lang="en" sz="1600">
                <a:highlight>
                  <a:srgbClr val="FFFFFF"/>
                </a:highlight>
                <a:latin typeface="Calibri"/>
                <a:ea typeface="Calibri"/>
                <a:cs typeface="Calibri"/>
                <a:sym typeface="Calibri"/>
              </a:rPr>
              <a:t>ruinas </a:t>
            </a:r>
            <a:r>
              <a:rPr lang="en" sz="1600">
                <a:highlight>
                  <a:srgbClr val="FFFFFF"/>
                </a:highlight>
                <a:latin typeface="Calibri"/>
                <a:ea typeface="Calibri"/>
                <a:cs typeface="Calibri"/>
                <a:sym typeface="Calibri"/>
              </a:rPr>
              <a:t>(</a:t>
            </a:r>
            <a:r>
              <a:rPr b="1" lang="en" sz="1600">
                <a:highlight>
                  <a:srgbClr val="FFFFFF"/>
                </a:highlight>
                <a:uFill>
                  <a:noFill/>
                </a:uFill>
                <a:latin typeface="Calibri"/>
                <a:ea typeface="Calibri"/>
                <a:cs typeface="Calibri"/>
                <a:sym typeface="Calibri"/>
                <a:hlinkClick r:id="rId2"/>
              </a:rPr>
              <a:t>rrwee</a:t>
            </a:r>
            <a:r>
              <a:rPr lang="en" sz="1600">
                <a:highlight>
                  <a:srgbClr val="FFFFFF"/>
                </a:highlight>
                <a:uFill>
                  <a:noFill/>
                </a:uFill>
                <a:latin typeface="Calibri"/>
                <a:ea typeface="Calibri"/>
                <a:cs typeface="Calibri"/>
                <a:sym typeface="Calibri"/>
                <a:hlinkClick r:id="rId3"/>
              </a:rPr>
              <a:t>-nahs</a:t>
            </a:r>
            <a:r>
              <a:rPr lang="en" sz="1600">
                <a:highlight>
                  <a:srgbClr val="FFFFFF"/>
                </a:highlight>
                <a:latin typeface="Calibri"/>
                <a:ea typeface="Calibri"/>
                <a:cs typeface="Calibri"/>
                <a:sym typeface="Calibri"/>
              </a:rPr>
              <a:t>)</a:t>
            </a:r>
            <a:r>
              <a:rPr lang="en" sz="1600">
                <a:solidFill>
                  <a:srgbClr val="222222"/>
                </a:solidFill>
                <a:latin typeface="Calibri"/>
                <a:ea typeface="Calibri"/>
                <a:cs typeface="Calibri"/>
                <a:sym typeface="Calibri"/>
              </a:rPr>
              <a:t>.</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0" lvl="0" marL="0" rtl="0" algn="l">
              <a:spcBef>
                <a:spcPts val="300"/>
              </a:spcBef>
              <a:spcAft>
                <a:spcPts val="0"/>
              </a:spcAft>
              <a:buClr>
                <a:schemeClr val="dk1"/>
              </a:buClr>
              <a:buSzPts val="1100"/>
              <a:buFont typeface="Arial"/>
              <a:buNone/>
            </a:pPr>
            <a:r>
              <a:rPr b="1" lang="en" sz="1600">
                <a:solidFill>
                  <a:schemeClr val="dk1"/>
                </a:solidFill>
                <a:latin typeface="Calibri"/>
                <a:ea typeface="Calibri"/>
                <a:cs typeface="Calibri"/>
                <a:sym typeface="Calibri"/>
              </a:rPr>
              <a:t>R</a:t>
            </a:r>
            <a:r>
              <a:rPr b="1" lang="en" sz="1600">
                <a:solidFill>
                  <a:schemeClr val="dk1"/>
                </a:solidFill>
                <a:latin typeface="Calibri"/>
                <a:ea typeface="Calibri"/>
                <a:cs typeface="Calibri"/>
                <a:sym typeface="Calibri"/>
              </a:rPr>
              <a:t>uins </a:t>
            </a:r>
            <a:r>
              <a:rPr lang="en" sz="1600">
                <a:solidFill>
                  <a:schemeClr val="dk1"/>
                </a:solidFill>
                <a:latin typeface="Calibri"/>
                <a:ea typeface="Calibri"/>
                <a:cs typeface="Calibri"/>
                <a:sym typeface="Calibri"/>
              </a:rPr>
              <a:t>are</a:t>
            </a:r>
            <a:r>
              <a:rPr b="1" lang="en" sz="1600">
                <a:solidFill>
                  <a:schemeClr val="dk1"/>
                </a:solidFill>
                <a:latin typeface="Calibri"/>
                <a:ea typeface="Calibri"/>
                <a:cs typeface="Calibri"/>
                <a:sym typeface="Calibri"/>
              </a:rPr>
              <a:t> </a:t>
            </a:r>
            <a:r>
              <a:rPr lang="en" sz="1600">
                <a:solidFill>
                  <a:schemeClr val="dk1"/>
                </a:solidFill>
                <a:latin typeface="Calibri"/>
                <a:ea typeface="Calibri"/>
                <a:cs typeface="Calibri"/>
                <a:sym typeface="Calibri"/>
              </a:rPr>
              <a:t>what is left of a structure after it was damaged or not taken care of. We can also say “a ruin” when we are talking about just one structure. </a:t>
            </a:r>
            <a:endParaRPr sz="1600">
              <a:solidFill>
                <a:schemeClr val="dk1"/>
              </a:solidFill>
              <a:latin typeface="Calibri"/>
              <a:ea typeface="Calibri"/>
              <a:cs typeface="Calibri"/>
              <a:sym typeface="Calibri"/>
            </a:endParaRPr>
          </a:p>
          <a:p>
            <a:pPr indent="0" lvl="0" marL="0" rtl="0" algn="l">
              <a:spcBef>
                <a:spcPts val="30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Let’s say the word </a:t>
            </a:r>
            <a:r>
              <a:rPr b="1" lang="en" sz="1600">
                <a:solidFill>
                  <a:schemeClr val="dk1"/>
                </a:solidFill>
                <a:latin typeface="Calibri"/>
                <a:ea typeface="Calibri"/>
                <a:cs typeface="Calibri"/>
                <a:sym typeface="Calibri"/>
              </a:rPr>
              <a:t>ruins</a:t>
            </a:r>
            <a:r>
              <a:rPr lang="en" sz="1600">
                <a:solidFill>
                  <a:schemeClr val="dk1"/>
                </a:solidFill>
                <a:latin typeface="Calibri"/>
                <a:ea typeface="Calibri"/>
                <a:cs typeface="Calibri"/>
                <a:sym typeface="Calibri"/>
              </a:rPr>
              <a:t> together. Ready?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”R</a:t>
            </a:r>
            <a:r>
              <a:rPr lang="en" sz="1600">
                <a:solidFill>
                  <a:schemeClr val="dk1"/>
                </a:solidFill>
                <a:latin typeface="Calibri"/>
                <a:ea typeface="Calibri"/>
                <a:cs typeface="Calibri"/>
                <a:sym typeface="Calibri"/>
              </a:rPr>
              <a:t>uins</a:t>
            </a:r>
            <a:r>
              <a:rPr lang="en" sz="1600">
                <a:solidFill>
                  <a:schemeClr val="dk1"/>
                </a:solidFill>
                <a:latin typeface="Calibri"/>
                <a:ea typeface="Calibri"/>
                <a:cs typeface="Calibri"/>
                <a:sym typeface="Calibri"/>
              </a:rPr>
              <a:t>.” When you say </a:t>
            </a:r>
            <a:r>
              <a:rPr b="1" lang="en" sz="1600">
                <a:solidFill>
                  <a:schemeClr val="dk1"/>
                </a:solidFill>
                <a:latin typeface="Calibri"/>
                <a:ea typeface="Calibri"/>
                <a:cs typeface="Calibri"/>
                <a:sym typeface="Calibri"/>
              </a:rPr>
              <a:t>ruins</a:t>
            </a:r>
            <a:r>
              <a:rPr lang="en" sz="1600">
                <a:solidFill>
                  <a:schemeClr val="dk1"/>
                </a:solidFill>
                <a:latin typeface="Calibri"/>
                <a:ea typeface="Calibri"/>
                <a:cs typeface="Calibri"/>
                <a:sym typeface="Calibri"/>
              </a:rPr>
              <a:t>, I hear the /r/ sound at the beginning of the word.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Look, </a:t>
            </a:r>
            <a:r>
              <a:rPr b="1" lang="en" sz="1600">
                <a:solidFill>
                  <a:schemeClr val="dk1"/>
                </a:solidFill>
                <a:latin typeface="Calibri"/>
                <a:ea typeface="Calibri"/>
                <a:cs typeface="Calibri"/>
                <a:sym typeface="Calibri"/>
              </a:rPr>
              <a:t>ruins</a:t>
            </a:r>
            <a:r>
              <a:rPr lang="en" sz="1600">
                <a:solidFill>
                  <a:schemeClr val="dk1"/>
                </a:solidFill>
                <a:latin typeface="Calibri"/>
                <a:ea typeface="Calibri"/>
                <a:cs typeface="Calibri"/>
                <a:sym typeface="Calibri"/>
              </a:rPr>
              <a:t> begins with the letter</a:t>
            </a:r>
            <a:r>
              <a:rPr b="1" lang="en" sz="1600">
                <a:solidFill>
                  <a:schemeClr val="dk1"/>
                </a:solidFill>
                <a:latin typeface="Calibri"/>
                <a:ea typeface="Calibri"/>
                <a:cs typeface="Calibri"/>
                <a:sym typeface="Calibri"/>
              </a:rPr>
              <a:t> r</a:t>
            </a:r>
            <a:r>
              <a:rPr lang="en" sz="1600">
                <a:solidFill>
                  <a:schemeClr val="dk1"/>
                </a:solidFill>
                <a:latin typeface="Calibri"/>
                <a:ea typeface="Calibri"/>
                <a:cs typeface="Calibri"/>
                <a:sym typeface="Calibri"/>
              </a:rPr>
              <a:t>.</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Here is a picture that shows the </a:t>
            </a:r>
            <a:r>
              <a:rPr b="1" lang="en" sz="1600">
                <a:solidFill>
                  <a:schemeClr val="dk1"/>
                </a:solidFill>
                <a:latin typeface="Calibri"/>
                <a:ea typeface="Calibri"/>
                <a:cs typeface="Calibri"/>
                <a:sym typeface="Calibri"/>
              </a:rPr>
              <a:t>ruins</a:t>
            </a:r>
            <a:r>
              <a:rPr lang="en" sz="1600">
                <a:solidFill>
                  <a:schemeClr val="dk1"/>
                </a:solidFill>
                <a:latin typeface="Calibri"/>
                <a:ea typeface="Calibri"/>
                <a:cs typeface="Calibri"/>
                <a:sym typeface="Calibri"/>
              </a:rPr>
              <a:t> of an ancient city in Perú called Machu Picchu. It was  built by the Incas, a group of American Indian people in South America.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631cac4bcf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631cac4bcf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Here is another picture of </a:t>
            </a:r>
            <a:r>
              <a:rPr b="1" lang="en" sz="1600">
                <a:solidFill>
                  <a:schemeClr val="dk1"/>
                </a:solidFill>
                <a:latin typeface="Calibri"/>
                <a:ea typeface="Calibri"/>
                <a:cs typeface="Calibri"/>
                <a:sym typeface="Calibri"/>
              </a:rPr>
              <a:t>ruins</a:t>
            </a:r>
            <a:r>
              <a:rPr lang="en" sz="1600">
                <a:solidFill>
                  <a:schemeClr val="dk1"/>
                </a:solidFill>
                <a:latin typeface="Calibri"/>
                <a:ea typeface="Calibri"/>
                <a:cs typeface="Calibri"/>
                <a:sym typeface="Calibri"/>
              </a:rPr>
              <a:t>.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How does this picture show the meaning of </a:t>
            </a:r>
            <a:r>
              <a:rPr b="1" lang="en" sz="1600">
                <a:solidFill>
                  <a:schemeClr val="dk1"/>
                </a:solidFill>
                <a:latin typeface="Calibri"/>
                <a:ea typeface="Calibri"/>
                <a:cs typeface="Calibri"/>
                <a:sym typeface="Calibri"/>
              </a:rPr>
              <a:t>ruins</a:t>
            </a:r>
            <a:r>
              <a:rPr lang="en" sz="1600">
                <a:solidFill>
                  <a:schemeClr val="dk1"/>
                </a:solidFill>
                <a:latin typeface="Calibri"/>
                <a:ea typeface="Calibri"/>
                <a:cs typeface="Calibri"/>
                <a:sym typeface="Calibri"/>
              </a:rPr>
              <a:t>? Turn and talk to your partner.</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rgbClr val="222222"/>
                </a:solidFill>
                <a:highlight>
                  <a:srgbClr val="FFFFFF"/>
                </a:highlight>
                <a:latin typeface="Calibri"/>
                <a:ea typeface="Calibri"/>
                <a:cs typeface="Calibri"/>
                <a:sym typeface="Calibri"/>
              </a:rPr>
              <a:t>The picture shows the Ellora Caves, a large temple complex built between 1,500 and 1,000 years ago in India. These are ancient ruins!</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How many syllables are in the word </a:t>
            </a:r>
            <a:r>
              <a:rPr b="1" lang="en" sz="1600">
                <a:solidFill>
                  <a:schemeClr val="dk1"/>
                </a:solidFill>
                <a:latin typeface="Calibri"/>
                <a:ea typeface="Calibri"/>
                <a:cs typeface="Calibri"/>
                <a:sym typeface="Calibri"/>
              </a:rPr>
              <a:t>ruins</a:t>
            </a:r>
            <a:r>
              <a:rPr lang="en" sz="1600">
                <a:solidFill>
                  <a:schemeClr val="dk1"/>
                </a:solidFill>
                <a:latin typeface="Calibri"/>
                <a:ea typeface="Calibri"/>
                <a:cs typeface="Calibri"/>
                <a:sym typeface="Calibri"/>
              </a:rPr>
              <a:t>? Let’s find out by clapping. Ready?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“R</a:t>
            </a:r>
            <a:r>
              <a:rPr lang="en" sz="1600">
                <a:solidFill>
                  <a:schemeClr val="dk1"/>
                </a:solidFill>
                <a:latin typeface="Calibri"/>
                <a:ea typeface="Calibri"/>
                <a:cs typeface="Calibri"/>
                <a:sym typeface="Calibri"/>
              </a:rPr>
              <a:t>u-ins</a:t>
            </a:r>
            <a:r>
              <a:rPr lang="en" sz="1600">
                <a:solidFill>
                  <a:schemeClr val="dk1"/>
                </a:solidFill>
                <a:latin typeface="Calibri"/>
                <a:ea typeface="Calibri"/>
                <a:cs typeface="Calibri"/>
                <a:sym typeface="Calibri"/>
              </a:rPr>
              <a:t>.” 2 syllables.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Now, let’s say </a:t>
            </a:r>
            <a:r>
              <a:rPr b="1" lang="en" sz="1600">
                <a:solidFill>
                  <a:schemeClr val="dk1"/>
                </a:solidFill>
                <a:latin typeface="Calibri"/>
                <a:ea typeface="Calibri"/>
                <a:cs typeface="Calibri"/>
                <a:sym typeface="Calibri"/>
              </a:rPr>
              <a:t>ruins</a:t>
            </a:r>
            <a:r>
              <a:rPr lang="en" sz="1600">
                <a:solidFill>
                  <a:schemeClr val="dk1"/>
                </a:solidFill>
                <a:latin typeface="Calibri"/>
                <a:ea typeface="Calibri"/>
                <a:cs typeface="Calibri"/>
                <a:sym typeface="Calibri"/>
              </a:rPr>
              <a:t> three times by clapping the syllables. Ready?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a:t>
            </a:r>
            <a:r>
              <a:rPr lang="en" sz="1600">
                <a:solidFill>
                  <a:schemeClr val="dk1"/>
                </a:solidFill>
                <a:latin typeface="Calibri"/>
                <a:ea typeface="Calibri"/>
                <a:cs typeface="Calibri"/>
                <a:sym typeface="Calibri"/>
              </a:rPr>
              <a:t>Ru-ins, ru-ins, ru-ins</a:t>
            </a:r>
            <a:r>
              <a:rPr lang="en" sz="1600">
                <a:solidFill>
                  <a:schemeClr val="dk1"/>
                </a:solidFill>
                <a:latin typeface="Calibri"/>
                <a:ea typeface="Calibri"/>
                <a:cs typeface="Calibri"/>
                <a:sym typeface="Calibri"/>
              </a:rPr>
              <a:t>.”</a:t>
            </a:r>
            <a:endParaRPr>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631cac4bcf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631cac4bcf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Another word in the story is </a:t>
            </a:r>
            <a:r>
              <a:rPr b="1" lang="en" sz="1600">
                <a:solidFill>
                  <a:schemeClr val="dk1"/>
                </a:solidFill>
                <a:latin typeface="Calibri"/>
                <a:ea typeface="Calibri"/>
                <a:cs typeface="Calibri"/>
                <a:sym typeface="Calibri"/>
              </a:rPr>
              <a:t>design</a:t>
            </a:r>
            <a:r>
              <a:rPr lang="en" sz="1600">
                <a:solidFill>
                  <a:schemeClr val="dk1"/>
                </a:solidFill>
                <a:latin typeface="Calibri"/>
                <a:ea typeface="Calibri"/>
                <a:cs typeface="Calibri"/>
                <a:sym typeface="Calibri"/>
              </a:rPr>
              <a:t>, as a verb, or action.</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In Spanish it is </a:t>
            </a:r>
            <a:r>
              <a:rPr b="1" lang="en" sz="1600">
                <a:highlight>
                  <a:srgbClr val="FFFFFF"/>
                </a:highlight>
                <a:latin typeface="Calibri"/>
                <a:ea typeface="Calibri"/>
                <a:cs typeface="Calibri"/>
                <a:sym typeface="Calibri"/>
              </a:rPr>
              <a:t>diseñar </a:t>
            </a:r>
            <a:r>
              <a:rPr lang="en" sz="1600">
                <a:highlight>
                  <a:srgbClr val="FFFFFF"/>
                </a:highlight>
                <a:latin typeface="Calibri"/>
                <a:ea typeface="Calibri"/>
                <a:cs typeface="Calibri"/>
                <a:sym typeface="Calibri"/>
              </a:rPr>
              <a:t>(</a:t>
            </a:r>
            <a:r>
              <a:rPr lang="en" sz="1600">
                <a:highlight>
                  <a:srgbClr val="FFFFFF"/>
                </a:highlight>
                <a:uFill>
                  <a:noFill/>
                </a:uFill>
                <a:latin typeface="Calibri"/>
                <a:ea typeface="Calibri"/>
                <a:cs typeface="Calibri"/>
                <a:sym typeface="Calibri"/>
                <a:hlinkClick r:id="rId2"/>
              </a:rPr>
              <a:t>dee-seh-</a:t>
            </a:r>
            <a:r>
              <a:rPr b="1" lang="en" sz="1600">
                <a:highlight>
                  <a:srgbClr val="FFFFFF"/>
                </a:highlight>
                <a:uFill>
                  <a:noFill/>
                </a:uFill>
                <a:latin typeface="Calibri"/>
                <a:ea typeface="Calibri"/>
                <a:cs typeface="Calibri"/>
                <a:sym typeface="Calibri"/>
                <a:hlinkClick r:id="rId3"/>
              </a:rPr>
              <a:t>nyahr</a:t>
            </a:r>
            <a:r>
              <a:rPr lang="en" sz="1600">
                <a:highlight>
                  <a:srgbClr val="FFFFFF"/>
                </a:highlight>
                <a:latin typeface="Calibri"/>
                <a:ea typeface="Calibri"/>
                <a:cs typeface="Calibri"/>
                <a:sym typeface="Calibri"/>
              </a:rPr>
              <a:t>)</a:t>
            </a:r>
            <a:r>
              <a:rPr lang="en" sz="1600">
                <a:solidFill>
                  <a:srgbClr val="222222"/>
                </a:solidFill>
                <a:latin typeface="Calibri"/>
                <a:ea typeface="Calibri"/>
                <a:cs typeface="Calibri"/>
                <a:sym typeface="Calibri"/>
              </a:rPr>
              <a:t>.</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b="1"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To</a:t>
            </a:r>
            <a:r>
              <a:rPr b="1" lang="en" sz="1600">
                <a:solidFill>
                  <a:schemeClr val="dk1"/>
                </a:solidFill>
                <a:latin typeface="Calibri"/>
                <a:ea typeface="Calibri"/>
                <a:cs typeface="Calibri"/>
                <a:sym typeface="Calibri"/>
              </a:rPr>
              <a:t> design</a:t>
            </a:r>
            <a:r>
              <a:rPr lang="en" sz="1600">
                <a:solidFill>
                  <a:schemeClr val="dk1"/>
                </a:solidFill>
                <a:latin typeface="Calibri"/>
                <a:ea typeface="Calibri"/>
                <a:cs typeface="Calibri"/>
                <a:sym typeface="Calibri"/>
              </a:rPr>
              <a:t> is to</a:t>
            </a:r>
            <a:r>
              <a:rPr lang="en" sz="1200">
                <a:solidFill>
                  <a:schemeClr val="dk1"/>
                </a:solidFill>
                <a:latin typeface="Calibri"/>
                <a:ea typeface="Calibri"/>
                <a:cs typeface="Calibri"/>
                <a:sym typeface="Calibri"/>
              </a:rPr>
              <a:t> </a:t>
            </a:r>
            <a:r>
              <a:rPr lang="en" sz="1600">
                <a:solidFill>
                  <a:schemeClr val="dk1"/>
                </a:solidFill>
                <a:latin typeface="Calibri"/>
                <a:ea typeface="Calibri"/>
                <a:cs typeface="Calibri"/>
                <a:sym typeface="Calibri"/>
              </a:rPr>
              <a:t>make or draw plans. People can design buildings, clothes, furniture, tools, sculptures, and more.</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Let’s say the word </a:t>
            </a:r>
            <a:r>
              <a:rPr b="1" lang="en" sz="1600">
                <a:solidFill>
                  <a:schemeClr val="dk1"/>
                </a:solidFill>
                <a:latin typeface="Calibri"/>
                <a:ea typeface="Calibri"/>
                <a:cs typeface="Calibri"/>
                <a:sym typeface="Calibri"/>
              </a:rPr>
              <a:t>design</a:t>
            </a:r>
            <a:r>
              <a:rPr lang="en" sz="1600">
                <a:solidFill>
                  <a:schemeClr val="dk1"/>
                </a:solidFill>
                <a:latin typeface="Calibri"/>
                <a:ea typeface="Calibri"/>
                <a:cs typeface="Calibri"/>
                <a:sym typeface="Calibri"/>
              </a:rPr>
              <a:t> together. Ready?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”D</a:t>
            </a:r>
            <a:r>
              <a:rPr lang="en" sz="1600">
                <a:solidFill>
                  <a:schemeClr val="dk1"/>
                </a:solidFill>
                <a:latin typeface="Calibri"/>
                <a:ea typeface="Calibri"/>
                <a:cs typeface="Calibri"/>
                <a:sym typeface="Calibri"/>
              </a:rPr>
              <a:t>esign</a:t>
            </a:r>
            <a:r>
              <a:rPr lang="en" sz="1600">
                <a:solidFill>
                  <a:schemeClr val="dk1"/>
                </a:solidFill>
                <a:latin typeface="Calibri"/>
                <a:ea typeface="Calibri"/>
                <a:cs typeface="Calibri"/>
                <a:sym typeface="Calibri"/>
              </a:rPr>
              <a:t>.” When you say </a:t>
            </a:r>
            <a:r>
              <a:rPr b="1" lang="en" sz="1600">
                <a:solidFill>
                  <a:schemeClr val="dk1"/>
                </a:solidFill>
                <a:latin typeface="Calibri"/>
                <a:ea typeface="Calibri"/>
                <a:cs typeface="Calibri"/>
                <a:sym typeface="Calibri"/>
              </a:rPr>
              <a:t>d</a:t>
            </a:r>
            <a:r>
              <a:rPr b="1" lang="en" sz="1600">
                <a:solidFill>
                  <a:schemeClr val="dk1"/>
                </a:solidFill>
                <a:latin typeface="Calibri"/>
                <a:ea typeface="Calibri"/>
                <a:cs typeface="Calibri"/>
                <a:sym typeface="Calibri"/>
              </a:rPr>
              <a:t>esign</a:t>
            </a:r>
            <a:r>
              <a:rPr lang="en" sz="1600">
                <a:solidFill>
                  <a:schemeClr val="dk1"/>
                </a:solidFill>
                <a:latin typeface="Calibri"/>
                <a:ea typeface="Calibri"/>
                <a:cs typeface="Calibri"/>
                <a:sym typeface="Calibri"/>
              </a:rPr>
              <a:t> I hear the /d/ sound at the beginning of the word.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Look, </a:t>
            </a:r>
            <a:r>
              <a:rPr b="1" lang="en" sz="1600">
                <a:solidFill>
                  <a:schemeClr val="dk1"/>
                </a:solidFill>
                <a:latin typeface="Calibri"/>
                <a:ea typeface="Calibri"/>
                <a:cs typeface="Calibri"/>
                <a:sym typeface="Calibri"/>
              </a:rPr>
              <a:t>d</a:t>
            </a:r>
            <a:r>
              <a:rPr b="1" lang="en" sz="1600">
                <a:solidFill>
                  <a:schemeClr val="dk1"/>
                </a:solidFill>
                <a:latin typeface="Calibri"/>
                <a:ea typeface="Calibri"/>
                <a:cs typeface="Calibri"/>
                <a:sym typeface="Calibri"/>
              </a:rPr>
              <a:t>esign</a:t>
            </a:r>
            <a:r>
              <a:rPr lang="en" sz="1600">
                <a:solidFill>
                  <a:schemeClr val="dk1"/>
                </a:solidFill>
                <a:latin typeface="Calibri"/>
                <a:ea typeface="Calibri"/>
                <a:cs typeface="Calibri"/>
                <a:sym typeface="Calibri"/>
              </a:rPr>
              <a:t> begins with the letter </a:t>
            </a:r>
            <a:r>
              <a:rPr b="1" lang="en" sz="1600">
                <a:solidFill>
                  <a:schemeClr val="dk1"/>
                </a:solidFill>
                <a:latin typeface="Calibri"/>
                <a:ea typeface="Calibri"/>
                <a:cs typeface="Calibri"/>
                <a:sym typeface="Calibri"/>
              </a:rPr>
              <a:t>d</a:t>
            </a:r>
            <a:r>
              <a:rPr lang="en" sz="1600">
                <a:solidFill>
                  <a:schemeClr val="dk1"/>
                </a:solidFill>
                <a:latin typeface="Calibri"/>
                <a:ea typeface="Calibri"/>
                <a:cs typeface="Calibri"/>
                <a:sym typeface="Calibri"/>
              </a:rPr>
              <a:t>.</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Here is a picture that shows </a:t>
            </a:r>
            <a:r>
              <a:rPr b="1" lang="en" sz="1600">
                <a:solidFill>
                  <a:schemeClr val="dk1"/>
                </a:solidFill>
                <a:latin typeface="Calibri"/>
                <a:ea typeface="Calibri"/>
                <a:cs typeface="Calibri"/>
                <a:sym typeface="Calibri"/>
              </a:rPr>
              <a:t>d</a:t>
            </a:r>
            <a:r>
              <a:rPr b="1" lang="en" sz="1600">
                <a:solidFill>
                  <a:schemeClr val="dk1"/>
                </a:solidFill>
                <a:latin typeface="Calibri"/>
                <a:ea typeface="Calibri"/>
                <a:cs typeface="Calibri"/>
                <a:sym typeface="Calibri"/>
              </a:rPr>
              <a:t>esign</a:t>
            </a:r>
            <a:r>
              <a:rPr lang="en" sz="1600">
                <a:solidFill>
                  <a:schemeClr val="dk1"/>
                </a:solidFill>
                <a:latin typeface="Calibri"/>
                <a:ea typeface="Calibri"/>
                <a:cs typeface="Calibri"/>
                <a:sym typeface="Calibri"/>
              </a:rPr>
              <a:t>. These architects are designing a home; they are making decisions and drawing the plans for the structure that other people will build.</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631cac4bcf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631cac4bcf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Here is another picture of </a:t>
            </a:r>
            <a:r>
              <a:rPr b="1" lang="en" sz="1600">
                <a:solidFill>
                  <a:schemeClr val="dk1"/>
                </a:solidFill>
                <a:latin typeface="Calibri"/>
                <a:ea typeface="Calibri"/>
                <a:cs typeface="Calibri"/>
                <a:sym typeface="Calibri"/>
              </a:rPr>
              <a:t>d</a:t>
            </a:r>
            <a:r>
              <a:rPr b="1" lang="en" sz="1600">
                <a:solidFill>
                  <a:schemeClr val="dk1"/>
                </a:solidFill>
                <a:latin typeface="Calibri"/>
                <a:ea typeface="Calibri"/>
                <a:cs typeface="Calibri"/>
                <a:sym typeface="Calibri"/>
              </a:rPr>
              <a:t>esign</a:t>
            </a:r>
            <a:r>
              <a:rPr lang="en" sz="1600">
                <a:solidFill>
                  <a:schemeClr val="dk1"/>
                </a:solidFill>
                <a:latin typeface="Calibri"/>
                <a:ea typeface="Calibri"/>
                <a:cs typeface="Calibri"/>
                <a:sym typeface="Calibri"/>
              </a:rPr>
              <a:t>.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How does this picture show the meaning of the verb </a:t>
            </a:r>
            <a:r>
              <a:rPr b="1" lang="en" sz="1600">
                <a:solidFill>
                  <a:schemeClr val="dk1"/>
                </a:solidFill>
                <a:latin typeface="Calibri"/>
                <a:ea typeface="Calibri"/>
                <a:cs typeface="Calibri"/>
                <a:sym typeface="Calibri"/>
              </a:rPr>
              <a:t>design</a:t>
            </a:r>
            <a:r>
              <a:rPr lang="en" sz="1600">
                <a:solidFill>
                  <a:schemeClr val="dk1"/>
                </a:solidFill>
                <a:latin typeface="Calibri"/>
                <a:ea typeface="Calibri"/>
                <a:cs typeface="Calibri"/>
                <a:sym typeface="Calibri"/>
              </a:rPr>
              <a:t>? Turn and talk to your partner.</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This engineer is designing a structure, to analyze whether it will work well for people to use.</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How many syllables are in the word </a:t>
            </a:r>
            <a:r>
              <a:rPr b="1" lang="en" sz="1600">
                <a:solidFill>
                  <a:schemeClr val="dk1"/>
                </a:solidFill>
                <a:latin typeface="Calibri"/>
                <a:ea typeface="Calibri"/>
                <a:cs typeface="Calibri"/>
                <a:sym typeface="Calibri"/>
              </a:rPr>
              <a:t>design</a:t>
            </a:r>
            <a:r>
              <a:rPr lang="en" sz="1600">
                <a:solidFill>
                  <a:schemeClr val="dk1"/>
                </a:solidFill>
                <a:latin typeface="Calibri"/>
                <a:ea typeface="Calibri"/>
                <a:cs typeface="Calibri"/>
                <a:sym typeface="Calibri"/>
              </a:rPr>
              <a:t>? Let’s find out by clapping. Ready?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“D</a:t>
            </a:r>
            <a:r>
              <a:rPr lang="en" sz="1600">
                <a:solidFill>
                  <a:schemeClr val="dk1"/>
                </a:solidFill>
                <a:latin typeface="Calibri"/>
                <a:ea typeface="Calibri"/>
                <a:cs typeface="Calibri"/>
                <a:sym typeface="Calibri"/>
              </a:rPr>
              <a:t>e-sign</a:t>
            </a:r>
            <a:r>
              <a:rPr lang="en" sz="1600">
                <a:solidFill>
                  <a:schemeClr val="dk1"/>
                </a:solidFill>
                <a:latin typeface="Calibri"/>
                <a:ea typeface="Calibri"/>
                <a:cs typeface="Calibri"/>
                <a:sym typeface="Calibri"/>
              </a:rPr>
              <a:t>.” 2 syllables.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Now, let’s say </a:t>
            </a:r>
            <a:r>
              <a:rPr b="1" lang="en" sz="1600">
                <a:solidFill>
                  <a:schemeClr val="dk1"/>
                </a:solidFill>
                <a:latin typeface="Calibri"/>
                <a:ea typeface="Calibri"/>
                <a:cs typeface="Calibri"/>
                <a:sym typeface="Calibri"/>
              </a:rPr>
              <a:t>design</a:t>
            </a:r>
            <a:r>
              <a:rPr lang="en" sz="1600">
                <a:solidFill>
                  <a:schemeClr val="dk1"/>
                </a:solidFill>
                <a:latin typeface="Calibri"/>
                <a:ea typeface="Calibri"/>
                <a:cs typeface="Calibri"/>
                <a:sym typeface="Calibri"/>
              </a:rPr>
              <a:t> three times by clapping the syllables. Ready?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“D</a:t>
            </a:r>
            <a:r>
              <a:rPr lang="en" sz="1600">
                <a:solidFill>
                  <a:schemeClr val="dk1"/>
                </a:solidFill>
                <a:latin typeface="Calibri"/>
                <a:ea typeface="Calibri"/>
                <a:cs typeface="Calibri"/>
                <a:sym typeface="Calibri"/>
              </a:rPr>
              <a:t>e-sign</a:t>
            </a:r>
            <a:r>
              <a:rPr lang="en" sz="1600">
                <a:solidFill>
                  <a:schemeClr val="dk1"/>
                </a:solidFill>
                <a:latin typeface="Calibri"/>
                <a:ea typeface="Calibri"/>
                <a:cs typeface="Calibri"/>
                <a:sym typeface="Calibri"/>
              </a:rPr>
              <a:t>, </a:t>
            </a:r>
            <a:r>
              <a:rPr lang="en" sz="1600">
                <a:solidFill>
                  <a:schemeClr val="dk1"/>
                </a:solidFill>
                <a:latin typeface="Calibri"/>
                <a:ea typeface="Calibri"/>
                <a:cs typeface="Calibri"/>
                <a:sym typeface="Calibri"/>
              </a:rPr>
              <a:t>de-sign</a:t>
            </a:r>
            <a:r>
              <a:rPr lang="en" sz="1600">
                <a:solidFill>
                  <a:schemeClr val="dk1"/>
                </a:solidFill>
                <a:latin typeface="Calibri"/>
                <a:ea typeface="Calibri"/>
                <a:cs typeface="Calibri"/>
                <a:sym typeface="Calibri"/>
              </a:rPr>
              <a:t>, </a:t>
            </a:r>
            <a:r>
              <a:rPr lang="en" sz="1600">
                <a:solidFill>
                  <a:schemeClr val="dk1"/>
                </a:solidFill>
                <a:latin typeface="Calibri"/>
                <a:ea typeface="Calibri"/>
                <a:cs typeface="Calibri"/>
                <a:sym typeface="Calibri"/>
              </a:rPr>
              <a:t>de-sign.”</a:t>
            </a:r>
            <a:endParaRPr>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aab8605f7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aab8605f7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Another word in the story is </a:t>
            </a:r>
            <a:r>
              <a:rPr b="1" lang="en" sz="1600">
                <a:solidFill>
                  <a:schemeClr val="dk1"/>
                </a:solidFill>
                <a:latin typeface="Calibri"/>
                <a:ea typeface="Calibri"/>
                <a:cs typeface="Calibri"/>
                <a:sym typeface="Calibri"/>
              </a:rPr>
              <a:t>plan</a:t>
            </a:r>
            <a:r>
              <a:rPr lang="en" sz="1600">
                <a:solidFill>
                  <a:schemeClr val="dk1"/>
                </a:solidFill>
                <a:latin typeface="Calibri"/>
                <a:ea typeface="Calibri"/>
                <a:cs typeface="Calibri"/>
                <a:sym typeface="Calibri"/>
              </a:rPr>
              <a:t>.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In Spanish it is </a:t>
            </a:r>
            <a:r>
              <a:rPr b="1" lang="en" sz="1600">
                <a:highlight>
                  <a:srgbClr val="FFFFFF"/>
                </a:highlight>
                <a:latin typeface="Calibri"/>
                <a:ea typeface="Calibri"/>
                <a:cs typeface="Calibri"/>
                <a:sym typeface="Calibri"/>
              </a:rPr>
              <a:t>plano</a:t>
            </a:r>
            <a:r>
              <a:rPr b="1" lang="en" sz="1600">
                <a:highlight>
                  <a:srgbClr val="FFFFFF"/>
                </a:highlight>
                <a:latin typeface="Calibri"/>
                <a:ea typeface="Calibri"/>
                <a:cs typeface="Calibri"/>
                <a:sym typeface="Calibri"/>
              </a:rPr>
              <a:t> </a:t>
            </a:r>
            <a:r>
              <a:rPr lang="en" sz="1600">
                <a:highlight>
                  <a:srgbClr val="FFFFFF"/>
                </a:highlight>
                <a:latin typeface="Calibri"/>
                <a:ea typeface="Calibri"/>
                <a:cs typeface="Calibri"/>
                <a:sym typeface="Calibri"/>
              </a:rPr>
              <a:t>(</a:t>
            </a:r>
            <a:r>
              <a:rPr b="1" lang="en" sz="1600">
                <a:highlight>
                  <a:srgbClr val="FFFFFF"/>
                </a:highlight>
                <a:uFill>
                  <a:noFill/>
                </a:uFill>
                <a:latin typeface="Calibri"/>
                <a:ea typeface="Calibri"/>
                <a:cs typeface="Calibri"/>
                <a:sym typeface="Calibri"/>
                <a:hlinkClick r:id="rId2"/>
              </a:rPr>
              <a:t>plah</a:t>
            </a:r>
            <a:r>
              <a:rPr lang="en" sz="1600">
                <a:highlight>
                  <a:srgbClr val="FFFFFF"/>
                </a:highlight>
                <a:uFill>
                  <a:noFill/>
                </a:uFill>
                <a:latin typeface="Calibri"/>
                <a:ea typeface="Calibri"/>
                <a:cs typeface="Calibri"/>
                <a:sym typeface="Calibri"/>
                <a:hlinkClick r:id="rId3"/>
              </a:rPr>
              <a:t>-noh</a:t>
            </a:r>
            <a:r>
              <a:rPr lang="en" sz="1600">
                <a:highlight>
                  <a:srgbClr val="FFFFFF"/>
                </a:highlight>
                <a:latin typeface="Calibri"/>
                <a:ea typeface="Calibri"/>
                <a:cs typeface="Calibri"/>
                <a:sym typeface="Calibri"/>
              </a:rPr>
              <a:t>)</a:t>
            </a:r>
            <a:r>
              <a:rPr lang="en" sz="1600">
                <a:solidFill>
                  <a:srgbClr val="222222"/>
                </a:solidFill>
                <a:latin typeface="Calibri"/>
                <a:ea typeface="Calibri"/>
                <a:cs typeface="Calibri"/>
                <a:sym typeface="Calibri"/>
              </a:rPr>
              <a:t>.</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b="1"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A</a:t>
            </a:r>
            <a:r>
              <a:rPr b="1" lang="en" sz="1600">
                <a:solidFill>
                  <a:schemeClr val="dk1"/>
                </a:solidFill>
                <a:latin typeface="Calibri"/>
                <a:ea typeface="Calibri"/>
                <a:cs typeface="Calibri"/>
                <a:sym typeface="Calibri"/>
              </a:rPr>
              <a:t> plan</a:t>
            </a:r>
            <a:r>
              <a:rPr lang="en" sz="1600">
                <a:solidFill>
                  <a:schemeClr val="dk1"/>
                </a:solidFill>
                <a:latin typeface="Calibri"/>
                <a:ea typeface="Calibri"/>
                <a:cs typeface="Calibri"/>
                <a:sym typeface="Calibri"/>
              </a:rPr>
              <a:t> is a drawing that shows how something will be built.</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Let’s say the word </a:t>
            </a:r>
            <a:r>
              <a:rPr b="1" lang="en" sz="1600">
                <a:solidFill>
                  <a:schemeClr val="dk1"/>
                </a:solidFill>
                <a:latin typeface="Calibri"/>
                <a:ea typeface="Calibri"/>
                <a:cs typeface="Calibri"/>
                <a:sym typeface="Calibri"/>
              </a:rPr>
              <a:t>plan</a:t>
            </a:r>
            <a:r>
              <a:rPr lang="en" sz="1600">
                <a:solidFill>
                  <a:schemeClr val="dk1"/>
                </a:solidFill>
                <a:latin typeface="Calibri"/>
                <a:ea typeface="Calibri"/>
                <a:cs typeface="Calibri"/>
                <a:sym typeface="Calibri"/>
              </a:rPr>
              <a:t> together. Ready?</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”Plan.” When you say </a:t>
            </a:r>
            <a:r>
              <a:rPr b="1" lang="en" sz="1600">
                <a:solidFill>
                  <a:schemeClr val="dk1"/>
                </a:solidFill>
                <a:latin typeface="Calibri"/>
                <a:ea typeface="Calibri"/>
                <a:cs typeface="Calibri"/>
                <a:sym typeface="Calibri"/>
              </a:rPr>
              <a:t>plan</a:t>
            </a:r>
            <a:r>
              <a:rPr lang="en" sz="1600">
                <a:solidFill>
                  <a:schemeClr val="dk1"/>
                </a:solidFill>
                <a:latin typeface="Calibri"/>
                <a:ea typeface="Calibri"/>
                <a:cs typeface="Calibri"/>
                <a:sym typeface="Calibri"/>
              </a:rPr>
              <a:t> I hear the /p/ sound at the beginning of the word.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Look, </a:t>
            </a:r>
            <a:r>
              <a:rPr b="1" lang="en" sz="1600">
                <a:solidFill>
                  <a:schemeClr val="dk1"/>
                </a:solidFill>
                <a:latin typeface="Calibri"/>
                <a:ea typeface="Calibri"/>
                <a:cs typeface="Calibri"/>
                <a:sym typeface="Calibri"/>
              </a:rPr>
              <a:t>pla</a:t>
            </a:r>
            <a:r>
              <a:rPr b="1" lang="en" sz="1600">
                <a:solidFill>
                  <a:schemeClr val="dk1"/>
                </a:solidFill>
                <a:latin typeface="Calibri"/>
                <a:ea typeface="Calibri"/>
                <a:cs typeface="Calibri"/>
                <a:sym typeface="Calibri"/>
              </a:rPr>
              <a:t>n</a:t>
            </a:r>
            <a:r>
              <a:rPr lang="en" sz="1600">
                <a:solidFill>
                  <a:schemeClr val="dk1"/>
                </a:solidFill>
                <a:latin typeface="Calibri"/>
                <a:ea typeface="Calibri"/>
                <a:cs typeface="Calibri"/>
                <a:sym typeface="Calibri"/>
              </a:rPr>
              <a:t> begins with the letter </a:t>
            </a:r>
            <a:r>
              <a:rPr b="1" lang="en" sz="1600">
                <a:solidFill>
                  <a:schemeClr val="dk1"/>
                </a:solidFill>
                <a:latin typeface="Calibri"/>
                <a:ea typeface="Calibri"/>
                <a:cs typeface="Calibri"/>
                <a:sym typeface="Calibri"/>
              </a:rPr>
              <a:t>p</a:t>
            </a:r>
            <a:r>
              <a:rPr lang="en" sz="1600">
                <a:solidFill>
                  <a:schemeClr val="dk1"/>
                </a:solidFill>
                <a:latin typeface="Calibri"/>
                <a:ea typeface="Calibri"/>
                <a:cs typeface="Calibri"/>
                <a:sym typeface="Calibri"/>
              </a:rPr>
              <a:t>.</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Here is a picture that shows </a:t>
            </a:r>
            <a:r>
              <a:rPr b="1" lang="en" sz="1600">
                <a:solidFill>
                  <a:schemeClr val="dk1"/>
                </a:solidFill>
                <a:latin typeface="Calibri"/>
                <a:ea typeface="Calibri"/>
                <a:cs typeface="Calibri"/>
                <a:sym typeface="Calibri"/>
              </a:rPr>
              <a:t>plan</a:t>
            </a:r>
            <a:r>
              <a:rPr lang="en" sz="1600">
                <a:solidFill>
                  <a:schemeClr val="dk1"/>
                </a:solidFill>
                <a:latin typeface="Calibri"/>
                <a:ea typeface="Calibri"/>
                <a:cs typeface="Calibri"/>
                <a:sym typeface="Calibri"/>
              </a:rPr>
              <a:t>. This is the kind of drawing an architect makes to show how to build a house.</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aab8605f7c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aab8605f7c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Here is another picture of </a:t>
            </a:r>
            <a:r>
              <a:rPr b="1" lang="en" sz="1600">
                <a:solidFill>
                  <a:schemeClr val="dk1"/>
                </a:solidFill>
                <a:latin typeface="Calibri"/>
                <a:ea typeface="Calibri"/>
                <a:cs typeface="Calibri"/>
                <a:sym typeface="Calibri"/>
              </a:rPr>
              <a:t>pla</a:t>
            </a:r>
            <a:r>
              <a:rPr b="1" lang="en" sz="1600">
                <a:solidFill>
                  <a:schemeClr val="dk1"/>
                </a:solidFill>
                <a:latin typeface="Calibri"/>
                <a:ea typeface="Calibri"/>
                <a:cs typeface="Calibri"/>
                <a:sym typeface="Calibri"/>
              </a:rPr>
              <a:t>n</a:t>
            </a:r>
            <a:r>
              <a:rPr lang="en" sz="1600">
                <a:solidFill>
                  <a:schemeClr val="dk1"/>
                </a:solidFill>
                <a:latin typeface="Calibri"/>
                <a:ea typeface="Calibri"/>
                <a:cs typeface="Calibri"/>
                <a:sym typeface="Calibri"/>
              </a:rPr>
              <a:t>.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How does this picture show the meaning of </a:t>
            </a:r>
            <a:r>
              <a:rPr b="1" lang="en" sz="1600">
                <a:solidFill>
                  <a:schemeClr val="dk1"/>
                </a:solidFill>
                <a:latin typeface="Calibri"/>
                <a:ea typeface="Calibri"/>
                <a:cs typeface="Calibri"/>
                <a:sym typeface="Calibri"/>
              </a:rPr>
              <a:t>pla</a:t>
            </a:r>
            <a:r>
              <a:rPr b="1" lang="en" sz="1600">
                <a:solidFill>
                  <a:schemeClr val="dk1"/>
                </a:solidFill>
                <a:latin typeface="Calibri"/>
                <a:ea typeface="Calibri"/>
                <a:cs typeface="Calibri"/>
                <a:sym typeface="Calibri"/>
              </a:rPr>
              <a:t>n</a:t>
            </a:r>
            <a:r>
              <a:rPr lang="en" sz="1600">
                <a:solidFill>
                  <a:schemeClr val="dk1"/>
                </a:solidFill>
                <a:latin typeface="Calibri"/>
                <a:ea typeface="Calibri"/>
                <a:cs typeface="Calibri"/>
                <a:sym typeface="Calibri"/>
              </a:rPr>
              <a:t>? Turn and talk to your partner.</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This is a plan for a playground. It shows where the different play structures should be built.</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How many syllables are in the word </a:t>
            </a:r>
            <a:r>
              <a:rPr b="1" lang="en" sz="1600">
                <a:solidFill>
                  <a:schemeClr val="dk1"/>
                </a:solidFill>
                <a:latin typeface="Calibri"/>
                <a:ea typeface="Calibri"/>
                <a:cs typeface="Calibri"/>
                <a:sym typeface="Calibri"/>
              </a:rPr>
              <a:t>pla</a:t>
            </a:r>
            <a:r>
              <a:rPr b="1" lang="en" sz="1600">
                <a:solidFill>
                  <a:schemeClr val="dk1"/>
                </a:solidFill>
                <a:latin typeface="Calibri"/>
                <a:ea typeface="Calibri"/>
                <a:cs typeface="Calibri"/>
                <a:sym typeface="Calibri"/>
              </a:rPr>
              <a:t>n</a:t>
            </a:r>
            <a:r>
              <a:rPr lang="en" sz="1600">
                <a:solidFill>
                  <a:schemeClr val="dk1"/>
                </a:solidFill>
                <a:latin typeface="Calibri"/>
                <a:ea typeface="Calibri"/>
                <a:cs typeface="Calibri"/>
                <a:sym typeface="Calibri"/>
              </a:rPr>
              <a:t>? Let’s find out by clapping. Ready?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a:t>
            </a:r>
            <a:r>
              <a:rPr lang="en" sz="1600">
                <a:solidFill>
                  <a:schemeClr val="dk1"/>
                </a:solidFill>
                <a:latin typeface="Calibri"/>
                <a:ea typeface="Calibri"/>
                <a:cs typeface="Calibri"/>
                <a:sym typeface="Calibri"/>
              </a:rPr>
              <a:t>Plan</a:t>
            </a:r>
            <a:r>
              <a:rPr lang="en" sz="1600">
                <a:solidFill>
                  <a:schemeClr val="dk1"/>
                </a:solidFill>
                <a:latin typeface="Calibri"/>
                <a:ea typeface="Calibri"/>
                <a:cs typeface="Calibri"/>
                <a:sym typeface="Calibri"/>
              </a:rPr>
              <a:t>.” 1 syllable.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Now, let’s say </a:t>
            </a:r>
            <a:r>
              <a:rPr b="1" lang="en" sz="1600">
                <a:solidFill>
                  <a:schemeClr val="dk1"/>
                </a:solidFill>
                <a:latin typeface="Calibri"/>
                <a:ea typeface="Calibri"/>
                <a:cs typeface="Calibri"/>
                <a:sym typeface="Calibri"/>
              </a:rPr>
              <a:t>pla</a:t>
            </a:r>
            <a:r>
              <a:rPr b="1" lang="en" sz="1600">
                <a:solidFill>
                  <a:schemeClr val="dk1"/>
                </a:solidFill>
                <a:latin typeface="Calibri"/>
                <a:ea typeface="Calibri"/>
                <a:cs typeface="Calibri"/>
                <a:sym typeface="Calibri"/>
              </a:rPr>
              <a:t>n</a:t>
            </a:r>
            <a:r>
              <a:rPr lang="en" sz="1600">
                <a:solidFill>
                  <a:schemeClr val="dk1"/>
                </a:solidFill>
                <a:latin typeface="Calibri"/>
                <a:ea typeface="Calibri"/>
                <a:cs typeface="Calibri"/>
                <a:sym typeface="Calibri"/>
              </a:rPr>
              <a:t> three times by clapping the syllables. Ready?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a:t>
            </a:r>
            <a:r>
              <a:rPr lang="en" sz="1600">
                <a:solidFill>
                  <a:schemeClr val="dk1"/>
                </a:solidFill>
                <a:latin typeface="Calibri"/>
                <a:ea typeface="Calibri"/>
                <a:cs typeface="Calibri"/>
                <a:sym typeface="Calibri"/>
              </a:rPr>
              <a:t>Plan, plan, plan</a:t>
            </a:r>
            <a:r>
              <a:rPr lang="en" sz="1600">
                <a:solidFill>
                  <a:schemeClr val="dk1"/>
                </a:solidFill>
                <a:latin typeface="Calibri"/>
                <a:ea typeface="Calibri"/>
                <a:cs typeface="Calibri"/>
                <a:sym typeface="Calibri"/>
              </a:rPr>
              <a:t>.”</a:t>
            </a:r>
            <a:endParaRPr>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2132450" y="71175"/>
            <a:ext cx="4879091" cy="4838701"/>
          </a:xfrm>
          <a:prstGeom prst="rect">
            <a:avLst/>
          </a:prstGeom>
          <a:noFill/>
          <a:ln cap="flat" cmpd="sng" w="9525">
            <a:solidFill>
              <a:srgbClr val="999999"/>
            </a:solidFill>
            <a:prstDash val="solid"/>
            <a:round/>
            <a:headEnd len="sm" w="sm" type="none"/>
            <a:tailEnd len="sm" w="sm" type="none"/>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2"/>
          <p:cNvSpPr txBox="1"/>
          <p:nvPr>
            <p:ph type="title"/>
          </p:nvPr>
        </p:nvSpPr>
        <p:spPr>
          <a:xfrm>
            <a:off x="311700" y="445025"/>
            <a:ext cx="8520600" cy="699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4400">
                <a:latin typeface="Century Gothic"/>
                <a:ea typeface="Century Gothic"/>
                <a:cs typeface="Century Gothic"/>
                <a:sym typeface="Century Gothic"/>
              </a:rPr>
              <a:t>arrange</a:t>
            </a:r>
            <a:endParaRPr sz="4400">
              <a:latin typeface="Century Gothic"/>
              <a:ea typeface="Century Gothic"/>
              <a:cs typeface="Century Gothic"/>
              <a:sym typeface="Century Gothic"/>
            </a:endParaRPr>
          </a:p>
        </p:txBody>
      </p:sp>
      <p:sp>
        <p:nvSpPr>
          <p:cNvPr id="116" name="Google Shape;116;p22"/>
          <p:cNvSpPr txBox="1"/>
          <p:nvPr/>
        </p:nvSpPr>
        <p:spPr>
          <a:xfrm>
            <a:off x="311700" y="4620125"/>
            <a:ext cx="7348800" cy="36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latin typeface="Century Gothic"/>
                <a:ea typeface="Century Gothic"/>
                <a:cs typeface="Century Gothic"/>
                <a:sym typeface="Century Gothic"/>
              </a:rPr>
              <a:t>https://www.youtube.com/watch?v=jYL9puz6nIE</a:t>
            </a:r>
            <a:endParaRPr sz="800">
              <a:latin typeface="Century Gothic"/>
              <a:ea typeface="Century Gothic"/>
              <a:cs typeface="Century Gothic"/>
              <a:sym typeface="Century Gothic"/>
            </a:endParaRPr>
          </a:p>
        </p:txBody>
      </p:sp>
      <p:pic>
        <p:nvPicPr>
          <p:cNvPr id="117" name="Google Shape;117;p22"/>
          <p:cNvPicPr preferRelativeResize="0"/>
          <p:nvPr/>
        </p:nvPicPr>
        <p:blipFill>
          <a:blip r:embed="rId3">
            <a:alphaModFix/>
          </a:blip>
          <a:stretch>
            <a:fillRect/>
          </a:stretch>
        </p:blipFill>
        <p:spPr>
          <a:xfrm>
            <a:off x="1687950" y="1296725"/>
            <a:ext cx="5637334" cy="317100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3"/>
          <p:cNvSpPr txBox="1"/>
          <p:nvPr>
            <p:ph type="title"/>
          </p:nvPr>
        </p:nvSpPr>
        <p:spPr>
          <a:xfrm>
            <a:off x="311700" y="108225"/>
            <a:ext cx="8520600" cy="738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4400">
                <a:latin typeface="Century Gothic"/>
                <a:ea typeface="Century Gothic"/>
                <a:cs typeface="Century Gothic"/>
                <a:sym typeface="Century Gothic"/>
              </a:rPr>
              <a:t>arrange</a:t>
            </a:r>
            <a:endParaRPr sz="4400">
              <a:latin typeface="Century Gothic"/>
              <a:ea typeface="Century Gothic"/>
              <a:cs typeface="Century Gothic"/>
              <a:sym typeface="Century Gothic"/>
            </a:endParaRPr>
          </a:p>
          <a:p>
            <a:pPr indent="0" lvl="0" marL="0" rtl="0" algn="l">
              <a:spcBef>
                <a:spcPts val="0"/>
              </a:spcBef>
              <a:spcAft>
                <a:spcPts val="0"/>
              </a:spcAft>
              <a:buNone/>
            </a:pPr>
            <a:r>
              <a:t/>
            </a:r>
            <a:endParaRPr/>
          </a:p>
        </p:txBody>
      </p:sp>
      <p:sp>
        <p:nvSpPr>
          <p:cNvPr id="123" name="Google Shape;123;p23"/>
          <p:cNvSpPr txBox="1"/>
          <p:nvPr/>
        </p:nvSpPr>
        <p:spPr>
          <a:xfrm>
            <a:off x="311700" y="4681975"/>
            <a:ext cx="7280100" cy="29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latin typeface="Century Gothic"/>
                <a:ea typeface="Century Gothic"/>
                <a:cs typeface="Century Gothic"/>
                <a:sym typeface="Century Gothic"/>
              </a:rPr>
              <a:t>https://www.wellandgood.com/feng-shui-with-plants/</a:t>
            </a:r>
            <a:endParaRPr sz="800">
              <a:latin typeface="Century Gothic"/>
              <a:ea typeface="Century Gothic"/>
              <a:cs typeface="Century Gothic"/>
              <a:sym typeface="Century Gothic"/>
            </a:endParaRPr>
          </a:p>
        </p:txBody>
      </p:sp>
      <p:pic>
        <p:nvPicPr>
          <p:cNvPr id="124" name="Google Shape;124;p23"/>
          <p:cNvPicPr preferRelativeResize="0"/>
          <p:nvPr/>
        </p:nvPicPr>
        <p:blipFill>
          <a:blip r:embed="rId3">
            <a:alphaModFix/>
          </a:blip>
          <a:stretch>
            <a:fillRect/>
          </a:stretch>
        </p:blipFill>
        <p:spPr>
          <a:xfrm>
            <a:off x="1891238" y="998625"/>
            <a:ext cx="5361527" cy="353094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4"/>
          <p:cNvSpPr txBox="1"/>
          <p:nvPr>
            <p:ph type="title"/>
          </p:nvPr>
        </p:nvSpPr>
        <p:spPr>
          <a:xfrm>
            <a:off x="311700" y="143950"/>
            <a:ext cx="8520600" cy="873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4400">
                <a:latin typeface="Century Gothic"/>
                <a:ea typeface="Century Gothic"/>
                <a:cs typeface="Century Gothic"/>
                <a:sym typeface="Century Gothic"/>
              </a:rPr>
              <a:t>ancient</a:t>
            </a:r>
            <a:endParaRPr sz="4400">
              <a:latin typeface="Century Gothic"/>
              <a:ea typeface="Century Gothic"/>
              <a:cs typeface="Century Gothic"/>
              <a:sym typeface="Century Gothic"/>
            </a:endParaRPr>
          </a:p>
        </p:txBody>
      </p:sp>
      <p:sp>
        <p:nvSpPr>
          <p:cNvPr id="60" name="Google Shape;60;p14"/>
          <p:cNvSpPr txBox="1"/>
          <p:nvPr/>
        </p:nvSpPr>
        <p:spPr>
          <a:xfrm>
            <a:off x="106750" y="4755300"/>
            <a:ext cx="7870800" cy="30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800">
                <a:solidFill>
                  <a:schemeClr val="dk1"/>
                </a:solidFill>
                <a:latin typeface="Century Gothic"/>
                <a:ea typeface="Century Gothic"/>
                <a:cs typeface="Century Gothic"/>
                <a:sym typeface="Century Gothic"/>
              </a:rPr>
              <a:t>https://clausitosfootprints.wordpress.com/2013/03/27/chichen-itza-mexico-march-2012/img_0249/</a:t>
            </a:r>
            <a:endParaRPr sz="800">
              <a:latin typeface="Century Gothic"/>
              <a:ea typeface="Century Gothic"/>
              <a:cs typeface="Century Gothic"/>
              <a:sym typeface="Century Gothic"/>
            </a:endParaRPr>
          </a:p>
        </p:txBody>
      </p:sp>
      <p:pic>
        <p:nvPicPr>
          <p:cNvPr id="61" name="Google Shape;61;p14"/>
          <p:cNvPicPr preferRelativeResize="0"/>
          <p:nvPr/>
        </p:nvPicPr>
        <p:blipFill>
          <a:blip r:embed="rId3">
            <a:alphaModFix/>
          </a:blip>
          <a:stretch>
            <a:fillRect/>
          </a:stretch>
        </p:blipFill>
        <p:spPr>
          <a:xfrm>
            <a:off x="1840550" y="1017650"/>
            <a:ext cx="5462897" cy="34518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5"/>
          <p:cNvSpPr txBox="1"/>
          <p:nvPr>
            <p:ph type="title"/>
          </p:nvPr>
        </p:nvSpPr>
        <p:spPr>
          <a:xfrm>
            <a:off x="311700" y="190550"/>
            <a:ext cx="8520600" cy="827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4400">
                <a:latin typeface="Century Gothic"/>
                <a:ea typeface="Century Gothic"/>
                <a:cs typeface="Century Gothic"/>
                <a:sym typeface="Century Gothic"/>
              </a:rPr>
              <a:t>ancient</a:t>
            </a:r>
            <a:endParaRPr sz="4400">
              <a:latin typeface="Century Gothic"/>
              <a:ea typeface="Century Gothic"/>
              <a:cs typeface="Century Gothic"/>
              <a:sym typeface="Century Gothic"/>
            </a:endParaRPr>
          </a:p>
          <a:p>
            <a:pPr indent="0" lvl="0" marL="0" rtl="0" algn="l">
              <a:spcBef>
                <a:spcPts val="0"/>
              </a:spcBef>
              <a:spcAft>
                <a:spcPts val="0"/>
              </a:spcAft>
              <a:buNone/>
            </a:pPr>
            <a:r>
              <a:t/>
            </a:r>
            <a:endParaRPr/>
          </a:p>
        </p:txBody>
      </p:sp>
      <p:sp>
        <p:nvSpPr>
          <p:cNvPr id="67" name="Google Shape;67;p15"/>
          <p:cNvSpPr txBox="1"/>
          <p:nvPr/>
        </p:nvSpPr>
        <p:spPr>
          <a:xfrm>
            <a:off x="172275" y="4774350"/>
            <a:ext cx="8849400" cy="29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latin typeface="Century Gothic"/>
                <a:ea typeface="Century Gothic"/>
                <a:cs typeface="Century Gothic"/>
                <a:sym typeface="Century Gothic"/>
              </a:rPr>
              <a:t>https://www.youtube.com/watch?app=desktop&amp;v=55tSkRqhmYc</a:t>
            </a:r>
            <a:endParaRPr sz="800">
              <a:latin typeface="Century Gothic"/>
              <a:ea typeface="Century Gothic"/>
              <a:cs typeface="Century Gothic"/>
              <a:sym typeface="Century Gothic"/>
            </a:endParaRPr>
          </a:p>
        </p:txBody>
      </p:sp>
      <p:pic>
        <p:nvPicPr>
          <p:cNvPr id="68" name="Google Shape;68;p15"/>
          <p:cNvPicPr preferRelativeResize="0"/>
          <p:nvPr/>
        </p:nvPicPr>
        <p:blipFill>
          <a:blip r:embed="rId3">
            <a:alphaModFix/>
          </a:blip>
          <a:stretch>
            <a:fillRect/>
          </a:stretch>
        </p:blipFill>
        <p:spPr>
          <a:xfrm>
            <a:off x="2191761" y="1017661"/>
            <a:ext cx="4760479" cy="36133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6"/>
          <p:cNvSpPr txBox="1"/>
          <p:nvPr>
            <p:ph type="title"/>
          </p:nvPr>
        </p:nvSpPr>
        <p:spPr>
          <a:xfrm>
            <a:off x="311700" y="239200"/>
            <a:ext cx="8520600" cy="778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4400">
                <a:latin typeface="Century Gothic"/>
                <a:ea typeface="Century Gothic"/>
                <a:cs typeface="Century Gothic"/>
                <a:sym typeface="Century Gothic"/>
              </a:rPr>
              <a:t>ruins</a:t>
            </a:r>
            <a:endParaRPr sz="4400">
              <a:latin typeface="Century Gothic"/>
              <a:ea typeface="Century Gothic"/>
              <a:cs typeface="Century Gothic"/>
              <a:sym typeface="Century Gothic"/>
            </a:endParaRPr>
          </a:p>
        </p:txBody>
      </p:sp>
      <p:sp>
        <p:nvSpPr>
          <p:cNvPr id="74" name="Google Shape;74;p16"/>
          <p:cNvSpPr txBox="1"/>
          <p:nvPr/>
        </p:nvSpPr>
        <p:spPr>
          <a:xfrm>
            <a:off x="156525" y="4696250"/>
            <a:ext cx="8675700" cy="32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latin typeface="Century Gothic"/>
                <a:ea typeface="Century Gothic"/>
                <a:cs typeface="Century Gothic"/>
                <a:sym typeface="Century Gothic"/>
              </a:rPr>
              <a:t>https://earth.google.com/web/@0,0,0a,22251752.77375655d,35y,0h,0t,0r</a:t>
            </a:r>
            <a:endParaRPr sz="800">
              <a:latin typeface="Century Gothic"/>
              <a:ea typeface="Century Gothic"/>
              <a:cs typeface="Century Gothic"/>
              <a:sym typeface="Century Gothic"/>
            </a:endParaRPr>
          </a:p>
        </p:txBody>
      </p:sp>
      <p:pic>
        <p:nvPicPr>
          <p:cNvPr id="75" name="Google Shape;75;p16"/>
          <p:cNvPicPr preferRelativeResize="0"/>
          <p:nvPr/>
        </p:nvPicPr>
        <p:blipFill>
          <a:blip r:embed="rId3">
            <a:alphaModFix/>
          </a:blip>
          <a:stretch>
            <a:fillRect/>
          </a:stretch>
        </p:blipFill>
        <p:spPr>
          <a:xfrm>
            <a:off x="2885125" y="1170100"/>
            <a:ext cx="3373750" cy="33737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7"/>
          <p:cNvSpPr txBox="1"/>
          <p:nvPr>
            <p:ph type="title"/>
          </p:nvPr>
        </p:nvSpPr>
        <p:spPr>
          <a:xfrm>
            <a:off x="311700" y="202450"/>
            <a:ext cx="8520600" cy="815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4400">
                <a:latin typeface="Century Gothic"/>
                <a:ea typeface="Century Gothic"/>
                <a:cs typeface="Century Gothic"/>
                <a:sym typeface="Century Gothic"/>
              </a:rPr>
              <a:t>ruins</a:t>
            </a:r>
            <a:endParaRPr sz="4400">
              <a:latin typeface="Century Gothic"/>
              <a:ea typeface="Century Gothic"/>
              <a:cs typeface="Century Gothic"/>
              <a:sym typeface="Century Gothic"/>
            </a:endParaRPr>
          </a:p>
        </p:txBody>
      </p:sp>
      <p:sp>
        <p:nvSpPr>
          <p:cNvPr id="81" name="Google Shape;81;p17"/>
          <p:cNvSpPr txBox="1"/>
          <p:nvPr/>
        </p:nvSpPr>
        <p:spPr>
          <a:xfrm>
            <a:off x="156550" y="4763350"/>
            <a:ext cx="7114200" cy="27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latin typeface="Century Gothic"/>
                <a:ea typeface="Century Gothic"/>
                <a:cs typeface="Century Gothic"/>
                <a:sym typeface="Century Gothic"/>
              </a:rPr>
              <a:t>https://www.heritagedaily.com/2020/07/50-ancient-ruins-around-the-world/134292</a:t>
            </a:r>
            <a:endParaRPr sz="800">
              <a:latin typeface="Century Gothic"/>
              <a:ea typeface="Century Gothic"/>
              <a:cs typeface="Century Gothic"/>
              <a:sym typeface="Century Gothic"/>
            </a:endParaRPr>
          </a:p>
        </p:txBody>
      </p:sp>
      <p:pic>
        <p:nvPicPr>
          <p:cNvPr id="82" name="Google Shape;82;p17"/>
          <p:cNvPicPr preferRelativeResize="0"/>
          <p:nvPr/>
        </p:nvPicPr>
        <p:blipFill>
          <a:blip r:embed="rId3">
            <a:alphaModFix/>
          </a:blip>
          <a:stretch>
            <a:fillRect/>
          </a:stretch>
        </p:blipFill>
        <p:spPr>
          <a:xfrm>
            <a:off x="1976313" y="1017850"/>
            <a:ext cx="5191365" cy="34407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8"/>
          <p:cNvSpPr txBox="1"/>
          <p:nvPr>
            <p:ph type="title"/>
          </p:nvPr>
        </p:nvSpPr>
        <p:spPr>
          <a:xfrm>
            <a:off x="311700" y="445025"/>
            <a:ext cx="8520600" cy="699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4400">
                <a:latin typeface="Century Gothic"/>
                <a:ea typeface="Century Gothic"/>
                <a:cs typeface="Century Gothic"/>
                <a:sym typeface="Century Gothic"/>
              </a:rPr>
              <a:t>design</a:t>
            </a:r>
            <a:endParaRPr sz="4400">
              <a:latin typeface="Century Gothic"/>
              <a:ea typeface="Century Gothic"/>
              <a:cs typeface="Century Gothic"/>
              <a:sym typeface="Century Gothic"/>
            </a:endParaRPr>
          </a:p>
        </p:txBody>
      </p:sp>
      <p:sp>
        <p:nvSpPr>
          <p:cNvPr id="88" name="Google Shape;88;p18"/>
          <p:cNvSpPr txBox="1"/>
          <p:nvPr/>
        </p:nvSpPr>
        <p:spPr>
          <a:xfrm>
            <a:off x="311700" y="4620125"/>
            <a:ext cx="7348800" cy="36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latin typeface="Century Gothic"/>
                <a:ea typeface="Century Gothic"/>
                <a:cs typeface="Century Gothic"/>
                <a:sym typeface="Century Gothic"/>
              </a:rPr>
              <a:t>https://www.thinktankhome.com/design-laundry-room/</a:t>
            </a:r>
            <a:endParaRPr sz="800">
              <a:latin typeface="Century Gothic"/>
              <a:ea typeface="Century Gothic"/>
              <a:cs typeface="Century Gothic"/>
              <a:sym typeface="Century Gothic"/>
            </a:endParaRPr>
          </a:p>
        </p:txBody>
      </p:sp>
      <p:pic>
        <p:nvPicPr>
          <p:cNvPr id="89" name="Google Shape;89;p18"/>
          <p:cNvPicPr preferRelativeResize="0"/>
          <p:nvPr/>
        </p:nvPicPr>
        <p:blipFill>
          <a:blip r:embed="rId3">
            <a:alphaModFix/>
          </a:blip>
          <a:stretch>
            <a:fillRect/>
          </a:stretch>
        </p:blipFill>
        <p:spPr>
          <a:xfrm>
            <a:off x="766800" y="1296725"/>
            <a:ext cx="7610401" cy="3171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9"/>
          <p:cNvSpPr txBox="1"/>
          <p:nvPr>
            <p:ph type="title"/>
          </p:nvPr>
        </p:nvSpPr>
        <p:spPr>
          <a:xfrm>
            <a:off x="311700" y="108225"/>
            <a:ext cx="8520600" cy="738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4400">
                <a:latin typeface="Century Gothic"/>
                <a:ea typeface="Century Gothic"/>
                <a:cs typeface="Century Gothic"/>
                <a:sym typeface="Century Gothic"/>
              </a:rPr>
              <a:t>design</a:t>
            </a:r>
            <a:endParaRPr sz="4400">
              <a:latin typeface="Century Gothic"/>
              <a:ea typeface="Century Gothic"/>
              <a:cs typeface="Century Gothic"/>
              <a:sym typeface="Century Gothic"/>
            </a:endParaRPr>
          </a:p>
          <a:p>
            <a:pPr indent="0" lvl="0" marL="0" rtl="0" algn="l">
              <a:spcBef>
                <a:spcPts val="0"/>
              </a:spcBef>
              <a:spcAft>
                <a:spcPts val="0"/>
              </a:spcAft>
              <a:buNone/>
            </a:pPr>
            <a:r>
              <a:t/>
            </a:r>
            <a:endParaRPr/>
          </a:p>
        </p:txBody>
      </p:sp>
      <p:sp>
        <p:nvSpPr>
          <p:cNvPr id="95" name="Google Shape;95;p19"/>
          <p:cNvSpPr txBox="1"/>
          <p:nvPr/>
        </p:nvSpPr>
        <p:spPr>
          <a:xfrm>
            <a:off x="311700" y="4737025"/>
            <a:ext cx="7280100" cy="29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latin typeface="Century Gothic"/>
                <a:ea typeface="Century Gothic"/>
                <a:cs typeface="Century Gothic"/>
                <a:sym typeface="Century Gothic"/>
              </a:rPr>
              <a:t>https://venturewell.org/black-women-engineers/</a:t>
            </a:r>
            <a:endParaRPr sz="800">
              <a:latin typeface="Century Gothic"/>
              <a:ea typeface="Century Gothic"/>
              <a:cs typeface="Century Gothic"/>
              <a:sym typeface="Century Gothic"/>
            </a:endParaRPr>
          </a:p>
        </p:txBody>
      </p:sp>
      <p:pic>
        <p:nvPicPr>
          <p:cNvPr id="96" name="Google Shape;96;p19"/>
          <p:cNvPicPr preferRelativeResize="0"/>
          <p:nvPr/>
        </p:nvPicPr>
        <p:blipFill>
          <a:blip r:embed="rId3">
            <a:alphaModFix/>
          </a:blip>
          <a:stretch>
            <a:fillRect/>
          </a:stretch>
        </p:blipFill>
        <p:spPr>
          <a:xfrm>
            <a:off x="1385225" y="1051100"/>
            <a:ext cx="6373556" cy="35860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20"/>
          <p:cNvSpPr txBox="1"/>
          <p:nvPr>
            <p:ph type="title"/>
          </p:nvPr>
        </p:nvSpPr>
        <p:spPr>
          <a:xfrm>
            <a:off x="311700" y="445025"/>
            <a:ext cx="8520600" cy="699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4400">
                <a:latin typeface="Century Gothic"/>
                <a:ea typeface="Century Gothic"/>
                <a:cs typeface="Century Gothic"/>
                <a:sym typeface="Century Gothic"/>
              </a:rPr>
              <a:t>plan</a:t>
            </a:r>
            <a:endParaRPr sz="4400">
              <a:latin typeface="Century Gothic"/>
              <a:ea typeface="Century Gothic"/>
              <a:cs typeface="Century Gothic"/>
              <a:sym typeface="Century Gothic"/>
            </a:endParaRPr>
          </a:p>
        </p:txBody>
      </p:sp>
      <p:sp>
        <p:nvSpPr>
          <p:cNvPr id="102" name="Google Shape;102;p20"/>
          <p:cNvSpPr txBox="1"/>
          <p:nvPr/>
        </p:nvSpPr>
        <p:spPr>
          <a:xfrm>
            <a:off x="311700" y="4620125"/>
            <a:ext cx="7348800" cy="36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latin typeface="Century Gothic"/>
                <a:ea typeface="Century Gothic"/>
                <a:cs typeface="Century Gothic"/>
                <a:sym typeface="Century Gothic"/>
              </a:rPr>
              <a:t>https://www.houseplanshelper.com/architectural-floor-plans.html</a:t>
            </a:r>
            <a:endParaRPr sz="800">
              <a:latin typeface="Century Gothic"/>
              <a:ea typeface="Century Gothic"/>
              <a:cs typeface="Century Gothic"/>
              <a:sym typeface="Century Gothic"/>
            </a:endParaRPr>
          </a:p>
        </p:txBody>
      </p:sp>
      <p:pic>
        <p:nvPicPr>
          <p:cNvPr id="103" name="Google Shape;103;p20"/>
          <p:cNvPicPr preferRelativeResize="0"/>
          <p:nvPr/>
        </p:nvPicPr>
        <p:blipFill>
          <a:blip r:embed="rId3">
            <a:alphaModFix/>
          </a:blip>
          <a:stretch>
            <a:fillRect/>
          </a:stretch>
        </p:blipFill>
        <p:spPr>
          <a:xfrm>
            <a:off x="1950213" y="1272450"/>
            <a:ext cx="5243575" cy="301151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21"/>
          <p:cNvSpPr txBox="1"/>
          <p:nvPr>
            <p:ph type="title"/>
          </p:nvPr>
        </p:nvSpPr>
        <p:spPr>
          <a:xfrm>
            <a:off x="311700" y="108225"/>
            <a:ext cx="8520600" cy="738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4400">
                <a:latin typeface="Century Gothic"/>
                <a:ea typeface="Century Gothic"/>
                <a:cs typeface="Century Gothic"/>
                <a:sym typeface="Century Gothic"/>
              </a:rPr>
              <a:t>plan</a:t>
            </a:r>
            <a:endParaRPr sz="4400">
              <a:latin typeface="Century Gothic"/>
              <a:ea typeface="Century Gothic"/>
              <a:cs typeface="Century Gothic"/>
              <a:sym typeface="Century Gothic"/>
            </a:endParaRPr>
          </a:p>
          <a:p>
            <a:pPr indent="0" lvl="0" marL="0" rtl="0" algn="l">
              <a:spcBef>
                <a:spcPts val="0"/>
              </a:spcBef>
              <a:spcAft>
                <a:spcPts val="0"/>
              </a:spcAft>
              <a:buNone/>
            </a:pPr>
            <a:r>
              <a:t/>
            </a:r>
            <a:endParaRPr/>
          </a:p>
        </p:txBody>
      </p:sp>
      <p:sp>
        <p:nvSpPr>
          <p:cNvPr id="109" name="Google Shape;109;p21"/>
          <p:cNvSpPr txBox="1"/>
          <p:nvPr/>
        </p:nvSpPr>
        <p:spPr>
          <a:xfrm>
            <a:off x="311700" y="4737025"/>
            <a:ext cx="7280100" cy="29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latin typeface="Century Gothic"/>
                <a:ea typeface="Century Gothic"/>
                <a:cs typeface="Century Gothic"/>
                <a:sym typeface="Century Gothic"/>
              </a:rPr>
              <a:t>https://www.pinterest.com/pin/147633694007665185/</a:t>
            </a:r>
            <a:endParaRPr sz="800">
              <a:latin typeface="Century Gothic"/>
              <a:ea typeface="Century Gothic"/>
              <a:cs typeface="Century Gothic"/>
              <a:sym typeface="Century Gothic"/>
            </a:endParaRPr>
          </a:p>
        </p:txBody>
      </p:sp>
      <p:pic>
        <p:nvPicPr>
          <p:cNvPr id="110" name="Google Shape;110;p21"/>
          <p:cNvPicPr preferRelativeResize="0"/>
          <p:nvPr/>
        </p:nvPicPr>
        <p:blipFill>
          <a:blip r:embed="rId3">
            <a:alphaModFix/>
          </a:blip>
          <a:stretch>
            <a:fillRect/>
          </a:stretch>
        </p:blipFill>
        <p:spPr>
          <a:xfrm>
            <a:off x="2685863" y="998625"/>
            <a:ext cx="3772285" cy="358599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