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Century Gothic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bold.fntdata"/><Relationship Id="rId10" Type="http://schemas.openxmlformats.org/officeDocument/2006/relationships/font" Target="fonts/CenturyGothic-regular.fntdata"/><Relationship Id="rId13" Type="http://schemas.openxmlformats.org/officeDocument/2006/relationships/font" Target="fonts/CenturyGothic-boldItalic.fntdata"/><Relationship Id="rId12" Type="http://schemas.openxmlformats.org/officeDocument/2006/relationships/font" Target="fonts/CenturyGothic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spanishdict.com/pronunciation/preferir" TargetMode="External"/><Relationship Id="rId3" Type="http://schemas.openxmlformats.org/officeDocument/2006/relationships/hyperlink" Target="https://www.spanishdict.com/pronunciation/preferir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spanishdict.com/pronunciation/escama" TargetMode="External"/><Relationship Id="rId3" Type="http://schemas.openxmlformats.org/officeDocument/2006/relationships/hyperlink" Target="https://www.spanishdict.com/pronunciation/escama" TargetMode="External"/><Relationship Id="rId4" Type="http://schemas.openxmlformats.org/officeDocument/2006/relationships/hyperlink" Target="https://www.spanishdict.com/pronunciation/escama" TargetMode="Externa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word in the story is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rather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Spanish it is </a:t>
            </a:r>
            <a:r>
              <a:rPr b="1" lang="en" sz="16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preferir </a:t>
            </a:r>
            <a:r>
              <a:rPr lang="en" sz="16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" sz="1600">
                <a:highlight>
                  <a:srgbClr val="FFFFFF"/>
                </a:highlight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2"/>
              </a:rPr>
              <a:t>preh-feh-</a:t>
            </a:r>
            <a:r>
              <a:rPr b="1" lang="en" sz="1600">
                <a:highlight>
                  <a:srgbClr val="FFFFFF"/>
                </a:highlight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3"/>
              </a:rPr>
              <a:t>reer</a:t>
            </a:r>
            <a:r>
              <a:rPr lang="en" sz="16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).</a:t>
            </a:r>
            <a:endParaRPr b="1" sz="1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Rather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means to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prefer or choose one thing over another.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Let’s say the word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rather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together. Ready?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”R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ather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.”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 you say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rather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I hear the /r/ sound at the beginning of the word.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Look,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rather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begins with the letter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Here is a picture that shows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rather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This girl is thinking about what she would rather have for lunch. Would she rather have pizza or chicken nuggets? What would you rather have for lunch?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9cca0b82c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9cca0b82c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Here is another picture of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rather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does this picture show the meaning of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rather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 Turn and talk to your partner.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many syllables are in the word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rather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  Let’s find out by clapping. Ready?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“Rather.” Two syllables.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Now, let’s say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rather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three times by clapping the syllables. Ready?  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“Ra-ther, ra-ther, ra-ther.”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99519afaf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99519afaf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word in the 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story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scale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Spanish it is </a:t>
            </a:r>
            <a:r>
              <a:rPr b="1" lang="en" sz="16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escama </a:t>
            </a:r>
            <a:r>
              <a:rPr lang="en" sz="16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" sz="1600">
                <a:highlight>
                  <a:srgbClr val="FFFFFF"/>
                </a:highlight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2"/>
              </a:rPr>
              <a:t>ehs-</a:t>
            </a:r>
            <a:r>
              <a:rPr b="1" lang="en" sz="1600">
                <a:highlight>
                  <a:srgbClr val="FFFFFF"/>
                </a:highlight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3"/>
              </a:rPr>
              <a:t>kah</a:t>
            </a:r>
            <a:r>
              <a:rPr lang="en" sz="1600">
                <a:highlight>
                  <a:srgbClr val="FFFFFF"/>
                </a:highlight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4"/>
              </a:rPr>
              <a:t>-mah</a:t>
            </a:r>
            <a:r>
              <a:rPr lang="en" sz="16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).</a:t>
            </a:r>
            <a:endParaRPr sz="16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scale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a small, hard, thin part of a fish’s covering.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Fish have many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scales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 we add an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the base word 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scale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You might have heard the word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scale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before when you go to the doctor and get your weight measured. There are different meanings for the word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scale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Let’s say the word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scale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together. Ready?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Scale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.”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 you say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scale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I hear the /s/ sound at the beginning of the word.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Look,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scale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begins with the letter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Here is a picture that shows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scale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This fish has beautiful blue scales. Can you see how many scales cover its body?</a:t>
            </a:r>
            <a:endParaRPr sz="16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99519afaf2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99519afaf2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Here is another picture of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scale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does this picture show the meaning of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scale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 Turn and talk to your partner.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person is scraping the scales off the fish.  He or she will cook the fish, and we don’t eat the scales.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many syllables are in the word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scale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 Let’s find out by clapping. Ready?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cale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.” One syllable.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Now, let’s say </a:t>
            </a: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scale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three times by clapping the syllables. Ready?  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“S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cale,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cale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scale.”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budgetbytes.com/pizza-dough/" TargetMode="External"/><Relationship Id="rId4" Type="http://schemas.openxmlformats.org/officeDocument/2006/relationships/hyperlink" Target="https://www.bettycrocker.com/recipes/oven-fried-chicken-tenders/46a69e4d-4c31-485b-9d43-67d40b353f2e" TargetMode="External"/><Relationship Id="rId5" Type="http://schemas.openxmlformats.org/officeDocument/2006/relationships/image" Target="../media/image3.jpg"/><Relationship Id="rId6" Type="http://schemas.openxmlformats.org/officeDocument/2006/relationships/image" Target="../media/image1.jpg"/><Relationship Id="rId7" Type="http://schemas.openxmlformats.org/officeDocument/2006/relationships/image" Target="../media/image6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vocal.media/theSwamp/we-need-a-new-black-education-system-nationwide" TargetMode="External"/><Relationship Id="rId4" Type="http://schemas.openxmlformats.org/officeDocument/2006/relationships/hyperlink" Target="https://www.nytimes.com/2020/08/24/sports/baseball/Dodgers-halfway-season.html" TargetMode="External"/><Relationship Id="rId5" Type="http://schemas.openxmlformats.org/officeDocument/2006/relationships/image" Target="../media/image8.jpg"/><Relationship Id="rId6" Type="http://schemas.openxmlformats.org/officeDocument/2006/relationships/image" Target="../media/image2.jpg"/><Relationship Id="rId7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48450"/>
            <a:ext cx="85206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400">
                <a:latin typeface="Century Gothic"/>
                <a:ea typeface="Century Gothic"/>
                <a:cs typeface="Century Gothic"/>
                <a:sym typeface="Century Gothic"/>
              </a:rPr>
              <a:t>rather</a:t>
            </a:r>
            <a:endParaRPr b="1" sz="4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151500" y="4675475"/>
            <a:ext cx="8680800" cy="34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uFill>
                  <a:noFill/>
                </a:uFill>
                <a:latin typeface="Century Gothic"/>
                <a:ea typeface="Century Gothic"/>
                <a:cs typeface="Century Gothic"/>
                <a:sym typeface="Century Gothic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https://www.budgetbytes.com/pizza-dough/</a:t>
            </a:r>
            <a:r>
              <a:rPr lang="en" sz="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 </a:t>
            </a:r>
            <a:r>
              <a:rPr lang="en" sz="800">
                <a:solidFill>
                  <a:srgbClr val="000000"/>
                </a:solidFill>
                <a:uFill>
                  <a:noFill/>
                </a:uFill>
                <a:latin typeface="Century Gothic"/>
                <a:ea typeface="Century Gothic"/>
                <a:cs typeface="Century Gothic"/>
                <a:sym typeface="Century Gothic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https://www.bettycrocker.com/recipes/oven-fried-chicken-tenders/46a69e4d-4c31-485b-9d43-67d40b353f2e</a:t>
            </a:r>
            <a:r>
              <a:rPr lang="en" sz="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https://www.pinterest.com/pin/create/button/?media=https://image.freepik.com/free-photo/young-asian-girl-violet-shirt-thinking-pointing-head-get-idea_</a:t>
            </a:r>
            <a:endParaRPr sz="8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916675" y="2187175"/>
            <a:ext cx="3987326" cy="2242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134800" y="478300"/>
            <a:ext cx="2611875" cy="146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054375" y="434250"/>
            <a:ext cx="2067676" cy="155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ctrTitle"/>
          </p:nvPr>
        </p:nvSpPr>
        <p:spPr>
          <a:xfrm>
            <a:off x="311700" y="248450"/>
            <a:ext cx="85206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400">
                <a:latin typeface="Century Gothic"/>
                <a:ea typeface="Century Gothic"/>
                <a:cs typeface="Century Gothic"/>
                <a:sym typeface="Century Gothic"/>
              </a:rPr>
              <a:t>rather</a:t>
            </a:r>
            <a:endParaRPr b="1" sz="4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4" name="Google Shape;64;p14"/>
          <p:cNvSpPr txBox="1"/>
          <p:nvPr>
            <p:ph idx="1" type="subTitle"/>
          </p:nvPr>
        </p:nvSpPr>
        <p:spPr>
          <a:xfrm>
            <a:off x="110950" y="4705800"/>
            <a:ext cx="8896500" cy="32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uFill>
                  <a:noFill/>
                </a:uFill>
                <a:latin typeface="Century Gothic"/>
                <a:ea typeface="Century Gothic"/>
                <a:cs typeface="Century Gothic"/>
                <a:sym typeface="Century Gothic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https://vocal.media/theSwamp/we-need-a-new-black-education-system-nationwide</a:t>
            </a:r>
            <a:r>
              <a:rPr lang="en" sz="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</a:t>
            </a:r>
            <a:r>
              <a:rPr lang="en" sz="800">
                <a:solidFill>
                  <a:srgbClr val="000000"/>
                </a:solidFill>
                <a:uFill>
                  <a:noFill/>
                </a:uFill>
                <a:latin typeface="Century Gothic"/>
                <a:ea typeface="Century Gothic"/>
                <a:cs typeface="Century Gothic"/>
                <a:sym typeface="Century Gothic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https://www.nytimes.com/2020/08/24/sports/baseball/Dodgers-halfway-season.html</a:t>
            </a:r>
            <a:r>
              <a:rPr lang="en" sz="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https://slate.com/culture/2020/05/bundesliga-social-distancing-rules-pointless-germany-soccer-coronavirus.html</a:t>
            </a:r>
            <a:endParaRPr sz="8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65" name="Google Shape;65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18512" y="2134050"/>
            <a:ext cx="3128425" cy="2405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11712" y="935050"/>
            <a:ext cx="2619375" cy="1743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434350" y="935050"/>
            <a:ext cx="2027400" cy="1794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ctrTitle"/>
          </p:nvPr>
        </p:nvSpPr>
        <p:spPr>
          <a:xfrm>
            <a:off x="311700" y="248450"/>
            <a:ext cx="85206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400">
                <a:latin typeface="Century Gothic"/>
                <a:ea typeface="Century Gothic"/>
                <a:cs typeface="Century Gothic"/>
                <a:sym typeface="Century Gothic"/>
              </a:rPr>
              <a:t>scale</a:t>
            </a:r>
            <a:endParaRPr b="1" sz="4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3" name="Google Shape;73;p15"/>
          <p:cNvSpPr txBox="1"/>
          <p:nvPr>
            <p:ph idx="1" type="subTitle"/>
          </p:nvPr>
        </p:nvSpPr>
        <p:spPr>
          <a:xfrm>
            <a:off x="151500" y="4675475"/>
            <a:ext cx="8680800" cy="34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https://animals.mom.com/what-are-fish-scales-used-for-3010814.html</a:t>
            </a:r>
            <a:endParaRPr sz="8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74" name="Google Shape;7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79513" y="979663"/>
            <a:ext cx="4784975" cy="3184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ctrTitle"/>
          </p:nvPr>
        </p:nvSpPr>
        <p:spPr>
          <a:xfrm>
            <a:off x="311700" y="248450"/>
            <a:ext cx="85206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400">
                <a:latin typeface="Century Gothic"/>
                <a:ea typeface="Century Gothic"/>
                <a:cs typeface="Century Gothic"/>
                <a:sym typeface="Century Gothic"/>
              </a:rPr>
              <a:t>scale</a:t>
            </a:r>
            <a:endParaRPr b="1" sz="44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0" name="Google Shape;80;p16"/>
          <p:cNvSpPr txBox="1"/>
          <p:nvPr>
            <p:ph idx="1" type="subTitle"/>
          </p:nvPr>
        </p:nvSpPr>
        <p:spPr>
          <a:xfrm>
            <a:off x="110950" y="4705800"/>
            <a:ext cx="8896500" cy="32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https://www.amazon.com/Plastic-Graters-Scraper-Cleaning-Scraping/dp/B08358GGDK</a:t>
            </a:r>
            <a:endParaRPr sz="8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81" name="Google Shape;8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08688" y="1124675"/>
            <a:ext cx="3701025" cy="335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