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1"/>
  </p:notesMasterIdLst>
  <p:sldIdLst>
    <p:sldId id="256" r:id="rId6"/>
    <p:sldId id="305" r:id="rId7"/>
    <p:sldId id="306" r:id="rId8"/>
    <p:sldId id="285" r:id="rId9"/>
    <p:sldId id="311" r:id="rId10"/>
    <p:sldId id="312" r:id="rId11"/>
    <p:sldId id="294" r:id="rId12"/>
    <p:sldId id="273" r:id="rId13"/>
    <p:sldId id="276" r:id="rId14"/>
    <p:sldId id="307" r:id="rId15"/>
    <p:sldId id="309" r:id="rId16"/>
    <p:sldId id="310" r:id="rId17"/>
    <p:sldId id="287" r:id="rId18"/>
    <p:sldId id="265" r:id="rId19"/>
    <p:sldId id="260" r:id="rId2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640E8D-F911-AF81-5DF2-74A31DC465AA}" name="Godfrey, Nancy" initials="GN" userId="S::nancy.godfrey@maine.gov::58abee3d-e7ee-4a14-84db-23fbe6443ccc" providerId="AD"/>
  <p188:author id="{14407DA8-2A45-A2DA-C97A-40EC7DA74D76}" name="Kirk, Janette" initials="KJ" userId="S::Janette.Kirk@maine.gov::8f2332c0-4b00-4a76-9377-94b25ed40654" providerId="AD"/>
  <p188:author id="{3353A6F5-6516-3447-EA76-D39A3ECED201}" name="Brackett, Cheryl" initials="BC" userId="S::cheryl.brackett@maine.gov::4b96e5b5-bbf9-4b83-83e1-aafd123f1b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dfrey, Nancy" initials="GN" lastIdx="16" clrIdx="0">
    <p:extLst>
      <p:ext uri="{19B8F6BF-5375-455C-9EA6-DF929625EA0E}">
        <p15:presenceInfo xmlns:p15="http://schemas.microsoft.com/office/powerpoint/2012/main" userId="S::nancy.godfrey@maine.gov::58abee3d-e7ee-4a14-84db-23fbe6443ccc" providerId="AD"/>
      </p:ext>
    </p:extLst>
  </p:cmAuthor>
  <p:cmAuthor id="2" name="Kirk, Janette" initials="KJ" lastIdx="21" clrIdx="1">
    <p:extLst>
      <p:ext uri="{19B8F6BF-5375-455C-9EA6-DF929625EA0E}">
        <p15:presenceInfo xmlns:p15="http://schemas.microsoft.com/office/powerpoint/2012/main" userId="S::Janette.Kirk@maine.gov::8f2332c0-4b00-4a76-9377-94b25ed40654" providerId="AD"/>
      </p:ext>
    </p:extLst>
  </p:cmAuthor>
  <p:cmAuthor id="3" name="Bossio-Smith, Jodi" initials="BJ" lastIdx="8" clrIdx="2">
    <p:extLst>
      <p:ext uri="{19B8F6BF-5375-455C-9EA6-DF929625EA0E}">
        <p15:presenceInfo xmlns:p15="http://schemas.microsoft.com/office/powerpoint/2012/main" userId="S::jodi.bossio-smith@maine.gov::ae768f8c-2d44-4fa0-8739-1625c0578c64" providerId="AD"/>
      </p:ext>
    </p:extLst>
  </p:cmAuthor>
  <p:cmAuthor id="4" name="Lewis, Regina" initials="LR" lastIdx="2" clrIdx="3">
    <p:extLst>
      <p:ext uri="{19B8F6BF-5375-455C-9EA6-DF929625EA0E}">
        <p15:presenceInfo xmlns:p15="http://schemas.microsoft.com/office/powerpoint/2012/main" userId="Lewis, Regina" providerId="None"/>
      </p:ext>
    </p:extLst>
  </p:cmAuthor>
  <p:cmAuthor id="5" name="Lewis, Regina" initials="LR [2]" lastIdx="5" clrIdx="4">
    <p:extLst>
      <p:ext uri="{19B8F6BF-5375-455C-9EA6-DF929625EA0E}">
        <p15:presenceInfo xmlns:p15="http://schemas.microsoft.com/office/powerpoint/2012/main" userId="S::Regina.Lewis@maine.gov::50d31ca2-32d4-47b6-ae0a-7c67c5f9e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BF2"/>
    <a:srgbClr val="FF9933"/>
    <a:srgbClr val="CC3300"/>
    <a:srgbClr val="46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34DF7-984A-A708-6D2C-5F83AE301E8C}" v="6" dt="2022-12-07T01:18:56.205"/>
    <p1510:client id="{615A6107-2401-4924-A4F3-D5BE432E154A}" v="46" dt="2022-12-07T14:46:53.226"/>
    <p1510:client id="{A16E8D7A-C76F-1D81-7E0A-26E4C3BBCFB1}" v="602" dt="2022-12-07T11:33:46.071"/>
    <p1510:client id="{CE089D1B-DE68-4D34-8E48-48628CB24B82}" v="5" vWet="7" dt="2022-12-07T14:45:25.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Regina" userId="50d31ca2-32d4-47b6-ae0a-7c67c5f9ef72" providerId="ADAL" clId="{615A6107-2401-4924-A4F3-D5BE432E154A}"/>
    <pc:docChg chg="modSld">
      <pc:chgData name="Lewis, Regina" userId="50d31ca2-32d4-47b6-ae0a-7c67c5f9ef72" providerId="ADAL" clId="{615A6107-2401-4924-A4F3-D5BE432E154A}" dt="2022-12-07T14:46:53.226" v="45" actId="255"/>
      <pc:docMkLst>
        <pc:docMk/>
      </pc:docMkLst>
      <pc:sldChg chg="modSp mod">
        <pc:chgData name="Lewis, Regina" userId="50d31ca2-32d4-47b6-ae0a-7c67c5f9ef72" providerId="ADAL" clId="{615A6107-2401-4924-A4F3-D5BE432E154A}" dt="2022-12-07T14:46:53.226" v="45" actId="255"/>
        <pc:sldMkLst>
          <pc:docMk/>
          <pc:sldMk cId="1927536364" sldId="273"/>
        </pc:sldMkLst>
        <pc:spChg chg="mod">
          <ac:chgData name="Lewis, Regina" userId="50d31ca2-32d4-47b6-ae0a-7c67c5f9ef72" providerId="ADAL" clId="{615A6107-2401-4924-A4F3-D5BE432E154A}" dt="2022-12-07T14:46:53.226" v="45" actId="255"/>
          <ac:spMkLst>
            <pc:docMk/>
            <pc:sldMk cId="1927536364" sldId="273"/>
            <ac:spMk id="7" creationId="{80E19740-64BE-7B09-3188-89A7A0FE0EFE}"/>
          </ac:spMkLst>
        </pc:spChg>
      </pc:sldChg>
    </pc:docChg>
  </pc:docChgLst>
  <pc:docChgLst>
    <pc:chgData name="Bossio-Smith, Jodi" userId="ae768f8c-2d44-4fa0-8739-1625c0578c64" providerId="ADAL" clId="{91A10D48-BA86-4C3A-B936-993C2C2E59B3}"/>
    <pc:docChg chg="undo custSel addSld delSld modSld">
      <pc:chgData name="Bossio-Smith, Jodi" userId="ae768f8c-2d44-4fa0-8739-1625c0578c64" providerId="ADAL" clId="{91A10D48-BA86-4C3A-B936-993C2C2E59B3}" dt="2022-12-02T19:24:46.364" v="822" actId="2696"/>
      <pc:docMkLst>
        <pc:docMk/>
      </pc:docMkLst>
      <pc:sldChg chg="modSp mod">
        <pc:chgData name="Bossio-Smith, Jodi" userId="ae768f8c-2d44-4fa0-8739-1625c0578c64" providerId="ADAL" clId="{91A10D48-BA86-4C3A-B936-993C2C2E59B3}" dt="2022-12-02T19:06:25.540" v="19" actId="20577"/>
        <pc:sldMkLst>
          <pc:docMk/>
          <pc:sldMk cId="0" sldId="256"/>
        </pc:sldMkLst>
        <pc:spChg chg="mod">
          <ac:chgData name="Bossio-Smith, Jodi" userId="ae768f8c-2d44-4fa0-8739-1625c0578c64" providerId="ADAL" clId="{91A10D48-BA86-4C3A-B936-993C2C2E59B3}" dt="2022-12-02T19:06:25.540" v="19" actId="20577"/>
          <ac:spMkLst>
            <pc:docMk/>
            <pc:sldMk cId="0" sldId="256"/>
            <ac:spMk id="2051" creationId="{C73A5B6C-11CE-46C4-B969-5BF1F693A950}"/>
          </ac:spMkLst>
        </pc:spChg>
      </pc:sldChg>
      <pc:sldChg chg="addSp delSp modSp mod modNotesTx">
        <pc:chgData name="Bossio-Smith, Jodi" userId="ae768f8c-2d44-4fa0-8739-1625c0578c64" providerId="ADAL" clId="{91A10D48-BA86-4C3A-B936-993C2C2E59B3}" dt="2022-12-02T19:13:58.850" v="194" actId="20577"/>
        <pc:sldMkLst>
          <pc:docMk/>
          <pc:sldMk cId="788101563" sldId="276"/>
        </pc:sldMkLst>
        <pc:graphicFrameChg chg="del modGraphic">
          <ac:chgData name="Bossio-Smith, Jodi" userId="ae768f8c-2d44-4fa0-8739-1625c0578c64" providerId="ADAL" clId="{91A10D48-BA86-4C3A-B936-993C2C2E59B3}" dt="2022-12-02T19:12:36.945" v="181" actId="478"/>
          <ac:graphicFrameMkLst>
            <pc:docMk/>
            <pc:sldMk cId="788101563" sldId="276"/>
            <ac:graphicFrameMk id="3" creationId="{F730F26E-BDAC-438E-816D-F755E47A0A6C}"/>
          </ac:graphicFrameMkLst>
        </pc:graphicFrameChg>
        <pc:graphicFrameChg chg="add mod modGraphic">
          <ac:chgData name="Bossio-Smith, Jodi" userId="ae768f8c-2d44-4fa0-8739-1625c0578c64" providerId="ADAL" clId="{91A10D48-BA86-4C3A-B936-993C2C2E59B3}" dt="2022-12-02T19:13:04.329" v="186" actId="255"/>
          <ac:graphicFrameMkLst>
            <pc:docMk/>
            <pc:sldMk cId="788101563" sldId="276"/>
            <ac:graphicFrameMk id="4" creationId="{2A4860D0-4FDA-4E66-834B-A1C87D53892E}"/>
          </ac:graphicFrameMkLst>
        </pc:graphicFrameChg>
      </pc:sldChg>
      <pc:sldChg chg="modSp mod">
        <pc:chgData name="Bossio-Smith, Jodi" userId="ae768f8c-2d44-4fa0-8739-1625c0578c64" providerId="ADAL" clId="{91A10D48-BA86-4C3A-B936-993C2C2E59B3}" dt="2022-12-02T19:22:01.279" v="582" actId="14100"/>
        <pc:sldMkLst>
          <pc:docMk/>
          <pc:sldMk cId="3702398051" sldId="287"/>
        </pc:sldMkLst>
        <pc:spChg chg="mod">
          <ac:chgData name="Bossio-Smith, Jodi" userId="ae768f8c-2d44-4fa0-8739-1625c0578c64" providerId="ADAL" clId="{91A10D48-BA86-4C3A-B936-993C2C2E59B3}" dt="2022-12-02T19:22:01.279" v="582" actId="14100"/>
          <ac:spMkLst>
            <pc:docMk/>
            <pc:sldMk cId="3702398051" sldId="287"/>
            <ac:spMk id="4" creationId="{6BEDC03D-1363-4420-A22E-39A2B97FA84B}"/>
          </ac:spMkLst>
        </pc:spChg>
      </pc:sldChg>
      <pc:sldChg chg="del">
        <pc:chgData name="Bossio-Smith, Jodi" userId="ae768f8c-2d44-4fa0-8739-1625c0578c64" providerId="ADAL" clId="{91A10D48-BA86-4C3A-B936-993C2C2E59B3}" dt="2022-12-02T19:24:46.364" v="822" actId="2696"/>
        <pc:sldMkLst>
          <pc:docMk/>
          <pc:sldMk cId="3852273889" sldId="304"/>
        </pc:sldMkLst>
      </pc:sldChg>
      <pc:sldChg chg="modSp mod">
        <pc:chgData name="Bossio-Smith, Jodi" userId="ae768f8c-2d44-4fa0-8739-1625c0578c64" providerId="ADAL" clId="{91A10D48-BA86-4C3A-B936-993C2C2E59B3}" dt="2022-12-02T19:24:29.835" v="821" actId="5793"/>
        <pc:sldMkLst>
          <pc:docMk/>
          <pc:sldMk cId="2696275098" sldId="305"/>
        </pc:sldMkLst>
        <pc:spChg chg="mod">
          <ac:chgData name="Bossio-Smith, Jodi" userId="ae768f8c-2d44-4fa0-8739-1625c0578c64" providerId="ADAL" clId="{91A10D48-BA86-4C3A-B936-993C2C2E59B3}" dt="2022-12-02T19:24:18.476" v="816" actId="255"/>
          <ac:spMkLst>
            <pc:docMk/>
            <pc:sldMk cId="2696275098" sldId="305"/>
            <ac:spMk id="2" creationId="{E034FDDD-0581-425A-B874-B80B6A2E8472}"/>
          </ac:spMkLst>
        </pc:spChg>
        <pc:spChg chg="mod">
          <ac:chgData name="Bossio-Smith, Jodi" userId="ae768f8c-2d44-4fa0-8739-1625c0578c64" providerId="ADAL" clId="{91A10D48-BA86-4C3A-B936-993C2C2E59B3}" dt="2022-12-02T19:24:29.835" v="821" actId="5793"/>
          <ac:spMkLst>
            <pc:docMk/>
            <pc:sldMk cId="2696275098" sldId="305"/>
            <ac:spMk id="3" creationId="{6B2B9B6A-D8EF-4B1B-B530-E756DCC4B0FC}"/>
          </ac:spMkLst>
        </pc:spChg>
      </pc:sldChg>
      <pc:sldChg chg="modSp mod modNotesTx">
        <pc:chgData name="Bossio-Smith, Jodi" userId="ae768f8c-2d44-4fa0-8739-1625c0578c64" providerId="ADAL" clId="{91A10D48-BA86-4C3A-B936-993C2C2E59B3}" dt="2022-12-02T19:11:59.307" v="178" actId="20577"/>
        <pc:sldMkLst>
          <pc:docMk/>
          <pc:sldMk cId="978549401" sldId="307"/>
        </pc:sldMkLst>
        <pc:spChg chg="mod">
          <ac:chgData name="Bossio-Smith, Jodi" userId="ae768f8c-2d44-4fa0-8739-1625c0578c64" providerId="ADAL" clId="{91A10D48-BA86-4C3A-B936-993C2C2E59B3}" dt="2022-12-02T19:11:59.307" v="178" actId="20577"/>
          <ac:spMkLst>
            <pc:docMk/>
            <pc:sldMk cId="978549401" sldId="307"/>
            <ac:spMk id="5" creationId="{A8EF6044-8803-416F-B57D-A8C0BAB9A8B8}"/>
          </ac:spMkLst>
        </pc:spChg>
      </pc:sldChg>
      <pc:sldChg chg="modSp mod">
        <pc:chgData name="Bossio-Smith, Jodi" userId="ae768f8c-2d44-4fa0-8739-1625c0578c64" providerId="ADAL" clId="{91A10D48-BA86-4C3A-B936-993C2C2E59B3}" dt="2022-12-02T19:22:13.936" v="584" actId="20577"/>
        <pc:sldMkLst>
          <pc:docMk/>
          <pc:sldMk cId="2230557794" sldId="308"/>
        </pc:sldMkLst>
        <pc:spChg chg="mod">
          <ac:chgData name="Bossio-Smith, Jodi" userId="ae768f8c-2d44-4fa0-8739-1625c0578c64" providerId="ADAL" clId="{91A10D48-BA86-4C3A-B936-993C2C2E59B3}" dt="2022-12-02T19:22:13.936" v="584" actId="20577"/>
          <ac:spMkLst>
            <pc:docMk/>
            <pc:sldMk cId="2230557794" sldId="308"/>
            <ac:spMk id="2" creationId="{FD6B4771-EDF4-B382-8D23-38273DCC9ADC}"/>
          </ac:spMkLst>
        </pc:spChg>
      </pc:sldChg>
      <pc:sldChg chg="modSp add mod modNotesTx">
        <pc:chgData name="Bossio-Smith, Jodi" userId="ae768f8c-2d44-4fa0-8739-1625c0578c64" providerId="ADAL" clId="{91A10D48-BA86-4C3A-B936-993C2C2E59B3}" dt="2022-12-02T19:11:30.935" v="174" actId="20577"/>
        <pc:sldMkLst>
          <pc:docMk/>
          <pc:sldMk cId="3031751047" sldId="309"/>
        </pc:sldMkLst>
        <pc:spChg chg="mod">
          <ac:chgData name="Bossio-Smith, Jodi" userId="ae768f8c-2d44-4fa0-8739-1625c0578c64" providerId="ADAL" clId="{91A10D48-BA86-4C3A-B936-993C2C2E59B3}" dt="2022-12-02T19:11:30.935" v="174" actId="20577"/>
          <ac:spMkLst>
            <pc:docMk/>
            <pc:sldMk cId="3031751047" sldId="309"/>
            <ac:spMk id="5" creationId="{A8EF6044-8803-416F-B57D-A8C0BAB9A8B8}"/>
          </ac:spMkLst>
        </pc:spChg>
      </pc:sldChg>
      <pc:sldChg chg="addSp delSp modSp add mod setBg modNotesTx">
        <pc:chgData name="Bossio-Smith, Jodi" userId="ae768f8c-2d44-4fa0-8739-1625c0578c64" providerId="ADAL" clId="{91A10D48-BA86-4C3A-B936-993C2C2E59B3}" dt="2022-12-02T19:17:37.637" v="209" actId="20577"/>
        <pc:sldMkLst>
          <pc:docMk/>
          <pc:sldMk cId="3192539367" sldId="310"/>
        </pc:sldMkLst>
        <pc:spChg chg="mod">
          <ac:chgData name="Bossio-Smith, Jodi" userId="ae768f8c-2d44-4fa0-8739-1625c0578c64" providerId="ADAL" clId="{91A10D48-BA86-4C3A-B936-993C2C2E59B3}" dt="2022-12-02T19:17:23.480" v="207" actId="26606"/>
          <ac:spMkLst>
            <pc:docMk/>
            <pc:sldMk cId="3192539367" sldId="310"/>
            <ac:spMk id="2" creationId="{F356D419-4EC6-4783-9942-282BE2C1E675}"/>
          </ac:spMkLst>
        </pc:spChg>
        <pc:spChg chg="add del mod">
          <ac:chgData name="Bossio-Smith, Jodi" userId="ae768f8c-2d44-4fa0-8739-1625c0578c64" providerId="ADAL" clId="{91A10D48-BA86-4C3A-B936-993C2C2E59B3}" dt="2022-12-02T19:16:22.345" v="203" actId="478"/>
          <ac:spMkLst>
            <pc:docMk/>
            <pc:sldMk cId="3192539367" sldId="310"/>
            <ac:spMk id="4" creationId="{892D8C70-EE82-4688-9726-5ADB1AED385A}"/>
          </ac:spMkLst>
        </pc:spChg>
        <pc:spChg chg="del mod">
          <ac:chgData name="Bossio-Smith, Jodi" userId="ae768f8c-2d44-4fa0-8739-1625c0578c64" providerId="ADAL" clId="{91A10D48-BA86-4C3A-B936-993C2C2E59B3}" dt="2022-12-02T19:16:12.917" v="200"/>
          <ac:spMkLst>
            <pc:docMk/>
            <pc:sldMk cId="3192539367" sldId="310"/>
            <ac:spMk id="5" creationId="{A8EF6044-8803-416F-B57D-A8C0BAB9A8B8}"/>
          </ac:spMkLst>
        </pc:spChg>
        <pc:spChg chg="add del mod">
          <ac:chgData name="Bossio-Smith, Jodi" userId="ae768f8c-2d44-4fa0-8739-1625c0578c64" providerId="ADAL" clId="{91A10D48-BA86-4C3A-B936-993C2C2E59B3}" dt="2022-12-02T19:16:22.345" v="203" actId="478"/>
          <ac:spMkLst>
            <pc:docMk/>
            <pc:sldMk cId="3192539367" sldId="310"/>
            <ac:spMk id="6" creationId="{627115AB-68BF-48E3-9414-7F549F0C34AB}"/>
          </ac:spMkLst>
        </pc:spChg>
        <pc:spChg chg="add del mod">
          <ac:chgData name="Bossio-Smith, Jodi" userId="ae768f8c-2d44-4fa0-8739-1625c0578c64" providerId="ADAL" clId="{91A10D48-BA86-4C3A-B936-993C2C2E59B3}" dt="2022-12-02T19:16:45.521" v="204" actId="22"/>
          <ac:spMkLst>
            <pc:docMk/>
            <pc:sldMk cId="3192539367" sldId="310"/>
            <ac:spMk id="7" creationId="{B3917876-78C4-4B82-BE77-589B347FBB00}"/>
          </ac:spMkLst>
        </pc:spChg>
        <pc:spChg chg="add del">
          <ac:chgData name="Bossio-Smith, Jodi" userId="ae768f8c-2d44-4fa0-8739-1625c0578c64" providerId="ADAL" clId="{91A10D48-BA86-4C3A-B936-993C2C2E59B3}" dt="2022-12-02T19:17:23.480" v="207" actId="26606"/>
          <ac:spMkLst>
            <pc:docMk/>
            <pc:sldMk cId="3192539367" sldId="310"/>
            <ac:spMk id="14" creationId="{16C5FA50-8D52-4617-AF91-5C7B1C8352F1}"/>
          </ac:spMkLst>
        </pc:spChg>
        <pc:spChg chg="add del">
          <ac:chgData name="Bossio-Smith, Jodi" userId="ae768f8c-2d44-4fa0-8739-1625c0578c64" providerId="ADAL" clId="{91A10D48-BA86-4C3A-B936-993C2C2E59B3}" dt="2022-12-02T19:17:23.480" v="207" actId="26606"/>
          <ac:spMkLst>
            <pc:docMk/>
            <pc:sldMk cId="3192539367" sldId="310"/>
            <ac:spMk id="16" creationId="{E223798C-12AD-4B0C-A50C-D676347D67CF}"/>
          </ac:spMkLst>
        </pc:spChg>
        <pc:graphicFrameChg chg="add del mod">
          <ac:chgData name="Bossio-Smith, Jodi" userId="ae768f8c-2d44-4fa0-8739-1625c0578c64" providerId="ADAL" clId="{91A10D48-BA86-4C3A-B936-993C2C2E59B3}" dt="2022-12-02T19:16:22.345" v="203" actId="478"/>
          <ac:graphicFrameMkLst>
            <pc:docMk/>
            <pc:sldMk cId="3192539367" sldId="310"/>
            <ac:graphicFrameMk id="3" creationId="{ED7F9FFE-FAB8-4F77-9FD4-55300082213D}"/>
          </ac:graphicFrameMkLst>
        </pc:graphicFrameChg>
        <pc:picChg chg="add mod ord">
          <ac:chgData name="Bossio-Smith, Jodi" userId="ae768f8c-2d44-4fa0-8739-1625c0578c64" providerId="ADAL" clId="{91A10D48-BA86-4C3A-B936-993C2C2E59B3}" dt="2022-12-02T19:17:28.217" v="208" actId="14100"/>
          <ac:picMkLst>
            <pc:docMk/>
            <pc:sldMk cId="3192539367" sldId="310"/>
            <ac:picMk id="9" creationId="{960374A8-B3C5-49B2-B8F3-411AE46DA9E0}"/>
          </ac:picMkLst>
        </pc:picChg>
      </pc:sldChg>
    </pc:docChg>
  </pc:docChgLst>
  <pc:docChgLst>
    <pc:chgData name="Averill, Krista" userId="S::krista.averill@maine.gov::89a5867b-89d6-4448-80dc-9f8a0e202306" providerId="AD" clId="Web-{14534DF7-984A-A708-6D2C-5F83AE301E8C}"/>
    <pc:docChg chg="modSld">
      <pc:chgData name="Averill, Krista" userId="S::krista.averill@maine.gov::89a5867b-89d6-4448-80dc-9f8a0e202306" providerId="AD" clId="Web-{14534DF7-984A-A708-6D2C-5F83AE301E8C}" dt="2022-12-07T01:18:56.205" v="8" actId="20577"/>
      <pc:docMkLst>
        <pc:docMk/>
      </pc:docMkLst>
      <pc:sldChg chg="modSp">
        <pc:chgData name="Averill, Krista" userId="S::krista.averill@maine.gov::89a5867b-89d6-4448-80dc-9f8a0e202306" providerId="AD" clId="Web-{14534DF7-984A-A708-6D2C-5F83AE301E8C}" dt="2022-12-07T01:18:56.205" v="8" actId="20577"/>
        <pc:sldMkLst>
          <pc:docMk/>
          <pc:sldMk cId="1094700510" sldId="285"/>
        </pc:sldMkLst>
        <pc:spChg chg="mod">
          <ac:chgData name="Averill, Krista" userId="S::krista.averill@maine.gov::89a5867b-89d6-4448-80dc-9f8a0e202306" providerId="AD" clId="Web-{14534DF7-984A-A708-6D2C-5F83AE301E8C}" dt="2022-12-07T01:18:56.205" v="8" actId="20577"/>
          <ac:spMkLst>
            <pc:docMk/>
            <pc:sldMk cId="1094700510" sldId="285"/>
            <ac:spMk id="3" creationId="{49D5EEC6-E492-4905-A0F4-96B32725E564}"/>
          </ac:spMkLst>
        </pc:spChg>
      </pc:sldChg>
      <pc:sldChg chg="modSp modNotes">
        <pc:chgData name="Averill, Krista" userId="S::krista.averill@maine.gov::89a5867b-89d6-4448-80dc-9f8a0e202306" providerId="AD" clId="Web-{14534DF7-984A-A708-6D2C-5F83AE301E8C}" dt="2022-12-07T01:18:44.783" v="6"/>
        <pc:sldMkLst>
          <pc:docMk/>
          <pc:sldMk cId="3691622274" sldId="306"/>
        </pc:sldMkLst>
        <pc:spChg chg="mod">
          <ac:chgData name="Averill, Krista" userId="S::krista.averill@maine.gov::89a5867b-89d6-4448-80dc-9f8a0e202306" providerId="AD" clId="Web-{14534DF7-984A-A708-6D2C-5F83AE301E8C}" dt="2022-12-07T01:18:23.501" v="3" actId="14100"/>
          <ac:spMkLst>
            <pc:docMk/>
            <pc:sldMk cId="3691622274" sldId="306"/>
            <ac:spMk id="3" creationId="{49D5EEC6-E492-4905-A0F4-96B32725E564}"/>
          </ac:spMkLst>
        </pc:spChg>
      </pc:sldChg>
    </pc:docChg>
  </pc:docChgLst>
  <pc:docChgLst>
    <pc:chgData name="Averill, Krista" userId="89a5867b-89d6-4448-80dc-9f8a0e202306" providerId="ADAL" clId="{CE089D1B-DE68-4D34-8E48-48628CB24B82}"/>
    <pc:docChg chg="custSel modSld modShowInfo">
      <pc:chgData name="Averill, Krista" userId="89a5867b-89d6-4448-80dc-9f8a0e202306" providerId="ADAL" clId="{CE089D1B-DE68-4D34-8E48-48628CB24B82}" dt="2022-12-07T14:08:00.874" v="3724" actId="20577"/>
      <pc:docMkLst>
        <pc:docMk/>
      </pc:docMkLst>
      <pc:sldChg chg="modNotesTx">
        <pc:chgData name="Averill, Krista" userId="89a5867b-89d6-4448-80dc-9f8a0e202306" providerId="ADAL" clId="{CE089D1B-DE68-4D34-8E48-48628CB24B82}" dt="2022-12-07T13:36:25.597" v="2438" actId="20577"/>
        <pc:sldMkLst>
          <pc:docMk/>
          <pc:sldMk cId="1094700510" sldId="285"/>
        </pc:sldMkLst>
      </pc:sldChg>
      <pc:sldChg chg="modNotesTx">
        <pc:chgData name="Averill, Krista" userId="89a5867b-89d6-4448-80dc-9f8a0e202306" providerId="ADAL" clId="{CE089D1B-DE68-4D34-8E48-48628CB24B82}" dt="2022-12-07T14:08:00.874" v="3724" actId="20577"/>
        <pc:sldMkLst>
          <pc:docMk/>
          <pc:sldMk cId="2172469105" sldId="294"/>
        </pc:sldMkLst>
      </pc:sldChg>
      <pc:sldChg chg="modNotesTx">
        <pc:chgData name="Averill, Krista" userId="89a5867b-89d6-4448-80dc-9f8a0e202306" providerId="ADAL" clId="{CE089D1B-DE68-4D34-8E48-48628CB24B82}" dt="2022-12-07T13:25:59.097" v="2108" actId="20577"/>
        <pc:sldMkLst>
          <pc:docMk/>
          <pc:sldMk cId="3119299125" sldId="311"/>
        </pc:sldMkLst>
      </pc:sldChg>
      <pc:sldChg chg="modNotesTx">
        <pc:chgData name="Averill, Krista" userId="89a5867b-89d6-4448-80dc-9f8a0e202306" providerId="ADAL" clId="{CE089D1B-DE68-4D34-8E48-48628CB24B82}" dt="2022-12-07T13:47:29.889" v="3655" actId="20577"/>
        <pc:sldMkLst>
          <pc:docMk/>
          <pc:sldMk cId="2007208886" sldId="312"/>
        </pc:sldMkLst>
      </pc:sldChg>
    </pc:docChg>
  </pc:docChgLst>
  <pc:docChgLst>
    <pc:chgData name="Averill, Krista" userId="S::krista.averill@maine.gov::89a5867b-89d6-4448-80dc-9f8a0e202306" providerId="AD" clId="Web-{A16E8D7A-C76F-1D81-7E0A-26E4C3BBCFB1}"/>
    <pc:docChg chg="addSld delSld modSld sldOrd">
      <pc:chgData name="Averill, Krista" userId="S::krista.averill@maine.gov::89a5867b-89d6-4448-80dc-9f8a0e202306" providerId="AD" clId="Web-{A16E8D7A-C76F-1D81-7E0A-26E4C3BBCFB1}" dt="2022-12-07T12:51:24.311" v="856"/>
      <pc:docMkLst>
        <pc:docMk/>
      </pc:docMkLst>
      <pc:sldChg chg="modSp modNotes">
        <pc:chgData name="Averill, Krista" userId="S::krista.averill@maine.gov::89a5867b-89d6-4448-80dc-9f8a0e202306" providerId="AD" clId="Web-{A16E8D7A-C76F-1D81-7E0A-26E4C3BBCFB1}" dt="2022-12-07T11:08:37.377" v="332" actId="20577"/>
        <pc:sldMkLst>
          <pc:docMk/>
          <pc:sldMk cId="1094700510" sldId="285"/>
        </pc:sldMkLst>
        <pc:spChg chg="mod">
          <ac:chgData name="Averill, Krista" userId="S::krista.averill@maine.gov::89a5867b-89d6-4448-80dc-9f8a0e202306" providerId="AD" clId="Web-{A16E8D7A-C76F-1D81-7E0A-26E4C3BBCFB1}" dt="2022-12-07T11:08:37.377" v="332" actId="20577"/>
          <ac:spMkLst>
            <pc:docMk/>
            <pc:sldMk cId="1094700510" sldId="285"/>
            <ac:spMk id="3" creationId="{49D5EEC6-E492-4905-A0F4-96B32725E564}"/>
          </ac:spMkLst>
        </pc:spChg>
      </pc:sldChg>
      <pc:sldChg chg="modSp modNotes">
        <pc:chgData name="Averill, Krista" userId="S::krista.averill@maine.gov::89a5867b-89d6-4448-80dc-9f8a0e202306" providerId="AD" clId="Web-{A16E8D7A-C76F-1D81-7E0A-26E4C3BBCFB1}" dt="2022-12-07T11:31:14.428" v="716"/>
        <pc:sldMkLst>
          <pc:docMk/>
          <pc:sldMk cId="2172469105" sldId="294"/>
        </pc:sldMkLst>
        <pc:spChg chg="mod">
          <ac:chgData name="Averill, Krista" userId="S::krista.averill@maine.gov::89a5867b-89d6-4448-80dc-9f8a0e202306" providerId="AD" clId="Web-{A16E8D7A-C76F-1D81-7E0A-26E4C3BBCFB1}" dt="2022-12-07T11:26:13.424" v="545" actId="20577"/>
          <ac:spMkLst>
            <pc:docMk/>
            <pc:sldMk cId="2172469105" sldId="294"/>
            <ac:spMk id="3" creationId="{49D5EEC6-E492-4905-A0F4-96B32725E564}"/>
          </ac:spMkLst>
        </pc:spChg>
      </pc:sldChg>
      <pc:sldChg chg="modSp modNotes">
        <pc:chgData name="Averill, Krista" userId="S::krista.averill@maine.gov::89a5867b-89d6-4448-80dc-9f8a0e202306" providerId="AD" clId="Web-{A16E8D7A-C76F-1D81-7E0A-26E4C3BBCFB1}" dt="2022-12-07T12:51:24.311" v="856"/>
        <pc:sldMkLst>
          <pc:docMk/>
          <pc:sldMk cId="3691622274" sldId="306"/>
        </pc:sldMkLst>
        <pc:spChg chg="mod">
          <ac:chgData name="Averill, Krista" userId="S::krista.averill@maine.gov::89a5867b-89d6-4448-80dc-9f8a0e202306" providerId="AD" clId="Web-{A16E8D7A-C76F-1D81-7E0A-26E4C3BBCFB1}" dt="2022-12-07T10:59:33.932" v="32" actId="20577"/>
          <ac:spMkLst>
            <pc:docMk/>
            <pc:sldMk cId="3691622274" sldId="306"/>
            <ac:spMk id="2" creationId="{00589848-0B13-4BA6-93BB-F730EED45D19}"/>
          </ac:spMkLst>
        </pc:spChg>
        <pc:spChg chg="mod">
          <ac:chgData name="Averill, Krista" userId="S::krista.averill@maine.gov::89a5867b-89d6-4448-80dc-9f8a0e202306" providerId="AD" clId="Web-{A16E8D7A-C76F-1D81-7E0A-26E4C3BBCFB1}" dt="2022-12-07T11:00:49.417" v="63"/>
          <ac:spMkLst>
            <pc:docMk/>
            <pc:sldMk cId="3691622274" sldId="306"/>
            <ac:spMk id="3" creationId="{49D5EEC6-E492-4905-A0F4-96B32725E564}"/>
          </ac:spMkLst>
        </pc:spChg>
      </pc:sldChg>
      <pc:sldChg chg="del">
        <pc:chgData name="Averill, Krista" userId="S::krista.averill@maine.gov::89a5867b-89d6-4448-80dc-9f8a0e202306" providerId="AD" clId="Web-{A16E8D7A-C76F-1D81-7E0A-26E4C3BBCFB1}" dt="2022-12-07T11:33:46.071" v="772"/>
        <pc:sldMkLst>
          <pc:docMk/>
          <pc:sldMk cId="2230557794" sldId="308"/>
        </pc:sldMkLst>
      </pc:sldChg>
      <pc:sldChg chg="addSp delSp modSp add replId modNotes">
        <pc:chgData name="Averill, Krista" userId="S::krista.averill@maine.gov::89a5867b-89d6-4448-80dc-9f8a0e202306" providerId="AD" clId="Web-{A16E8D7A-C76F-1D81-7E0A-26E4C3BBCFB1}" dt="2022-12-07T11:16:02.056" v="369" actId="20577"/>
        <pc:sldMkLst>
          <pc:docMk/>
          <pc:sldMk cId="3119299125" sldId="311"/>
        </pc:sldMkLst>
        <pc:spChg chg="mod">
          <ac:chgData name="Averill, Krista" userId="S::krista.averill@maine.gov::89a5867b-89d6-4448-80dc-9f8a0e202306" providerId="AD" clId="Web-{A16E8D7A-C76F-1D81-7E0A-26E4C3BBCFB1}" dt="2022-12-07T11:16:02.056" v="369" actId="20577"/>
          <ac:spMkLst>
            <pc:docMk/>
            <pc:sldMk cId="3119299125" sldId="311"/>
            <ac:spMk id="3" creationId="{49D5EEC6-E492-4905-A0F4-96B32725E564}"/>
          </ac:spMkLst>
        </pc:spChg>
        <pc:spChg chg="add del mod">
          <ac:chgData name="Averill, Krista" userId="S::krista.averill@maine.gov::89a5867b-89d6-4448-80dc-9f8a0e202306" providerId="AD" clId="Web-{A16E8D7A-C76F-1D81-7E0A-26E4C3BBCFB1}" dt="2022-12-07T11:10:26.488" v="336"/>
          <ac:spMkLst>
            <pc:docMk/>
            <pc:sldMk cId="3119299125" sldId="311"/>
            <ac:spMk id="6" creationId="{F7DD25D6-5664-B715-F6A8-2D35F23CFA09}"/>
          </ac:spMkLst>
        </pc:spChg>
        <pc:graphicFrameChg chg="add del mod modGraphic">
          <ac:chgData name="Averill, Krista" userId="S::krista.averill@maine.gov::89a5867b-89d6-4448-80dc-9f8a0e202306" providerId="AD" clId="Web-{A16E8D7A-C76F-1D81-7E0A-26E4C3BBCFB1}" dt="2022-12-07T11:07:22.251" v="320"/>
          <ac:graphicFrameMkLst>
            <pc:docMk/>
            <pc:sldMk cId="3119299125" sldId="311"/>
            <ac:graphicFrameMk id="5" creationId="{2C8D9188-15EE-14C8-EE40-C512B070CCC4}"/>
          </ac:graphicFrameMkLst>
        </pc:graphicFrameChg>
        <pc:picChg chg="add del mod">
          <ac:chgData name="Averill, Krista" userId="S::krista.averill@maine.gov::89a5867b-89d6-4448-80dc-9f8a0e202306" providerId="AD" clId="Web-{A16E8D7A-C76F-1D81-7E0A-26E4C3BBCFB1}" dt="2022-12-07T11:11:15.333" v="342"/>
          <ac:picMkLst>
            <pc:docMk/>
            <pc:sldMk cId="3119299125" sldId="311"/>
            <ac:picMk id="7" creationId="{ABEF93F1-B0A9-3885-C2DB-8A171485666D}"/>
          </ac:picMkLst>
        </pc:picChg>
        <pc:picChg chg="add mod">
          <ac:chgData name="Averill, Krista" userId="S::krista.averill@maine.gov::89a5867b-89d6-4448-80dc-9f8a0e202306" providerId="AD" clId="Web-{A16E8D7A-C76F-1D81-7E0A-26E4C3BBCFB1}" dt="2022-12-07T11:15:56.477" v="368" actId="1076"/>
          <ac:picMkLst>
            <pc:docMk/>
            <pc:sldMk cId="3119299125" sldId="311"/>
            <ac:picMk id="8" creationId="{5E5AAE9E-7913-185F-363B-53CFA364EFDD}"/>
          </ac:picMkLst>
        </pc:picChg>
      </pc:sldChg>
      <pc:sldChg chg="addSp delSp modSp add ord replId modNotes">
        <pc:chgData name="Averill, Krista" userId="S::krista.averill@maine.gov::89a5867b-89d6-4448-80dc-9f8a0e202306" providerId="AD" clId="Web-{A16E8D7A-C76F-1D81-7E0A-26E4C3BBCFB1}" dt="2022-12-07T11:33:15.086" v="771"/>
        <pc:sldMkLst>
          <pc:docMk/>
          <pc:sldMk cId="2007208886" sldId="312"/>
        </pc:sldMkLst>
        <pc:spChg chg="mod">
          <ac:chgData name="Averill, Krista" userId="S::krista.averill@maine.gov::89a5867b-89d6-4448-80dc-9f8a0e202306" providerId="AD" clId="Web-{A16E8D7A-C76F-1D81-7E0A-26E4C3BBCFB1}" dt="2022-12-07T11:22:22.733" v="466" actId="20577"/>
          <ac:spMkLst>
            <pc:docMk/>
            <pc:sldMk cId="2007208886" sldId="312"/>
            <ac:spMk id="3" creationId="{49D5EEC6-E492-4905-A0F4-96B32725E564}"/>
          </ac:spMkLst>
        </pc:spChg>
        <pc:spChg chg="add del mod">
          <ac:chgData name="Averill, Krista" userId="S::krista.averill@maine.gov::89a5867b-89d6-4448-80dc-9f8a0e202306" providerId="AD" clId="Web-{A16E8D7A-C76F-1D81-7E0A-26E4C3BBCFB1}" dt="2022-12-07T11:20:41.278" v="402"/>
          <ac:spMkLst>
            <pc:docMk/>
            <pc:sldMk cId="2007208886" sldId="312"/>
            <ac:spMk id="6" creationId="{649F9B2B-C20F-5713-319C-38CE7A2E4526}"/>
          </ac:spMkLst>
        </pc:spChg>
        <pc:graphicFrameChg chg="add del mod modGraphic">
          <ac:chgData name="Averill, Krista" userId="S::krista.averill@maine.gov::89a5867b-89d6-4448-80dc-9f8a0e202306" providerId="AD" clId="Web-{A16E8D7A-C76F-1D81-7E0A-26E4C3BBCFB1}" dt="2022-12-07T11:19:35.981" v="395"/>
          <ac:graphicFrameMkLst>
            <pc:docMk/>
            <pc:sldMk cId="2007208886" sldId="312"/>
            <ac:graphicFrameMk id="5" creationId="{CBA79166-D964-BC5D-A546-AD831FCF7F3C}"/>
          </ac:graphicFrameMkLst>
        </pc:graphicFrameChg>
        <pc:picChg chg="add mod">
          <ac:chgData name="Averill, Krista" userId="S::krista.averill@maine.gov::89a5867b-89d6-4448-80dc-9f8a0e202306" providerId="AD" clId="Web-{A16E8D7A-C76F-1D81-7E0A-26E4C3BBCFB1}" dt="2022-12-07T11:21:09.826" v="419" actId="14100"/>
          <ac:picMkLst>
            <pc:docMk/>
            <pc:sldMk cId="2007208886" sldId="312"/>
            <ac:picMk id="7" creationId="{52CAD3F8-1BBE-C4F2-C193-EBDC462CDB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C79F57-7415-44AC-A2AC-49257DE597AF}" type="datetimeFigureOut">
              <a:rPr lang="en-US" smtClean="0"/>
              <a:t>12/7/2022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7DCF28B-8366-4453-874F-43EFA6F60A59}" type="slidenum">
              <a:rPr lang="en-US" smtClean="0"/>
              <a:t>‹#›</a:t>
            </a:fld>
            <a:endParaRPr lang="en-US"/>
          </a:p>
        </p:txBody>
      </p:sp>
    </p:spTree>
    <p:extLst>
      <p:ext uri="{BB962C8B-B14F-4D97-AF65-F5344CB8AC3E}">
        <p14:creationId xmlns:p14="http://schemas.microsoft.com/office/powerpoint/2010/main" val="232448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ida-ams.us/Documents/Unsecure/Doc.aspx?id=e7823e23-661f-4435-aaef-bdb89e382ed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ortal.wida.us/resource/detail/c1ce6e03-2276-eb11-a2dd-0050568beee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ine.gov/doe/sites/maine.gov.doe/files/inline-files/Updating_DACs_NEO_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ine.gov/doe/Testing_Accountability/MECAS/NWE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science.zendesk.com/hc/en-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nationsreportcard.gov/ndecore/landing" TargetMode="External"/><Relationship Id="rId13" Type="http://schemas.openxmlformats.org/officeDocument/2006/relationships/hyperlink" Target="https://pisa2022-maths.oecd.org/" TargetMode="External"/><Relationship Id="rId3" Type="http://schemas.openxmlformats.org/officeDocument/2006/relationships/hyperlink" Target="https://www.nagb.gov/news-and-events/calendar/naep-day-2022.html" TargetMode="External"/><Relationship Id="rId7" Type="http://schemas.openxmlformats.org/officeDocument/2006/relationships/hyperlink" Target="https://www.nationsreportcard.gov/takenaepnow/home" TargetMode="External"/><Relationship Id="rId12" Type="http://schemas.openxmlformats.org/officeDocument/2006/relationships/hyperlink" Target="https://timssandpirls.bc.edu/"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ationsreportcard.gov/itemmaps/?subj=MAT&amp;grade=4&amp;year=2022" TargetMode="External"/><Relationship Id="rId11" Type="http://schemas.openxmlformats.org/officeDocument/2006/relationships/hyperlink" Target="https://www.nagb.gov/naep-subject-areas/long-term-trend/2022-NAEP-Long-Term-Trend-Release.html" TargetMode="External"/><Relationship Id="rId5" Type="http://schemas.openxmlformats.org/officeDocument/2006/relationships/hyperlink" Target="https://www.nationsreportcard.gov/nqt/" TargetMode="External"/><Relationship Id="rId10" Type="http://schemas.openxmlformats.org/officeDocument/2006/relationships/hyperlink" Target="https://www.nationsreportcard.gov/highlights/ltt/2022/" TargetMode="External"/><Relationship Id="rId4" Type="http://schemas.openxmlformats.org/officeDocument/2006/relationships/hyperlink" Target="https://nces.ed.gov/nationsreportcard/" TargetMode="External"/><Relationship Id="rId9" Type="http://schemas.openxmlformats.org/officeDocument/2006/relationships/hyperlink" Target="https://www.nationsreportcard.gov/profiles/stateprofile?chort=1&amp;sub=MAT&amp;sj=&amp;sfj=NP&amp;st=MN&amp;year=2022R3"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tworkmaine.zoom.us/meeting/register/tZAlfuGrqTouHNUNL87pEGKXbMskKVYuB_OJ"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networkmaine.zoom.us/meeting/register/tZIucu2uqjwvE9z_bcwm2lkF74zRFpdEDyNS" TargetMode="External"/><Relationship Id="rId4" Type="http://schemas.openxmlformats.org/officeDocument/2006/relationships/hyperlink" Target="https://networkmaine.zoom.us/meeting/register/tZ0rf-irrDopEtL_WC9epirfIuUNFM4Lx5M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always, we are glad you are able to join us today and are hopeful the information provided in these sessions is helpful and beneficial to your work. </a:t>
            </a:r>
          </a:p>
          <a:p>
            <a:r>
              <a:rPr lang="en-US"/>
              <a:t>We have our assessment team members, Jodi Bossio-Smith, Cheryl Brackett, Krista Averill, Regina Lewis, Varun Motay, consultant Andy Wallace, to ensure we are able to answer all questions in a timely, efficient and detailed manner. </a:t>
            </a:r>
            <a:endParaRPr lang="en-US">
              <a:cs typeface="Calibri"/>
            </a:endParaRPr>
          </a:p>
          <a:p>
            <a:r>
              <a:rPr lang="en-US"/>
              <a:t>Some general reminders before we get started today:</a:t>
            </a:r>
            <a:endParaRPr lang="en-US">
              <a:cs typeface="Calibri"/>
            </a:endParaRPr>
          </a:p>
          <a:p>
            <a:pPr marL="176530" indent="-176530">
              <a:buFont typeface="Arial,Sans-Serif"/>
              <a:buChar char="•"/>
            </a:pPr>
            <a:r>
              <a:rPr lang="en-US"/>
              <a:t>Feel free to place questions in the chat – we will respond to them during the Q &amp; A session</a:t>
            </a:r>
            <a:endParaRPr lang="en-US">
              <a:cs typeface="Calibri"/>
            </a:endParaRPr>
          </a:p>
          <a:p>
            <a:pPr marL="176530" indent="-176530">
              <a:buFont typeface="Arial,Sans-Serif"/>
              <a:buChar char="•"/>
            </a:pPr>
            <a:r>
              <a:rPr lang="en-US"/>
              <a:t>In the Q &amp; A session, if asking a question please raise your hand and we will call on you. </a:t>
            </a:r>
            <a:endParaRPr lang="en-US">
              <a:cs typeface="Calibri"/>
            </a:endParaRPr>
          </a:p>
          <a:p>
            <a:pPr marL="176530" indent="-176530">
              <a:buFont typeface="Arial,Sans-Serif"/>
              <a:buChar char="•"/>
            </a:pPr>
            <a:r>
              <a:rPr lang="en-US"/>
              <a:t>Please ensure you are muted – we will be muting all participants shortly to ensure limited distractions </a:t>
            </a:r>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a:t>
            </a:fld>
            <a:endParaRPr lang="en-US"/>
          </a:p>
        </p:txBody>
      </p:sp>
    </p:spTree>
    <p:extLst>
      <p:ext uri="{BB962C8B-B14F-4D97-AF65-F5344CB8AC3E}">
        <p14:creationId xmlns:p14="http://schemas.microsoft.com/office/powerpoint/2010/main" val="98863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https://www.wida-ams.us/Documents/Unsecure/Doc.aspx?id=e7823e23-661f-4435-aaef-bdb89e382ed6</a:t>
            </a:r>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10</a:t>
            </a:fld>
            <a:endParaRPr lang="en-US"/>
          </a:p>
        </p:txBody>
      </p:sp>
    </p:spTree>
    <p:extLst>
      <p:ext uri="{BB962C8B-B14F-4D97-AF65-F5344CB8AC3E}">
        <p14:creationId xmlns:p14="http://schemas.microsoft.com/office/powerpoint/2010/main" val="92850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https://portal.wida.us/resource/detail/c1ce6e03-2276-eb11-a2dd-0050568beee8</a:t>
            </a:r>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11</a:t>
            </a:fld>
            <a:endParaRPr lang="en-US"/>
          </a:p>
        </p:txBody>
      </p:sp>
    </p:spTree>
    <p:extLst>
      <p:ext uri="{BB962C8B-B14F-4D97-AF65-F5344CB8AC3E}">
        <p14:creationId xmlns:p14="http://schemas.microsoft.com/office/powerpoint/2010/main" val="160276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12</a:t>
            </a:fld>
            <a:endParaRPr lang="en-US"/>
          </a:p>
        </p:txBody>
      </p:sp>
    </p:spTree>
    <p:extLst>
      <p:ext uri="{BB962C8B-B14F-4D97-AF65-F5344CB8AC3E}">
        <p14:creationId xmlns:p14="http://schemas.microsoft.com/office/powerpoint/2010/main" val="35775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13</a:t>
            </a:fld>
            <a:endParaRPr lang="en-US"/>
          </a:p>
        </p:txBody>
      </p:sp>
    </p:spTree>
    <p:extLst>
      <p:ext uri="{BB962C8B-B14F-4D97-AF65-F5344CB8AC3E}">
        <p14:creationId xmlns:p14="http://schemas.microsoft.com/office/powerpoint/2010/main" val="376686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of Q from the chat </a:t>
            </a:r>
          </a:p>
        </p:txBody>
      </p:sp>
      <p:sp>
        <p:nvSpPr>
          <p:cNvPr id="4" name="Slide Number Placeholder 3"/>
          <p:cNvSpPr>
            <a:spLocks noGrp="1"/>
          </p:cNvSpPr>
          <p:nvPr>
            <p:ph type="sldNum" sz="quarter" idx="5"/>
          </p:nvPr>
        </p:nvSpPr>
        <p:spPr/>
        <p:txBody>
          <a:bodyPr/>
          <a:lstStyle/>
          <a:p>
            <a:fld id="{57DCF28B-8366-4453-874F-43EFA6F60A59}" type="slidenum">
              <a:rPr lang="en-US" smtClean="0"/>
              <a:t>14</a:t>
            </a:fld>
            <a:endParaRPr lang="en-US"/>
          </a:p>
        </p:txBody>
      </p:sp>
    </p:spTree>
    <p:extLst>
      <p:ext uri="{BB962C8B-B14F-4D97-AF65-F5344CB8AC3E}">
        <p14:creationId xmlns:p14="http://schemas.microsoft.com/office/powerpoint/2010/main" val="3140522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don’t hesitate to reach out to the team with any questions or concerns. </a:t>
            </a:r>
          </a:p>
        </p:txBody>
      </p:sp>
      <p:sp>
        <p:nvSpPr>
          <p:cNvPr id="4" name="Slide Number Placeholder 3"/>
          <p:cNvSpPr>
            <a:spLocks noGrp="1"/>
          </p:cNvSpPr>
          <p:nvPr>
            <p:ph type="sldNum" sz="quarter" idx="5"/>
          </p:nvPr>
        </p:nvSpPr>
        <p:spPr/>
        <p:txBody>
          <a:bodyPr/>
          <a:lstStyle/>
          <a:p>
            <a:fld id="{57DCF28B-8366-4453-874F-43EFA6F60A59}" type="slidenum">
              <a:rPr lang="en-US" smtClean="0"/>
              <a:t>15</a:t>
            </a:fld>
            <a:endParaRPr lang="en-US"/>
          </a:p>
        </p:txBody>
      </p:sp>
    </p:spTree>
    <p:extLst>
      <p:ext uri="{BB962C8B-B14F-4D97-AF65-F5344CB8AC3E}">
        <p14:creationId xmlns:p14="http://schemas.microsoft.com/office/powerpoint/2010/main" val="1312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hope the 2022-23 school year is off to a great start! </a:t>
            </a:r>
          </a:p>
          <a:p>
            <a:r>
              <a:rPr lang="en-US"/>
              <a:t>We are excited to share that over the summer and more recently there are some changes to the assessment team.  We welcome Krista Averill, a former science and social studies educator from China Middle School to the assessment team. Krista is coordinating the math, reading (NWEA) and Maine science assessments. </a:t>
            </a:r>
            <a:endParaRPr lang="en-US">
              <a:cs typeface="Calibri"/>
            </a:endParaRPr>
          </a:p>
          <a:p>
            <a:r>
              <a:rPr lang="en-US"/>
              <a:t>More recently and within the coming weeks, Jodi Bossio-Smith will be transitioning to the role of Director for Assessment. This is effective September 19. During this period of transition, both Janette and Jodi will serve as points of contact for assessment related items as we work to back fill the vacancy created  by Jodi’s transition. </a:t>
            </a:r>
            <a:endParaRPr lang="en-US">
              <a:cs typeface="Calibri"/>
            </a:endParaRPr>
          </a:p>
          <a:p>
            <a:r>
              <a:rPr lang="en-US"/>
              <a:t>The assessment calendar for the 2022/23 school year is posted on the DOE website. The winter administration of the NWEA MAP growth remains optional as in prior years but Krista will be sharing additional information related to NWEA next. </a:t>
            </a:r>
          </a:p>
          <a:p>
            <a:r>
              <a:rPr lang="en-US">
                <a:cs typeface="Calibri"/>
              </a:rPr>
              <a:t>Some general reminders: </a:t>
            </a:r>
            <a:endParaRPr lang="en-US"/>
          </a:p>
          <a:p>
            <a:pPr marL="176530" indent="-176530">
              <a:buFont typeface="Arial" panose="020B0604020202020204" pitchFamily="34" charset="0"/>
              <a:buChar char="•"/>
            </a:pPr>
            <a:r>
              <a:rPr lang="en-US"/>
              <a:t>With transitions that transpire within districts, please ensure if there are changes to the DAC role in the SAU, these changes are also reflected in NEO. By doing so, we can maintain communication of important assessment related information. Please note NEO log in credentials are required to make these changes and the directions(</a:t>
            </a:r>
            <a:r>
              <a:rPr lang="en-US">
                <a:hlinkClick r:id="rId3"/>
              </a:rPr>
              <a:t>https://www.maine.gov/doe/sites/maine.gov.doe/files/inline-files/Updating_DACs_NEO_1.pdf</a:t>
            </a:r>
            <a:r>
              <a:rPr lang="en-US"/>
              <a:t>) are located on the assessment homepage. </a:t>
            </a:r>
          </a:p>
          <a:p>
            <a:pPr marL="176530" indent="-176530">
              <a:buFont typeface="Arial" panose="020B0604020202020204" pitchFamily="34" charset="0"/>
              <a:buChar char="•"/>
            </a:pPr>
            <a:r>
              <a:rPr lang="en-US">
                <a:cs typeface="Calibri"/>
              </a:rPr>
              <a:t>September monthly update is now available. Sent to DACs and tech coordinators/integrators </a:t>
            </a:r>
          </a:p>
          <a:p>
            <a:pPr marL="176530" indent="-176530">
              <a:buFont typeface="Arial" panose="020B0604020202020204" pitchFamily="34" charset="0"/>
              <a:buChar char="•"/>
            </a:pPr>
            <a:r>
              <a:rPr lang="en-US">
                <a:cs typeface="Calibri"/>
              </a:rPr>
              <a:t>Feel free to reach out with future topics for consideration for inclusion. </a:t>
            </a:r>
          </a:p>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2</a:t>
            </a:fld>
            <a:endParaRPr lang="en-US"/>
          </a:p>
        </p:txBody>
      </p:sp>
    </p:spTree>
    <p:extLst>
      <p:ext uri="{BB962C8B-B14F-4D97-AF65-F5344CB8AC3E}">
        <p14:creationId xmlns:p14="http://schemas.microsoft.com/office/powerpoint/2010/main" val="153931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From January 9th to February 3rd, 2023, the winter MAP Growth assessment window will be open. This administration is optional.</a:t>
            </a:r>
          </a:p>
          <a:p>
            <a:endParaRPr lang="en-US">
              <a:cs typeface="Calibri"/>
            </a:endParaRPr>
          </a:p>
          <a:p>
            <a:r>
              <a:rPr lang="en-US">
                <a:cs typeface="Calibri"/>
              </a:rPr>
              <a:t>In the spring from May 1st through the 26th, we will have the first administration of the new Maine Through Year Assessment.</a:t>
            </a:r>
          </a:p>
        </p:txBody>
      </p:sp>
      <p:sp>
        <p:nvSpPr>
          <p:cNvPr id="4" name="Slide Number Placeholder 3"/>
          <p:cNvSpPr>
            <a:spLocks noGrp="1"/>
          </p:cNvSpPr>
          <p:nvPr>
            <p:ph type="sldNum" sz="quarter" idx="5"/>
          </p:nvPr>
        </p:nvSpPr>
        <p:spPr/>
        <p:txBody>
          <a:bodyPr/>
          <a:lstStyle/>
          <a:p>
            <a:fld id="{57DCF28B-8366-4453-874F-43EFA6F60A59}" type="slidenum">
              <a:rPr lang="en-US" smtClean="0"/>
              <a:t>3</a:t>
            </a:fld>
            <a:endParaRPr lang="en-US"/>
          </a:p>
        </p:txBody>
      </p:sp>
    </p:spTree>
    <p:extLst>
      <p:ext uri="{BB962C8B-B14F-4D97-AF65-F5344CB8AC3E}">
        <p14:creationId xmlns:p14="http://schemas.microsoft.com/office/powerpoint/2010/main" val="190401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latin typeface="Calibri" panose="020F0502020204030204" pitchFamily="34" charset="0"/>
                <a:ea typeface="Calibri" panose="020F0502020204030204" pitchFamily="34" charset="0"/>
                <a:cs typeface="Calibri"/>
              </a:rPr>
              <a:t>Starting in January, the Maine Department of Education will be collaborating to offer professional learning opportunities in using multiple data sources to support student growth, using achievement level descriptors to ensure rigor, the benefits of the through year assessment, and getting your teachers and students ready for the assessment.</a:t>
            </a:r>
          </a:p>
          <a:p>
            <a:endParaRPr lang="en-US">
              <a:effectLst/>
              <a:latin typeface="Calibri" panose="020F0502020204030204" pitchFamily="34" charset="0"/>
              <a:ea typeface="Calibri" panose="020F0502020204030204" pitchFamily="34" charset="0"/>
              <a:cs typeface="Calibri"/>
            </a:endParaRPr>
          </a:p>
          <a:p>
            <a:r>
              <a:rPr lang="en-US">
                <a:effectLst/>
                <a:latin typeface="Calibri" panose="020F0502020204030204" pitchFamily="34" charset="0"/>
                <a:ea typeface="Calibri" panose="020F0502020204030204" pitchFamily="34" charset="0"/>
                <a:cs typeface="Calibri"/>
              </a:rPr>
              <a:t>Using Multiple Data Sources &amp; Using Achievement Level Descriptors are workshops that allow for up to 40 participants in an interactive environment including small group work and discussions in breakout rooms.</a:t>
            </a:r>
          </a:p>
          <a:p>
            <a:r>
              <a:rPr lang="en-US">
                <a:effectLst/>
                <a:latin typeface="Calibri" panose="020F0502020204030204" pitchFamily="34" charset="0"/>
                <a:ea typeface="Calibri" panose="020F0502020204030204" pitchFamily="34" charset="0"/>
                <a:cs typeface="Calibri"/>
              </a:rPr>
              <a:t> </a:t>
            </a:r>
          </a:p>
          <a:p>
            <a:r>
              <a:rPr lang="en-US">
                <a:effectLst/>
                <a:latin typeface="Calibri" panose="020F0502020204030204" pitchFamily="34" charset="0"/>
                <a:ea typeface="Calibri" panose="020F0502020204030204" pitchFamily="34" charset="0"/>
                <a:cs typeface="Calibri"/>
              </a:rPr>
              <a:t>In the Using Multiple Data Sources session, participants will strengthen their understanding and use of RIT scores in </a:t>
            </a:r>
            <a:r>
              <a:rPr lang="en-US" b="0" i="0">
                <a:solidFill>
                  <a:srgbClr val="000000"/>
                </a:solidFill>
                <a:effectLst/>
                <a:latin typeface="Segoe UI" panose="020B0502040204020203" pitchFamily="34" charset="0"/>
              </a:rPr>
              <a:t>achievement and growth data. Participants will use RIT scores as one of multiple sources to inform instruction that supports student growth, with an emphasis on formative assessment practices.</a:t>
            </a:r>
          </a:p>
          <a:p>
            <a:endParaRPr lang="en-US">
              <a:effectLst/>
              <a:latin typeface="Calibri" panose="020F0502020204030204" pitchFamily="34" charset="0"/>
              <a:ea typeface="Calibri" panose="020F0502020204030204" pitchFamily="34" charset="0"/>
              <a:cs typeface="Calibri"/>
            </a:endParaRPr>
          </a:p>
          <a:p>
            <a:r>
              <a:rPr lang="en-US">
                <a:effectLst/>
                <a:latin typeface="Calibri" panose="020F0502020204030204" pitchFamily="34" charset="0"/>
                <a:ea typeface="Calibri" panose="020F0502020204030204" pitchFamily="34" charset="0"/>
                <a:cs typeface="Calibri"/>
              </a:rPr>
              <a:t>In the Using Achievement Level Descriptors session, participants </a:t>
            </a:r>
            <a:r>
              <a:rPr lang="en-US" b="0" i="0">
                <a:solidFill>
                  <a:srgbClr val="000000"/>
                </a:solidFill>
                <a:effectLst/>
                <a:latin typeface="Segoe UI" panose="020B0502040204020203" pitchFamily="34" charset="0"/>
              </a:rPr>
              <a:t>will learn what achievement level descriptors (or ALDs) are, how to use information from the ALDs to inform teaching and learning actions that support students’ success, and how to use ALDs to ensure rigor in instruction.</a:t>
            </a:r>
            <a:endParaRPr lang="en-US">
              <a:effectLst/>
              <a:latin typeface="Calibri" panose="020F0502020204030204" pitchFamily="34" charset="0"/>
              <a:ea typeface="Calibri" panose="020F0502020204030204" pitchFamily="34" charset="0"/>
              <a:cs typeface="Calibri"/>
            </a:endParaRPr>
          </a:p>
          <a:p>
            <a:endParaRPr lang="en-US">
              <a:effectLst/>
              <a:latin typeface="Calibri" panose="020F0502020204030204" pitchFamily="34" charset="0"/>
              <a:ea typeface="Calibri" panose="020F0502020204030204" pitchFamily="34" charset="0"/>
              <a:cs typeface="Calibri"/>
            </a:endParaRPr>
          </a:p>
          <a:p>
            <a:r>
              <a:rPr lang="en-US">
                <a:effectLst/>
                <a:latin typeface="Calibri" panose="020F0502020204030204" pitchFamily="34" charset="0"/>
                <a:ea typeface="Calibri" panose="020F0502020204030204" pitchFamily="34" charset="0"/>
                <a:cs typeface="Calibri"/>
              </a:rPr>
              <a:t>The benefits of the through year assessment and getting your teachers and your students ready sessions are webinars that will begin in February Hundreds of individuals can attend those sessions, and they will be recorded and posted online.</a:t>
            </a:r>
          </a:p>
          <a:p>
            <a:endParaRPr lang="en-US">
              <a:effectLst/>
              <a:latin typeface="Calibri" panose="020F0502020204030204" pitchFamily="34" charset="0"/>
              <a:ea typeface="Calibri" panose="020F0502020204030204" pitchFamily="34" charset="0"/>
              <a:cs typeface="Calibri"/>
            </a:endParaRPr>
          </a:p>
          <a:p>
            <a:r>
              <a:rPr lang="en-US">
                <a:effectLst/>
                <a:latin typeface="Calibri" panose="020F0502020204030204" pitchFamily="34" charset="0"/>
                <a:ea typeface="Calibri" panose="020F0502020204030204" pitchFamily="34" charset="0"/>
                <a:cs typeface="Calibri"/>
              </a:rPr>
              <a:t>Please note that these sessions are in addition to our pre-administration and administration trainings which focus on the technical aspects such as the platform and registration. I will release the times for those trainings as soon as I have them.</a:t>
            </a:r>
          </a:p>
        </p:txBody>
      </p:sp>
      <p:sp>
        <p:nvSpPr>
          <p:cNvPr id="4" name="Slide Number Placeholder 3"/>
          <p:cNvSpPr>
            <a:spLocks noGrp="1"/>
          </p:cNvSpPr>
          <p:nvPr>
            <p:ph type="sldNum" sz="quarter" idx="5"/>
          </p:nvPr>
        </p:nvSpPr>
        <p:spPr/>
        <p:txBody>
          <a:bodyPr/>
          <a:lstStyle/>
          <a:p>
            <a:fld id="{57DCF28B-8366-4453-874F-43EFA6F60A59}" type="slidenum">
              <a:rPr lang="en-US" smtClean="0"/>
              <a:t>4</a:t>
            </a:fld>
            <a:endParaRPr lang="en-US"/>
          </a:p>
        </p:txBody>
      </p:sp>
    </p:spTree>
    <p:extLst>
      <p:ext uri="{BB962C8B-B14F-4D97-AF65-F5344CB8AC3E}">
        <p14:creationId xmlns:p14="http://schemas.microsoft.com/office/powerpoint/2010/main" val="415108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FF0000"/>
                </a:solidFill>
                <a:latin typeface="Calibri"/>
                <a:ea typeface="Calibri" panose="020F0502020204030204" pitchFamily="34" charset="0"/>
                <a:cs typeface="Calibri"/>
              </a:rPr>
              <a:t>*UPDATE SCREENSHOT AND NOTES AS NECESSARY TO REFLECT NEW REGISTRATIONS AND LINK UPDATES*</a:t>
            </a:r>
          </a:p>
          <a:p>
            <a:endParaRPr lang="en-US" b="1">
              <a:solidFill>
                <a:srgbClr val="FF0000"/>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rgbClr val="FF0000"/>
                </a:solidFill>
                <a:effectLst/>
                <a:latin typeface="Calibri"/>
                <a:ea typeface="Calibri" panose="020F0502020204030204" pitchFamily="34" charset="0"/>
                <a:cs typeface="Calibri"/>
              </a:rPr>
              <a:t>In January we will begin our workshop sessions for Using Multiple Data Sources and Using Achievement Level Descriptors. </a:t>
            </a:r>
            <a:r>
              <a:rPr lang="en-US">
                <a:effectLst/>
                <a:latin typeface="Calibri" panose="020F0502020204030204" pitchFamily="34" charset="0"/>
                <a:ea typeface="Calibri" panose="020F0502020204030204" pitchFamily="34" charset="0"/>
                <a:cs typeface="Calibri"/>
              </a:rPr>
              <a:t>Unfortunately, I am unable to record these sessions or share the information in a different format as the content is considered NWEA’s intellectual property. We can, however, adjust the workshop length to accommodate your needs by starting late or ending early. Please contact me directly by email if adjusting the overall session length is necessary in order for your educators and staff to attend. </a:t>
            </a:r>
          </a:p>
          <a:p>
            <a:endParaRPr lang="en-US" b="0">
              <a:solidFill>
                <a:srgbClr val="FF0000"/>
              </a:solidFill>
              <a:effectLst/>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5</a:t>
            </a:fld>
            <a:endParaRPr lang="en-US"/>
          </a:p>
        </p:txBody>
      </p:sp>
    </p:spTree>
    <p:extLst>
      <p:ext uri="{BB962C8B-B14F-4D97-AF65-F5344CB8AC3E}">
        <p14:creationId xmlns:p14="http://schemas.microsoft.com/office/powerpoint/2010/main" val="407287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note that all students are required to take the Maine Through Year Assessment in spring 2023. The table displayed here is meant to provide guidance to SAUs and schools when deciding whether or not to administer the MAP Growth assessment</a:t>
            </a:r>
            <a:r>
              <a:rPr lang="en-US" b="1"/>
              <a:t> </a:t>
            </a:r>
            <a:r>
              <a:rPr lang="en-US" b="0"/>
              <a:t>in addition to </a:t>
            </a:r>
            <a:r>
              <a:rPr lang="en-US"/>
              <a:t>the Maine Through Year Assessment.</a:t>
            </a:r>
          </a:p>
          <a:p>
            <a:endParaRPr lang="en-US"/>
          </a:p>
          <a:p>
            <a:r>
              <a:rPr lang="en-US"/>
              <a:t>Some considerations that I would like to highlight from the table are the following:</a:t>
            </a:r>
          </a:p>
          <a:p>
            <a:pPr marL="171450" indent="-171450">
              <a:buFont typeface="Arial" panose="020B0604020202020204" pitchFamily="34" charset="0"/>
              <a:buChar char="•"/>
            </a:pPr>
            <a:r>
              <a:rPr lang="en-US"/>
              <a:t>If an SAU or school chooses to administer MAP Growth this spring, it does not need to be within the same assessment window as the Through Year Assessment.</a:t>
            </a:r>
          </a:p>
          <a:p>
            <a:pPr marL="171450" indent="-171450">
              <a:buFont typeface="Arial" panose="020B0604020202020204" pitchFamily="34" charset="0"/>
              <a:buChar char="•"/>
            </a:pPr>
            <a:r>
              <a:rPr lang="en-US"/>
              <a:t>Due to standard setting, RIT scores from the Through Year Assessment will be delayed until late summer or early fall. If a school or SAU is seeking immediate RIT score data, they can still receive this by taking the MAP Growth assessment.</a:t>
            </a:r>
          </a:p>
          <a:p>
            <a:pPr marL="171450" indent="-171450">
              <a:buFont typeface="Arial" panose="020B0604020202020204" pitchFamily="34" charset="0"/>
              <a:buChar char="•"/>
            </a:pPr>
            <a:r>
              <a:rPr lang="en-US"/>
              <a:t>Extended assessment seat time is one consideration as well. Please note that the average seat time for the Maine Through Year Assessment is 55 to 60 minutes per content area (Reading and Math). Individual students will take varying amounts of time to complete the assessments.</a:t>
            </a:r>
          </a:p>
          <a:p>
            <a:pPr marL="171450" indent="-171450">
              <a:buFont typeface="Arial" panose="020B0604020202020204" pitchFamily="34" charset="0"/>
              <a:buChar char="•"/>
            </a:pPr>
            <a:r>
              <a:rPr lang="en-US"/>
              <a:t>Lastly, in spring 2023 there will be no additional cost to SAUs and schools if you choose to administer MAP Growth in addition to the Through Year Assessment. The Department has already paid for MAP Growth for the remainder of this school year.</a:t>
            </a:r>
          </a:p>
          <a:p>
            <a:endParaRPr lang="en-US"/>
          </a:p>
          <a:p>
            <a:r>
              <a:rPr lang="en-US">
                <a:cs typeface="Calibri"/>
              </a:rPr>
              <a:t>More Questions &amp; Answers can be found on our Reading &amp; Math Assessments webpage: </a:t>
            </a:r>
            <a:r>
              <a:rPr lang="en-US">
                <a:hlinkClick r:id="rId3"/>
              </a:rPr>
              <a:t>https://www.maine.gov/doe/Testing_Accountability/MECAS/NWEA</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6</a:t>
            </a:fld>
            <a:endParaRPr lang="en-US"/>
          </a:p>
        </p:txBody>
      </p:sp>
    </p:spTree>
    <p:extLst>
      <p:ext uri="{BB962C8B-B14F-4D97-AF65-F5344CB8AC3E}">
        <p14:creationId xmlns:p14="http://schemas.microsoft.com/office/powerpoint/2010/main" val="1171333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spcAft>
                <a:spcPct val="0"/>
              </a:spcAft>
            </a:pPr>
            <a:r>
              <a:rPr lang="en-US">
                <a:cs typeface="Calibri"/>
              </a:rPr>
              <a:t>In spring 2023, the Maine Science Assessment will be administered to students in grades 5, 8, and third year of high school. The assessment window for the Maine Science Assessment is May 15 through 26. </a:t>
            </a:r>
            <a:endParaRPr lang="en-US"/>
          </a:p>
          <a:p>
            <a:pPr>
              <a:spcBef>
                <a:spcPct val="20000"/>
              </a:spcBef>
              <a:spcAft>
                <a:spcPct val="0"/>
              </a:spcAft>
            </a:pPr>
            <a:endParaRPr lang="en-US">
              <a:cs typeface="Calibri"/>
            </a:endParaRPr>
          </a:p>
          <a:p>
            <a:pPr>
              <a:spcBef>
                <a:spcPct val="20000"/>
              </a:spcBef>
              <a:spcAft>
                <a:spcPct val="0"/>
              </a:spcAft>
              <a:defRPr/>
            </a:pPr>
            <a:r>
              <a:rPr lang="en-US" sz="1800" b="0" i="0">
                <a:solidFill>
                  <a:srgbClr val="000000"/>
                </a:solidFill>
                <a:effectLst/>
                <a:latin typeface="Calibri"/>
                <a:cs typeface="Calibri"/>
              </a:rPr>
              <a:t>Spring 2022 student results reports will be released </a:t>
            </a:r>
            <a:r>
              <a:rPr lang="en-US" sz="1800">
                <a:solidFill>
                  <a:srgbClr val="000000"/>
                </a:solidFill>
                <a:latin typeface="Calibri"/>
                <a:cs typeface="Calibri"/>
              </a:rPr>
              <a:t>this month </a:t>
            </a:r>
            <a:r>
              <a:rPr lang="en-US" sz="1800" b="0" i="0">
                <a:solidFill>
                  <a:srgbClr val="000000"/>
                </a:solidFill>
                <a:effectLst/>
                <a:latin typeface="Calibri"/>
                <a:cs typeface="Calibri"/>
              </a:rPr>
              <a:t>with educators able to review within Maine’s Assessment &amp; Accountability Reporting System (MAARS).</a:t>
            </a:r>
            <a:endParaRPr lang="en-US" sz="1800" b="1" i="0">
              <a:solidFill>
                <a:srgbClr val="000000"/>
              </a:solidFill>
              <a:effectLst/>
              <a:latin typeface="Calibri"/>
              <a:cs typeface="Calibri"/>
            </a:endParaRPr>
          </a:p>
          <a:p>
            <a:pPr marL="0" marR="0" lvl="0" indent="0" algn="l" defTabSz="914400" rtl="0" eaLnBrk="1" fontAlgn="auto" latinLnBrk="0" hangingPunct="1">
              <a:lnSpc>
                <a:spcPct val="100000"/>
              </a:lnSpc>
              <a:spcBef>
                <a:spcPct val="20000"/>
              </a:spcBef>
              <a:spcAft>
                <a:spcPct val="0"/>
              </a:spcAft>
              <a:buClrTx/>
              <a:buSzTx/>
              <a:buFontTx/>
              <a:buNone/>
              <a:tabLst/>
              <a:defRPr/>
            </a:pPr>
            <a:endParaRPr lang="en-US" sz="1800">
              <a:effectLst/>
              <a:latin typeface="Calibri"/>
              <a:ea typeface="Calibri" panose="020F0502020204030204" pitchFamily="34" charset="0"/>
              <a:cs typeface="Calibri"/>
            </a:endParaRPr>
          </a:p>
          <a:p>
            <a:pPr>
              <a:spcBef>
                <a:spcPct val="20000"/>
              </a:spcBef>
              <a:spcAft>
                <a:spcPct val="0"/>
              </a:spcAft>
            </a:pPr>
            <a:r>
              <a:rPr lang="en-US" sz="1800">
                <a:cs typeface="Calibri"/>
              </a:rPr>
              <a:t>A frequently asked question in the past several weeks has been "When will the manuals and guides be available online?"</a:t>
            </a:r>
            <a:endParaRPr lang="en-US" sz="1800"/>
          </a:p>
          <a:p>
            <a:pPr>
              <a:spcBef>
                <a:spcPct val="20000"/>
              </a:spcBef>
              <a:spcAft>
                <a:spcPct val="0"/>
              </a:spcAft>
            </a:pPr>
            <a:r>
              <a:rPr lang="en-US"/>
              <a:t>We are working on updating handbooks and manuals in preparation for the Spring 2023 administration. The support site, </a:t>
            </a:r>
            <a:r>
              <a:rPr lang="en-US" u="sng">
                <a:hlinkClick r:id="rId3"/>
              </a:rPr>
              <a:t>ME Science Zendesk</a:t>
            </a:r>
            <a:r>
              <a:rPr lang="en-US"/>
              <a:t>, is to be restored to full functionality by March 2023, with the Lockdown Browser, ADAM Platform User, Proctor User, and Accessibility Guides being released at the end of January.</a:t>
            </a:r>
            <a:endParaRPr lang="en-US">
              <a:cs typeface="Calibri"/>
            </a:endParaRPr>
          </a:p>
          <a:p>
            <a:pPr>
              <a:spcBef>
                <a:spcPct val="20000"/>
              </a:spcBef>
              <a:spcAft>
                <a:spcPct val="0"/>
              </a:spcAft>
            </a:pPr>
            <a:endParaRPr lang="en-US"/>
          </a:p>
          <a:p>
            <a:pPr>
              <a:spcBef>
                <a:spcPct val="20000"/>
              </a:spcBef>
              <a:spcAft>
                <a:spcPct val="0"/>
              </a:spcAft>
            </a:pPr>
            <a:r>
              <a:rPr lang="en-US">
                <a:solidFill>
                  <a:srgbClr val="000000"/>
                </a:solidFill>
                <a:latin typeface="Calibri"/>
                <a:cs typeface="Calibri"/>
              </a:rPr>
              <a:t>On our website under </a:t>
            </a:r>
            <a:r>
              <a:rPr lang="en-US" i="1">
                <a:solidFill>
                  <a:srgbClr val="000000"/>
                </a:solidFill>
                <a:latin typeface="Calibri"/>
                <a:cs typeface="Calibri"/>
              </a:rPr>
              <a:t>Resources</a:t>
            </a:r>
            <a:r>
              <a:rPr lang="en-US">
                <a:solidFill>
                  <a:srgbClr val="000000"/>
                </a:solidFill>
                <a:latin typeface="Calibri"/>
                <a:cs typeface="Calibri"/>
              </a:rPr>
              <a:t>, you can currently find our assessment blueprints and practice assessments.</a:t>
            </a:r>
          </a:p>
          <a:p>
            <a:pPr marL="285750" indent="-285750">
              <a:buFont typeface="Arial" panose="020B0604020202020204" pitchFamily="34" charset="0"/>
              <a:buChar char="•"/>
            </a:pPr>
            <a:r>
              <a:rPr lang="en-US" sz="1800" b="0" i="0">
                <a:solidFill>
                  <a:srgbClr val="141414"/>
                </a:solidFill>
                <a:effectLst/>
                <a:latin typeface="Calibri"/>
                <a:cs typeface="Calibri"/>
              </a:rPr>
              <a:t>All items on the Maine Science Assessment are aligned to a science topic and to a specific performance expectation. To ensure ample coverage of all grade-level science topics, assessment blueprints specify targets for the minimum and maximum number of score points aligned to each topic. </a:t>
            </a:r>
          </a:p>
          <a:p>
            <a:pPr marL="171450" indent="-171450">
              <a:buFont typeface="Arial" panose="020B0604020202020204" pitchFamily="34" charset="0"/>
              <a:buChar char="•"/>
            </a:pPr>
            <a:r>
              <a:rPr lang="en-US"/>
              <a:t>Lastly, practice assessments are available for each grade level and can be found at the link in the slides. This link is also available on the Maine Science Assessment webpage: https://www.maine.gov/doe/Testing_Accountability/MECAS/Generalscience </a:t>
            </a:r>
            <a:endParaRPr lang="en-US">
              <a:cs typeface="Calibri"/>
            </a:endParaRPr>
          </a:p>
          <a:p>
            <a:endParaRPr lang="en-US" sz="1800">
              <a:solidFill>
                <a:srgbClr val="141414"/>
              </a:solidFill>
              <a:latin typeface="Calibri"/>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7</a:t>
            </a:fld>
            <a:endParaRPr lang="en-US"/>
          </a:p>
        </p:txBody>
      </p:sp>
    </p:spTree>
    <p:extLst>
      <p:ext uri="{BB962C8B-B14F-4D97-AF65-F5344CB8AC3E}">
        <p14:creationId xmlns:p14="http://schemas.microsoft.com/office/powerpoint/2010/main" val="43375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000">
              <a:cs typeface="Calibri" panose="020F0502020204030204"/>
            </a:endParaRPr>
          </a:p>
          <a:p>
            <a:pPr>
              <a:defRPr/>
            </a:pPr>
            <a:r>
              <a:rPr lang="en-US" sz="1000" b="0" i="0">
                <a:solidFill>
                  <a:srgbClr val="333333"/>
                </a:solidFill>
                <a:effectLst/>
                <a:latin typeface="Helvetica Neue"/>
              </a:rPr>
              <a:t>The 2022 NAEP Mathematics and Reading results was officially released on Monday, October 24, 2022 by NCES Commissioner Dr. Peggy </a:t>
            </a:r>
            <a:r>
              <a:rPr lang="en-US" sz="1000" b="0" i="0" err="1">
                <a:solidFill>
                  <a:srgbClr val="333333"/>
                </a:solidFill>
                <a:effectLst/>
                <a:latin typeface="Helvetica Neue"/>
              </a:rPr>
              <a:t>Carr</a:t>
            </a:r>
            <a:r>
              <a:rPr lang="en-US" sz="1000" b="0" i="0">
                <a:solidFill>
                  <a:srgbClr val="333333"/>
                </a:solidFill>
                <a:effectLst/>
                <a:latin typeface="Helvetica Neue"/>
              </a:rPr>
              <a:t>. National and state results will be presented for more information please visit </a:t>
            </a:r>
            <a:r>
              <a:rPr lang="en-US" sz="1000" u="sng">
                <a:solidFill>
                  <a:srgbClr val="0563C1"/>
                </a:solidFill>
                <a:effectLst/>
                <a:latin typeface="Calibri"/>
                <a:ea typeface="Calibri" panose="020F0502020204030204" pitchFamily="34" charset="0"/>
                <a:cs typeface="Calibri"/>
                <a:hlinkClick r:id="rId3"/>
              </a:rPr>
              <a:t>https://www.nagb.gov/news-and-events/calendar/naep-day-2022.html</a:t>
            </a:r>
            <a:r>
              <a:rPr lang="en-US" sz="1000" u="sng">
                <a:solidFill>
                  <a:srgbClr val="0563C1"/>
                </a:solidFill>
                <a:effectLst/>
                <a:latin typeface="Calibri"/>
                <a:ea typeface="Calibri" panose="020F0502020204030204" pitchFamily="34" charset="0"/>
                <a:cs typeface="Calibri"/>
              </a:rPr>
              <a:t>.</a:t>
            </a:r>
            <a:r>
              <a:rPr lang="en-US" sz="1000" u="sng">
                <a:solidFill>
                  <a:srgbClr val="0563C1"/>
                </a:solidFill>
                <a:latin typeface="Calibri"/>
                <a:ea typeface="Calibri" panose="020F0502020204030204" pitchFamily="34" charset="0"/>
                <a:cs typeface="Calibri"/>
              </a:rPr>
              <a:t> </a:t>
            </a:r>
            <a:endParaRPr lang="en-US" sz="1000" u="sng">
              <a:solidFill>
                <a:srgbClr val="0563C1"/>
              </a:solidFill>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000" u="none">
                <a:solidFill>
                  <a:srgbClr val="0563C1"/>
                </a:solidFill>
                <a:effectLst/>
                <a:latin typeface="Calibri"/>
                <a:ea typeface="Calibri" panose="020F0502020204030204" pitchFamily="34" charset="0"/>
                <a:cs typeface="Calibri"/>
              </a:rPr>
              <a:t>There are a multitude of classroom tools as well as data analysis tools available on the Nations Report Card website. </a:t>
            </a:r>
            <a:r>
              <a:rPr lang="en-US" sz="1000" u="none">
                <a:solidFill>
                  <a:srgbClr val="0563C1"/>
                </a:solidFill>
                <a:effectLst/>
                <a:latin typeface="Calibri"/>
                <a:ea typeface="Calibri" panose="020F0502020204030204" pitchFamily="34" charset="0"/>
                <a:cs typeface="Calibri"/>
                <a:hlinkClick r:id="rId4"/>
              </a:rPr>
              <a:t>https://nces.ed.gov/nationsreportcard/</a:t>
            </a:r>
            <a:r>
              <a:rPr lang="en-US" sz="1000">
                <a:solidFill>
                  <a:srgbClr val="0563C1"/>
                </a:solidFill>
                <a:latin typeface="Calibri"/>
                <a:ea typeface="Calibri" panose="020F0502020204030204" pitchFamily="34" charset="0"/>
                <a:cs typeface="Calibri"/>
              </a:rPr>
              <a:t> </a:t>
            </a:r>
            <a:r>
              <a:rPr lang="en-US" sz="1000" u="none">
                <a:solidFill>
                  <a:srgbClr val="0563C1"/>
                </a:solidFill>
                <a:effectLst/>
                <a:latin typeface="Calibri"/>
                <a:ea typeface="Calibri" panose="020F0502020204030204" pitchFamily="34" charset="0"/>
                <a:cs typeface="Calibri"/>
              </a:rPr>
              <a:t> Check out the release items from NAEP 2022 as well as items from previous years.</a:t>
            </a:r>
            <a:r>
              <a:rPr lang="en-US" sz="1000">
                <a:solidFill>
                  <a:srgbClr val="0563C1"/>
                </a:solidFill>
                <a:latin typeface="Calibri"/>
                <a:ea typeface="Calibri" panose="020F0502020204030204" pitchFamily="34" charset="0"/>
                <a:cs typeface="Calibri"/>
              </a:rPr>
              <a:t>  </a:t>
            </a:r>
            <a:endParaRPr lang="en-US" sz="1000" u="none">
              <a:solidFill>
                <a:srgbClr val="0563C1"/>
              </a:solidFill>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1000" u="none">
                <a:solidFill>
                  <a:srgbClr val="0563C1"/>
                </a:solidFill>
                <a:effectLst/>
                <a:latin typeface="Calibri"/>
                <a:ea typeface="Calibri" panose="020F0502020204030204" pitchFamily="34" charset="0"/>
                <a:cs typeface="Calibri"/>
              </a:rPr>
              <a:t>They include the :</a:t>
            </a:r>
            <a:r>
              <a:rPr lang="en-US" sz="1000">
                <a:solidFill>
                  <a:srgbClr val="0563C1"/>
                </a:solidFill>
                <a:latin typeface="Calibri"/>
                <a:ea typeface="Calibri" panose="020F0502020204030204" pitchFamily="34" charset="0"/>
                <a:cs typeface="Calibri"/>
              </a:rPr>
              <a:t> </a:t>
            </a:r>
            <a:endParaRPr lang="en-US" sz="1000" u="none">
              <a:solidFill>
                <a:srgbClr val="0563C1"/>
              </a:solidFill>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a:solidFill>
                  <a:srgbClr val="0563C1"/>
                </a:solidFill>
                <a:effectLst/>
                <a:latin typeface="Calibri"/>
                <a:ea typeface="Calibri" panose="020F0502020204030204" pitchFamily="34" charset="0"/>
                <a:cs typeface="Calibri"/>
              </a:rPr>
              <a:t>NAEP Questions Tool </a:t>
            </a:r>
            <a:r>
              <a:rPr lang="en-US" sz="1000" u="none">
                <a:solidFill>
                  <a:srgbClr val="0563C1"/>
                </a:solidFill>
                <a:effectLst/>
                <a:latin typeface="Calibri"/>
                <a:ea typeface="Calibri" panose="020F0502020204030204" pitchFamily="34" charset="0"/>
                <a:cs typeface="Calibri"/>
                <a:hlinkClick r:id="rId5"/>
              </a:rPr>
              <a:t>https://www.nationsreportcard.gov/nqt/</a:t>
            </a:r>
            <a:endParaRPr lang="en-US" sz="1000" u="none">
              <a:solidFill>
                <a:srgbClr val="0563C1"/>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a:solidFill>
                  <a:srgbClr val="0563C1"/>
                </a:solidFill>
                <a:effectLst/>
                <a:latin typeface="Calibri"/>
                <a:ea typeface="Calibri" panose="020F0502020204030204" pitchFamily="34" charset="0"/>
                <a:cs typeface="Calibri"/>
              </a:rPr>
              <a:t>NAEP Item Maps </a:t>
            </a:r>
            <a:r>
              <a:rPr lang="en-US" sz="1000" u="none">
                <a:solidFill>
                  <a:srgbClr val="0563C1"/>
                </a:solidFill>
                <a:effectLst/>
                <a:latin typeface="Calibri"/>
                <a:ea typeface="Calibri" panose="020F0502020204030204" pitchFamily="34" charset="0"/>
                <a:cs typeface="Calibri"/>
                <a:hlinkClick r:id="rId6"/>
              </a:rPr>
              <a:t>https://www.nationsreportcard.gov/itemmaps/?subj=MAT&amp;grade=4&amp;year=2022</a:t>
            </a:r>
            <a:endParaRPr lang="en-US" sz="1000" u="none">
              <a:solidFill>
                <a:srgbClr val="0563C1"/>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a:solidFill>
                  <a:srgbClr val="0563C1"/>
                </a:solidFill>
                <a:effectLst/>
                <a:latin typeface="Calibri"/>
                <a:ea typeface="Calibri" panose="020F0502020204030204" pitchFamily="34" charset="0"/>
                <a:cs typeface="Calibri"/>
              </a:rPr>
              <a:t>Take NAEP Now </a:t>
            </a:r>
            <a:r>
              <a:rPr lang="en-US" sz="1000" u="none">
                <a:solidFill>
                  <a:srgbClr val="0563C1"/>
                </a:solidFill>
                <a:effectLst/>
                <a:latin typeface="Calibri"/>
                <a:ea typeface="Calibri" panose="020F0502020204030204" pitchFamily="34" charset="0"/>
                <a:cs typeface="Calibri"/>
                <a:hlinkClick r:id="rId7"/>
              </a:rPr>
              <a:t>https://www.nationsreportcard.gov/takenaepnow/home</a:t>
            </a:r>
            <a:endParaRPr lang="en-US" sz="1000" u="none">
              <a:solidFill>
                <a:srgbClr val="0563C1"/>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u="none">
                <a:solidFill>
                  <a:srgbClr val="0563C1"/>
                </a:solidFill>
                <a:effectLst/>
                <a:latin typeface="Calibri"/>
                <a:ea typeface="Calibri" panose="020F0502020204030204" pitchFamily="34" charset="0"/>
                <a:cs typeface="Calibri"/>
              </a:rPr>
              <a:t>NAEP Data Explorer </a:t>
            </a:r>
            <a:r>
              <a:rPr lang="en-US" sz="1000" u="none">
                <a:solidFill>
                  <a:srgbClr val="0563C1"/>
                </a:solidFill>
                <a:effectLst/>
                <a:latin typeface="Calibri"/>
                <a:ea typeface="Calibri" panose="020F0502020204030204" pitchFamily="34" charset="0"/>
                <a:cs typeface="Calibri"/>
                <a:hlinkClick r:id="rId8"/>
              </a:rPr>
              <a:t>https://www.nationsreportcard.gov/ndecore/landing</a:t>
            </a:r>
            <a:endParaRPr lang="en-US" sz="1000" u="none">
              <a:solidFill>
                <a:srgbClr val="0563C1"/>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563C1"/>
                </a:solidFill>
                <a:latin typeface="Calibri"/>
                <a:ea typeface="Calibri" panose="020F0502020204030204" pitchFamily="34" charset="0"/>
                <a:cs typeface="Calibri"/>
              </a:rPr>
              <a:t>State Profiles Tool 	</a:t>
            </a:r>
            <a:r>
              <a:rPr lang="en-US" sz="1000">
                <a:solidFill>
                  <a:srgbClr val="0563C1"/>
                </a:solidFill>
                <a:latin typeface="Calibri"/>
                <a:ea typeface="Calibri" panose="020F0502020204030204" pitchFamily="34" charset="0"/>
                <a:cs typeface="Calibri"/>
                <a:hlinkClick r:id="rId9"/>
              </a:rPr>
              <a:t>https://www.nationsreportcard.gov/profiles/stateprofile?chort=1&amp;sub=MAT&amp;sj=&amp;sfj=NP&amp;st=MN&amp;year=2022R3</a:t>
            </a:r>
            <a:endParaRPr lang="en-US" sz="1000">
              <a:solidFill>
                <a:srgbClr val="0563C1"/>
              </a:solidFill>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u="none">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000"/>
          </a:p>
          <a:p>
            <a:r>
              <a:rPr lang="en-US" sz="1000"/>
              <a:t>Release information from the September NAEP 2022 LTT age 9 </a:t>
            </a:r>
            <a:r>
              <a:rPr lang="en-US" sz="1000">
                <a:hlinkClick r:id="rId10"/>
              </a:rPr>
              <a:t>https://www.nationsreportcard.gov/highlights/ltt/2022/</a:t>
            </a:r>
            <a:endParaRPr lang="en-US" sz="1000"/>
          </a:p>
          <a:p>
            <a:r>
              <a:rPr lang="en-US" sz="1000"/>
              <a:t>More information from the National Assessment Governing Board about the release  </a:t>
            </a:r>
            <a:r>
              <a:rPr lang="en-US" sz="1000">
                <a:hlinkClick r:id="rId11"/>
              </a:rPr>
              <a:t>https://www.nagb.gov/naep-subject-areas/long-term-trend/2022-NAEP-Long-Term-Trend-Release.html</a:t>
            </a:r>
            <a:endParaRPr lang="en-US"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latin typeface="+mn-lt"/>
                <a:cs typeface="Calibri"/>
              </a:rPr>
              <a:t>No Maine Schools selected for NAEP 2023 Field Test - March 20 to April 14, 2023 </a:t>
            </a:r>
            <a:r>
              <a:rPr lang="en-US" sz="1000">
                <a:cs typeface="Calibri" panose="020F0502020204030204"/>
              </a:rPr>
              <a:t>Enjoy the year off</a:t>
            </a:r>
          </a:p>
          <a:p>
            <a:endParaRPr lang="en-US" sz="1000"/>
          </a:p>
          <a:p>
            <a:r>
              <a:rPr lang="en-US" sz="1000" b="0" i="0">
                <a:solidFill>
                  <a:srgbClr val="000000"/>
                </a:solidFill>
                <a:effectLst/>
                <a:latin typeface="Arial"/>
                <a:cs typeface="Arial"/>
              </a:rPr>
              <a:t>PIRLS - Analysis and reporting (release date in December 2022 tentatively) </a:t>
            </a:r>
            <a:r>
              <a:rPr lang="en-US" sz="1000" b="0" i="0">
                <a:solidFill>
                  <a:srgbClr val="000000"/>
                </a:solidFill>
                <a:effectLst/>
                <a:latin typeface="Arial"/>
                <a:cs typeface="Arial"/>
                <a:hlinkClick r:id="rId12"/>
              </a:rPr>
              <a:t>https://timssandpirls.bc.edu/</a:t>
            </a:r>
            <a:endParaRPr lang="en-US" sz="1000" b="0" i="0">
              <a:solidFill>
                <a:srgbClr val="000000"/>
              </a:solidFill>
              <a:effectLst/>
              <a:latin typeface="Arial"/>
              <a:cs typeface="Arial"/>
            </a:endParaRPr>
          </a:p>
          <a:p>
            <a:pPr marL="0" indent="0">
              <a:buFont typeface="Arial"/>
              <a:buNone/>
            </a:pPr>
            <a:endParaRPr lang="en-US" sz="1000">
              <a:cs typeface="Calibri" panose="020F0502020204030204"/>
            </a:endParaRPr>
          </a:p>
          <a:p>
            <a:pPr marL="0" indent="0">
              <a:buFont typeface="Arial"/>
              <a:buNone/>
            </a:pPr>
            <a:endParaRPr lang="en-US" sz="1000">
              <a:cs typeface="Calibri" panose="020F0502020204030204"/>
            </a:endParaRPr>
          </a:p>
          <a:p>
            <a:r>
              <a:rPr lang="en-US" sz="1000" b="1" u="sng">
                <a:cs typeface="Calibri" panose="020F0502020204030204"/>
              </a:rPr>
              <a:t>PISA 2022 – </a:t>
            </a:r>
          </a:p>
          <a:p>
            <a:r>
              <a:rPr lang="en-US" sz="1000">
                <a:cs typeface="Calibri" panose="020F0502020204030204"/>
              </a:rPr>
              <a:t>15 year </a:t>
            </a:r>
            <a:r>
              <a:rPr lang="en-US" sz="1000" err="1">
                <a:cs typeface="Calibri" panose="020F0502020204030204"/>
              </a:rPr>
              <a:t>olds</a:t>
            </a:r>
            <a:r>
              <a:rPr lang="en-US" sz="1000">
                <a:cs typeface="Calibri" panose="020F0502020204030204"/>
              </a:rPr>
              <a:t> </a:t>
            </a:r>
          </a:p>
          <a:p>
            <a:pPr marL="0" indent="0">
              <a:buFont typeface="Arial"/>
              <a:buNone/>
            </a:pPr>
            <a:r>
              <a:rPr lang="en-US" sz="1000">
                <a:cs typeface="Calibri" panose="020F0502020204030204"/>
              </a:rPr>
              <a:t>Fall 2022 administration window 10/03 - 11/30/2022</a:t>
            </a:r>
          </a:p>
          <a:p>
            <a:pPr marL="0" indent="0">
              <a:buFont typeface="Arial"/>
              <a:buNone/>
            </a:pPr>
            <a:r>
              <a:rPr lang="en-US" sz="1000">
                <a:cs typeface="Calibri" panose="020F0502020204030204"/>
              </a:rPr>
              <a:t>Reading, Mathematics, Science, and Financial literacy</a:t>
            </a:r>
          </a:p>
          <a:p>
            <a:pPr marL="0" indent="0">
              <a:buFont typeface="Arial"/>
              <a:buNone/>
            </a:pPr>
            <a:r>
              <a:rPr lang="en-US" sz="1000">
                <a:cs typeface="Calibri" panose="020F0502020204030204"/>
              </a:rPr>
              <a:t>Focus topic is Mathematics for 2022</a:t>
            </a:r>
          </a:p>
          <a:p>
            <a:r>
              <a:rPr lang="en-US" sz="1000">
                <a:cs typeface="Calibri" panose="020F0502020204030204"/>
              </a:rPr>
              <a:t>PISA 2022 will focus on mathematics, with an additional test of creative thinking. </a:t>
            </a:r>
          </a:p>
          <a:p>
            <a:pPr marL="0" indent="0">
              <a:buFont typeface="Arial"/>
              <a:buNone/>
            </a:pPr>
            <a:r>
              <a:rPr lang="en-US" sz="1000">
                <a:cs typeface="Calibri" panose="020F0502020204030204"/>
              </a:rPr>
              <a:t>The new PISA 2022 mathematics framework was recently launched and is located at </a:t>
            </a:r>
            <a:r>
              <a:rPr lang="en-US" sz="1000">
                <a:cs typeface="Calibri" panose="020F0502020204030204"/>
                <a:hlinkClick r:id="rId13"/>
              </a:rPr>
              <a:t>https://pisa2022-maths.oecd.org/</a:t>
            </a:r>
            <a:endParaRPr lang="en-US" sz="1000">
              <a:cs typeface="Calibri" panose="020F0502020204030204"/>
            </a:endParaRPr>
          </a:p>
          <a:p>
            <a:pPr marL="0" indent="0">
              <a:buFont typeface="Arial"/>
              <a:buNone/>
            </a:pPr>
            <a:r>
              <a:rPr lang="en-US" sz="1000">
                <a:cs typeface="Calibri" panose="020F0502020204030204"/>
              </a:rPr>
              <a:t>Since 2000, PISA has involved more than 90 countries and economies and around 3, 000, 000 students worldwide</a:t>
            </a:r>
          </a:p>
          <a:p>
            <a:pPr marL="0" indent="0">
              <a:buFont typeface="Arial"/>
              <a:buNone/>
            </a:pPr>
            <a:endParaRPr lang="en-US" sz="1000">
              <a:cs typeface="Calibri" panose="020F0502020204030204"/>
            </a:endParaRPr>
          </a:p>
          <a:p>
            <a:pPr marL="0" indent="0">
              <a:buFont typeface="Arial"/>
              <a:buNone/>
            </a:pPr>
            <a:r>
              <a:rPr lang="en-US" sz="1000" b="1" u="sng">
                <a:cs typeface="Calibri" panose="020F0502020204030204"/>
              </a:rPr>
              <a:t>TIMSS 2023</a:t>
            </a:r>
          </a:p>
          <a:p>
            <a:r>
              <a:rPr lang="en-US" sz="1000"/>
              <a:t>4th/8thgrade: about 576,000 students in 64education systems</a:t>
            </a:r>
            <a:endParaRPr lang="en-US" sz="1000">
              <a:cs typeface="Calibri"/>
            </a:endParaRPr>
          </a:p>
          <a:p>
            <a:pPr marR="0" algn="l"/>
            <a:r>
              <a:rPr lang="en-US" sz="1000" b="0" i="0" u="none" strike="noStrike" baseline="0"/>
              <a:t>TIMSS 2023 focuses on how well students have learned the mathematics and science curricula in participating countries. Has been conducted every 4 years since 1995.</a:t>
            </a:r>
            <a:endParaRPr lang="en-US" sz="1000" b="0" i="0" u="none" strike="noStrike" baseline="0">
              <a:cs typeface="Calibri"/>
            </a:endParaRPr>
          </a:p>
          <a:p>
            <a:r>
              <a:rPr lang="en-US" sz="1000" b="0" i="0" u="none" strike="noStrike" baseline="0"/>
              <a:t>Assesses 4th-and 8th-graders in:</a:t>
            </a:r>
            <a:r>
              <a:rPr lang="en-US" sz="1000"/>
              <a:t> </a:t>
            </a:r>
            <a:r>
              <a:rPr lang="en-US" sz="1000" b="0" i="0" u="none" strike="noStrike" baseline="0"/>
              <a:t> Mathematics, and Science achievement</a:t>
            </a:r>
            <a:r>
              <a:rPr lang="en-US" sz="1000"/>
              <a:t> </a:t>
            </a:r>
            <a:endParaRPr lang="en-US" sz="1000" b="0" i="0" u="none" strike="noStrike" baseline="0">
              <a:cs typeface="Calibri"/>
            </a:endParaRPr>
          </a:p>
          <a:p>
            <a:r>
              <a:rPr lang="en-US" sz="1000" b="0" i="0" u="none" strike="noStrike" baseline="0"/>
              <a:t>TIMSS 2023 Assessment dates:</a:t>
            </a:r>
            <a:r>
              <a:rPr lang="en-US" sz="1000"/>
              <a:t> </a:t>
            </a:r>
            <a:r>
              <a:rPr lang="en-US" sz="1000" b="0" i="0" u="none" strike="noStrike" baseline="0"/>
              <a:t> March 1-May 31, 2023</a:t>
            </a:r>
            <a:r>
              <a:rPr lang="en-US" sz="1000"/>
              <a:t> </a:t>
            </a:r>
            <a:endParaRPr lang="en-US" sz="1000" b="0" i="0" u="none" strike="noStrike" baseline="0">
              <a:cs typeface="Calibri"/>
            </a:endParaRPr>
          </a:p>
          <a:p>
            <a:pPr marR="0" algn="l"/>
            <a:endParaRPr lang="en-US" sz="1000" b="0" i="0" u="none" strike="noStrike" baseline="0"/>
          </a:p>
          <a:p>
            <a:pPr marL="0" indent="0">
              <a:buFont typeface="Arial"/>
              <a:buNone/>
            </a:pPr>
            <a:r>
              <a:rPr lang="en-US" sz="1000" b="1" u="sng">
                <a:cs typeface="Calibri" panose="020F0502020204030204"/>
              </a:rPr>
              <a:t>ICILS 2023 </a:t>
            </a:r>
            <a:r>
              <a:rPr lang="en-US" sz="1000" b="1" u="none">
                <a:cs typeface="Calibri" panose="020F0502020204030204"/>
              </a:rPr>
              <a:t>(</a:t>
            </a:r>
            <a:r>
              <a:rPr lang="en-US" sz="1000">
                <a:cs typeface="Calibri" panose="020F0502020204030204"/>
              </a:rPr>
              <a:t>No Maine Schools)</a:t>
            </a:r>
          </a:p>
          <a:p>
            <a:pPr marR="0" algn="l"/>
            <a:r>
              <a:rPr lang="en-US" sz="1000" b="0" i="0" u="none" strike="noStrike" baseline="0"/>
              <a:t>8thgrade: about 90,000 students in 30 education systems</a:t>
            </a:r>
            <a:endParaRPr lang="en-US" sz="1000" b="0" i="0" u="none" strike="noStrike" baseline="0">
              <a:cs typeface="Calibri"/>
            </a:endParaRPr>
          </a:p>
          <a:p>
            <a:pPr marR="0" algn="l"/>
            <a:r>
              <a:rPr lang="en-US" sz="1000" b="0" i="0" u="none" strike="noStrike" baseline="0"/>
              <a:t>ICILS 2023 compares U.S. students’ skills and experience using technology with that of their peers in countries around the world. The United States participated in ICILS in 2018 along with 13 other education systems and will participate again in 2023.</a:t>
            </a:r>
            <a:endParaRPr lang="en-US" sz="1000" b="0" i="0" u="none" strike="noStrike" baseline="0">
              <a:cs typeface="Calibri"/>
            </a:endParaRPr>
          </a:p>
          <a:p>
            <a:r>
              <a:rPr lang="en-US" sz="1000" b="0" i="0" u="none" strike="noStrike" baseline="0"/>
              <a:t>Assesses 8th-graders </a:t>
            </a:r>
            <a:r>
              <a:rPr lang="en-US" sz="1000" b="0" i="0" u="none" strike="noStrike" baseline="0" err="1"/>
              <a:t>in:Computer</a:t>
            </a:r>
            <a:r>
              <a:rPr lang="en-US" sz="1000" b="0" i="0" u="none" strike="noStrike" baseline="0"/>
              <a:t> &amp; Information Literacy (CIL), and Computational Thinking (CT)</a:t>
            </a:r>
            <a:r>
              <a:rPr lang="en-US" sz="1000"/>
              <a:t> </a:t>
            </a:r>
            <a:endParaRPr lang="en-US" sz="1000" b="0" i="0" u="none" strike="noStrike" baseline="0">
              <a:cs typeface="Calibri"/>
            </a:endParaRPr>
          </a:p>
          <a:p>
            <a:r>
              <a:rPr lang="en-US" sz="1000" b="0" i="0" u="none" strike="noStrike" baseline="0"/>
              <a:t>ICILS 2023 Assessment dates:</a:t>
            </a:r>
            <a:r>
              <a:rPr lang="en-US" sz="1000"/>
              <a:t> </a:t>
            </a:r>
            <a:r>
              <a:rPr lang="en-US" sz="1000" b="0" i="0" u="none" strike="noStrike" baseline="0"/>
              <a:t> March 1-May 31, 2023</a:t>
            </a:r>
            <a:r>
              <a:rPr lang="en-US"/>
              <a:t> </a:t>
            </a:r>
            <a:endParaRPr lang="en-US" b="0" i="0" u="none" strike="noStrike" baseline="0">
              <a:cs typeface="Calibri"/>
            </a:endParaRPr>
          </a:p>
          <a:p>
            <a:pPr marR="0" algn="l"/>
            <a:endParaRPr lang="en-US" sz="1800" b="0" i="0" u="none" strike="noStrike" baseline="0">
              <a:latin typeface="Calibri" panose="020F0502020204030204" pitchFamily="34" charset="0"/>
            </a:endParaRPr>
          </a:p>
          <a:p>
            <a:endParaRPr lang="en-US" sz="1800" b="0" i="0" u="none" strike="noStrike" baseline="0">
              <a:latin typeface="Calibri" panose="020F0502020204030204" pitchFamily="34" charset="0"/>
            </a:endParaRPr>
          </a:p>
          <a:p>
            <a:r>
              <a:rPr lang="en-US" sz="1800" b="0" i="0" u="none" strike="noStrike" baseline="0">
                <a:solidFill>
                  <a:srgbClr val="888888"/>
                </a:solidFill>
                <a:latin typeface="Calibri"/>
                <a:cs typeface="Calibri"/>
              </a:rPr>
              <a:t>4</a:t>
            </a:r>
            <a:r>
              <a:rPr lang="en-US" sz="1800">
                <a:solidFill>
                  <a:srgbClr val="888888"/>
                </a:solidFill>
                <a:latin typeface="Calibri"/>
                <a:cs typeface="Calibri"/>
              </a:rPr>
              <a:t> </a:t>
            </a:r>
            <a:endParaRPr lang="en-US">
              <a:cs typeface="Calibri" panose="020F0502020204030204"/>
            </a:endParaRPr>
          </a:p>
          <a:p>
            <a:pPr marL="0" indent="0">
              <a:buFont typeface="Arial"/>
              <a:buNone/>
            </a:pPr>
            <a:endParaRPr lang="en-US">
              <a:cs typeface="Calibri" panose="020F0502020204030204"/>
            </a:endParaRPr>
          </a:p>
          <a:p>
            <a:pPr marL="0" indent="0">
              <a:buFont typeface="Arial"/>
              <a:buNone/>
            </a:pPr>
            <a:endParaRPr lang="en-US">
              <a:cs typeface="Calibri" panose="020F0502020204030204"/>
            </a:endParaRPr>
          </a:p>
          <a:p>
            <a:pPr marL="0" indent="0">
              <a:buFont typeface="Arial"/>
              <a:buNone/>
            </a:pPr>
            <a:endParaRPr lang="en-US">
              <a:cs typeface="Calibri" panose="020F0502020204030204"/>
            </a:endParaRPr>
          </a:p>
          <a:p>
            <a:pPr marL="1371600" lvl="2" indent="-457200">
              <a:buFont typeface="Arial"/>
              <a:buChar char="•"/>
            </a:pPr>
            <a:endParaRPr lang="en-US">
              <a:cs typeface="Calibri" panose="020F0502020204030204"/>
            </a:endParaRPr>
          </a:p>
          <a:p>
            <a:pPr marL="1371600" lvl="2" indent="-457200">
              <a:buFont typeface="Arial"/>
              <a:buChar char="•"/>
            </a:pPr>
            <a:endParaRPr lang="en-US">
              <a:cs typeface="Calibri" panose="020F0502020204030204"/>
            </a:endParaRPr>
          </a:p>
          <a:p>
            <a:pPr marL="1371600" lvl="2" indent="-45720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8</a:t>
            </a:fld>
            <a:endParaRPr lang="en-US"/>
          </a:p>
        </p:txBody>
      </p:sp>
    </p:spTree>
    <p:extLst>
      <p:ext uri="{BB962C8B-B14F-4D97-AF65-F5344CB8AC3E}">
        <p14:creationId xmlns:p14="http://schemas.microsoft.com/office/powerpoint/2010/main" val="110541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https://networkmaine.zoom.us/meeting/register/tZAlfuGrqTouHNUNL87pEGKXbMskKVYuB_OJ</a:t>
            </a:r>
            <a:endParaRPr lang="en-US"/>
          </a:p>
          <a:p>
            <a:endParaRPr lang="en-US"/>
          </a:p>
          <a:p>
            <a:r>
              <a:rPr lang="en-US">
                <a:hlinkClick r:id="rId4"/>
              </a:rPr>
              <a:t>https://networkmaine.zoom.us/meeting/register/tZ0rf-irrDopEtL_WC9epirfIuUNFM4Lx5Mf</a:t>
            </a:r>
            <a:endParaRPr lang="en-US"/>
          </a:p>
          <a:p>
            <a:endParaRPr lang="en-US"/>
          </a:p>
          <a:p>
            <a:r>
              <a:rPr lang="en-US">
                <a:hlinkClick r:id="rId5"/>
              </a:rPr>
              <a:t>https://networkmaine.zoom.us/meeting/register/tZIucu2uqjwvE9z_bcwm2lkF74zRFpdEDyNS</a:t>
            </a:r>
            <a:endParaRPr lang="en-US"/>
          </a:p>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9</a:t>
            </a:fld>
            <a:endParaRPr lang="en-US"/>
          </a:p>
        </p:txBody>
      </p:sp>
    </p:spTree>
    <p:extLst>
      <p:ext uri="{BB962C8B-B14F-4D97-AF65-F5344CB8AC3E}">
        <p14:creationId xmlns:p14="http://schemas.microsoft.com/office/powerpoint/2010/main" val="1005757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5DBA24-C67E-4073-A13D-690A9C6673C9}"/>
              </a:ext>
            </a:extLst>
          </p:cNvPr>
          <p:cNvSpPr>
            <a:spLocks noGrp="1" noChangeArrowheads="1"/>
          </p:cNvSpPr>
          <p:nvPr>
            <p:ph type="ctrTitle"/>
          </p:nvPr>
        </p:nvSpPr>
        <p:spPr>
          <a:xfrm>
            <a:off x="685800" y="914400"/>
            <a:ext cx="7772400" cy="1470025"/>
          </a:xfrm>
        </p:spPr>
        <p:txBody>
          <a:bodyPr anchor="ctr"/>
          <a:lstStyle>
            <a:lvl1pPr algn="ct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0BFC7A10-8852-4D62-BF17-11EA2FD3EF2C}"/>
              </a:ext>
            </a:extLst>
          </p:cNvPr>
          <p:cNvSpPr>
            <a:spLocks noGrp="1" noChangeArrowheads="1"/>
          </p:cNvSpPr>
          <p:nvPr>
            <p:ph type="subTitle" idx="1"/>
          </p:nvPr>
        </p:nvSpPr>
        <p:spPr>
          <a:xfrm>
            <a:off x="1371600" y="4648200"/>
            <a:ext cx="6400800" cy="1752600"/>
          </a:xfrm>
        </p:spPr>
        <p:txBody>
          <a:bodyPr/>
          <a:lstStyle>
            <a:lvl1pPr marL="0" indent="0" algn="ctr">
              <a:defRPr sz="2200"/>
            </a:lvl1pPr>
          </a:lstStyle>
          <a:p>
            <a:pPr lvl="0"/>
            <a:r>
              <a:rPr lang="en-US" altLang="en-US" noProof="0"/>
              <a:t>Click to edit Master subtitle style</a:t>
            </a:r>
          </a:p>
        </p:txBody>
      </p:sp>
      <p:pic>
        <p:nvPicPr>
          <p:cNvPr id="3080" name="Picture 8" descr="mdoe-logo-white">
            <a:extLst>
              <a:ext uri="{FF2B5EF4-FFF2-40B4-BE49-F238E27FC236}">
                <a16:creationId xmlns:a16="http://schemas.microsoft.com/office/drawing/2014/main" id="{3A0132C5-0BB2-49CD-9490-AE6EA195E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889250"/>
            <a:ext cx="2157413"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5F9D-0732-4BEF-B3D3-73C02F81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AD7CB-570D-4EAF-B785-820915ED2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4C4FF-34E8-40BC-B99F-BB72E71CC7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27A941-06E9-4A10-9024-3EB486AEF2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2E9DE0-71E0-4047-8204-53F8829FCFF6}"/>
              </a:ext>
            </a:extLst>
          </p:cNvPr>
          <p:cNvSpPr>
            <a:spLocks noGrp="1"/>
          </p:cNvSpPr>
          <p:nvPr>
            <p:ph type="sldNum" sz="quarter" idx="12"/>
          </p:nvPr>
        </p:nvSpPr>
        <p:spPr/>
        <p:txBody>
          <a:bodyPr/>
          <a:lstStyle>
            <a:lvl1pPr>
              <a:defRPr/>
            </a:lvl1pPr>
          </a:lstStyle>
          <a:p>
            <a:fld id="{E8A76320-9896-4C40-ACCB-386272C869F9}" type="slidenum">
              <a:rPr lang="en-US" altLang="en-US"/>
              <a:pPr/>
              <a:t>‹#›</a:t>
            </a:fld>
            <a:endParaRPr lang="en-US" altLang="en-US"/>
          </a:p>
        </p:txBody>
      </p:sp>
    </p:spTree>
    <p:extLst>
      <p:ext uri="{BB962C8B-B14F-4D97-AF65-F5344CB8AC3E}">
        <p14:creationId xmlns:p14="http://schemas.microsoft.com/office/powerpoint/2010/main" val="24228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FE912-6595-4F81-8894-46B120634C4A}"/>
              </a:ext>
            </a:extLst>
          </p:cNvPr>
          <p:cNvSpPr>
            <a:spLocks noGrp="1"/>
          </p:cNvSpPr>
          <p:nvPr>
            <p:ph type="title" orient="vert"/>
          </p:nvPr>
        </p:nvSpPr>
        <p:spPr>
          <a:xfrm>
            <a:off x="6896100" y="12700"/>
            <a:ext cx="1790700" cy="611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B2605-08B0-4B21-A918-38C528056FCD}"/>
              </a:ext>
            </a:extLst>
          </p:cNvPr>
          <p:cNvSpPr>
            <a:spLocks noGrp="1"/>
          </p:cNvSpPr>
          <p:nvPr>
            <p:ph type="body" orient="vert" idx="1"/>
          </p:nvPr>
        </p:nvSpPr>
        <p:spPr>
          <a:xfrm>
            <a:off x="1524000" y="12700"/>
            <a:ext cx="5219700" cy="611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07DD-18FC-46B4-826D-3279A1943E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60505C-A110-42E3-A55D-6E168BB694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FA599-BC64-4E4A-BBBD-59658B6EA906}"/>
              </a:ext>
            </a:extLst>
          </p:cNvPr>
          <p:cNvSpPr>
            <a:spLocks noGrp="1"/>
          </p:cNvSpPr>
          <p:nvPr>
            <p:ph type="sldNum" sz="quarter" idx="12"/>
          </p:nvPr>
        </p:nvSpPr>
        <p:spPr/>
        <p:txBody>
          <a:bodyPr/>
          <a:lstStyle>
            <a:lvl1pPr>
              <a:defRPr/>
            </a:lvl1pPr>
          </a:lstStyle>
          <a:p>
            <a:fld id="{E88A2BAB-F31F-4843-B89C-610EE7A83D16}" type="slidenum">
              <a:rPr lang="en-US" altLang="en-US"/>
              <a:pPr/>
              <a:t>‹#›</a:t>
            </a:fld>
            <a:endParaRPr lang="en-US" altLang="en-US"/>
          </a:p>
        </p:txBody>
      </p:sp>
    </p:spTree>
    <p:extLst>
      <p:ext uri="{BB962C8B-B14F-4D97-AF65-F5344CB8AC3E}">
        <p14:creationId xmlns:p14="http://schemas.microsoft.com/office/powerpoint/2010/main" val="18318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595F-BF77-42F2-B22C-F22351A60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DE8F1-CA99-4F25-A037-32B81F76061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CF8E3AEC-FE7B-445C-BCB4-9268C7218AFE}"/>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A08A8B12-791F-4A1C-B293-49DC93A4CE01}"/>
              </a:ext>
            </a:extLst>
          </p:cNvPr>
          <p:cNvSpPr>
            <a:spLocks noGrp="1"/>
          </p:cNvSpPr>
          <p:nvPr>
            <p:ph type="sldNum" sz="quarter" idx="12"/>
          </p:nvPr>
        </p:nvSpPr>
        <p:spPr/>
        <p:txBody>
          <a:bodyPr/>
          <a:lstStyle/>
          <a:p>
            <a:fld id="{8825A451-0394-4C66-9042-8AEAA85B848A}" type="slidenum">
              <a:rPr lang="en-US" altLang="en-US" smtClean="0"/>
              <a:pPr/>
              <a:t>‹#›</a:t>
            </a:fld>
            <a:endParaRPr lang="en-US" altLang="en-US"/>
          </a:p>
        </p:txBody>
      </p:sp>
    </p:spTree>
    <p:extLst>
      <p:ext uri="{BB962C8B-B14F-4D97-AF65-F5344CB8AC3E}">
        <p14:creationId xmlns:p14="http://schemas.microsoft.com/office/powerpoint/2010/main" val="426313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4" y="571500"/>
            <a:ext cx="8285671" cy="609589"/>
          </a:xfrm>
        </p:spPr>
        <p:txBody>
          <a:bodyPr lIns="0" tIns="0" rIns="0" bIns="0">
            <a:normAutofit/>
          </a:bodyPr>
          <a:lstStyle>
            <a:lvl1pPr>
              <a:defRPr sz="255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283928" y="6094575"/>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905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6293196"/>
            <a:ext cx="356508" cy="366183"/>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6227853"/>
            <a:ext cx="1428564" cy="449061"/>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576376"/>
            <a:ext cx="8285672" cy="3803797"/>
          </a:xfrm>
        </p:spPr>
        <p:txBody>
          <a:bodyPr>
            <a:normAutofit/>
          </a:bodyPr>
          <a:lstStyle>
            <a:lvl1pPr marL="257175" indent="-257175">
              <a:buFont typeface="Arial" panose="020B0604020202020204" pitchFamily="34" charset="0"/>
              <a:buChar char="•"/>
              <a:defRPr sz="1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914411"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4219125150"/>
      </p:ext>
    </p:extLst>
  </p:cSld>
  <p:clrMapOvr>
    <a:masterClrMapping/>
  </p:clrMapOvr>
  <p:extLst>
    <p:ext uri="{DCECCB84-F9BA-43D5-87BE-67443E8EF086}">
      <p15:sldGuideLst xmlns:p15="http://schemas.microsoft.com/office/powerpoint/2012/main">
        <p15:guide id="1" orient="horz" pos="3840" userDrawn="1">
          <p15:clr>
            <a:srgbClr val="FBAE40"/>
          </p15:clr>
        </p15:guide>
        <p15:guide id="2" pos="2880" userDrawn="1">
          <p15:clr>
            <a:srgbClr val="FBAE40"/>
          </p15:clr>
        </p15:guide>
        <p15:guide id="3" orient="horz" pos="120" userDrawn="1">
          <p15:clr>
            <a:srgbClr val="FBAE40"/>
          </p15:clr>
        </p15:guide>
        <p15:guide id="4" pos="270" userDrawn="1">
          <p15:clr>
            <a:srgbClr val="FBAE40"/>
          </p15:clr>
        </p15:guide>
        <p15:guide id="5" pos="5580" userDrawn="1">
          <p15:clr>
            <a:srgbClr val="FBAE40"/>
          </p15:clr>
        </p15:guide>
        <p15:guide id="6" pos="5490" userDrawn="1">
          <p15:clr>
            <a:srgbClr val="FBAE40"/>
          </p15:clr>
        </p15:guide>
        <p15:guide id="7" orient="horz" pos="360" userDrawn="1">
          <p15:clr>
            <a:srgbClr val="FBAE40"/>
          </p15:clr>
        </p15:guide>
        <p15:guide id="8" orient="horz" pos="3600" userDrawn="1">
          <p15:clr>
            <a:srgbClr val="FBAE40"/>
          </p15:clr>
        </p15:guide>
        <p15:guide id="9" pos="1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C5F-DA1E-45A3-AF8E-34A70C7A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F3F7F-246B-4A74-A27A-5EEA2D994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6DB5-1182-4799-B27F-E105CD5969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51E73D-BBDA-43C4-AFBB-6B743E4E6D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A50B3B-AD5D-4ED8-BC0B-9DA02934A81C}"/>
              </a:ext>
            </a:extLst>
          </p:cNvPr>
          <p:cNvSpPr>
            <a:spLocks noGrp="1"/>
          </p:cNvSpPr>
          <p:nvPr>
            <p:ph type="sldNum" sz="quarter" idx="12"/>
          </p:nvPr>
        </p:nvSpPr>
        <p:spPr/>
        <p:txBody>
          <a:bodyPr/>
          <a:lstStyle>
            <a:lvl1pPr>
              <a:defRPr/>
            </a:lvl1pPr>
          </a:lstStyle>
          <a:p>
            <a:fld id="{707E7DDC-8598-4E6C-9B63-11BB40F11DA0}" type="slidenum">
              <a:rPr lang="en-US" altLang="en-US"/>
              <a:pPr/>
              <a:t>‹#›</a:t>
            </a:fld>
            <a:endParaRPr lang="en-US" altLang="en-US"/>
          </a:p>
        </p:txBody>
      </p:sp>
    </p:spTree>
    <p:extLst>
      <p:ext uri="{BB962C8B-B14F-4D97-AF65-F5344CB8AC3E}">
        <p14:creationId xmlns:p14="http://schemas.microsoft.com/office/powerpoint/2010/main" val="3436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89CC-71CE-42A2-BC76-9A53E2EE136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995CC-661B-4753-BC5C-095D12D4F5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620CFB7-E774-4B93-B122-038A70B564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D8C205-CE91-4B9E-83D2-22EB35AF67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BE0575-A6E8-4EB9-8F6B-3D4B14BC2A84}"/>
              </a:ext>
            </a:extLst>
          </p:cNvPr>
          <p:cNvSpPr>
            <a:spLocks noGrp="1"/>
          </p:cNvSpPr>
          <p:nvPr>
            <p:ph type="sldNum" sz="quarter" idx="12"/>
          </p:nvPr>
        </p:nvSpPr>
        <p:spPr/>
        <p:txBody>
          <a:bodyPr/>
          <a:lstStyle>
            <a:lvl1pPr>
              <a:defRPr/>
            </a:lvl1pPr>
          </a:lstStyle>
          <a:p>
            <a:fld id="{B26E6016-1598-4594-B45B-2033A86CB3E7}" type="slidenum">
              <a:rPr lang="en-US" altLang="en-US"/>
              <a:pPr/>
              <a:t>‹#›</a:t>
            </a:fld>
            <a:endParaRPr lang="en-US" altLang="en-US"/>
          </a:p>
        </p:txBody>
      </p:sp>
    </p:spTree>
    <p:extLst>
      <p:ext uri="{BB962C8B-B14F-4D97-AF65-F5344CB8AC3E}">
        <p14:creationId xmlns:p14="http://schemas.microsoft.com/office/powerpoint/2010/main" val="21416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59E-A9EC-4C88-B6D9-E4772A45F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7F6D1-A5B2-43ED-902D-5F62C3F4C866}"/>
              </a:ext>
            </a:extLst>
          </p:cNvPr>
          <p:cNvSpPr>
            <a:spLocks noGrp="1"/>
          </p:cNvSpPr>
          <p:nvPr>
            <p:ph sz="half" idx="1"/>
          </p:nvPr>
        </p:nvSpPr>
        <p:spPr>
          <a:xfrm>
            <a:off x="15240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31B9B-B35D-4A2B-B267-1FA54B4A407B}"/>
              </a:ext>
            </a:extLst>
          </p:cNvPr>
          <p:cNvSpPr>
            <a:spLocks noGrp="1"/>
          </p:cNvSpPr>
          <p:nvPr>
            <p:ph sz="half" idx="2"/>
          </p:nvPr>
        </p:nvSpPr>
        <p:spPr>
          <a:xfrm>
            <a:off x="51816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F4A44-26AF-42CA-ADE3-E96CF7E920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DA96A17-5547-4094-874B-E88E38B6C2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8C9A8-BB78-49DB-AFF4-DAD81C41B355}"/>
              </a:ext>
            </a:extLst>
          </p:cNvPr>
          <p:cNvSpPr>
            <a:spLocks noGrp="1"/>
          </p:cNvSpPr>
          <p:nvPr>
            <p:ph type="sldNum" sz="quarter" idx="12"/>
          </p:nvPr>
        </p:nvSpPr>
        <p:spPr/>
        <p:txBody>
          <a:bodyPr/>
          <a:lstStyle>
            <a:lvl1pPr>
              <a:defRPr/>
            </a:lvl1pPr>
          </a:lstStyle>
          <a:p>
            <a:fld id="{50FBA51E-4CB7-4453-A54B-6F3CDAF77126}" type="slidenum">
              <a:rPr lang="en-US" altLang="en-US"/>
              <a:pPr/>
              <a:t>‹#›</a:t>
            </a:fld>
            <a:endParaRPr lang="en-US" altLang="en-US"/>
          </a:p>
        </p:txBody>
      </p:sp>
    </p:spTree>
    <p:extLst>
      <p:ext uri="{BB962C8B-B14F-4D97-AF65-F5344CB8AC3E}">
        <p14:creationId xmlns:p14="http://schemas.microsoft.com/office/powerpoint/2010/main" val="23938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5CE3-66F2-48F2-97F1-0B646CAA24D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06D4A-C8B6-4293-A272-45E03C3A9B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F3D0-AC1B-4EFE-8661-A623D3DC20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76773-2D08-4B28-A82C-43148E0DB8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3B006-389A-431B-81BB-9B4700D7D11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B57D2-A602-4DEE-A2F0-5F0C7A43602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6712C05-AF5F-4907-B2C1-A99008B12A0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7B9D40-D8D0-4A77-B927-C0CCA097F4DB}"/>
              </a:ext>
            </a:extLst>
          </p:cNvPr>
          <p:cNvSpPr>
            <a:spLocks noGrp="1"/>
          </p:cNvSpPr>
          <p:nvPr>
            <p:ph type="sldNum" sz="quarter" idx="12"/>
          </p:nvPr>
        </p:nvSpPr>
        <p:spPr/>
        <p:txBody>
          <a:bodyPr/>
          <a:lstStyle>
            <a:lvl1pPr>
              <a:defRPr/>
            </a:lvl1pPr>
          </a:lstStyle>
          <a:p>
            <a:fld id="{440D3335-7EB1-4C1A-A41C-A05C4C5ABFC4}" type="slidenum">
              <a:rPr lang="en-US" altLang="en-US"/>
              <a:pPr/>
              <a:t>‹#›</a:t>
            </a:fld>
            <a:endParaRPr lang="en-US" altLang="en-US"/>
          </a:p>
        </p:txBody>
      </p:sp>
    </p:spTree>
    <p:extLst>
      <p:ext uri="{BB962C8B-B14F-4D97-AF65-F5344CB8AC3E}">
        <p14:creationId xmlns:p14="http://schemas.microsoft.com/office/powerpoint/2010/main" val="28134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0DB8-81B3-4742-95D0-F026D067A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2A075-8C4A-4502-A5D3-373FD241DF9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C3A2F12-0762-4233-B24B-68BAC3B8DCA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50ED64-DE25-40AD-8347-29199B4489CE}"/>
              </a:ext>
            </a:extLst>
          </p:cNvPr>
          <p:cNvSpPr>
            <a:spLocks noGrp="1"/>
          </p:cNvSpPr>
          <p:nvPr>
            <p:ph type="sldNum" sz="quarter" idx="12"/>
          </p:nvPr>
        </p:nvSpPr>
        <p:spPr/>
        <p:txBody>
          <a:bodyPr/>
          <a:lstStyle>
            <a:lvl1pPr>
              <a:defRPr/>
            </a:lvl1pPr>
          </a:lstStyle>
          <a:p>
            <a:fld id="{DE451B9C-2DE6-455B-B5BE-21428F378E9E}" type="slidenum">
              <a:rPr lang="en-US" altLang="en-US"/>
              <a:pPr/>
              <a:t>‹#›</a:t>
            </a:fld>
            <a:endParaRPr lang="en-US" altLang="en-US"/>
          </a:p>
        </p:txBody>
      </p:sp>
    </p:spTree>
    <p:extLst>
      <p:ext uri="{BB962C8B-B14F-4D97-AF65-F5344CB8AC3E}">
        <p14:creationId xmlns:p14="http://schemas.microsoft.com/office/powerpoint/2010/main" val="2543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A971-5609-4021-AF26-9449A271B07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02E89F-71FB-4360-98B3-8180DFE8A66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E7C1C5-8715-42EE-9031-754417E6FD47}"/>
              </a:ext>
            </a:extLst>
          </p:cNvPr>
          <p:cNvSpPr>
            <a:spLocks noGrp="1"/>
          </p:cNvSpPr>
          <p:nvPr>
            <p:ph type="sldNum" sz="quarter" idx="12"/>
          </p:nvPr>
        </p:nvSpPr>
        <p:spPr/>
        <p:txBody>
          <a:bodyPr/>
          <a:lstStyle>
            <a:lvl1pPr>
              <a:defRPr/>
            </a:lvl1pPr>
          </a:lstStyle>
          <a:p>
            <a:fld id="{354FFB0E-7D03-4729-8C99-B1AECECAA8CB}" type="slidenum">
              <a:rPr lang="en-US" altLang="en-US"/>
              <a:pPr/>
              <a:t>‹#›</a:t>
            </a:fld>
            <a:endParaRPr lang="en-US" altLang="en-US"/>
          </a:p>
        </p:txBody>
      </p:sp>
    </p:spTree>
    <p:extLst>
      <p:ext uri="{BB962C8B-B14F-4D97-AF65-F5344CB8AC3E}">
        <p14:creationId xmlns:p14="http://schemas.microsoft.com/office/powerpoint/2010/main" val="233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767A-D36F-4CB1-B744-B892FCC891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C649B-E02F-4994-95EB-2C64FFBD8C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65923-B8C7-4ED1-91A3-7B1EB743D5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9AB3C-707B-4833-8A73-307C4C5239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C24247-106C-442E-A0F9-7BA25BF587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D6A52C-B1BC-4F9E-B859-D8F3C7B72F15}"/>
              </a:ext>
            </a:extLst>
          </p:cNvPr>
          <p:cNvSpPr>
            <a:spLocks noGrp="1"/>
          </p:cNvSpPr>
          <p:nvPr>
            <p:ph type="sldNum" sz="quarter" idx="12"/>
          </p:nvPr>
        </p:nvSpPr>
        <p:spPr/>
        <p:txBody>
          <a:bodyPr/>
          <a:lstStyle>
            <a:lvl1pPr>
              <a:defRPr/>
            </a:lvl1pPr>
          </a:lstStyle>
          <a:p>
            <a:fld id="{39D0FFEE-2D41-459D-B1AA-C22998178E70}" type="slidenum">
              <a:rPr lang="en-US" altLang="en-US"/>
              <a:pPr/>
              <a:t>‹#›</a:t>
            </a:fld>
            <a:endParaRPr lang="en-US" altLang="en-US"/>
          </a:p>
        </p:txBody>
      </p:sp>
    </p:spTree>
    <p:extLst>
      <p:ext uri="{BB962C8B-B14F-4D97-AF65-F5344CB8AC3E}">
        <p14:creationId xmlns:p14="http://schemas.microsoft.com/office/powerpoint/2010/main" val="42296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AD71-3EAD-4E0F-B49F-7F51F6255AB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7D0EE-7B64-4CCC-A3EF-A987EAE36E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22D49-0962-43F7-A3B4-F5452DCED9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C092-FA95-4C1D-A6C8-AAE6760929C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F6D461-9664-45F8-988A-90995D1ED7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A7001A-6FA8-4CF1-8504-44AD468D82DB}"/>
              </a:ext>
            </a:extLst>
          </p:cNvPr>
          <p:cNvSpPr>
            <a:spLocks noGrp="1"/>
          </p:cNvSpPr>
          <p:nvPr>
            <p:ph type="sldNum" sz="quarter" idx="12"/>
          </p:nvPr>
        </p:nvSpPr>
        <p:spPr/>
        <p:txBody>
          <a:bodyPr/>
          <a:lstStyle>
            <a:lvl1pPr>
              <a:defRPr/>
            </a:lvl1pPr>
          </a:lstStyle>
          <a:p>
            <a:fld id="{B7464127-06F2-42E0-82B3-5C8A4049476A}" type="slidenum">
              <a:rPr lang="en-US" altLang="en-US"/>
              <a:pPr/>
              <a:t>‹#›</a:t>
            </a:fld>
            <a:endParaRPr lang="en-US" altLang="en-US"/>
          </a:p>
        </p:txBody>
      </p:sp>
    </p:spTree>
    <p:extLst>
      <p:ext uri="{BB962C8B-B14F-4D97-AF65-F5344CB8AC3E}">
        <p14:creationId xmlns:p14="http://schemas.microsoft.com/office/powerpoint/2010/main" val="42180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32" name="Line 8">
            <a:extLst>
              <a:ext uri="{FF2B5EF4-FFF2-40B4-BE49-F238E27FC236}">
                <a16:creationId xmlns:a16="http://schemas.microsoft.com/office/drawing/2014/main" id="{07186E76-EA57-41DA-B56A-A2D663276A71}"/>
              </a:ext>
            </a:extLst>
          </p:cNvPr>
          <p:cNvSpPr>
            <a:spLocks noChangeShapeType="1"/>
          </p:cNvSpPr>
          <p:nvPr/>
        </p:nvSpPr>
        <p:spPr bwMode="auto">
          <a:xfrm>
            <a:off x="1600200" y="1143000"/>
            <a:ext cx="7010400" cy="0"/>
          </a:xfrm>
          <a:prstGeom prst="line">
            <a:avLst/>
          </a:prstGeom>
          <a:noFill/>
          <a:ln w="57150">
            <a:solidFill>
              <a:srgbClr val="46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a:extLst>
              <a:ext uri="{FF2B5EF4-FFF2-40B4-BE49-F238E27FC236}">
                <a16:creationId xmlns:a16="http://schemas.microsoft.com/office/drawing/2014/main" id="{E49BA5C4-A4FE-41E9-8C29-5F41137370D0}"/>
              </a:ext>
            </a:extLst>
          </p:cNvPr>
          <p:cNvSpPr>
            <a:spLocks noGrp="1" noChangeArrowheads="1"/>
          </p:cNvSpPr>
          <p:nvPr>
            <p:ph type="title"/>
          </p:nvPr>
        </p:nvSpPr>
        <p:spPr bwMode="auto">
          <a:xfrm>
            <a:off x="1524000" y="127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4EAD7F-017F-4DF2-A66C-193AA3F0B42D}"/>
              </a:ext>
            </a:extLst>
          </p:cNvPr>
          <p:cNvSpPr>
            <a:spLocks noGrp="1" noChangeArrowheads="1"/>
          </p:cNvSpPr>
          <p:nvPr>
            <p:ph type="body" idx="1"/>
          </p:nvPr>
        </p:nvSpPr>
        <p:spPr bwMode="auto">
          <a:xfrm>
            <a:off x="15240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4">
            <a:extLst>
              <a:ext uri="{FF2B5EF4-FFF2-40B4-BE49-F238E27FC236}">
                <a16:creationId xmlns:a16="http://schemas.microsoft.com/office/drawing/2014/main" id="{363E1E32-D28D-4B87-81B5-D384326DBF2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9FCBF2"/>
                </a:solidFill>
              </a:defRPr>
            </a:lvl1pPr>
          </a:lstStyle>
          <a:p>
            <a:endParaRPr lang="en-US" altLang="en-US"/>
          </a:p>
        </p:txBody>
      </p:sp>
      <p:sp>
        <p:nvSpPr>
          <p:cNvPr id="1029" name="Rectangle 5">
            <a:extLst>
              <a:ext uri="{FF2B5EF4-FFF2-40B4-BE49-F238E27FC236}">
                <a16:creationId xmlns:a16="http://schemas.microsoft.com/office/drawing/2014/main" id="{58F02F3C-DACA-4CB6-B0CC-12BDC2DFC9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9FCBF2"/>
                </a:solidFill>
              </a:defRPr>
            </a:lvl1pPr>
          </a:lstStyle>
          <a:p>
            <a:endParaRPr lang="en-US" altLang="en-US"/>
          </a:p>
        </p:txBody>
      </p:sp>
      <p:sp>
        <p:nvSpPr>
          <p:cNvPr id="1030" name="Rectangle 6">
            <a:extLst>
              <a:ext uri="{FF2B5EF4-FFF2-40B4-BE49-F238E27FC236}">
                <a16:creationId xmlns:a16="http://schemas.microsoft.com/office/drawing/2014/main" id="{748986D3-E12E-40D7-8B16-6021B9E8616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9FCBF2"/>
                </a:solidFill>
              </a:defRPr>
            </a:lvl1pPr>
          </a:lstStyle>
          <a:p>
            <a:fld id="{8825A451-0394-4C66-9042-8AEAA85B848A}" type="slidenum">
              <a:rPr lang="en-US" altLang="en-US"/>
              <a:pPr/>
              <a:t>‹#›</a:t>
            </a:fld>
            <a:endParaRPr lang="en-US" altLang="en-US"/>
          </a:p>
        </p:txBody>
      </p:sp>
      <p:pic>
        <p:nvPicPr>
          <p:cNvPr id="1031" name="Picture 7" descr="feb12-16VXYBlk2V99">
            <a:extLst>
              <a:ext uri="{FF2B5EF4-FFF2-40B4-BE49-F238E27FC236}">
                <a16:creationId xmlns:a16="http://schemas.microsoft.com/office/drawing/2014/main" id="{686018EF-3B78-48BB-8EE4-1CC341585C1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228600"/>
            <a:ext cx="996950" cy="996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anose="020B0604020202020204" pitchFamily="34" charset="0"/>
        </a:defRPr>
      </a:lvl2pPr>
      <a:lvl3pPr algn="l" rtl="0" fontAlgn="base">
        <a:spcBef>
          <a:spcPct val="0"/>
        </a:spcBef>
        <a:spcAft>
          <a:spcPct val="0"/>
        </a:spcAft>
        <a:defRPr sz="3200" b="1">
          <a:solidFill>
            <a:schemeClr val="bg1"/>
          </a:solidFill>
          <a:latin typeface="Arial" panose="020B0604020202020204" pitchFamily="34" charset="0"/>
        </a:defRPr>
      </a:lvl3pPr>
      <a:lvl4pPr algn="l" rtl="0" fontAlgn="base">
        <a:spcBef>
          <a:spcPct val="0"/>
        </a:spcBef>
        <a:spcAft>
          <a:spcPct val="0"/>
        </a:spcAft>
        <a:defRPr sz="3200" b="1">
          <a:solidFill>
            <a:schemeClr val="bg1"/>
          </a:solidFill>
          <a:latin typeface="Arial" panose="020B0604020202020204" pitchFamily="34" charset="0"/>
        </a:defRPr>
      </a:lvl4pPr>
      <a:lvl5pPr algn="l" rtl="0" fontAlgn="base">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fontAlgn="base">
        <a:spcBef>
          <a:spcPct val="20000"/>
        </a:spcBef>
        <a:spcAft>
          <a:spcPct val="0"/>
        </a:spcAft>
        <a:defRPr sz="28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rgbClr val="9FCBF2"/>
          </a:solidFill>
          <a:latin typeface="+mn-lt"/>
          <a:ea typeface="+mn-ea"/>
          <a:cs typeface="+mn-cs"/>
        </a:defRPr>
      </a:lvl2pPr>
      <a:lvl3pPr marL="1143000" indent="-228600" algn="l" rtl="0" fontAlgn="base">
        <a:spcBef>
          <a:spcPct val="20000"/>
        </a:spcBef>
        <a:spcAft>
          <a:spcPct val="0"/>
        </a:spcAft>
        <a:buFont typeface="Georgia" panose="02040502050405020303" pitchFamily="18"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Century Gothic" panose="020B0502020202020204" pitchFamily="34" charset="0"/>
        <a:buChar char="&gt;"/>
        <a:defRPr sz="2400" kern="1200">
          <a:solidFill>
            <a:srgbClr val="9FCBF2"/>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ida-ams.us/Documents/Unsecure/Doc.aspx?id=e7823e23-661f-4435-aaef-bdb89e382ed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jodi.bossio-smith@maine.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ine.gov/doe/Testing_Accountability/MECAS/Generalscien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science.zendesk.com/hc/en-us/articles/4499097070743-Practice-Assessment-and-Tutorial-Administration-Manuals-and-Test-Cod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tworkmaine.zoom.us/meeting/register/tZAlfuGrqTouHNUNL87pEGKXbMskKVYuB_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networkmaine.zoom.us/meeting/register/tZIucu2uqjwvE9z_bcwm2lkF74zRFpdEDyNS" TargetMode="External"/><Relationship Id="rId4" Type="http://schemas.openxmlformats.org/officeDocument/2006/relationships/hyperlink" Target="https://networkmaine.zoom.us/meeting/register/tZ0rf-irrDopEtL_WC9epirfIuUNFM4Lx5M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3498233B-BC8E-4502-8FF7-D8CB27D8F078}"/>
              </a:ext>
            </a:extLst>
          </p:cNvPr>
          <p:cNvSpPr>
            <a:spLocks noGrp="1" noChangeArrowheads="1"/>
          </p:cNvSpPr>
          <p:nvPr>
            <p:ph type="ctrTitle"/>
          </p:nvPr>
        </p:nvSpPr>
        <p:spPr>
          <a:xfrm>
            <a:off x="596506" y="637953"/>
            <a:ext cx="6204344" cy="3189507"/>
          </a:xfrm>
        </p:spPr>
        <p:txBody>
          <a:bodyPr>
            <a:normAutofit fontScale="90000"/>
          </a:bodyPr>
          <a:lstStyle/>
          <a:p>
            <a:pPr algn="l">
              <a:lnSpc>
                <a:spcPct val="90000"/>
              </a:lnSpc>
            </a:pPr>
            <a:r>
              <a:rPr lang="en-US" altLang="en-US" sz="6000">
                <a:solidFill>
                  <a:srgbClr val="FFFFFF"/>
                </a:solidFill>
                <a:latin typeface="Georgia"/>
              </a:rPr>
              <a:t>Assessment </a:t>
            </a:r>
            <a:br>
              <a:rPr lang="en-US" altLang="en-US" sz="6000">
                <a:latin typeface="Georgia"/>
              </a:rPr>
            </a:br>
            <a:r>
              <a:rPr lang="en-US" altLang="en-US" sz="6000">
                <a:solidFill>
                  <a:srgbClr val="FFFFFF"/>
                </a:solidFill>
                <a:latin typeface="Georgia"/>
              </a:rPr>
              <a:t>Lunch &amp; Learn / </a:t>
            </a:r>
            <a:br>
              <a:rPr lang="en-US" altLang="en-US" sz="6000">
                <a:latin typeface="Georgia"/>
              </a:rPr>
            </a:br>
            <a:r>
              <a:rPr lang="en-US" altLang="en-US" sz="6000">
                <a:solidFill>
                  <a:srgbClr val="FFFFFF"/>
                </a:solidFill>
                <a:latin typeface="Georgia"/>
              </a:rPr>
              <a:t>Office Hours</a:t>
            </a:r>
          </a:p>
        </p:txBody>
      </p:sp>
      <p:sp>
        <p:nvSpPr>
          <p:cNvPr id="205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1" name="Rectangle 3">
            <a:extLst>
              <a:ext uri="{FF2B5EF4-FFF2-40B4-BE49-F238E27FC236}">
                <a16:creationId xmlns:a16="http://schemas.microsoft.com/office/drawing/2014/main" id="{C73A5B6C-11CE-46C4-B969-5BF1F693A950}"/>
              </a:ext>
            </a:extLst>
          </p:cNvPr>
          <p:cNvSpPr>
            <a:spLocks noGrp="1" noChangeArrowheads="1"/>
          </p:cNvSpPr>
          <p:nvPr>
            <p:ph type="subTitle" idx="1"/>
          </p:nvPr>
        </p:nvSpPr>
        <p:spPr>
          <a:xfrm>
            <a:off x="596506" y="4377268"/>
            <a:ext cx="5978177" cy="1280582"/>
          </a:xfrm>
        </p:spPr>
        <p:txBody>
          <a:bodyPr anchor="t">
            <a:normAutofit/>
          </a:bodyPr>
          <a:lstStyle/>
          <a:p>
            <a:pPr algn="l">
              <a:lnSpc>
                <a:spcPct val="90000"/>
              </a:lnSpc>
            </a:pPr>
            <a:r>
              <a:rPr lang="en-US" altLang="en-US" sz="1500">
                <a:solidFill>
                  <a:srgbClr val="FEFFFF"/>
                </a:solidFill>
              </a:rPr>
              <a:t>December 14</a:t>
            </a:r>
            <a:r>
              <a:rPr lang="en-US" altLang="en-US" sz="1500" baseline="30000">
                <a:solidFill>
                  <a:srgbClr val="FEFFFF"/>
                </a:solidFill>
              </a:rPr>
              <a:t>th, </a:t>
            </a:r>
            <a:r>
              <a:rPr lang="en-US" altLang="en-US" sz="1500">
                <a:solidFill>
                  <a:srgbClr val="FEFFFF"/>
                </a:solidFill>
              </a:rPr>
              <a:t>2022</a:t>
            </a:r>
          </a:p>
          <a:p>
            <a:pPr algn="l">
              <a:lnSpc>
                <a:spcPct val="90000"/>
              </a:lnSpc>
            </a:pPr>
            <a:r>
              <a:rPr lang="en-US" altLang="en-US" sz="1500">
                <a:solidFill>
                  <a:srgbClr val="FEFFFF"/>
                </a:solidFill>
              </a:rPr>
              <a:t>Please post questions you may have in the chat box – we will work to answer them during the session and add them to a Q &amp; A document. </a:t>
            </a:r>
          </a:p>
          <a:p>
            <a:pPr algn="l">
              <a:lnSpc>
                <a:spcPct val="90000"/>
              </a:lnSpc>
            </a:pPr>
            <a:r>
              <a:rPr lang="en-US" altLang="en-US" sz="1500">
                <a:solidFill>
                  <a:srgbClr val="FEFFFF"/>
                </a:solidFill>
              </a:rPr>
              <a:t>We will begin shortly.</a:t>
            </a:r>
          </a:p>
        </p:txBody>
      </p:sp>
      <p:sp>
        <p:nvSpPr>
          <p:cNvPr id="2062"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pPr algn="ctr"/>
            <a:r>
              <a:rPr lang="en-US" sz="2800">
                <a:latin typeface="Georgia"/>
                <a:cs typeface="Arial"/>
              </a:rPr>
              <a:t>ACCESS for ELLs </a:t>
            </a:r>
            <a:r>
              <a:rPr lang="en-US">
                <a:latin typeface="Georgia"/>
                <a:cs typeface="Arial"/>
              </a:rPr>
              <a:t>and </a:t>
            </a:r>
            <a:r>
              <a:rPr lang="en-US" sz="2800">
                <a:latin typeface="Georgia"/>
                <a:cs typeface="Arial"/>
              </a:rPr>
              <a:t>Alternate ACCESS for ELLs  </a:t>
            </a:r>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31276" y="1228725"/>
            <a:ext cx="8281447" cy="5448300"/>
          </a:xfrm>
        </p:spPr>
        <p:txBody>
          <a:bodyPr/>
          <a:lstStyle/>
          <a:p>
            <a:pPr algn="ctr"/>
            <a:endParaRPr lang="en-US" sz="1800" i="1"/>
          </a:p>
          <a:p>
            <a:pPr algn="l" rtl="0" fontAlgn="base">
              <a:buFont typeface="Arial" panose="020B0604020202020204" pitchFamily="34" charset="0"/>
              <a:buChar char="•"/>
            </a:pPr>
            <a:r>
              <a:rPr lang="en-US" sz="2400" b="0" i="0">
                <a:effectLst/>
                <a:latin typeface="Calibri" panose="020F0502020204030204" pitchFamily="34" charset="0"/>
              </a:rPr>
              <a:t>As of </a:t>
            </a:r>
            <a:r>
              <a:rPr lang="en-US" sz="2400" b="1" i="0">
                <a:effectLst/>
                <a:latin typeface="Calibri" panose="020F0502020204030204" pitchFamily="34" charset="0"/>
              </a:rPr>
              <a:t>November 29</a:t>
            </a:r>
            <a:r>
              <a:rPr lang="en-US" sz="2400" b="1" i="0" baseline="30000">
                <a:effectLst/>
                <a:latin typeface="Calibri" panose="020F0502020204030204" pitchFamily="34" charset="0"/>
              </a:rPr>
              <a:t>th</a:t>
            </a:r>
            <a:r>
              <a:rPr lang="en-US" sz="2400" b="0" i="0">
                <a:effectLst/>
                <a:latin typeface="Calibri" panose="020F0502020204030204" pitchFamily="34" charset="0"/>
              </a:rPr>
              <a:t>, student records have populated in WIDA AMS for SAUs to view.   Learn more about student management (p.57) and test session management (p.84) in the </a:t>
            </a:r>
            <a:r>
              <a:rPr lang="en-US" sz="2400" b="0" i="0" u="sng" strike="noStrike">
                <a:effectLst/>
                <a:latin typeface="Calibri" panose="020F0502020204030204" pitchFamily="34" charset="0"/>
                <a:hlinkClick r:id="rId3">
                  <a:extLst>
                    <a:ext uri="{A12FA001-AC4F-418D-AE19-62706E023703}">
                      <ahyp:hlinkClr xmlns:ahyp="http://schemas.microsoft.com/office/drawing/2018/hyperlinkcolor" val="tx"/>
                    </a:ext>
                  </a:extLst>
                </a:hlinkClick>
              </a:rPr>
              <a:t>WIDA AMS User Guide</a:t>
            </a:r>
            <a:r>
              <a:rPr lang="en-US" sz="2400" b="0" i="0" u="sng">
                <a:effectLst/>
                <a:latin typeface="Calibri" panose="020F0502020204030204" pitchFamily="34" charset="0"/>
              </a:rPr>
              <a:t>:</a:t>
            </a:r>
            <a:r>
              <a:rPr lang="en-US" sz="2400" b="0" i="0">
                <a:effectLst/>
                <a:latin typeface="Calibri" panose="020F0502020204030204" pitchFamily="34" charset="0"/>
              </a:rPr>
              <a:t> </a:t>
            </a:r>
          </a:p>
          <a:p>
            <a:pPr algn="l" rtl="0" fontAlgn="base">
              <a:buFont typeface="Arial" panose="020B0604020202020204" pitchFamily="34" charset="0"/>
              <a:buChar char="•"/>
            </a:pPr>
            <a:endParaRPr lang="en-US" sz="2400" b="0" i="0">
              <a:effectLst/>
              <a:latin typeface="Calibri" panose="020F0502020204030204" pitchFamily="34" charset="0"/>
            </a:endParaRPr>
          </a:p>
          <a:p>
            <a:pPr algn="l" rtl="0" fontAlgn="base"/>
            <a:r>
              <a:rPr lang="en-US" sz="2400" b="0" i="0" u="none" strike="noStrike">
                <a:effectLst/>
                <a:latin typeface="Calibri" panose="020F0502020204030204" pitchFamily="34" charset="0"/>
              </a:rPr>
              <a:t>-R</a:t>
            </a:r>
            <a:r>
              <a:rPr lang="en-US" sz="2400" b="0" i="0">
                <a:effectLst/>
                <a:latin typeface="Calibri" panose="020F0502020204030204" pitchFamily="34" charset="0"/>
              </a:rPr>
              <a:t>eview rosters to ensure all multilingual learners have been included  </a:t>
            </a:r>
          </a:p>
          <a:p>
            <a:pPr algn="l" rtl="0" fontAlgn="base"/>
            <a:r>
              <a:rPr lang="en-US" sz="2400" b="0" i="0">
                <a:effectLst/>
                <a:latin typeface="Calibri" panose="020F0502020204030204" pitchFamily="34" charset="0"/>
              </a:rPr>
              <a:t>-Confirm student demographic information  </a:t>
            </a:r>
          </a:p>
          <a:p>
            <a:pPr algn="l" rtl="0" fontAlgn="base"/>
            <a:r>
              <a:rPr lang="en-US" sz="2400" b="0" i="0">
                <a:effectLst/>
                <a:latin typeface="Calibri" panose="020F0502020204030204" pitchFamily="34" charset="0"/>
              </a:rPr>
              <a:t>-Assign accommodations to students as outlined in the IEP, if applicable  </a:t>
            </a:r>
          </a:p>
          <a:p>
            <a:pPr algn="l" rtl="0" fontAlgn="base"/>
            <a:r>
              <a:rPr lang="en-US" sz="2400" b="0" i="0">
                <a:effectLst/>
                <a:latin typeface="Calibri" panose="020F0502020204030204" pitchFamily="34" charset="0"/>
              </a:rPr>
              <a:t>-Create and manage test sessions </a:t>
            </a:r>
          </a:p>
          <a:p>
            <a:pPr algn="l" rtl="0" fontAlgn="base"/>
            <a:r>
              <a:rPr lang="en-US" sz="1800" b="0" i="0">
                <a:effectLst/>
                <a:latin typeface="Calibri" panose="020F0502020204030204" pitchFamily="34" charset="0"/>
              </a:rPr>
              <a:t> </a:t>
            </a:r>
            <a:endParaRPr lang="en-US"/>
          </a:p>
          <a:p>
            <a:endParaRPr lang="en-US"/>
          </a:p>
        </p:txBody>
      </p:sp>
    </p:spTree>
    <p:extLst>
      <p:ext uri="{BB962C8B-B14F-4D97-AF65-F5344CB8AC3E}">
        <p14:creationId xmlns:p14="http://schemas.microsoft.com/office/powerpoint/2010/main" val="97854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pPr algn="ctr"/>
            <a:r>
              <a:rPr lang="en-US" sz="2800">
                <a:latin typeface="Georgia"/>
                <a:cs typeface="Arial"/>
              </a:rPr>
              <a:t>ACCESS for ELLs </a:t>
            </a:r>
            <a:r>
              <a:rPr lang="en-US">
                <a:latin typeface="Georgia"/>
                <a:cs typeface="Arial"/>
              </a:rPr>
              <a:t>and </a:t>
            </a:r>
            <a:r>
              <a:rPr lang="en-US" sz="2800">
                <a:latin typeface="Georgia"/>
                <a:cs typeface="Arial"/>
              </a:rPr>
              <a:t>Alternate ACCESS for ELLs  </a:t>
            </a:r>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31276" y="1228725"/>
            <a:ext cx="8281447" cy="5448300"/>
          </a:xfrm>
        </p:spPr>
        <p:txBody>
          <a:bodyPr/>
          <a:lstStyle/>
          <a:p>
            <a:pPr algn="ctr"/>
            <a:endParaRPr lang="en-US" sz="1800" i="1"/>
          </a:p>
          <a:p>
            <a:pPr marL="0" indent="0" algn="l" rtl="0" fontAlgn="base"/>
            <a:r>
              <a:rPr lang="en-US" b="0" i="0">
                <a:effectLst/>
                <a:latin typeface="Calibri" panose="020F0502020204030204" pitchFamily="34" charset="0"/>
              </a:rPr>
              <a:t> Initial materials are schedule to </a:t>
            </a:r>
            <a:r>
              <a:rPr lang="en-US">
                <a:latin typeface="Calibri" panose="020F0502020204030204" pitchFamily="34" charset="0"/>
              </a:rPr>
              <a:t>arrive at SAU</a:t>
            </a:r>
            <a:r>
              <a:rPr lang="en-US" b="0" i="0">
                <a:effectLst/>
                <a:latin typeface="Calibri" panose="020F0502020204030204" pitchFamily="34" charset="0"/>
              </a:rPr>
              <a:t> central offices by today, </a:t>
            </a:r>
            <a:r>
              <a:rPr lang="en-US" b="1" i="0">
                <a:effectLst/>
                <a:latin typeface="Calibri" panose="020F0502020204030204" pitchFamily="34" charset="0"/>
              </a:rPr>
              <a:t>December 14</a:t>
            </a:r>
            <a:r>
              <a:rPr lang="en-US" b="1" i="0" baseline="30000">
                <a:effectLst/>
                <a:latin typeface="Calibri" panose="020F0502020204030204" pitchFamily="34" charset="0"/>
              </a:rPr>
              <a:t>th</a:t>
            </a:r>
            <a:r>
              <a:rPr lang="en-US" b="0" i="0">
                <a:effectLst/>
                <a:latin typeface="Calibri" panose="020F0502020204030204" pitchFamily="34" charset="0"/>
              </a:rPr>
              <a:t>.  </a:t>
            </a:r>
          </a:p>
          <a:p>
            <a:pPr marL="0" indent="0" algn="l" rtl="0" fontAlgn="base"/>
            <a:endParaRPr lang="en-US">
              <a:latin typeface="Calibri" panose="020F0502020204030204" pitchFamily="34" charset="0"/>
            </a:endParaRPr>
          </a:p>
          <a:p>
            <a:pPr marL="0" indent="0" algn="l" rtl="0" fontAlgn="base"/>
            <a:r>
              <a:rPr lang="en-US" b="0" i="0">
                <a:effectLst/>
                <a:latin typeface="Calibri" panose="020F0502020204030204" pitchFamily="34" charset="0"/>
              </a:rPr>
              <a:t>The window to order additional materials, which is facilitated by SAUs, opens on </a:t>
            </a:r>
            <a:r>
              <a:rPr lang="en-US" b="1" i="0">
                <a:effectLst/>
                <a:latin typeface="Calibri" panose="020F0502020204030204" pitchFamily="34" charset="0"/>
              </a:rPr>
              <a:t>December 15</a:t>
            </a:r>
            <a:r>
              <a:rPr lang="en-US" b="1" i="0" baseline="30000">
                <a:effectLst/>
                <a:latin typeface="Calibri" panose="020F0502020204030204" pitchFamily="34" charset="0"/>
              </a:rPr>
              <a:t>th</a:t>
            </a:r>
            <a:r>
              <a:rPr lang="en-US" b="0" i="0">
                <a:effectLst/>
                <a:latin typeface="Calibri" panose="020F0502020204030204" pitchFamily="34" charset="0"/>
              </a:rPr>
              <a:t>.  </a:t>
            </a:r>
          </a:p>
          <a:p>
            <a:pPr marL="0" indent="0" algn="l" rtl="0" fontAlgn="base"/>
            <a:endParaRPr lang="en-US">
              <a:latin typeface="Calibri" panose="020F0502020204030204" pitchFamily="34" charset="0"/>
            </a:endParaRPr>
          </a:p>
          <a:p>
            <a:pPr marL="0" indent="0" algn="l" rtl="0" fontAlgn="base"/>
            <a:r>
              <a:rPr lang="en-US" b="0" i="0">
                <a:effectLst/>
                <a:latin typeface="Calibri" panose="020F0502020204030204" pitchFamily="34" charset="0"/>
              </a:rPr>
              <a:t>If a student is not appearing in WIDA AMS, SAUs should reach out directly to </a:t>
            </a:r>
            <a:r>
              <a:rPr lang="en-US" b="0" i="0" u="none" strike="noStrike">
                <a:effectLst/>
                <a:latin typeface="Calibri" panose="020F0502020204030204" pitchFamily="34" charset="0"/>
                <a:hlinkClick r:id="rId3">
                  <a:extLst>
                    <a:ext uri="{A12FA001-AC4F-418D-AE19-62706E023703}">
                      <ahyp:hlinkClr xmlns:ahyp="http://schemas.microsoft.com/office/drawing/2018/hyperlinkcolor" val="tx"/>
                    </a:ext>
                  </a:extLst>
                </a:hlinkClick>
              </a:rPr>
              <a:t>jodi.bossio-smith@maine.gov</a:t>
            </a:r>
            <a:r>
              <a:rPr lang="en-US" b="0" i="0">
                <a:effectLst/>
                <a:latin typeface="Calibri" panose="020F0502020204030204" pitchFamily="34" charset="0"/>
              </a:rPr>
              <a:t> to troubleshoot. SAUs </a:t>
            </a:r>
            <a:r>
              <a:rPr lang="en-US" b="1" i="0">
                <a:effectLst/>
                <a:latin typeface="Calibri" panose="020F0502020204030204" pitchFamily="34" charset="0"/>
              </a:rPr>
              <a:t>should not</a:t>
            </a:r>
            <a:r>
              <a:rPr lang="en-US" b="0" i="0">
                <a:effectLst/>
                <a:latin typeface="Calibri" panose="020F0502020204030204" pitchFamily="34" charset="0"/>
              </a:rPr>
              <a:t> be manually adding students in WIDA AMS. </a:t>
            </a:r>
          </a:p>
          <a:p>
            <a:pPr algn="ctr"/>
            <a:endParaRPr lang="en-US"/>
          </a:p>
          <a:p>
            <a:endParaRPr lang="en-US"/>
          </a:p>
        </p:txBody>
      </p:sp>
    </p:spTree>
    <p:extLst>
      <p:ext uri="{BB962C8B-B14F-4D97-AF65-F5344CB8AC3E}">
        <p14:creationId xmlns:p14="http://schemas.microsoft.com/office/powerpoint/2010/main" val="3031751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pPr algn="ctr"/>
            <a:r>
              <a:rPr lang="en-US" sz="2800">
                <a:latin typeface="Georgia"/>
                <a:cs typeface="Arial"/>
              </a:rPr>
              <a:t>ACCESS for ELLs </a:t>
            </a:r>
            <a:r>
              <a:rPr lang="en-US">
                <a:latin typeface="Georgia"/>
                <a:cs typeface="Arial"/>
              </a:rPr>
              <a:t>and </a:t>
            </a:r>
            <a:r>
              <a:rPr lang="en-US" sz="2800">
                <a:latin typeface="Georgia"/>
                <a:cs typeface="Arial"/>
              </a:rPr>
              <a:t>Alternate ACCESS for ELLs  </a:t>
            </a:r>
          </a:p>
        </p:txBody>
      </p:sp>
      <p:pic>
        <p:nvPicPr>
          <p:cNvPr id="9" name="Content Placeholder 8">
            <a:extLst>
              <a:ext uri="{FF2B5EF4-FFF2-40B4-BE49-F238E27FC236}">
                <a16:creationId xmlns:a16="http://schemas.microsoft.com/office/drawing/2014/main" id="{960374A8-B3C5-49B2-B8F3-411AE46DA9E0}"/>
              </a:ext>
            </a:extLst>
          </p:cNvPr>
          <p:cNvPicPr>
            <a:picLocks noGrp="1" noChangeAspect="1"/>
          </p:cNvPicPr>
          <p:nvPr>
            <p:ph idx="1"/>
          </p:nvPr>
        </p:nvPicPr>
        <p:blipFill>
          <a:blip r:embed="rId3"/>
          <a:stretch>
            <a:fillRect/>
          </a:stretch>
        </p:blipFill>
        <p:spPr>
          <a:xfrm>
            <a:off x="799834" y="1317396"/>
            <a:ext cx="7886966" cy="5508087"/>
          </a:xfrm>
        </p:spPr>
      </p:pic>
    </p:spTree>
    <p:extLst>
      <p:ext uri="{BB962C8B-B14F-4D97-AF65-F5344CB8AC3E}">
        <p14:creationId xmlns:p14="http://schemas.microsoft.com/office/powerpoint/2010/main" val="319253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088E-4073-4A16-BEBC-4B1748ACDDCF}"/>
              </a:ext>
            </a:extLst>
          </p:cNvPr>
          <p:cNvSpPr>
            <a:spLocks noGrp="1"/>
          </p:cNvSpPr>
          <p:nvPr>
            <p:ph type="title"/>
          </p:nvPr>
        </p:nvSpPr>
        <p:spPr>
          <a:xfrm>
            <a:off x="1524000" y="12700"/>
            <a:ext cx="7162800" cy="1024248"/>
          </a:xfrm>
        </p:spPr>
        <p:txBody>
          <a:bodyPr/>
          <a:lstStyle/>
          <a:p>
            <a:r>
              <a:rPr lang="en-US">
                <a:latin typeface="Georgia"/>
              </a:rPr>
              <a:t>MSAA and MSAA Science</a:t>
            </a:r>
          </a:p>
        </p:txBody>
      </p:sp>
      <p:sp>
        <p:nvSpPr>
          <p:cNvPr id="3" name="Content Placeholder 2">
            <a:extLst>
              <a:ext uri="{FF2B5EF4-FFF2-40B4-BE49-F238E27FC236}">
                <a16:creationId xmlns:a16="http://schemas.microsoft.com/office/drawing/2014/main" id="{32B9B5A5-5B1A-4B99-9F2A-BFFDE7024AF5}"/>
              </a:ext>
            </a:extLst>
          </p:cNvPr>
          <p:cNvSpPr>
            <a:spLocks noGrp="1"/>
          </p:cNvSpPr>
          <p:nvPr>
            <p:ph idx="1"/>
          </p:nvPr>
        </p:nvSpPr>
        <p:spPr>
          <a:xfrm>
            <a:off x="318499" y="1637907"/>
            <a:ext cx="8368301" cy="4989953"/>
          </a:xfrm>
        </p:spPr>
        <p:txBody>
          <a:bodyPr/>
          <a:lstStyle/>
          <a:p>
            <a:endParaRPr lang="en-US" sz="2200" b="1"/>
          </a:p>
          <a:p>
            <a:endParaRPr lang="en-US" sz="2000"/>
          </a:p>
          <a:p>
            <a:endParaRPr lang="en-US" sz="2000"/>
          </a:p>
        </p:txBody>
      </p:sp>
      <p:sp>
        <p:nvSpPr>
          <p:cNvPr id="4" name="TextBox 3">
            <a:extLst>
              <a:ext uri="{FF2B5EF4-FFF2-40B4-BE49-F238E27FC236}">
                <a16:creationId xmlns:a16="http://schemas.microsoft.com/office/drawing/2014/main" id="{6BEDC03D-1363-4420-A22E-39A2B97FA84B}"/>
              </a:ext>
            </a:extLst>
          </p:cNvPr>
          <p:cNvSpPr txBox="1"/>
          <p:nvPr/>
        </p:nvSpPr>
        <p:spPr>
          <a:xfrm>
            <a:off x="1" y="1734532"/>
            <a:ext cx="9266548" cy="6124754"/>
          </a:xfrm>
          <a:prstGeom prst="rect">
            <a:avLst/>
          </a:prstGeom>
          <a:noFill/>
        </p:spPr>
        <p:txBody>
          <a:bodyPr wrap="square" rtlCol="0">
            <a:spAutoFit/>
          </a:bodyPr>
          <a:lstStyle/>
          <a:p>
            <a:endParaRPr lang="en-US" sz="2400"/>
          </a:p>
          <a:p>
            <a:r>
              <a:rPr lang="en-US" sz="2400" b="1" u="sng">
                <a:cs typeface="Arial" panose="020B0604020202020204" pitchFamily="34" charset="0"/>
              </a:rPr>
              <a:t>Alternate assessment dates for 2023: March 13</a:t>
            </a:r>
            <a:r>
              <a:rPr lang="en-US" sz="2400" b="1" u="sng" baseline="30000">
                <a:cs typeface="Arial" panose="020B0604020202020204" pitchFamily="34" charset="0"/>
              </a:rPr>
              <a:t>th</a:t>
            </a:r>
            <a:r>
              <a:rPr lang="en-US" sz="2400" b="1" u="sng">
                <a:cs typeface="Arial" panose="020B0604020202020204" pitchFamily="34" charset="0"/>
              </a:rPr>
              <a:t> – April 28</a:t>
            </a:r>
            <a:r>
              <a:rPr lang="en-US" sz="2400" b="1" u="sng" baseline="30000">
                <a:cs typeface="Arial" panose="020B0604020202020204" pitchFamily="34" charset="0"/>
              </a:rPr>
              <a:t>th</a:t>
            </a:r>
          </a:p>
          <a:p>
            <a:endParaRPr lang="en-US" sz="2400" baseline="30000">
              <a:cs typeface="Arial" panose="020B0604020202020204" pitchFamily="34" charset="0"/>
            </a:endParaRPr>
          </a:p>
          <a:p>
            <a:endParaRPr lang="en-US" sz="2400" baseline="30000">
              <a:cs typeface="Arial" panose="020B0604020202020204" pitchFamily="34" charset="0"/>
            </a:endParaRPr>
          </a:p>
          <a:p>
            <a:r>
              <a:rPr lang="en-US" sz="2400">
                <a:cs typeface="Arial" panose="020B0604020202020204" pitchFamily="34" charset="0"/>
              </a:rPr>
              <a:t>Pre-Administration Activities for alternate assessments, beginning January 2023:</a:t>
            </a:r>
          </a:p>
          <a:p>
            <a:endParaRPr lang="en-US" sz="2400">
              <a:cs typeface="Arial" panose="020B0604020202020204" pitchFamily="34" charset="0"/>
            </a:endParaRPr>
          </a:p>
          <a:p>
            <a:pPr marL="342900" indent="-342900">
              <a:buFont typeface="Wingdings" panose="05000000000000000000" pitchFamily="2" charset="2"/>
              <a:buChar char="v"/>
            </a:pPr>
            <a:r>
              <a:rPr lang="en-US" sz="2400">
                <a:cs typeface="Arial" panose="020B0604020202020204" pitchFamily="34" charset="0"/>
              </a:rPr>
              <a:t>Identification of SAU alternate assessment coordinators, TCs, and TAs</a:t>
            </a:r>
          </a:p>
          <a:p>
            <a:pPr marL="342900" indent="-342900">
              <a:buFont typeface="Wingdings" panose="05000000000000000000" pitchFamily="2" charset="2"/>
              <a:buChar char="v"/>
            </a:pPr>
            <a:r>
              <a:rPr lang="en-US" sz="2400">
                <a:cs typeface="Arial" panose="020B0604020202020204" pitchFamily="34" charset="0"/>
              </a:rPr>
              <a:t>Trainings offered by Maine DOE</a:t>
            </a:r>
          </a:p>
          <a:p>
            <a:pPr marL="342900" indent="-342900">
              <a:buFont typeface="Wingdings" panose="05000000000000000000" pitchFamily="2" charset="2"/>
              <a:buChar char="v"/>
            </a:pPr>
            <a:r>
              <a:rPr lang="en-US" sz="2400">
                <a:cs typeface="Arial" panose="020B0604020202020204" pitchFamily="34" charset="0"/>
              </a:rPr>
              <a:t>Platform goes live to SAU users (end of February)</a:t>
            </a:r>
          </a:p>
          <a:p>
            <a:pPr marL="342900" indent="-342900">
              <a:buFont typeface="Wingdings" panose="05000000000000000000" pitchFamily="2" charset="2"/>
              <a:buChar char="v"/>
            </a:pPr>
            <a:r>
              <a:rPr lang="en-US" sz="2400">
                <a:cs typeface="Arial" panose="020B0604020202020204" pitchFamily="34" charset="0"/>
              </a:rPr>
              <a:t>Participation in mandatory online training modules within platform</a:t>
            </a:r>
          </a:p>
          <a:p>
            <a:pPr marL="342900" indent="-342900">
              <a:buFont typeface="Wingdings" panose="05000000000000000000" pitchFamily="2" charset="2"/>
              <a:buChar char="v"/>
            </a:pPr>
            <a:endParaRPr lang="en-US" sz="2400">
              <a:cs typeface="Arial" panose="020B0604020202020204" pitchFamily="34" charset="0"/>
            </a:endParaRPr>
          </a:p>
          <a:p>
            <a:r>
              <a:rPr lang="en-US" sz="2400">
                <a:cs typeface="Arial" panose="020B0604020202020204" pitchFamily="34" charset="0"/>
              </a:rPr>
              <a:t> </a:t>
            </a:r>
          </a:p>
          <a:p>
            <a:endParaRPr lang="en-US" sz="2400"/>
          </a:p>
          <a:p>
            <a:endParaRPr lang="en-US" sz="2400"/>
          </a:p>
        </p:txBody>
      </p:sp>
    </p:spTree>
    <p:extLst>
      <p:ext uri="{BB962C8B-B14F-4D97-AF65-F5344CB8AC3E}">
        <p14:creationId xmlns:p14="http://schemas.microsoft.com/office/powerpoint/2010/main" val="3702398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DC0B-5997-46C8-8483-2AE91D4BFE98}"/>
              </a:ext>
            </a:extLst>
          </p:cNvPr>
          <p:cNvSpPr>
            <a:spLocks noGrp="1"/>
          </p:cNvSpPr>
          <p:nvPr>
            <p:ph type="title"/>
          </p:nvPr>
        </p:nvSpPr>
        <p:spPr/>
        <p:txBody>
          <a:bodyPr/>
          <a:lstStyle/>
          <a:p>
            <a:r>
              <a:rPr lang="en-US">
                <a:latin typeface="Georgia"/>
              </a:rPr>
              <a:t>Questions &amp; Answers</a:t>
            </a:r>
          </a:p>
        </p:txBody>
      </p:sp>
      <p:pic>
        <p:nvPicPr>
          <p:cNvPr id="5122" name="Picture 2" descr="LegalFeature: Immigration Questions and Answers - Caribbean News">
            <a:extLst>
              <a:ext uri="{FF2B5EF4-FFF2-40B4-BE49-F238E27FC236}">
                <a16:creationId xmlns:a16="http://schemas.microsoft.com/office/drawing/2014/main" id="{150B1AC7-3761-4FC0-A173-CE2CCD866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072482"/>
            <a:ext cx="6827835" cy="34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72D8-58EC-4323-9C15-5BA009823BDE}"/>
              </a:ext>
            </a:extLst>
          </p:cNvPr>
          <p:cNvSpPr>
            <a:spLocks noGrp="1"/>
          </p:cNvSpPr>
          <p:nvPr>
            <p:ph type="title"/>
          </p:nvPr>
        </p:nvSpPr>
        <p:spPr/>
        <p:txBody>
          <a:bodyPr/>
          <a:lstStyle/>
          <a:p>
            <a:r>
              <a:rPr lang="en-US">
                <a:latin typeface="Georgia"/>
              </a:rPr>
              <a:t>Questions or Support? @maine.gov</a:t>
            </a:r>
          </a:p>
        </p:txBody>
      </p:sp>
      <p:sp>
        <p:nvSpPr>
          <p:cNvPr id="3" name="Content Placeholder 2">
            <a:extLst>
              <a:ext uri="{FF2B5EF4-FFF2-40B4-BE49-F238E27FC236}">
                <a16:creationId xmlns:a16="http://schemas.microsoft.com/office/drawing/2014/main" id="{B96128C4-E4AE-44CC-ADCA-B5842D57AB76}"/>
              </a:ext>
            </a:extLst>
          </p:cNvPr>
          <p:cNvSpPr>
            <a:spLocks noGrp="1"/>
          </p:cNvSpPr>
          <p:nvPr>
            <p:ph idx="1"/>
          </p:nvPr>
        </p:nvSpPr>
        <p:spPr>
          <a:xfrm>
            <a:off x="381000" y="1600200"/>
            <a:ext cx="8751498" cy="5144189"/>
          </a:xfrm>
        </p:spPr>
        <p:txBody>
          <a:bodyPr/>
          <a:lstStyle/>
          <a:p>
            <a:r>
              <a:rPr lang="en-US" sz="2000" u="sng"/>
              <a:t>Jodi Bossio-Smith </a:t>
            </a:r>
          </a:p>
          <a:p>
            <a:pPr marL="457200" indent="-457200">
              <a:buFont typeface="Arial" panose="020B0604020202020204" pitchFamily="34" charset="0"/>
              <a:buChar char="•"/>
            </a:pPr>
            <a:r>
              <a:rPr lang="en-US" sz="1600"/>
              <a:t>Director of Assessment</a:t>
            </a:r>
            <a:endParaRPr lang="en-US"/>
          </a:p>
          <a:p>
            <a:pPr marL="457200" indent="-457200">
              <a:buFont typeface="Arial" panose="020B0604020202020204" pitchFamily="34" charset="0"/>
              <a:buChar char="•"/>
            </a:pPr>
            <a:r>
              <a:rPr lang="en-US" sz="1600"/>
              <a:t>MSAA Math &amp; ELA/Literacy, MSAA Science </a:t>
            </a:r>
            <a:endParaRPr lang="en-US"/>
          </a:p>
          <a:p>
            <a:pPr marL="457200" indent="-457200">
              <a:buFont typeface="Arial" panose="020B0604020202020204" pitchFamily="34" charset="0"/>
              <a:buChar char="•"/>
            </a:pPr>
            <a:r>
              <a:rPr lang="en-US" sz="1600"/>
              <a:t>ACCESS for ELLs &amp; Alternate ACCESS for ELLs</a:t>
            </a:r>
            <a:r>
              <a:rPr lang="en-US" sz="2000"/>
              <a:t> </a:t>
            </a:r>
          </a:p>
          <a:p>
            <a:pPr marL="0" indent="0"/>
            <a:endParaRPr lang="en-US" sz="2000" u="sng"/>
          </a:p>
          <a:p>
            <a:pPr marL="0" indent="0"/>
            <a:r>
              <a:rPr lang="en-US" sz="2000" u="sng"/>
              <a:t>Krista Averill</a:t>
            </a:r>
            <a:endParaRPr lang="en-US" sz="2000"/>
          </a:p>
          <a:p>
            <a:pPr marL="457200" indent="-457200">
              <a:buFont typeface="Arial" panose="020B0604020202020204" pitchFamily="34" charset="0"/>
              <a:buChar char="•"/>
            </a:pPr>
            <a:r>
              <a:rPr lang="en-US" sz="1600"/>
              <a:t>NWEA Math &amp; Reading </a:t>
            </a:r>
          </a:p>
          <a:p>
            <a:pPr marL="457200" indent="-457200">
              <a:buFont typeface="Arial" panose="020B0604020202020204" pitchFamily="34" charset="0"/>
              <a:buChar char="•"/>
            </a:pPr>
            <a:r>
              <a:rPr lang="en-US" sz="1600"/>
              <a:t>Maine Science </a:t>
            </a:r>
          </a:p>
          <a:p>
            <a:pPr marL="457200" indent="-457200">
              <a:buFont typeface="Arial" panose="020B0604020202020204" pitchFamily="34" charset="0"/>
              <a:buChar char="•"/>
            </a:pPr>
            <a:endParaRPr lang="en-US" sz="2000"/>
          </a:p>
          <a:p>
            <a:pPr marL="0" indent="0"/>
            <a:r>
              <a:rPr lang="en-US" sz="2000" u="sng"/>
              <a:t>Regina Lewis</a:t>
            </a:r>
          </a:p>
          <a:p>
            <a:pPr marL="285750" indent="-285750">
              <a:buFont typeface="Arial" panose="020B0604020202020204" pitchFamily="34" charset="0"/>
              <a:buChar char="•"/>
            </a:pPr>
            <a:r>
              <a:rPr lang="en-US" sz="1600"/>
              <a:t>NAEP &amp; International Assessments</a:t>
            </a:r>
          </a:p>
          <a:p>
            <a:pPr marL="0" indent="0"/>
            <a:r>
              <a:rPr lang="en-US" sz="2000"/>
              <a:t>             </a:t>
            </a:r>
          </a:p>
          <a:p>
            <a:pPr marL="0" indent="0"/>
            <a:r>
              <a:rPr lang="en-US" sz="2000" u="sng"/>
              <a:t>Cheryl Brackett</a:t>
            </a:r>
            <a:r>
              <a:rPr lang="en-US" sz="2000"/>
              <a:t>, </a:t>
            </a:r>
            <a:r>
              <a:rPr lang="en-US" sz="1600"/>
              <a:t>Management Analyst</a:t>
            </a:r>
          </a:p>
          <a:p>
            <a:pPr marL="0" indent="0"/>
            <a:endParaRPr lang="en-US" sz="1600"/>
          </a:p>
          <a:p>
            <a:pPr marL="0" indent="0"/>
            <a:r>
              <a:rPr lang="en-US" sz="2000" u="sng">
                <a:ea typeface="+mn-lt"/>
                <a:cs typeface="+mn-lt"/>
              </a:rPr>
              <a:t>Varun </a:t>
            </a:r>
            <a:r>
              <a:rPr lang="en-US" sz="2000" u="sng" err="1">
                <a:ea typeface="+mn-lt"/>
                <a:cs typeface="+mn-lt"/>
              </a:rPr>
              <a:t>Motay</a:t>
            </a:r>
            <a:r>
              <a:rPr lang="en-US" sz="2000">
                <a:ea typeface="+mn-lt"/>
                <a:cs typeface="+mn-lt"/>
              </a:rPr>
              <a:t>,</a:t>
            </a:r>
            <a:r>
              <a:rPr lang="en-US" sz="1600">
                <a:ea typeface="+mn-lt"/>
                <a:cs typeface="+mn-lt"/>
              </a:rPr>
              <a:t> Data Analyst    </a:t>
            </a:r>
            <a:endParaRPr lang="en-US"/>
          </a:p>
        </p:txBody>
      </p:sp>
    </p:spTree>
    <p:extLst>
      <p:ext uri="{BB962C8B-B14F-4D97-AF65-F5344CB8AC3E}">
        <p14:creationId xmlns:p14="http://schemas.microsoft.com/office/powerpoint/2010/main" val="40577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4FDDD-0581-425A-B874-B80B6A2E8472}"/>
              </a:ext>
            </a:extLst>
          </p:cNvPr>
          <p:cNvSpPr>
            <a:spLocks noGrp="1"/>
          </p:cNvSpPr>
          <p:nvPr>
            <p:ph type="title"/>
          </p:nvPr>
        </p:nvSpPr>
        <p:spPr>
          <a:xfrm>
            <a:off x="1495720" y="0"/>
            <a:ext cx="7162800" cy="1143000"/>
          </a:xfrm>
        </p:spPr>
        <p:txBody>
          <a:bodyPr/>
          <a:lstStyle/>
          <a:p>
            <a:r>
              <a:rPr lang="en-US" sz="2800"/>
              <a:t>General Reminders &amp; Forthcoming Updates in Today’s Office Hour:</a:t>
            </a:r>
          </a:p>
        </p:txBody>
      </p:sp>
      <p:sp>
        <p:nvSpPr>
          <p:cNvPr id="3" name="Content Placeholder 2">
            <a:extLst>
              <a:ext uri="{FF2B5EF4-FFF2-40B4-BE49-F238E27FC236}">
                <a16:creationId xmlns:a16="http://schemas.microsoft.com/office/drawing/2014/main" id="{6B2B9B6A-D8EF-4B1B-B530-E756DCC4B0FC}"/>
              </a:ext>
            </a:extLst>
          </p:cNvPr>
          <p:cNvSpPr>
            <a:spLocks noGrp="1"/>
          </p:cNvSpPr>
          <p:nvPr>
            <p:ph sz="half" idx="1"/>
          </p:nvPr>
        </p:nvSpPr>
        <p:spPr>
          <a:xfrm>
            <a:off x="296450" y="1338607"/>
            <a:ext cx="8287992" cy="4797002"/>
          </a:xfrm>
        </p:spPr>
        <p:txBody>
          <a:bodyPr/>
          <a:lstStyle/>
          <a:p>
            <a:pPr marL="0" indent="0"/>
            <a:endParaRPr lang="en-US">
              <a:solidFill>
                <a:srgbClr val="FFFFFF"/>
              </a:solidFill>
            </a:endParaRPr>
          </a:p>
          <a:p>
            <a:pPr marL="857250" lvl="1" indent="-457200">
              <a:buFont typeface="Wingdings" panose="05000000000000000000" pitchFamily="2" charset="2"/>
              <a:buChar char="v"/>
            </a:pPr>
            <a:r>
              <a:rPr lang="en-US">
                <a:solidFill>
                  <a:schemeClr val="bg1"/>
                </a:solidFill>
              </a:rPr>
              <a:t>The December Monthly Update was shared via email to DACs 12/2/22</a:t>
            </a:r>
          </a:p>
          <a:p>
            <a:pPr marL="400050" lvl="1" indent="0">
              <a:buNone/>
            </a:pPr>
            <a:endParaRPr lang="en-US">
              <a:solidFill>
                <a:schemeClr val="bg1"/>
              </a:solidFill>
            </a:endParaRPr>
          </a:p>
          <a:p>
            <a:pPr marL="857250" lvl="1" indent="-457200">
              <a:buFont typeface="Wingdings" panose="05000000000000000000" pitchFamily="2" charset="2"/>
              <a:buChar char="v"/>
            </a:pPr>
            <a:r>
              <a:rPr lang="en-US">
                <a:solidFill>
                  <a:schemeClr val="bg1"/>
                </a:solidFill>
              </a:rPr>
              <a:t>Pre-administration tasks for ACCESS for ELLs are underway!</a:t>
            </a:r>
          </a:p>
          <a:p>
            <a:pPr marL="400050" lvl="1" indent="0">
              <a:buNone/>
            </a:pPr>
            <a:endParaRPr lang="en-US">
              <a:solidFill>
                <a:schemeClr val="bg1"/>
              </a:solidFill>
            </a:endParaRPr>
          </a:p>
          <a:p>
            <a:pPr marL="857250" lvl="1" indent="-457200">
              <a:buFont typeface="Wingdings" panose="05000000000000000000" pitchFamily="2" charset="2"/>
              <a:buChar char="v"/>
            </a:pPr>
            <a:r>
              <a:rPr lang="en-US">
                <a:solidFill>
                  <a:schemeClr val="bg1"/>
                </a:solidFill>
              </a:rPr>
              <a:t>Maine Through Year Assessment professional learning workshops are kicking off in January!</a:t>
            </a:r>
          </a:p>
          <a:p>
            <a:pPr marL="857250" lvl="1" indent="-457200">
              <a:buFont typeface="Wingdings" panose="05000000000000000000" pitchFamily="2" charset="2"/>
              <a:buChar char="v"/>
            </a:pPr>
            <a:endParaRPr lang="en-US">
              <a:solidFill>
                <a:schemeClr val="bg1"/>
              </a:solidFill>
            </a:endParaRPr>
          </a:p>
          <a:p>
            <a:pPr marL="400050" lvl="1" indent="0">
              <a:buNone/>
            </a:pPr>
            <a:endParaRPr lang="en-US">
              <a:solidFill>
                <a:schemeClr val="bg1"/>
              </a:solidFill>
            </a:endParaRPr>
          </a:p>
          <a:p>
            <a:pPr marL="400050" lvl="1" indent="0">
              <a:buNone/>
            </a:pPr>
            <a:endParaRPr lang="en-US">
              <a:solidFill>
                <a:schemeClr val="bg1"/>
              </a:solidFill>
            </a:endParaRPr>
          </a:p>
          <a:p>
            <a:pPr marL="457200" indent="-457200"/>
            <a:endParaRPr lang="en-US"/>
          </a:p>
        </p:txBody>
      </p:sp>
    </p:spTree>
    <p:extLst>
      <p:ext uri="{BB962C8B-B14F-4D97-AF65-F5344CB8AC3E}">
        <p14:creationId xmlns:p14="http://schemas.microsoft.com/office/powerpoint/2010/main" val="269627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r>
              <a:rPr lang="en-US">
                <a:latin typeface="Georgia"/>
              </a:rPr>
              <a:t>Future NWEA Assessment Administrations</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071756" cy="4379840"/>
          </a:xfrm>
        </p:spPr>
        <p:txBody>
          <a:bodyPr/>
          <a:lstStyle/>
          <a:p>
            <a:pPr marL="0" indent="0"/>
            <a:r>
              <a:rPr lang="en-US" sz="3600" b="1">
                <a:solidFill>
                  <a:schemeClr val="accent1"/>
                </a:solidFill>
                <a:ea typeface="+mn-lt"/>
                <a:cs typeface="+mn-lt"/>
              </a:rPr>
              <a:t>Reading &amp; Math</a:t>
            </a:r>
          </a:p>
          <a:p>
            <a:pPr marL="285750" indent="-285750">
              <a:buFont typeface="Arial,Sans-Serif"/>
              <a:buChar char="•"/>
            </a:pPr>
            <a:r>
              <a:rPr lang="en-US" sz="3600">
                <a:ea typeface="+mn-lt"/>
                <a:cs typeface="+mn-lt"/>
              </a:rPr>
              <a:t>Winter Optional Assessment NWEA MAP Growth Window: January 9 – February 3</a:t>
            </a:r>
            <a:endParaRPr lang="en-US" sz="3200"/>
          </a:p>
          <a:p>
            <a:pPr marL="285750" indent="-285750">
              <a:buFont typeface="Arial,Sans-Serif"/>
              <a:buChar char="•"/>
            </a:pPr>
            <a:r>
              <a:rPr lang="en-US" sz="3600">
                <a:ea typeface="+mn-lt"/>
                <a:cs typeface="+mn-lt"/>
              </a:rPr>
              <a:t>Maine Through Year Assessment: May 1st – 26th </a:t>
            </a:r>
          </a:p>
          <a:p>
            <a:pPr marL="285750">
              <a:buFont typeface="Arial,Sans-Serif"/>
              <a:buChar char="•"/>
            </a:pPr>
            <a:endParaRPr lang="en-US" sz="4000">
              <a:ea typeface="+mn-lt"/>
              <a:cs typeface="+mn-lt"/>
            </a:endParaRPr>
          </a:p>
          <a:p>
            <a:pPr marL="285750">
              <a:buFont typeface="Arial,Sans-Serif"/>
              <a:buChar char="•"/>
            </a:pPr>
            <a:endParaRPr lang="en-US" sz="4000">
              <a:ea typeface="+mn-lt"/>
              <a:cs typeface="+mn-lt"/>
            </a:endParaRPr>
          </a:p>
        </p:txBody>
      </p:sp>
    </p:spTree>
    <p:extLst>
      <p:ext uri="{BB962C8B-B14F-4D97-AF65-F5344CB8AC3E}">
        <p14:creationId xmlns:p14="http://schemas.microsoft.com/office/powerpoint/2010/main" val="369162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a:br>
            <a:r>
              <a:rPr lang="en-US">
                <a:latin typeface="Georgia"/>
                <a:cs typeface="Arial"/>
              </a:rPr>
              <a:t>Maine Through Year Assessment</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824901"/>
          </a:xfrm>
        </p:spPr>
        <p:txBody>
          <a:bodyPr/>
          <a:lstStyle/>
          <a:p>
            <a:pPr marL="0" indent="0"/>
            <a:r>
              <a:rPr lang="en-US" b="1">
                <a:solidFill>
                  <a:srgbClr val="FFFFFF"/>
                </a:solidFill>
                <a:ea typeface="+mn-lt"/>
                <a:cs typeface="+mn-lt"/>
              </a:rPr>
              <a:t>Professional Learning Opportunities</a:t>
            </a:r>
          </a:p>
          <a:p>
            <a:pPr marL="0" indent="0"/>
            <a:r>
              <a:rPr lang="en-US" b="1" i="1">
                <a:solidFill>
                  <a:schemeClr val="accent1"/>
                </a:solidFill>
                <a:ea typeface="+mn-lt"/>
                <a:cs typeface="+mn-lt"/>
              </a:rPr>
              <a:t>January 4 – April 26</a:t>
            </a:r>
          </a:p>
          <a:p>
            <a:pPr marL="571500" indent="-571500">
              <a:buFont typeface="Arial"/>
              <a:buChar char="•"/>
            </a:pPr>
            <a:r>
              <a:rPr lang="en-US">
                <a:solidFill>
                  <a:srgbClr val="FFFFFF"/>
                </a:solidFill>
                <a:ea typeface="+mn-lt"/>
                <a:cs typeface="+mn-lt"/>
              </a:rPr>
              <a:t>Using Multiple Data Sources to Support Student Growth</a:t>
            </a:r>
            <a:endParaRPr lang="en-US" b="1">
              <a:solidFill>
                <a:srgbClr val="FFFFFF"/>
              </a:solidFill>
              <a:ea typeface="+mn-lt"/>
              <a:cs typeface="+mn-lt"/>
            </a:endParaRPr>
          </a:p>
          <a:p>
            <a:pPr marL="571500" indent="-571500">
              <a:buFont typeface="Arial"/>
              <a:buChar char="•"/>
            </a:pPr>
            <a:r>
              <a:rPr lang="en-US">
                <a:solidFill>
                  <a:srgbClr val="FFFFFF"/>
                </a:solidFill>
                <a:ea typeface="+mn-lt"/>
                <a:cs typeface="+mn-lt"/>
              </a:rPr>
              <a:t>Using Achievement Level Descriptors to Ensure Rigor</a:t>
            </a:r>
          </a:p>
          <a:p>
            <a:pPr marL="571500" indent="-571500">
              <a:buFont typeface="Arial"/>
              <a:buChar char="•"/>
            </a:pPr>
            <a:r>
              <a:rPr lang="en-US">
                <a:solidFill>
                  <a:srgbClr val="FFFFFF"/>
                </a:solidFill>
                <a:ea typeface="+mn-lt"/>
                <a:cs typeface="+mn-lt"/>
              </a:rPr>
              <a:t>Benefits of the Through Year Assessment</a:t>
            </a:r>
          </a:p>
          <a:p>
            <a:pPr marL="571500" indent="-571500">
              <a:buFont typeface="Arial"/>
              <a:buChar char="•"/>
            </a:pPr>
            <a:r>
              <a:rPr lang="en-US">
                <a:solidFill>
                  <a:srgbClr val="FFFFFF"/>
                </a:solidFill>
                <a:ea typeface="+mn-lt"/>
                <a:cs typeface="+mn-lt"/>
              </a:rPr>
              <a:t>Getting Your Teachers Ready</a:t>
            </a:r>
          </a:p>
          <a:p>
            <a:pPr marL="571500" indent="-571500">
              <a:buFont typeface="Arial"/>
              <a:buChar char="•"/>
            </a:pPr>
            <a:r>
              <a:rPr lang="en-US">
                <a:solidFill>
                  <a:srgbClr val="FFFFFF"/>
                </a:solidFill>
                <a:ea typeface="+mn-lt"/>
                <a:cs typeface="+mn-lt"/>
              </a:rPr>
              <a:t>Getting Your Students Ready</a:t>
            </a:r>
          </a:p>
        </p:txBody>
      </p:sp>
    </p:spTree>
    <p:extLst>
      <p:ext uri="{BB962C8B-B14F-4D97-AF65-F5344CB8AC3E}">
        <p14:creationId xmlns:p14="http://schemas.microsoft.com/office/powerpoint/2010/main" val="109470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a:br>
            <a:r>
              <a:rPr lang="en-US">
                <a:latin typeface="Georgia"/>
                <a:cs typeface="Arial"/>
              </a:rPr>
              <a:t>Maine Through Year Assessment</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561820"/>
          </a:xfrm>
        </p:spPr>
        <p:txBody>
          <a:bodyPr/>
          <a:lstStyle/>
          <a:p>
            <a:pPr marL="0" indent="0"/>
            <a:r>
              <a:rPr lang="en-US" b="1">
                <a:solidFill>
                  <a:srgbClr val="FFFFFF"/>
                </a:solidFill>
                <a:ea typeface="+mn-lt"/>
                <a:cs typeface="+mn-lt"/>
              </a:rPr>
              <a:t>Professional Learning Opportunities</a:t>
            </a:r>
          </a:p>
          <a:p>
            <a:pPr marL="0" indent="0"/>
            <a:r>
              <a:rPr lang="en-US" b="1">
                <a:solidFill>
                  <a:schemeClr val="accent1"/>
                </a:solidFill>
                <a:ea typeface="+mn-lt"/>
                <a:cs typeface="+mn-lt"/>
              </a:rPr>
              <a:t>January 2023</a:t>
            </a:r>
          </a:p>
        </p:txBody>
      </p:sp>
      <p:pic>
        <p:nvPicPr>
          <p:cNvPr id="8" name="Picture 8">
            <a:extLst>
              <a:ext uri="{FF2B5EF4-FFF2-40B4-BE49-F238E27FC236}">
                <a16:creationId xmlns:a16="http://schemas.microsoft.com/office/drawing/2014/main" id="{5E5AAE9E-7913-185F-363B-53CFA364EFDD}"/>
              </a:ext>
            </a:extLst>
          </p:cNvPr>
          <p:cNvPicPr>
            <a:picLocks noChangeAspect="1"/>
          </p:cNvPicPr>
          <p:nvPr/>
        </p:nvPicPr>
        <p:blipFill>
          <a:blip r:embed="rId3"/>
          <a:stretch>
            <a:fillRect/>
          </a:stretch>
        </p:blipFill>
        <p:spPr>
          <a:xfrm>
            <a:off x="234778" y="2750668"/>
            <a:ext cx="8674443" cy="2468771"/>
          </a:xfrm>
          <a:prstGeom prst="rect">
            <a:avLst/>
          </a:prstGeom>
        </p:spPr>
      </p:pic>
    </p:spTree>
    <p:extLst>
      <p:ext uri="{BB962C8B-B14F-4D97-AF65-F5344CB8AC3E}">
        <p14:creationId xmlns:p14="http://schemas.microsoft.com/office/powerpoint/2010/main" val="3119299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a:br>
            <a:r>
              <a:rPr lang="en-US">
                <a:latin typeface="Georgia"/>
                <a:cs typeface="Arial"/>
              </a:rPr>
              <a:t>Maine Through Year Assessment</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161669" y="1600200"/>
            <a:ext cx="1716558" cy="4824901"/>
          </a:xfrm>
        </p:spPr>
        <p:txBody>
          <a:bodyPr/>
          <a:lstStyle/>
          <a:p>
            <a:pPr marL="0" indent="0"/>
            <a:r>
              <a:rPr lang="en-US" sz="2000" b="1">
                <a:solidFill>
                  <a:schemeClr val="accent1">
                    <a:lumMod val="60000"/>
                    <a:lumOff val="40000"/>
                  </a:schemeClr>
                </a:solidFill>
                <a:ea typeface="+mn-lt"/>
                <a:cs typeface="+mn-lt"/>
              </a:rPr>
              <a:t>FAQ: Can I choose to give BOTH MAP Growth &amp; MTYA in spring 2023?</a:t>
            </a:r>
            <a:endParaRPr lang="en-US" sz="2000" b="1">
              <a:solidFill>
                <a:schemeClr val="accent1">
                  <a:lumMod val="60000"/>
                  <a:lumOff val="40000"/>
                </a:schemeClr>
              </a:solidFill>
            </a:endParaRPr>
          </a:p>
        </p:txBody>
      </p:sp>
      <p:pic>
        <p:nvPicPr>
          <p:cNvPr id="7" name="Picture 7">
            <a:extLst>
              <a:ext uri="{FF2B5EF4-FFF2-40B4-BE49-F238E27FC236}">
                <a16:creationId xmlns:a16="http://schemas.microsoft.com/office/drawing/2014/main" id="{52CAD3F8-1BBE-C4F2-C193-EBDC462CDB95}"/>
              </a:ext>
            </a:extLst>
          </p:cNvPr>
          <p:cNvPicPr>
            <a:picLocks noChangeAspect="1"/>
          </p:cNvPicPr>
          <p:nvPr/>
        </p:nvPicPr>
        <p:blipFill>
          <a:blip r:embed="rId3"/>
          <a:stretch>
            <a:fillRect/>
          </a:stretch>
        </p:blipFill>
        <p:spPr>
          <a:xfrm>
            <a:off x="2026508" y="1281144"/>
            <a:ext cx="7018637" cy="5494317"/>
          </a:xfrm>
          <a:prstGeom prst="rect">
            <a:avLst/>
          </a:prstGeom>
        </p:spPr>
      </p:pic>
    </p:spTree>
    <p:extLst>
      <p:ext uri="{BB962C8B-B14F-4D97-AF65-F5344CB8AC3E}">
        <p14:creationId xmlns:p14="http://schemas.microsoft.com/office/powerpoint/2010/main" val="2007208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a:xfrm>
            <a:off x="1524000" y="323812"/>
            <a:ext cx="7348869" cy="831888"/>
          </a:xfrm>
        </p:spPr>
        <p:txBody>
          <a:bodyPr/>
          <a:lstStyle/>
          <a:p>
            <a:br>
              <a:rPr lang="en-US" sz="3600">
                <a:latin typeface="Georgia"/>
              </a:rPr>
            </a:br>
            <a:r>
              <a:rPr lang="en-US" sz="3600">
                <a:latin typeface="Georgia"/>
                <a:cs typeface="Arial"/>
              </a:rPr>
              <a:t>Maine Science Assessment</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81274"/>
            <a:ext cx="8290890" cy="4626232"/>
          </a:xfrm>
        </p:spPr>
        <p:txBody>
          <a:bodyPr/>
          <a:lstStyle/>
          <a:p>
            <a:pPr>
              <a:buFont typeface="Arial"/>
              <a:buChar char="•"/>
            </a:pPr>
            <a:r>
              <a:rPr lang="en-US"/>
              <a:t>Grades 5, 8, and third year of high school</a:t>
            </a:r>
          </a:p>
          <a:p>
            <a:pPr>
              <a:buFont typeface="Arial"/>
              <a:buChar char="•"/>
            </a:pPr>
            <a:r>
              <a:rPr lang="en-US"/>
              <a:t>Assessment Window: May 15 – 26, 2023</a:t>
            </a:r>
            <a:endParaRPr lang="en-US" sz="3200"/>
          </a:p>
          <a:p>
            <a:pPr>
              <a:buFont typeface="Arial"/>
              <a:buChar char="•"/>
            </a:pPr>
            <a:r>
              <a:rPr lang="en-US">
                <a:ea typeface="+mn-lt"/>
                <a:cs typeface="+mn-lt"/>
              </a:rPr>
              <a:t>Data from Spring 2022 will be available later this month</a:t>
            </a:r>
          </a:p>
          <a:p>
            <a:pPr>
              <a:buFont typeface="Arial"/>
              <a:buChar char="•"/>
            </a:pPr>
            <a:r>
              <a:rPr lang="en-US">
                <a:solidFill>
                  <a:schemeClr val="accent1">
                    <a:lumMod val="60000"/>
                    <a:lumOff val="40000"/>
                  </a:schemeClr>
                </a:solidFill>
                <a:ea typeface="+mn-lt"/>
                <a:cs typeface="+mn-lt"/>
              </a:rPr>
              <a:t>FAQ</a:t>
            </a:r>
            <a:r>
              <a:rPr lang="en-US">
                <a:ea typeface="+mn-lt"/>
                <a:cs typeface="+mn-lt"/>
              </a:rPr>
              <a:t>: </a:t>
            </a:r>
            <a:r>
              <a:rPr lang="en-US" i="1">
                <a:ea typeface="+mn-lt"/>
                <a:cs typeface="+mn-lt"/>
              </a:rPr>
              <a:t>When will the manuals and guides be available online?</a:t>
            </a:r>
            <a:endParaRPr lang="en-US">
              <a:ea typeface="+mn-lt"/>
              <a:cs typeface="+mn-lt"/>
            </a:endParaRPr>
          </a:p>
          <a:p>
            <a:pPr>
              <a:buFont typeface="Arial"/>
              <a:buChar char="•"/>
            </a:pPr>
            <a:r>
              <a:rPr lang="en-US">
                <a:ea typeface="+mn-lt"/>
                <a:cs typeface="+mn-lt"/>
              </a:rPr>
              <a:t>Resources available on our </a:t>
            </a:r>
            <a:r>
              <a:rPr lang="en-US">
                <a:ea typeface="+mn-lt"/>
                <a:cs typeface="+mn-lt"/>
                <a:hlinkClick r:id="rId3"/>
              </a:rPr>
              <a:t>Maine Science Assessment webpage</a:t>
            </a:r>
            <a:r>
              <a:rPr lang="en-US">
                <a:solidFill>
                  <a:srgbClr val="9FCBF2"/>
                </a:solidFill>
                <a:ea typeface="+mn-lt"/>
                <a:cs typeface="+mn-lt"/>
              </a:rPr>
              <a:t>: </a:t>
            </a:r>
            <a:endParaRPr lang="en-US">
              <a:ea typeface="+mn-lt"/>
              <a:cs typeface="+mn-lt"/>
            </a:endParaRPr>
          </a:p>
          <a:p>
            <a:pPr lvl="1" indent="-342900">
              <a:buFont typeface="Arial"/>
              <a:buChar char="•"/>
            </a:pPr>
            <a:r>
              <a:rPr lang="en-US">
                <a:solidFill>
                  <a:srgbClr val="FFFFFF"/>
                </a:solidFill>
                <a:ea typeface="+mn-lt"/>
                <a:cs typeface="+mn-lt"/>
              </a:rPr>
              <a:t>Assessment Blueprints</a:t>
            </a:r>
            <a:endParaRPr lang="en-US">
              <a:solidFill>
                <a:srgbClr val="FFFFFF"/>
              </a:solidFill>
            </a:endParaRPr>
          </a:p>
          <a:p>
            <a:pPr lvl="1">
              <a:buFont typeface="Arial,Sans-Serif"/>
              <a:buChar char="•"/>
            </a:pPr>
            <a:r>
              <a:rPr lang="en-US">
                <a:ea typeface="+mn-lt"/>
                <a:cs typeface="+mn-lt"/>
                <a:hlinkClick r:id="rId4"/>
              </a:rPr>
              <a:t>Practice Assessments</a:t>
            </a:r>
            <a:endParaRPr lang="en-US">
              <a:ea typeface="+mn-lt"/>
              <a:cs typeface="+mn-lt"/>
            </a:endParaRPr>
          </a:p>
          <a:p>
            <a:pPr lvl="1">
              <a:buFont typeface="Arial"/>
              <a:buChar char="•"/>
            </a:pPr>
            <a:endParaRPr lang="en-US">
              <a:ea typeface="+mn-lt"/>
              <a:cs typeface="+mn-lt"/>
            </a:endParaRPr>
          </a:p>
          <a:p>
            <a:pPr>
              <a:buFont typeface="Arial"/>
              <a:buChar char="•"/>
            </a:pPr>
            <a:endParaRPr lang="en-US" sz="2400">
              <a:solidFill>
                <a:srgbClr val="FFFFFF"/>
              </a:solidFill>
              <a:ea typeface="+mn-lt"/>
              <a:cs typeface="+mn-lt"/>
            </a:endParaRPr>
          </a:p>
          <a:p>
            <a:pPr>
              <a:buFont typeface="Arial"/>
              <a:buChar char="•"/>
            </a:pPr>
            <a:endParaRPr lang="en-US" sz="2400">
              <a:solidFill>
                <a:srgbClr val="FFFFFF"/>
              </a:solidFill>
              <a:ea typeface="+mn-lt"/>
              <a:cs typeface="+mn-lt"/>
            </a:endParaRPr>
          </a:p>
        </p:txBody>
      </p:sp>
    </p:spTree>
    <p:extLst>
      <p:ext uri="{BB962C8B-B14F-4D97-AF65-F5344CB8AC3E}">
        <p14:creationId xmlns:p14="http://schemas.microsoft.com/office/powerpoint/2010/main" val="217246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latin typeface="Georgia"/>
                <a:cs typeface="Arial"/>
              </a:rPr>
              <a:t>National &amp; International Assessments - </a:t>
            </a:r>
            <a:endParaRPr lang="en-US">
              <a:latin typeface="Georgia"/>
            </a:endParaRPr>
          </a:p>
        </p:txBody>
      </p:sp>
      <p:pic>
        <p:nvPicPr>
          <p:cNvPr id="4" name="Content Placeholder 3">
            <a:extLst>
              <a:ext uri="{FF2B5EF4-FFF2-40B4-BE49-F238E27FC236}">
                <a16:creationId xmlns:a16="http://schemas.microsoft.com/office/drawing/2014/main" id="{502CE1B3-937B-4113-B97F-4D882E1E4A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3139" y="106315"/>
            <a:ext cx="721188" cy="933302"/>
          </a:xfrm>
        </p:spPr>
      </p:pic>
      <p:sp>
        <p:nvSpPr>
          <p:cNvPr id="6" name="TextBox 5">
            <a:extLst>
              <a:ext uri="{FF2B5EF4-FFF2-40B4-BE49-F238E27FC236}">
                <a16:creationId xmlns:a16="http://schemas.microsoft.com/office/drawing/2014/main" id="{28AC4C7D-5D84-4216-9268-047C4DE152ED}"/>
              </a:ext>
            </a:extLst>
          </p:cNvPr>
          <p:cNvSpPr txBox="1"/>
          <p:nvPr/>
        </p:nvSpPr>
        <p:spPr>
          <a:xfrm>
            <a:off x="1297" y="1249315"/>
            <a:ext cx="8955279"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en-US" b="1">
              <a:solidFill>
                <a:srgbClr val="FFFFFF"/>
              </a:solidFill>
              <a:latin typeface="Segoe UI" panose="020B0502040204020203" pitchFamily="34" charset="0"/>
              <a:cs typeface="Segoe UI" panose="020B0502040204020203" pitchFamily="34" charset="0"/>
            </a:endParaRPr>
          </a:p>
          <a:p>
            <a:endParaRPr lang="en-US">
              <a:cs typeface="Arial" panose="020B0604020202020204" pitchFamily="34" charset="0"/>
            </a:endParaRPr>
          </a:p>
        </p:txBody>
      </p:sp>
      <p:sp>
        <p:nvSpPr>
          <p:cNvPr id="3" name="Slide Number Placeholder 2">
            <a:extLst>
              <a:ext uri="{FF2B5EF4-FFF2-40B4-BE49-F238E27FC236}">
                <a16:creationId xmlns:a16="http://schemas.microsoft.com/office/drawing/2014/main" id="{0E862D8B-51A7-4872-ABF8-C25DBB7DC498}"/>
              </a:ext>
            </a:extLst>
          </p:cNvPr>
          <p:cNvSpPr>
            <a:spLocks noGrp="1"/>
          </p:cNvSpPr>
          <p:nvPr>
            <p:ph type="sldNum" sz="quarter" idx="12"/>
          </p:nvPr>
        </p:nvSpPr>
        <p:spPr/>
        <p:txBody>
          <a:bodyPr/>
          <a:lstStyle/>
          <a:p>
            <a:fld id="{707E7DDC-8598-4E6C-9B63-11BB40F11DA0}" type="slidenum">
              <a:rPr lang="en-US" altLang="en-US" smtClean="0"/>
              <a:pPr/>
              <a:t>8</a:t>
            </a:fld>
            <a:endParaRPr lang="en-US" altLang="en-US"/>
          </a:p>
        </p:txBody>
      </p:sp>
      <p:sp>
        <p:nvSpPr>
          <p:cNvPr id="7" name="TextBox 6">
            <a:extLst>
              <a:ext uri="{FF2B5EF4-FFF2-40B4-BE49-F238E27FC236}">
                <a16:creationId xmlns:a16="http://schemas.microsoft.com/office/drawing/2014/main" id="{80E19740-64BE-7B09-3188-89A7A0FE0EFE}"/>
              </a:ext>
            </a:extLst>
          </p:cNvPr>
          <p:cNvSpPr txBox="1"/>
          <p:nvPr/>
        </p:nvSpPr>
        <p:spPr>
          <a:xfrm>
            <a:off x="478972" y="1574347"/>
            <a:ext cx="8335735"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mn-lt"/>
              <a:cs typeface="Arial"/>
            </a:endParaRPr>
          </a:p>
          <a:p>
            <a:pPr marL="457200" indent="-457200">
              <a:buFont typeface="Arial"/>
              <a:buChar char="•"/>
            </a:pPr>
            <a:r>
              <a:rPr lang="en-US" sz="2800">
                <a:latin typeface="+mn-lt"/>
                <a:cs typeface="Arial"/>
              </a:rPr>
              <a:t>NAEP No Maine Schools selected for NAEP 2023 Field Test</a:t>
            </a:r>
          </a:p>
          <a:p>
            <a:endParaRPr lang="en-US" sz="1200">
              <a:solidFill>
                <a:schemeClr val="accent3"/>
              </a:solidFill>
              <a:latin typeface="+mn-lt"/>
              <a:cs typeface="Arial" panose="020B0604020202020204" pitchFamily="34" charset="0"/>
            </a:endParaRPr>
          </a:p>
          <a:p>
            <a:pPr marL="457200" indent="-457200">
              <a:buFont typeface="Arial"/>
              <a:buChar char="•"/>
            </a:pPr>
            <a:r>
              <a:rPr lang="en-US" sz="2800">
                <a:latin typeface="+mn-lt"/>
                <a:cs typeface="Arial"/>
              </a:rPr>
              <a:t>PISA 2022 administration</a:t>
            </a:r>
          </a:p>
          <a:p>
            <a:pPr marL="914400" lvl="1" indent="-457200">
              <a:buFont typeface="Arial"/>
              <a:buChar char="•"/>
            </a:pPr>
            <a:r>
              <a:rPr lang="en-US" sz="2800">
                <a:latin typeface="+mn-lt"/>
                <a:cs typeface="Arial"/>
              </a:rPr>
              <a:t>Complete.  Thank you for participating. </a:t>
            </a:r>
          </a:p>
          <a:p>
            <a:pPr lvl="1"/>
            <a:endParaRPr lang="en-US" sz="1200">
              <a:latin typeface="+mn-lt"/>
              <a:cs typeface="Arial"/>
            </a:endParaRPr>
          </a:p>
          <a:p>
            <a:pPr marL="457200" indent="-457200">
              <a:buFont typeface="Arial"/>
              <a:buChar char="•"/>
            </a:pPr>
            <a:r>
              <a:rPr lang="en-US" sz="2800">
                <a:latin typeface="+mn-lt"/>
                <a:cs typeface="Arial"/>
              </a:rPr>
              <a:t>TIMSS 2023 administration</a:t>
            </a:r>
          </a:p>
          <a:p>
            <a:pPr marL="914400" lvl="1" indent="-457200">
              <a:buFont typeface="Arial"/>
              <a:buChar char="•"/>
            </a:pPr>
            <a:r>
              <a:rPr lang="en-US" sz="2800">
                <a:latin typeface="+mn-lt"/>
                <a:cs typeface="Arial"/>
              </a:rPr>
              <a:t>March 1 to May 31, 2023</a:t>
            </a:r>
            <a:endParaRPr lang="en-US" sz="2800">
              <a:latin typeface="+mn-lt"/>
              <a:cs typeface="Arial" panose="020B0604020202020204" pitchFamily="34" charset="0"/>
            </a:endParaRPr>
          </a:p>
        </p:txBody>
      </p:sp>
    </p:spTree>
    <p:extLst>
      <p:ext uri="{BB962C8B-B14F-4D97-AF65-F5344CB8AC3E}">
        <p14:creationId xmlns:p14="http://schemas.microsoft.com/office/powerpoint/2010/main" val="192753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pPr algn="ctr"/>
            <a:r>
              <a:rPr lang="en-US" sz="2800">
                <a:latin typeface="Georgia"/>
                <a:cs typeface="Arial"/>
              </a:rPr>
              <a:t>ACCESS for ELLs </a:t>
            </a:r>
            <a:r>
              <a:rPr lang="en-US">
                <a:latin typeface="Georgia"/>
                <a:cs typeface="Arial"/>
              </a:rPr>
              <a:t>and </a:t>
            </a:r>
            <a:r>
              <a:rPr lang="en-US" sz="2800">
                <a:latin typeface="Georgia"/>
                <a:cs typeface="Arial"/>
              </a:rPr>
              <a:t>Alternate ACCESS for ELLs  </a:t>
            </a:r>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31276" y="1228725"/>
            <a:ext cx="8281447" cy="5448300"/>
          </a:xfrm>
        </p:spPr>
        <p:txBody>
          <a:bodyPr/>
          <a:lstStyle/>
          <a:p>
            <a:pPr algn="ctr"/>
            <a:endParaRPr lang="en-US" sz="1800" i="1"/>
          </a:p>
          <a:p>
            <a:endParaRPr lang="en-US" sz="2200"/>
          </a:p>
          <a:p>
            <a:endParaRPr lang="en-US" sz="2400" i="1"/>
          </a:p>
          <a:p>
            <a:pPr algn="ctr"/>
            <a:endParaRPr lang="en-US"/>
          </a:p>
          <a:p>
            <a:endParaRPr lang="en-US"/>
          </a:p>
        </p:txBody>
      </p:sp>
      <p:graphicFrame>
        <p:nvGraphicFramePr>
          <p:cNvPr id="4" name="Table 3">
            <a:extLst>
              <a:ext uri="{FF2B5EF4-FFF2-40B4-BE49-F238E27FC236}">
                <a16:creationId xmlns:a16="http://schemas.microsoft.com/office/drawing/2014/main" id="{2A4860D0-4FDA-4E66-834B-A1C87D53892E}"/>
              </a:ext>
            </a:extLst>
          </p:cNvPr>
          <p:cNvGraphicFramePr>
            <a:graphicFrameLocks noGrp="1"/>
          </p:cNvGraphicFramePr>
          <p:nvPr>
            <p:extLst>
              <p:ext uri="{D42A27DB-BD31-4B8C-83A1-F6EECF244321}">
                <p14:modId xmlns:p14="http://schemas.microsoft.com/office/powerpoint/2010/main" val="1641765755"/>
              </p:ext>
            </p:extLst>
          </p:nvPr>
        </p:nvGraphicFramePr>
        <p:xfrm>
          <a:off x="431276" y="1661786"/>
          <a:ext cx="8281446" cy="5061810"/>
        </p:xfrm>
        <a:graphic>
          <a:graphicData uri="http://schemas.openxmlformats.org/drawingml/2006/table">
            <a:tbl>
              <a:tblPr/>
              <a:tblGrid>
                <a:gridCol w="2992800">
                  <a:extLst>
                    <a:ext uri="{9D8B030D-6E8A-4147-A177-3AD203B41FA5}">
                      <a16:colId xmlns:a16="http://schemas.microsoft.com/office/drawing/2014/main" val="1123586424"/>
                    </a:ext>
                  </a:extLst>
                </a:gridCol>
                <a:gridCol w="1885874">
                  <a:extLst>
                    <a:ext uri="{9D8B030D-6E8A-4147-A177-3AD203B41FA5}">
                      <a16:colId xmlns:a16="http://schemas.microsoft.com/office/drawing/2014/main" val="70406300"/>
                    </a:ext>
                  </a:extLst>
                </a:gridCol>
                <a:gridCol w="1298246">
                  <a:extLst>
                    <a:ext uri="{9D8B030D-6E8A-4147-A177-3AD203B41FA5}">
                      <a16:colId xmlns:a16="http://schemas.microsoft.com/office/drawing/2014/main" val="276970343"/>
                    </a:ext>
                  </a:extLst>
                </a:gridCol>
                <a:gridCol w="2104526">
                  <a:extLst>
                    <a:ext uri="{9D8B030D-6E8A-4147-A177-3AD203B41FA5}">
                      <a16:colId xmlns:a16="http://schemas.microsoft.com/office/drawing/2014/main" val="2383223223"/>
                    </a:ext>
                  </a:extLst>
                </a:gridCol>
              </a:tblGrid>
              <a:tr h="639037">
                <a:tc>
                  <a:txBody>
                    <a:bodyPr/>
                    <a:lstStyle/>
                    <a:p>
                      <a:pPr fontAlgn="t"/>
                      <a:endParaRPr lang="en-US">
                        <a:effectLst/>
                      </a:endParaRPr>
                    </a:p>
                    <a:p>
                      <a:pPr algn="ctr" rtl="0" fontAlgn="base"/>
                      <a:r>
                        <a:rPr lang="en-US" sz="1400" b="1" i="0">
                          <a:effectLst/>
                          <a:latin typeface="Calibri" panose="020F0502020204030204" pitchFamily="34" charset="0"/>
                        </a:rPr>
                        <a:t>Webinars</a:t>
                      </a:r>
                      <a:r>
                        <a:rPr lang="en-US" sz="1400" b="0" i="0">
                          <a:effectLst/>
                          <a:latin typeface="Calibri" panose="020F0502020204030204" pitchFamily="34" charset="0"/>
                        </a:rPr>
                        <a:t> </a:t>
                      </a:r>
                      <a:endParaRPr lang="en-US" b="0" i="0">
                        <a:effectLst/>
                      </a:endParaRPr>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8EAADB"/>
                    </a:solidFill>
                  </a:tcPr>
                </a:tc>
                <a:tc>
                  <a:txBody>
                    <a:bodyPr/>
                    <a:lstStyle/>
                    <a:p>
                      <a:pPr algn="ctr" fontAlgn="t"/>
                      <a:endParaRPr lang="en-US">
                        <a:effectLst/>
                      </a:endParaRPr>
                    </a:p>
                    <a:p>
                      <a:pPr algn="ctr" rtl="0" fontAlgn="base"/>
                      <a:r>
                        <a:rPr lang="en-US" sz="1400" b="1" i="0">
                          <a:effectLst/>
                          <a:latin typeface="Calibri" panose="020F0502020204030204" pitchFamily="34" charset="0"/>
                        </a:rPr>
                        <a:t>Date</a:t>
                      </a:r>
                      <a:r>
                        <a:rPr lang="en-US" sz="1400" b="0" i="0">
                          <a:effectLst/>
                          <a:latin typeface="Calibri" panose="020F0502020204030204" pitchFamily="34" charset="0"/>
                        </a:rPr>
                        <a:t>  </a:t>
                      </a:r>
                      <a:endParaRPr lang="en-US" b="0" i="0">
                        <a:effectLst/>
                      </a:endParaRPr>
                    </a:p>
                  </a:txBody>
                  <a:tcPr>
                    <a:lnL w="9525" cap="flat" cmpd="sng" algn="ctr">
                      <a:solidFill>
                        <a:schemeClr val="bg1"/>
                      </a:solidFill>
                      <a:prstDash val="solid"/>
                      <a:round/>
                      <a:headEnd type="none" w="med" len="med"/>
                      <a:tailEnd type="none" w="med" len="med"/>
                    </a:lnL>
                    <a:lnR w="9525" cap="flat" cmpd="sng" algn="ctr">
                      <a:solidFill>
                        <a:srgbClr val="705B85"/>
                      </a:solidFill>
                      <a:prstDash val="solid"/>
                      <a:round/>
                      <a:headEnd type="none" w="med" len="med"/>
                      <a:tailEnd type="none" w="med" len="med"/>
                    </a:lnR>
                    <a:lnT w="9525" cap="flat" cmpd="sng" algn="ctr">
                      <a:solidFill>
                        <a:srgbClr val="705B85"/>
                      </a:solidFill>
                      <a:prstDash val="solid"/>
                      <a:round/>
                      <a:headEnd type="none" w="med" len="med"/>
                      <a:tailEnd type="none" w="med" len="med"/>
                    </a:lnT>
                    <a:lnB w="9525" cap="flat" cmpd="sng" algn="ctr">
                      <a:solidFill>
                        <a:srgbClr val="705B85"/>
                      </a:solidFill>
                      <a:prstDash val="solid"/>
                      <a:round/>
                      <a:headEnd type="none" w="med" len="med"/>
                      <a:tailEnd type="none" w="med" len="med"/>
                    </a:lnB>
                    <a:solidFill>
                      <a:srgbClr val="8EAADB"/>
                    </a:solidFill>
                  </a:tcPr>
                </a:tc>
                <a:tc>
                  <a:txBody>
                    <a:bodyPr/>
                    <a:lstStyle/>
                    <a:p>
                      <a:pPr algn="ctr" fontAlgn="t"/>
                      <a:endParaRPr lang="en-US">
                        <a:effectLst/>
                      </a:endParaRPr>
                    </a:p>
                    <a:p>
                      <a:pPr algn="ctr" rtl="0" fontAlgn="base"/>
                      <a:r>
                        <a:rPr lang="en-US" sz="1400" b="1" i="0">
                          <a:effectLst/>
                          <a:latin typeface="Calibri" panose="020F0502020204030204" pitchFamily="34" charset="0"/>
                        </a:rPr>
                        <a:t>Time</a:t>
                      </a:r>
                      <a:r>
                        <a:rPr lang="en-US" sz="1400" b="0" i="0">
                          <a:effectLst/>
                          <a:latin typeface="Calibri" panose="020F0502020204030204" pitchFamily="34" charset="0"/>
                        </a:rPr>
                        <a:t> </a:t>
                      </a:r>
                      <a:endParaRPr lang="en-US" b="0" i="0">
                        <a:effectLst/>
                      </a:endParaRPr>
                    </a:p>
                  </a:txBody>
                  <a:tcPr>
                    <a:lnL w="9525" cap="flat" cmpd="sng" algn="ctr">
                      <a:solidFill>
                        <a:srgbClr val="705B85"/>
                      </a:solidFill>
                      <a:prstDash val="solid"/>
                      <a:round/>
                      <a:headEnd type="none" w="med" len="med"/>
                      <a:tailEnd type="none" w="med" len="med"/>
                    </a:lnL>
                    <a:lnR w="9525" cap="flat" cmpd="sng" algn="ctr">
                      <a:solidFill>
                        <a:srgbClr val="685D85"/>
                      </a:solidFill>
                      <a:prstDash val="solid"/>
                      <a:round/>
                      <a:headEnd type="none" w="med" len="med"/>
                      <a:tailEnd type="none" w="med" len="med"/>
                    </a:lnR>
                    <a:lnT w="9525" cap="flat" cmpd="sng" algn="ctr">
                      <a:solidFill>
                        <a:srgbClr val="685D85"/>
                      </a:solidFill>
                      <a:prstDash val="solid"/>
                      <a:round/>
                      <a:headEnd type="none" w="med" len="med"/>
                      <a:tailEnd type="none" w="med" len="med"/>
                    </a:lnT>
                    <a:lnB w="9525" cap="flat" cmpd="sng" algn="ctr">
                      <a:solidFill>
                        <a:srgbClr val="685D85"/>
                      </a:solidFill>
                      <a:prstDash val="solid"/>
                      <a:round/>
                      <a:headEnd type="none" w="med" len="med"/>
                      <a:tailEnd type="none" w="med" len="med"/>
                    </a:lnB>
                    <a:solidFill>
                      <a:srgbClr val="8EAADB"/>
                    </a:solidFill>
                  </a:tcPr>
                </a:tc>
                <a:tc>
                  <a:txBody>
                    <a:bodyPr/>
                    <a:lstStyle/>
                    <a:p>
                      <a:pPr algn="ctr" fontAlgn="t"/>
                      <a:endParaRPr lang="en-US">
                        <a:effectLst/>
                      </a:endParaRPr>
                    </a:p>
                    <a:p>
                      <a:pPr algn="ctr" rtl="0" fontAlgn="base"/>
                      <a:r>
                        <a:rPr lang="en-US" sz="1400" b="1" i="0">
                          <a:effectLst/>
                          <a:latin typeface="Calibri" panose="020F0502020204030204" pitchFamily="34" charset="0"/>
                        </a:rPr>
                        <a:t>Connect</a:t>
                      </a:r>
                      <a:r>
                        <a:rPr lang="en-US" sz="1400" b="0" i="0">
                          <a:effectLst/>
                          <a:latin typeface="Calibri" panose="020F0502020204030204" pitchFamily="34" charset="0"/>
                        </a:rPr>
                        <a:t> </a:t>
                      </a:r>
                      <a:endParaRPr lang="en-US" b="0" i="0">
                        <a:effectLst/>
                      </a:endParaRPr>
                    </a:p>
                  </a:txBody>
                  <a:tcPr>
                    <a:lnL w="9525" cap="flat" cmpd="sng" algn="ctr">
                      <a:solidFill>
                        <a:srgbClr val="685D85"/>
                      </a:solidFill>
                      <a:prstDash val="solid"/>
                      <a:round/>
                      <a:headEnd type="none" w="med" len="med"/>
                      <a:tailEnd type="none" w="med" len="med"/>
                    </a:lnL>
                    <a:lnR w="9525" cap="flat" cmpd="sng" algn="ctr">
                      <a:solidFill>
                        <a:srgbClr val="B05D85"/>
                      </a:solidFill>
                      <a:prstDash val="solid"/>
                      <a:round/>
                      <a:headEnd type="none" w="med" len="med"/>
                      <a:tailEnd type="none" w="med" len="med"/>
                    </a:lnR>
                    <a:lnT w="9525" cap="flat" cmpd="sng" algn="ctr">
                      <a:solidFill>
                        <a:srgbClr val="B05D85"/>
                      </a:solidFill>
                      <a:prstDash val="solid"/>
                      <a:round/>
                      <a:headEnd type="none" w="med" len="med"/>
                      <a:tailEnd type="none" w="med" len="med"/>
                    </a:lnT>
                    <a:lnB w="9525" cap="flat" cmpd="sng" algn="ctr">
                      <a:solidFill>
                        <a:srgbClr val="B05D85"/>
                      </a:solidFill>
                      <a:prstDash val="solid"/>
                      <a:round/>
                      <a:headEnd type="none" w="med" len="med"/>
                      <a:tailEnd type="none" w="med" len="med"/>
                    </a:lnB>
                    <a:solidFill>
                      <a:srgbClr val="8EAADB"/>
                    </a:solidFill>
                  </a:tcPr>
                </a:tc>
                <a:extLst>
                  <a:ext uri="{0D108BD9-81ED-4DB2-BD59-A6C34878D82A}">
                    <a16:rowId xmlns:a16="http://schemas.microsoft.com/office/drawing/2014/main" val="304024509"/>
                  </a:ext>
                </a:extLst>
              </a:tr>
              <a:tr h="1496693">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Navigating WIDA AMS for New Test Coordinators/Administrators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(Maine DOE) </a:t>
                      </a:r>
                      <a:endParaRPr lang="en-US" sz="1800" b="0" i="0">
                        <a:solidFill>
                          <a:schemeClr val="accent1">
                            <a:lumMod val="50000"/>
                          </a:schemeClr>
                        </a:solidFill>
                        <a:effectLst/>
                      </a:endParaRPr>
                    </a:p>
                  </a:txBody>
                  <a:tcPr>
                    <a:lnL w="9525" cap="flat" cmpd="sng" algn="ctr">
                      <a:solidFill>
                        <a:srgbClr val="587685"/>
                      </a:solidFill>
                      <a:prstDash val="solid"/>
                      <a:round/>
                      <a:headEnd type="none" w="med" len="med"/>
                      <a:tailEnd type="none" w="med" len="med"/>
                    </a:lnL>
                    <a:lnR w="9525" cap="flat" cmpd="sng" algn="ctr">
                      <a:solidFill>
                        <a:srgbClr val="587685"/>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876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12/13/22 </a:t>
                      </a:r>
                      <a:endParaRPr lang="en-US" sz="1800" b="0" i="0">
                        <a:solidFill>
                          <a:schemeClr val="accent1">
                            <a:lumMod val="50000"/>
                          </a:schemeClr>
                        </a:solidFill>
                        <a:effectLst/>
                      </a:endParaRPr>
                    </a:p>
                  </a:txBody>
                  <a:tcPr>
                    <a:lnL w="9525" cap="flat" cmpd="sng" algn="ctr">
                      <a:solidFill>
                        <a:srgbClr val="587685"/>
                      </a:solidFill>
                      <a:prstDash val="solid"/>
                      <a:round/>
                      <a:headEnd type="none" w="med" len="med"/>
                      <a:tailEnd type="none" w="med" len="med"/>
                    </a:lnL>
                    <a:lnR w="9525" cap="flat" cmpd="sng" algn="ctr">
                      <a:solidFill>
                        <a:srgbClr val="308F85"/>
                      </a:solidFill>
                      <a:prstDash val="solid"/>
                      <a:round/>
                      <a:headEnd type="none" w="med" len="med"/>
                      <a:tailEnd type="none" w="med" len="med"/>
                    </a:lnR>
                    <a:lnT w="9525" cap="flat" cmpd="sng" algn="ctr">
                      <a:solidFill>
                        <a:srgbClr val="705B85"/>
                      </a:solidFill>
                      <a:prstDash val="solid"/>
                      <a:round/>
                      <a:headEnd type="none" w="med" len="med"/>
                      <a:tailEnd type="none" w="med" len="med"/>
                    </a:lnT>
                    <a:lnB w="9525" cap="flat" cmpd="sng" algn="ctr">
                      <a:solidFill>
                        <a:srgbClr val="308F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8-9am </a:t>
                      </a:r>
                      <a:endParaRPr lang="en-US" sz="1800" b="0" i="0">
                        <a:solidFill>
                          <a:schemeClr val="accent1">
                            <a:lumMod val="50000"/>
                          </a:schemeClr>
                        </a:solidFill>
                        <a:effectLst/>
                      </a:endParaRPr>
                    </a:p>
                  </a:txBody>
                  <a:tcPr>
                    <a:lnL w="9525" cap="flat" cmpd="sng" algn="ctr">
                      <a:solidFill>
                        <a:srgbClr val="308F85"/>
                      </a:solidFill>
                      <a:prstDash val="solid"/>
                      <a:round/>
                      <a:headEnd type="none" w="med" len="med"/>
                      <a:tailEnd type="none" w="med" len="med"/>
                    </a:lnL>
                    <a:lnR w="9525" cap="flat" cmpd="sng" algn="ctr">
                      <a:solidFill>
                        <a:srgbClr val="C08F85"/>
                      </a:solidFill>
                      <a:prstDash val="solid"/>
                      <a:round/>
                      <a:headEnd type="none" w="med" len="med"/>
                      <a:tailEnd type="none" w="med" len="med"/>
                    </a:lnR>
                    <a:lnT w="9525" cap="flat" cmpd="sng" algn="ctr">
                      <a:solidFill>
                        <a:srgbClr val="685D85"/>
                      </a:solidFill>
                      <a:prstDash val="solid"/>
                      <a:round/>
                      <a:headEnd type="none" w="med" len="med"/>
                      <a:tailEnd type="none" w="med" len="med"/>
                    </a:lnT>
                    <a:lnB w="9525" cap="flat" cmpd="sng" algn="ctr">
                      <a:solidFill>
                        <a:srgbClr val="C08F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u="sng" strike="noStrike">
                          <a:solidFill>
                            <a:schemeClr val="accent1">
                              <a:lumMod val="50000"/>
                            </a:schemeClr>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Register Here</a:t>
                      </a:r>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txBody>
                  <a:tcPr>
                    <a:lnL w="9525" cap="flat" cmpd="sng" algn="ctr">
                      <a:solidFill>
                        <a:srgbClr val="C08F85"/>
                      </a:solidFill>
                      <a:prstDash val="solid"/>
                      <a:round/>
                      <a:headEnd type="none" w="med" len="med"/>
                      <a:tailEnd type="none" w="med" len="med"/>
                    </a:lnL>
                    <a:lnR w="9525" cap="flat" cmpd="sng" algn="ctr">
                      <a:solidFill>
                        <a:srgbClr val="B89485"/>
                      </a:solidFill>
                      <a:prstDash val="solid"/>
                      <a:round/>
                      <a:headEnd type="none" w="med" len="med"/>
                      <a:tailEnd type="none" w="med" len="med"/>
                    </a:lnR>
                    <a:lnT w="9525" cap="flat" cmpd="sng" algn="ctr">
                      <a:solidFill>
                        <a:srgbClr val="B05D85"/>
                      </a:solidFill>
                      <a:prstDash val="solid"/>
                      <a:round/>
                      <a:headEnd type="none" w="med" len="med"/>
                      <a:tailEnd type="none" w="med" len="med"/>
                    </a:lnT>
                    <a:lnB w="9525" cap="flat" cmpd="sng" algn="ctr">
                      <a:solidFill>
                        <a:srgbClr val="B89485"/>
                      </a:solidFill>
                      <a:prstDash val="solid"/>
                      <a:round/>
                      <a:headEnd type="none" w="med" len="med"/>
                      <a:tailEnd type="none" w="med" len="med"/>
                    </a:lnB>
                    <a:solidFill>
                      <a:srgbClr val="D9E2F3"/>
                    </a:solidFill>
                  </a:tcPr>
                </a:tc>
                <a:extLst>
                  <a:ext uri="{0D108BD9-81ED-4DB2-BD59-A6C34878D82A}">
                    <a16:rowId xmlns:a16="http://schemas.microsoft.com/office/drawing/2014/main" val="3472381190"/>
                  </a:ext>
                </a:extLst>
              </a:tr>
              <a:tr h="1278075">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Organizing for ACCESS: Scheduling, Materials, Accessibility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(Maine DOE) </a:t>
                      </a:r>
                      <a:endParaRPr lang="en-US" sz="1800" b="0" i="0">
                        <a:solidFill>
                          <a:schemeClr val="accent1">
                            <a:lumMod val="50000"/>
                          </a:schemeClr>
                        </a:solidFill>
                        <a:effectLst/>
                      </a:endParaRPr>
                    </a:p>
                  </a:txBody>
                  <a:tcPr>
                    <a:lnL w="9525" cap="flat" cmpd="sng" algn="ctr">
                      <a:solidFill>
                        <a:srgbClr val="809685"/>
                      </a:solidFill>
                      <a:prstDash val="solid"/>
                      <a:round/>
                      <a:headEnd type="none" w="med" len="med"/>
                      <a:tailEnd type="none" w="med" len="med"/>
                    </a:lnL>
                    <a:lnR w="9525" cap="flat" cmpd="sng" algn="ctr">
                      <a:solidFill>
                        <a:srgbClr val="809685"/>
                      </a:solidFill>
                      <a:prstDash val="solid"/>
                      <a:round/>
                      <a:headEnd type="none" w="med" len="med"/>
                      <a:tailEnd type="none" w="med" len="med"/>
                    </a:lnR>
                    <a:lnT w="9525" cap="flat" cmpd="sng" algn="ctr">
                      <a:solidFill>
                        <a:srgbClr val="587685"/>
                      </a:solidFill>
                      <a:prstDash val="solid"/>
                      <a:round/>
                      <a:headEnd type="none" w="med" len="med"/>
                      <a:tailEnd type="none" w="med" len="med"/>
                    </a:lnT>
                    <a:lnB w="9525" cap="flat" cmpd="sng" algn="ctr">
                      <a:solidFill>
                        <a:srgbClr val="8096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12/15/22 </a:t>
                      </a:r>
                      <a:endParaRPr lang="en-US" sz="1800" b="0" i="0">
                        <a:solidFill>
                          <a:schemeClr val="accent1">
                            <a:lumMod val="50000"/>
                          </a:schemeClr>
                        </a:solidFill>
                        <a:effectLst/>
                      </a:endParaRPr>
                    </a:p>
                  </a:txBody>
                  <a:tcPr>
                    <a:lnL w="9525" cap="flat" cmpd="sng" algn="ctr">
                      <a:solidFill>
                        <a:srgbClr val="809685"/>
                      </a:solidFill>
                      <a:prstDash val="solid"/>
                      <a:round/>
                      <a:headEnd type="none" w="med" len="med"/>
                      <a:tailEnd type="none" w="med" len="med"/>
                    </a:lnL>
                    <a:lnR w="9525" cap="flat" cmpd="sng" algn="ctr">
                      <a:solidFill>
                        <a:srgbClr val="109D85"/>
                      </a:solidFill>
                      <a:prstDash val="solid"/>
                      <a:round/>
                      <a:headEnd type="none" w="med" len="med"/>
                      <a:tailEnd type="none" w="med" len="med"/>
                    </a:lnR>
                    <a:lnT w="9525" cap="flat" cmpd="sng" algn="ctr">
                      <a:solidFill>
                        <a:srgbClr val="308F85"/>
                      </a:solidFill>
                      <a:prstDash val="solid"/>
                      <a:round/>
                      <a:headEnd type="none" w="med" len="med"/>
                      <a:tailEnd type="none" w="med" len="med"/>
                    </a:lnT>
                    <a:lnB w="9525" cap="flat" cmpd="sng" algn="ctr">
                      <a:solidFill>
                        <a:srgbClr val="109D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8-9am </a:t>
                      </a:r>
                      <a:endParaRPr lang="en-US" sz="1800" b="0" i="0">
                        <a:solidFill>
                          <a:schemeClr val="accent1">
                            <a:lumMod val="50000"/>
                          </a:schemeClr>
                        </a:solidFill>
                        <a:effectLst/>
                      </a:endParaRPr>
                    </a:p>
                  </a:txBody>
                  <a:tcPr>
                    <a:lnL w="9525" cap="flat" cmpd="sng" algn="ctr">
                      <a:solidFill>
                        <a:srgbClr val="109D85"/>
                      </a:solidFill>
                      <a:prstDash val="solid"/>
                      <a:round/>
                      <a:headEnd type="none" w="med" len="med"/>
                      <a:tailEnd type="none" w="med" len="med"/>
                    </a:lnL>
                    <a:lnR w="9525" cap="flat" cmpd="sng" algn="ctr">
                      <a:solidFill>
                        <a:srgbClr val="109D85"/>
                      </a:solidFill>
                      <a:prstDash val="solid"/>
                      <a:round/>
                      <a:headEnd type="none" w="med" len="med"/>
                      <a:tailEnd type="none" w="med" len="med"/>
                    </a:lnR>
                    <a:lnT w="9525" cap="flat" cmpd="sng" algn="ctr">
                      <a:solidFill>
                        <a:srgbClr val="C08F85"/>
                      </a:solidFill>
                      <a:prstDash val="solid"/>
                      <a:round/>
                      <a:headEnd type="none" w="med" len="med"/>
                      <a:tailEnd type="none" w="med" len="med"/>
                    </a:lnT>
                    <a:lnB w="9525" cap="flat" cmpd="sng" algn="ctr">
                      <a:solidFill>
                        <a:srgbClr val="109D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p>
                      <a:pPr algn="ctr" rtl="0" fontAlgn="base"/>
                      <a:r>
                        <a:rPr lang="en-US" sz="1800" b="0" i="0" u="sng" strike="noStrike">
                          <a:solidFill>
                            <a:schemeClr val="accent1">
                              <a:lumMod val="50000"/>
                            </a:schemeClr>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Register Here</a:t>
                      </a:r>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txBody>
                  <a:tcPr>
                    <a:lnL w="9525" cap="flat" cmpd="sng" algn="ctr">
                      <a:solidFill>
                        <a:srgbClr val="109D85"/>
                      </a:solidFill>
                      <a:prstDash val="solid"/>
                      <a:round/>
                      <a:headEnd type="none" w="med" len="med"/>
                      <a:tailEnd type="none" w="med" len="med"/>
                    </a:lnL>
                    <a:lnR w="9525" cap="flat" cmpd="sng" algn="ctr">
                      <a:solidFill>
                        <a:srgbClr val="109D85"/>
                      </a:solidFill>
                      <a:prstDash val="solid"/>
                      <a:round/>
                      <a:headEnd type="none" w="med" len="med"/>
                      <a:tailEnd type="none" w="med" len="med"/>
                    </a:lnR>
                    <a:lnT w="9525" cap="flat" cmpd="sng" algn="ctr">
                      <a:solidFill>
                        <a:srgbClr val="B89485"/>
                      </a:solidFill>
                      <a:prstDash val="solid"/>
                      <a:round/>
                      <a:headEnd type="none" w="med" len="med"/>
                      <a:tailEnd type="none" w="med" len="med"/>
                    </a:lnT>
                    <a:lnB w="9525" cap="flat" cmpd="sng" algn="ctr">
                      <a:solidFill>
                        <a:srgbClr val="109D85"/>
                      </a:solidFill>
                      <a:prstDash val="solid"/>
                      <a:round/>
                      <a:headEnd type="none" w="med" len="med"/>
                      <a:tailEnd type="none" w="med" len="med"/>
                    </a:lnB>
                    <a:solidFill>
                      <a:srgbClr val="D9E2F3"/>
                    </a:solidFill>
                  </a:tcPr>
                </a:tc>
                <a:extLst>
                  <a:ext uri="{0D108BD9-81ED-4DB2-BD59-A6C34878D82A}">
                    <a16:rowId xmlns:a16="http://schemas.microsoft.com/office/drawing/2014/main" val="1635675601"/>
                  </a:ext>
                </a:extLst>
              </a:tr>
              <a:tr h="1278075">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Open Office Hours during ACCESS Administration Window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(Maine DOE) </a:t>
                      </a:r>
                      <a:endParaRPr lang="en-US" sz="1800" b="0" i="0">
                        <a:solidFill>
                          <a:schemeClr val="accent1">
                            <a:lumMod val="50000"/>
                          </a:schemeClr>
                        </a:solidFill>
                        <a:effectLst/>
                      </a:endParaRPr>
                    </a:p>
                  </a:txBody>
                  <a:tcPr>
                    <a:lnL w="9525" cap="flat" cmpd="sng" algn="ctr">
                      <a:solidFill>
                        <a:srgbClr val="602685"/>
                      </a:solidFill>
                      <a:prstDash val="solid"/>
                      <a:round/>
                      <a:headEnd type="none" w="med" len="med"/>
                      <a:tailEnd type="none" w="med" len="med"/>
                    </a:lnL>
                    <a:lnR w="9525" cap="flat" cmpd="sng" algn="ctr">
                      <a:solidFill>
                        <a:srgbClr val="602685"/>
                      </a:solidFill>
                      <a:prstDash val="solid"/>
                      <a:round/>
                      <a:headEnd type="none" w="med" len="med"/>
                      <a:tailEnd type="none" w="med" len="med"/>
                    </a:lnR>
                    <a:lnT w="9525" cap="flat" cmpd="sng" algn="ctr">
                      <a:solidFill>
                        <a:srgbClr val="809685"/>
                      </a:solidFill>
                      <a:prstDash val="solid"/>
                      <a:round/>
                      <a:headEnd type="none" w="med" len="med"/>
                      <a:tailEnd type="none" w="med" len="med"/>
                    </a:lnT>
                    <a:lnB w="9525" cap="flat" cmpd="sng" algn="ctr">
                      <a:solidFill>
                        <a:srgbClr val="6026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Weekly on Mondays </a:t>
                      </a:r>
                      <a:endParaRPr lang="en-US" sz="1800" b="0" i="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1/9/23 - 2/14/23 </a:t>
                      </a:r>
                      <a:endParaRPr lang="en-US" sz="1800" b="0" i="0">
                        <a:solidFill>
                          <a:schemeClr val="accent1">
                            <a:lumMod val="50000"/>
                          </a:schemeClr>
                        </a:solidFill>
                        <a:effectLst/>
                      </a:endParaRPr>
                    </a:p>
                  </a:txBody>
                  <a:tcPr>
                    <a:lnL w="9525" cap="flat" cmpd="sng" algn="ctr">
                      <a:solidFill>
                        <a:srgbClr val="602685"/>
                      </a:solidFill>
                      <a:prstDash val="solid"/>
                      <a:round/>
                      <a:headEnd type="none" w="med" len="med"/>
                      <a:tailEnd type="none" w="med" len="med"/>
                    </a:lnL>
                    <a:lnR w="9525" cap="flat" cmpd="sng" algn="ctr">
                      <a:solidFill>
                        <a:srgbClr val="A82F85"/>
                      </a:solidFill>
                      <a:prstDash val="solid"/>
                      <a:round/>
                      <a:headEnd type="none" w="med" len="med"/>
                      <a:tailEnd type="none" w="med" len="med"/>
                    </a:lnR>
                    <a:lnT w="9525" cap="flat" cmpd="sng" algn="ctr">
                      <a:solidFill>
                        <a:srgbClr val="109D85"/>
                      </a:solidFill>
                      <a:prstDash val="solid"/>
                      <a:round/>
                      <a:headEnd type="none" w="med" len="med"/>
                      <a:tailEnd type="none" w="med" len="med"/>
                    </a:lnT>
                    <a:lnB w="9525" cap="flat" cmpd="sng" algn="ctr">
                      <a:solidFill>
                        <a:srgbClr val="A82F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a:solidFill>
                            <a:schemeClr val="accent1">
                              <a:lumMod val="50000"/>
                            </a:schemeClr>
                          </a:solidFill>
                          <a:effectLst/>
                          <a:latin typeface="Calibri" panose="020F0502020204030204" pitchFamily="34" charset="0"/>
                        </a:rPr>
                        <a:t>3-4pm </a:t>
                      </a:r>
                      <a:endParaRPr lang="en-US" sz="1800" b="0" i="0">
                        <a:solidFill>
                          <a:schemeClr val="accent1">
                            <a:lumMod val="50000"/>
                          </a:schemeClr>
                        </a:solidFill>
                        <a:effectLst/>
                      </a:endParaRPr>
                    </a:p>
                  </a:txBody>
                  <a:tcPr>
                    <a:lnL w="9525" cap="flat" cmpd="sng" algn="ctr">
                      <a:solidFill>
                        <a:srgbClr val="A82F85"/>
                      </a:solidFill>
                      <a:prstDash val="solid"/>
                      <a:round/>
                      <a:headEnd type="none" w="med" len="med"/>
                      <a:tailEnd type="none" w="med" len="med"/>
                    </a:lnL>
                    <a:lnR w="9525" cap="flat" cmpd="sng" algn="ctr">
                      <a:solidFill>
                        <a:srgbClr val="A83585"/>
                      </a:solidFill>
                      <a:prstDash val="solid"/>
                      <a:round/>
                      <a:headEnd type="none" w="med" len="med"/>
                      <a:tailEnd type="none" w="med" len="med"/>
                    </a:lnR>
                    <a:lnT w="9525" cap="flat" cmpd="sng" algn="ctr">
                      <a:solidFill>
                        <a:srgbClr val="109D85"/>
                      </a:solidFill>
                      <a:prstDash val="solid"/>
                      <a:round/>
                      <a:headEnd type="none" w="med" len="med"/>
                      <a:tailEnd type="none" w="med" len="med"/>
                    </a:lnT>
                    <a:lnB w="9525" cap="flat" cmpd="sng" algn="ctr">
                      <a:solidFill>
                        <a:srgbClr val="A83585"/>
                      </a:solidFill>
                      <a:prstDash val="solid"/>
                      <a:round/>
                      <a:headEnd type="none" w="med" len="med"/>
                      <a:tailEnd type="none" w="med" len="med"/>
                    </a:lnB>
                    <a:solidFill>
                      <a:srgbClr val="D9E2F3"/>
                    </a:solidFill>
                  </a:tcPr>
                </a:tc>
                <a:tc>
                  <a:txBody>
                    <a:bodyPr/>
                    <a:lstStyle/>
                    <a:p>
                      <a:pPr fontAlgn="t"/>
                      <a:endParaRPr lang="en-US" sz="1800">
                        <a:solidFill>
                          <a:schemeClr val="accent1">
                            <a:lumMod val="50000"/>
                          </a:schemeClr>
                        </a:solidFill>
                        <a:effectLst/>
                      </a:endParaRPr>
                    </a:p>
                    <a:p>
                      <a:pPr algn="ctr" rtl="0" fontAlgn="base"/>
                      <a:r>
                        <a:rPr lang="en-US" sz="1800" b="0" i="0" u="sng" strike="noStrike">
                          <a:solidFill>
                            <a:schemeClr val="accent1">
                              <a:lumMod val="50000"/>
                            </a:schemeClr>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Register Here</a:t>
                      </a:r>
                      <a:r>
                        <a:rPr lang="en-US" sz="1800" b="0" i="0">
                          <a:solidFill>
                            <a:schemeClr val="accent1">
                              <a:lumMod val="50000"/>
                            </a:schemeClr>
                          </a:solidFill>
                          <a:effectLst/>
                          <a:latin typeface="Calibri" panose="020F0502020204030204" pitchFamily="34" charset="0"/>
                        </a:rPr>
                        <a:t> </a:t>
                      </a:r>
                      <a:endParaRPr lang="en-US" sz="1800" b="0" i="0">
                        <a:solidFill>
                          <a:schemeClr val="accent1">
                            <a:lumMod val="50000"/>
                          </a:schemeClr>
                        </a:solidFill>
                        <a:effectLst/>
                      </a:endParaRPr>
                    </a:p>
                  </a:txBody>
                  <a:tcPr>
                    <a:lnL w="9525" cap="flat" cmpd="sng" algn="ctr">
                      <a:solidFill>
                        <a:srgbClr val="A83585"/>
                      </a:solidFill>
                      <a:prstDash val="solid"/>
                      <a:round/>
                      <a:headEnd type="none" w="med" len="med"/>
                      <a:tailEnd type="none" w="med" len="med"/>
                    </a:lnL>
                    <a:lnR w="9525" cap="flat" cmpd="sng" algn="ctr">
                      <a:solidFill>
                        <a:srgbClr val="603585"/>
                      </a:solidFill>
                      <a:prstDash val="solid"/>
                      <a:round/>
                      <a:headEnd type="none" w="med" len="med"/>
                      <a:tailEnd type="none" w="med" len="med"/>
                    </a:lnR>
                    <a:lnT w="9525" cap="flat" cmpd="sng" algn="ctr">
                      <a:solidFill>
                        <a:srgbClr val="109D85"/>
                      </a:solidFill>
                      <a:prstDash val="solid"/>
                      <a:round/>
                      <a:headEnd type="none" w="med" len="med"/>
                      <a:tailEnd type="none" w="med" len="med"/>
                    </a:lnT>
                    <a:lnB w="9525" cap="flat" cmpd="sng" algn="ctr">
                      <a:solidFill>
                        <a:srgbClr val="603585"/>
                      </a:solidFill>
                      <a:prstDash val="solid"/>
                      <a:round/>
                      <a:headEnd type="none" w="med" len="med"/>
                      <a:tailEnd type="none" w="med" len="med"/>
                    </a:lnB>
                    <a:solidFill>
                      <a:srgbClr val="D9E2F3"/>
                    </a:solidFill>
                  </a:tcPr>
                </a:tc>
                <a:extLst>
                  <a:ext uri="{0D108BD9-81ED-4DB2-BD59-A6C34878D82A}">
                    <a16:rowId xmlns:a16="http://schemas.microsoft.com/office/drawing/2014/main" val="1486100714"/>
                  </a:ext>
                </a:extLst>
              </a:tr>
            </a:tbl>
          </a:graphicData>
        </a:graphic>
      </p:graphicFrame>
    </p:spTree>
    <p:extLst>
      <p:ext uri="{BB962C8B-B14F-4D97-AF65-F5344CB8AC3E}">
        <p14:creationId xmlns:p14="http://schemas.microsoft.com/office/powerpoint/2010/main" val="788101563"/>
      </p:ext>
    </p:extLst>
  </p:cSld>
  <p:clrMapOvr>
    <a:masterClrMapping/>
  </p:clrMapOvr>
</p:sld>
</file>

<file path=ppt/theme/theme1.xml><?xml version="1.0" encoding="utf-8"?>
<a:theme xmlns:a="http://schemas.openxmlformats.org/drawingml/2006/main" name="Office Theme">
  <a:themeElements>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fontScheme name="Office Them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C office hours 2.5.2021.pot  -  Compatibility Mode" id="{4A8CC6DE-601D-4A7E-8C4B-6ABFC63E515C}" vid="{C88DDAB4-5EE5-4C87-84E7-3415333C1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4c01c9a-618d-4c42-99a5-20629369116a">
      <UserInfo>
        <DisplayName>Brackett, Cheryl</DisplayName>
        <AccountId>15</AccountId>
        <AccountType/>
      </UserInfo>
      <UserInfo>
        <DisplayName>Kirk, Janette</DisplayName>
        <AccountId>6</AccountId>
        <AccountType/>
      </UserInfo>
      <UserInfo>
        <DisplayName>Bossio-Smith, Jodi</DisplayName>
        <AccountId>59</AccountId>
        <AccountType/>
      </UserInfo>
      <UserInfo>
        <DisplayName>Lewis, Regina</DisplayName>
        <AccountId>13</AccountId>
        <AccountType/>
      </UserInfo>
    </SharedWithUsers>
    <TaxCatchAll xmlns="84c01c9a-618d-4c42-99a5-20629369116a" xsi:nil="true"/>
    <lcf76f155ced4ddcb4097134ff3c332f xmlns="f2504363-5ef8-426c-bff7-6d35b5990f98">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6" ma:contentTypeDescription="Create a new document." ma:contentTypeScope="" ma:versionID="b2fabe995d6042154c1d1e2d83353dba">
  <xsd:schema xmlns:xsd="http://www.w3.org/2001/XMLSchema" xmlns:xs="http://www.w3.org/2001/XMLSchema" xmlns:p="http://schemas.microsoft.com/office/2006/metadata/properties" xmlns:ns1="http://schemas.microsoft.com/sharepoint/v3" xmlns:ns2="f2504363-5ef8-426c-bff7-6d35b5990f98" xmlns:ns3="84c01c9a-618d-4c42-99a5-20629369116a" targetNamespace="http://schemas.microsoft.com/office/2006/metadata/properties" ma:root="true" ma:fieldsID="b0e16be3f15cee196ef3fd46b16307d2" ns1:_="" ns2:_="" ns3:_="">
    <xsd:import namespace="http://schemas.microsoft.com/sharepoint/v3"/>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2331d9-b082-47e8-9f9f-59d085010bb2}" ma:internalName="TaxCatchAll" ma:showField="CatchAllData" ma:web="84c01c9a-618d-4c42-99a5-2062936911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6D74B1-06E1-4ED7-89D8-EA9C1F02E35D}">
  <ds:schemaRefs>
    <ds:schemaRef ds:uri="http://schemas.microsoft.com/office/2006/metadata/longProperties"/>
  </ds:schemaRefs>
</ds:datastoreItem>
</file>

<file path=customXml/itemProps2.xml><?xml version="1.0" encoding="utf-8"?>
<ds:datastoreItem xmlns:ds="http://schemas.openxmlformats.org/officeDocument/2006/customXml" ds:itemID="{1A6B9522-FEEE-4801-AF5C-BFAC981B8183}">
  <ds:schemaRefs>
    <ds:schemaRef ds:uri="http://schemas.microsoft.com/sharepoint/v3/contenttype/forms"/>
  </ds:schemaRefs>
</ds:datastoreItem>
</file>

<file path=customXml/itemProps3.xml><?xml version="1.0" encoding="utf-8"?>
<ds:datastoreItem xmlns:ds="http://schemas.openxmlformats.org/officeDocument/2006/customXml" ds:itemID="{085BFCFC-9E44-4A5C-81CC-DED3120A2B15}">
  <ds:schemaRefs>
    <ds:schemaRef ds:uri="84c01c9a-618d-4c42-99a5-20629369116a"/>
    <ds:schemaRef ds:uri="f2504363-5ef8-426c-bff7-6d35b5990f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6698ED90-60BF-4628-A08B-ABAD1FA65E9A}">
  <ds:schemaRefs>
    <ds:schemaRef ds:uri="84c01c9a-618d-4c42-99a5-20629369116a"/>
    <ds:schemaRef ds:uri="f2504363-5ef8-426c-bff7-6d35b5990f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15</Slides>
  <Notes>15</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Assessment  Lunch &amp; Learn /  Office Hours</vt:lpstr>
      <vt:lpstr>General Reminders &amp; Forthcoming Updates in Today’s Office Hour:</vt:lpstr>
      <vt:lpstr>Future NWEA Assessment Administrations</vt:lpstr>
      <vt:lpstr> Maine Through Year Assessment</vt:lpstr>
      <vt:lpstr> Maine Through Year Assessment</vt:lpstr>
      <vt:lpstr> Maine Through Year Assessment</vt:lpstr>
      <vt:lpstr> Maine Science Assessment</vt:lpstr>
      <vt:lpstr>National &amp; International Assessments - </vt:lpstr>
      <vt:lpstr>ACCESS for ELLs and Alternate ACCESS for ELLs  </vt:lpstr>
      <vt:lpstr>ACCESS for ELLs and Alternate ACCESS for ELLs  </vt:lpstr>
      <vt:lpstr>ACCESS for ELLs and Alternate ACCESS for ELLs  </vt:lpstr>
      <vt:lpstr>ACCESS for ELLs and Alternate ACCESS for ELLs  </vt:lpstr>
      <vt:lpstr>MSAA and MSAA Science</vt:lpstr>
      <vt:lpstr>Questions &amp; Answers</vt:lpstr>
      <vt:lpstr>Questions or Support? @maine.gov</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revision>1</cp:revision>
  <dcterms:created xsi:type="dcterms:W3CDTF">2012-03-26T19:59:30Z</dcterms:created>
  <dcterms:modified xsi:type="dcterms:W3CDTF">2022-12-07T14:46:59Z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523000.000000000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0x01010064B6D10452B3C140AD78CB361C8521BB</vt:lpwstr>
  </property>
  <property fmtid="{D5CDD505-2E9C-101B-9397-08002B2CF9AE}" pid="10" name="MediaServiceImageTags">
    <vt:lpwstr/>
  </property>
</Properties>
</file>