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5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x="9144000" cy="5143500" type="screen16x9"/>
  <p:notesSz cx="6858000" cy="9144000"/>
  <p:embeddedFontLst>
    <p:embeddedFont>
      <p:font typeface="Calibri" panose="020F0502020204030204" pitchFamily="34" charset="0"/>
      <p:regular r:id="rId56"/>
      <p:bold r:id="rId57"/>
      <p:italic r:id="rId58"/>
      <p:boldItalic r:id="rId59"/>
    </p:embeddedFont>
    <p:embeddedFont>
      <p:font typeface="Comic Sans MS" panose="030F0702030302020204" pitchFamily="66" charset="0"/>
      <p:regular r:id="rId60"/>
      <p:bold r:id="rId61"/>
      <p:italic r:id="rId62"/>
      <p:boldItalic r:id="rId63"/>
    </p:embeddedFont>
    <p:embeddedFont>
      <p:font typeface="Georgia" panose="02040502050405020303" pitchFamily="18" charset="0"/>
      <p:regular r:id="rId64"/>
      <p:bold r:id="rId65"/>
      <p:italic r:id="rId66"/>
      <p:boldItalic r:id="rId67"/>
    </p:embeddedFont>
    <p:embeddedFont>
      <p:font typeface="Montserrat" panose="020B0604020202020204" charset="0"/>
      <p:regular r:id="rId68"/>
      <p:bold r:id="rId69"/>
      <p:italic r:id="rId70"/>
      <p:boldItalic r:id="rId71"/>
    </p:embeddedFont>
    <p:embeddedFont>
      <p:font typeface="Montserrat Light" panose="020B060402020202020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60e11118f_0_5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60e11118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60e11118f_0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60e11118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60e11118f_0_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60e11118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a5585ed542_0_10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a5585ed54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a5585ed542_0_9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a5585ed542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5585ed542_0_1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5585ed54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c0ce069f9_0_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c0ce069f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5585ed542_0_1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5585ed542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5585ed542_0_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5585ed54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ac1a0d0317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ac1a0d03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monitor the chat box and manage the breakout rooms.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c0ce069f9_0_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ac0ce069f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60e11118f_0_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a60e11118f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c0ce069f9_0_4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c0ce069f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a5585ed542_0_1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a5585ed54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c0ce069f9_1_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c0ce069f9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ac0ce069f9_0_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ac0ce069f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a5585ed542_0_1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a5585ed542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1a98d525d_0_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ac0ce069f9_0_1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ac0ce069f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c1a0d0317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c1a0d031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playbook is a set, not a series, of actions to take in response to the current situation. Our teacher leaders have considered what we did in the spring, how we have started this school year, and what we can do to continue to improve. Our study of the plays is influenced by a belief that many of us will be starting a new semester in late January and can “reset” some of our practices. Please keep this in mind as you study. We have a syllabus to reflect this planning. Also, if you need contact hour documentation, please make sure to complete the feedback form at the end of each session and save your contact hour form.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ac0ce069f9_0_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ac0ce069f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ac0ce069f9_0_1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ac0ce069f9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5585ed542_0_20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a5585ed542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5585ed542_0_1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5585ed542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a5585ed542_0_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a5585ed54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a60e11118f_0_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a60e11118f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a60e11118f_0_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a60e11118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a5585ed542_0_1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a5585ed542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a5585ed542_0_1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a5585ed542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a5585ed542_0_18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a5585ed542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c38ceb95b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c38ceb9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I am happy to turn over this session to Patti Forster who will tell you more about herself.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ac33ce97b4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ac33ce97b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a5585ed542_0_19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a5585ed542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ac33ce97b4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ac33ce97b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a5585ed542_0_19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a5585ed542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ac33ce97b4_0_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ac33ce97b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5585ed542_0_2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a5585ed54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c0ce069f9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c0ce069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ac33ce97b4_0_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ac33ce97b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8fc25fbfc5_1_4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8fc25fbfc5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ac1a0d0317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ac1a0d031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ensuing sessions will be 90 minutes to provide time for conversation in breakout rooms and explore the plays presented.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5585ed542_0_1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5585ed5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60e11118f_0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60e11118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2"/>
            </a:gs>
            <a:gs pos="100000">
              <a:schemeClr val="accent1"/>
            </a:gs>
          </a:gsLst>
          <a:path path="circle">
            <a:fillToRect l="100000" t="100000"/>
          </a:path>
          <a:tileRect r="-100000" b="-10000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3078602" y="0"/>
            <a:ext cx="6065389" cy="5143642"/>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Google Shape;14;p2"/>
          <p:cNvSpPr txBox="1">
            <a:spLocks noGrp="1"/>
          </p:cNvSpPr>
          <p:nvPr>
            <p:ph type="ctrTitle"/>
          </p:nvPr>
        </p:nvSpPr>
        <p:spPr>
          <a:xfrm>
            <a:off x="685800" y="1771550"/>
            <a:ext cx="7772400" cy="1600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2"/>
            </a:gs>
            <a:gs pos="100000">
              <a:schemeClr val="accent1"/>
            </a:gs>
          </a:gsLst>
          <a:path path="circle">
            <a:fillToRect l="100000" t="100000"/>
          </a:path>
          <a:tileRect r="-100000" b="-100000"/>
        </a:gradFill>
        <a:effectLst/>
      </p:bgPr>
    </p:bg>
    <p:spTree>
      <p:nvGrpSpPr>
        <p:cNvPr id="1" name="Shape 77"/>
        <p:cNvGrpSpPr/>
        <p:nvPr/>
      </p:nvGrpSpPr>
      <p:grpSpPr>
        <a:xfrm>
          <a:off x="0" y="0"/>
          <a:ext cx="0" cy="0"/>
          <a:chOff x="0" y="0"/>
          <a:chExt cx="0" cy="0"/>
        </a:xfrm>
      </p:grpSpPr>
      <p:grpSp>
        <p:nvGrpSpPr>
          <p:cNvPr id="78" name="Google Shape;78;p11"/>
          <p:cNvGrpSpPr/>
          <p:nvPr/>
        </p:nvGrpSpPr>
        <p:grpSpPr>
          <a:xfrm>
            <a:off x="3078602" y="0"/>
            <a:ext cx="6065389" cy="5143642"/>
            <a:chOff x="2052402" y="0"/>
            <a:chExt cx="6065389" cy="5143642"/>
          </a:xfrm>
        </p:grpSpPr>
        <p:sp>
          <p:nvSpPr>
            <p:cNvPr id="79" name="Google Shape;79;p11"/>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1"/>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1"/>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2" name="Google Shape;82;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rgbClr val="D1F6FF"/>
            </a:gs>
          </a:gsLst>
          <a:path path="circle">
            <a:fillToRect l="100000" t="100000"/>
          </a:path>
          <a:tileRect r="-100000" b="-100000"/>
        </a:gradFill>
        <a:effectLst/>
      </p:bgPr>
    </p:bg>
    <p:spTree>
      <p:nvGrpSpPr>
        <p:cNvPr id="1" name="Shape 15"/>
        <p:cNvGrpSpPr/>
        <p:nvPr/>
      </p:nvGrpSpPr>
      <p:grpSpPr>
        <a:xfrm>
          <a:off x="0" y="0"/>
          <a:ext cx="0" cy="0"/>
          <a:chOff x="0" y="0"/>
          <a:chExt cx="0" cy="0"/>
        </a:xfrm>
      </p:grpSpPr>
      <p:grpSp>
        <p:nvGrpSpPr>
          <p:cNvPr id="16" name="Google Shape;16;p3"/>
          <p:cNvGrpSpPr/>
          <p:nvPr/>
        </p:nvGrpSpPr>
        <p:grpSpPr>
          <a:xfrm>
            <a:off x="3078602" y="0"/>
            <a:ext cx="6065389" cy="5143642"/>
            <a:chOff x="2052402" y="0"/>
            <a:chExt cx="6065389" cy="5143642"/>
          </a:xfrm>
        </p:grpSpPr>
        <p:sp>
          <p:nvSpPr>
            <p:cNvPr id="17" name="Google Shape;17;p3"/>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3"/>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3"/>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 name="Google Shape;20;p3"/>
          <p:cNvSpPr txBox="1">
            <a:spLocks noGrp="1"/>
          </p:cNvSpPr>
          <p:nvPr>
            <p:ph type="ctrTitle"/>
          </p:nvPr>
        </p:nvSpPr>
        <p:spPr>
          <a:xfrm>
            <a:off x="685800" y="1668151"/>
            <a:ext cx="7772400" cy="13116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4800"/>
              <a:buNone/>
              <a:defRPr sz="4800">
                <a:solidFill>
                  <a:schemeClr val="accent2"/>
                </a:solidFill>
              </a:defRPr>
            </a:lvl1pPr>
            <a:lvl2pPr lvl="1" rtl="0">
              <a:spcBef>
                <a:spcPts val="0"/>
              </a:spcBef>
              <a:spcAft>
                <a:spcPts val="0"/>
              </a:spcAft>
              <a:buClr>
                <a:schemeClr val="accent2"/>
              </a:buClr>
              <a:buSzPts val="4800"/>
              <a:buNone/>
              <a:defRPr sz="4800">
                <a:solidFill>
                  <a:schemeClr val="accent2"/>
                </a:solidFill>
              </a:defRPr>
            </a:lvl2pPr>
            <a:lvl3pPr lvl="2" rtl="0">
              <a:spcBef>
                <a:spcPts val="0"/>
              </a:spcBef>
              <a:spcAft>
                <a:spcPts val="0"/>
              </a:spcAft>
              <a:buClr>
                <a:schemeClr val="accent2"/>
              </a:buClr>
              <a:buSzPts val="4800"/>
              <a:buNone/>
              <a:defRPr sz="4800">
                <a:solidFill>
                  <a:schemeClr val="accent2"/>
                </a:solidFill>
              </a:defRPr>
            </a:lvl3pPr>
            <a:lvl4pPr lvl="3" rtl="0">
              <a:spcBef>
                <a:spcPts val="0"/>
              </a:spcBef>
              <a:spcAft>
                <a:spcPts val="0"/>
              </a:spcAft>
              <a:buClr>
                <a:schemeClr val="accent2"/>
              </a:buClr>
              <a:buSzPts val="4800"/>
              <a:buNone/>
              <a:defRPr sz="4800">
                <a:solidFill>
                  <a:schemeClr val="accent2"/>
                </a:solidFill>
              </a:defRPr>
            </a:lvl4pPr>
            <a:lvl5pPr lvl="4" rtl="0">
              <a:spcBef>
                <a:spcPts val="0"/>
              </a:spcBef>
              <a:spcAft>
                <a:spcPts val="0"/>
              </a:spcAft>
              <a:buClr>
                <a:schemeClr val="accent2"/>
              </a:buClr>
              <a:buSzPts val="4800"/>
              <a:buNone/>
              <a:defRPr sz="4800">
                <a:solidFill>
                  <a:schemeClr val="accent2"/>
                </a:solidFill>
              </a:defRPr>
            </a:lvl5pPr>
            <a:lvl6pPr lvl="5" rtl="0">
              <a:spcBef>
                <a:spcPts val="0"/>
              </a:spcBef>
              <a:spcAft>
                <a:spcPts val="0"/>
              </a:spcAft>
              <a:buClr>
                <a:schemeClr val="accent2"/>
              </a:buClr>
              <a:buSzPts val="4800"/>
              <a:buNone/>
              <a:defRPr sz="4800">
                <a:solidFill>
                  <a:schemeClr val="accent2"/>
                </a:solidFill>
              </a:defRPr>
            </a:lvl6pPr>
            <a:lvl7pPr lvl="6" rtl="0">
              <a:spcBef>
                <a:spcPts val="0"/>
              </a:spcBef>
              <a:spcAft>
                <a:spcPts val="0"/>
              </a:spcAft>
              <a:buClr>
                <a:schemeClr val="accent2"/>
              </a:buClr>
              <a:buSzPts val="4800"/>
              <a:buNone/>
              <a:defRPr sz="4800">
                <a:solidFill>
                  <a:schemeClr val="accent2"/>
                </a:solidFill>
              </a:defRPr>
            </a:lvl7pPr>
            <a:lvl8pPr lvl="7" rtl="0">
              <a:spcBef>
                <a:spcPts val="0"/>
              </a:spcBef>
              <a:spcAft>
                <a:spcPts val="0"/>
              </a:spcAft>
              <a:buClr>
                <a:schemeClr val="accent2"/>
              </a:buClr>
              <a:buSzPts val="4800"/>
              <a:buNone/>
              <a:defRPr sz="4800">
                <a:solidFill>
                  <a:schemeClr val="accent2"/>
                </a:solidFill>
              </a:defRPr>
            </a:lvl8pPr>
            <a:lvl9pPr lvl="8" rtl="0">
              <a:spcBef>
                <a:spcPts val="0"/>
              </a:spcBef>
              <a:spcAft>
                <a:spcPts val="0"/>
              </a:spcAft>
              <a:buClr>
                <a:schemeClr val="accent2"/>
              </a:buClr>
              <a:buSzPts val="4800"/>
              <a:buNone/>
              <a:defRPr sz="4800">
                <a:solidFill>
                  <a:schemeClr val="accent2"/>
                </a:solidFill>
              </a:defRPr>
            </a:lvl9pPr>
          </a:lstStyle>
          <a:p>
            <a:endParaRPr/>
          </a:p>
        </p:txBody>
      </p:sp>
      <p:sp>
        <p:nvSpPr>
          <p:cNvPr id="21" name="Google Shape;21;p3"/>
          <p:cNvSpPr txBox="1">
            <a:spLocks noGrp="1"/>
          </p:cNvSpPr>
          <p:nvPr>
            <p:ph type="subTitle" idx="1"/>
          </p:nvPr>
        </p:nvSpPr>
        <p:spPr>
          <a:xfrm>
            <a:off x="685800" y="3076652"/>
            <a:ext cx="7772400" cy="3987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600"/>
              </a:spcBef>
              <a:spcAft>
                <a:spcPts val="0"/>
              </a:spcAft>
              <a:buClr>
                <a:schemeClr val="dk1"/>
              </a:buClr>
              <a:buSzPts val="3000"/>
              <a:buNone/>
              <a:defRPr sz="3000"/>
            </a:lvl2pPr>
            <a:lvl3pPr lvl="2" rtl="0">
              <a:spcBef>
                <a:spcPts val="600"/>
              </a:spcBef>
              <a:spcAft>
                <a:spcPts val="0"/>
              </a:spcAft>
              <a:buSzPts val="3000"/>
              <a:buNone/>
              <a:defRPr sz="3000"/>
            </a:lvl3pPr>
            <a:lvl4pPr lvl="3" rtl="0">
              <a:spcBef>
                <a:spcPts val="600"/>
              </a:spcBef>
              <a:spcAft>
                <a:spcPts val="0"/>
              </a:spcAft>
              <a:buSzPts val="3000"/>
              <a:buNone/>
              <a:defRPr sz="3000"/>
            </a:lvl4pPr>
            <a:lvl5pPr lvl="4" rtl="0">
              <a:spcBef>
                <a:spcPts val="600"/>
              </a:spcBef>
              <a:spcAft>
                <a:spcPts val="0"/>
              </a:spcAft>
              <a:buSzPts val="3000"/>
              <a:buNone/>
              <a:defRPr sz="3000"/>
            </a:lvl5pPr>
            <a:lvl6pPr lvl="5" rtl="0">
              <a:spcBef>
                <a:spcPts val="600"/>
              </a:spcBef>
              <a:spcAft>
                <a:spcPts val="0"/>
              </a:spcAft>
              <a:buSzPts val="3000"/>
              <a:buNone/>
              <a:defRPr sz="3000"/>
            </a:lvl6pPr>
            <a:lvl7pPr lvl="6" rtl="0">
              <a:spcBef>
                <a:spcPts val="600"/>
              </a:spcBef>
              <a:spcAft>
                <a:spcPts val="0"/>
              </a:spcAft>
              <a:buSzPts val="3000"/>
              <a:buNone/>
              <a:defRPr sz="3000"/>
            </a:lvl7pPr>
            <a:lvl8pPr lvl="7" rtl="0">
              <a:spcBef>
                <a:spcPts val="600"/>
              </a:spcBef>
              <a:spcAft>
                <a:spcPts val="0"/>
              </a:spcAft>
              <a:buSzPts val="3000"/>
              <a:buNone/>
              <a:defRPr sz="3000"/>
            </a:lvl8pPr>
            <a:lvl9pPr lvl="8" rtl="0">
              <a:spcBef>
                <a:spcPts val="600"/>
              </a:spcBef>
              <a:spcAft>
                <a:spcPts val="60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dk1"/>
            </a:gs>
            <a:gs pos="100000">
              <a:schemeClr val="accent2"/>
            </a:gs>
          </a:gsLst>
          <a:path path="circle">
            <a:fillToRect l="100000" t="100000"/>
          </a:path>
          <a:tileRect r="-100000" b="-100000"/>
        </a:gradFill>
        <a:effectLst/>
      </p:bgPr>
    </p:bg>
    <p:spTree>
      <p:nvGrpSpPr>
        <p:cNvPr id="1" name="Shape 22"/>
        <p:cNvGrpSpPr/>
        <p:nvPr/>
      </p:nvGrpSpPr>
      <p:grpSpPr>
        <a:xfrm>
          <a:off x="0" y="0"/>
          <a:ext cx="0" cy="0"/>
          <a:chOff x="0" y="0"/>
          <a:chExt cx="0" cy="0"/>
        </a:xfrm>
      </p:grpSpPr>
      <p:grpSp>
        <p:nvGrpSpPr>
          <p:cNvPr id="23" name="Google Shape;23;p4"/>
          <p:cNvGrpSpPr/>
          <p:nvPr/>
        </p:nvGrpSpPr>
        <p:grpSpPr>
          <a:xfrm>
            <a:off x="3078602" y="0"/>
            <a:ext cx="6065389" cy="5143642"/>
            <a:chOff x="2052402" y="0"/>
            <a:chExt cx="6065389" cy="5143642"/>
          </a:xfrm>
        </p:grpSpPr>
        <p:sp>
          <p:nvSpPr>
            <p:cNvPr id="24" name="Google Shape;24;p4"/>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4"/>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4"/>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 name="Google Shape;27;p4"/>
          <p:cNvSpPr txBox="1">
            <a:spLocks noGrp="1"/>
          </p:cNvSpPr>
          <p:nvPr>
            <p:ph type="body" idx="1"/>
          </p:nvPr>
        </p:nvSpPr>
        <p:spPr>
          <a:xfrm>
            <a:off x="810450" y="1593500"/>
            <a:ext cx="5783700" cy="27369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rtl="0">
              <a:spcBef>
                <a:spcPts val="600"/>
              </a:spcBef>
              <a:spcAft>
                <a:spcPts val="600"/>
              </a:spcAft>
              <a:buClr>
                <a:schemeClr val="lt1"/>
              </a:buClr>
              <a:buSzPts val="3200"/>
              <a:buChar char="■"/>
              <a:defRPr sz="3200">
                <a:solidFill>
                  <a:schemeClr val="lt1"/>
                </a:solidFill>
              </a:defRPr>
            </a:lvl9pPr>
          </a:lstStyle>
          <a:p>
            <a:endParaRPr/>
          </a:p>
        </p:txBody>
      </p:sp>
      <p:sp>
        <p:nvSpPr>
          <p:cNvPr id="28" name="Google Shape;28;p4"/>
          <p:cNvSpPr txBox="1"/>
          <p:nvPr/>
        </p:nvSpPr>
        <p:spPr>
          <a:xfrm>
            <a:off x="810450" y="670269"/>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lt1"/>
                </a:solidFill>
                <a:latin typeface="Montserrat"/>
                <a:ea typeface="Montserrat"/>
                <a:cs typeface="Montserrat"/>
                <a:sym typeface="Montserrat"/>
              </a:rPr>
              <a:t>“</a:t>
            </a:r>
            <a:endParaRPr sz="9600" b="1">
              <a:solidFill>
                <a:schemeClr val="lt1"/>
              </a:solidFill>
              <a:latin typeface="Montserrat"/>
              <a:ea typeface="Montserrat"/>
              <a:cs typeface="Montserrat"/>
              <a:sym typeface="Montserrat"/>
            </a:endParaRPr>
          </a:p>
        </p:txBody>
      </p:sp>
      <p:sp>
        <p:nvSpPr>
          <p:cNvPr id="29" name="Google Shape;29;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grpSp>
        <p:nvGrpSpPr>
          <p:cNvPr id="31" name="Google Shape;31;p5"/>
          <p:cNvGrpSpPr/>
          <p:nvPr/>
        </p:nvGrpSpPr>
        <p:grpSpPr>
          <a:xfrm>
            <a:off x="5005048" y="0"/>
            <a:ext cx="4138960" cy="5143642"/>
            <a:chOff x="5005048" y="0"/>
            <a:chExt cx="4138960" cy="5143642"/>
          </a:xfrm>
        </p:grpSpPr>
        <p:sp>
          <p:nvSpPr>
            <p:cNvPr id="32" name="Google Shape;32;p5"/>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5"/>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35;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37" name="Google Shape;37;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8"/>
        <p:cNvGrpSpPr/>
        <p:nvPr/>
      </p:nvGrpSpPr>
      <p:grpSpPr>
        <a:xfrm>
          <a:off x="0" y="0"/>
          <a:ext cx="0" cy="0"/>
          <a:chOff x="0" y="0"/>
          <a:chExt cx="0" cy="0"/>
        </a:xfrm>
      </p:grpSpPr>
      <p:grpSp>
        <p:nvGrpSpPr>
          <p:cNvPr id="39" name="Google Shape;39;p6"/>
          <p:cNvGrpSpPr/>
          <p:nvPr/>
        </p:nvGrpSpPr>
        <p:grpSpPr>
          <a:xfrm>
            <a:off x="5005048" y="0"/>
            <a:ext cx="4138960" cy="5143642"/>
            <a:chOff x="5005048" y="0"/>
            <a:chExt cx="4138960" cy="5143642"/>
          </a:xfrm>
        </p:grpSpPr>
        <p:sp>
          <p:nvSpPr>
            <p:cNvPr id="40" name="Google Shape;40;p6"/>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6"/>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6"/>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 name="Google Shape;43;p6"/>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 name="Google Shape;44;p6"/>
          <p:cNvSpPr txBox="1">
            <a:spLocks noGrp="1"/>
          </p:cNvSpPr>
          <p:nvPr>
            <p:ph type="body" idx="1"/>
          </p:nvPr>
        </p:nvSpPr>
        <p:spPr>
          <a:xfrm>
            <a:off x="855300" y="1430150"/>
            <a:ext cx="3473100" cy="331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45" name="Google Shape;45;p6"/>
          <p:cNvSpPr txBox="1">
            <a:spLocks noGrp="1"/>
          </p:cNvSpPr>
          <p:nvPr>
            <p:ph type="body" idx="2"/>
          </p:nvPr>
        </p:nvSpPr>
        <p:spPr>
          <a:xfrm>
            <a:off x="4815605" y="1430150"/>
            <a:ext cx="3473100" cy="331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46" name="Google Shape;46;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7"/>
        <p:cNvGrpSpPr/>
        <p:nvPr/>
      </p:nvGrpSpPr>
      <p:grpSpPr>
        <a:xfrm>
          <a:off x="0" y="0"/>
          <a:ext cx="0" cy="0"/>
          <a:chOff x="0" y="0"/>
          <a:chExt cx="0" cy="0"/>
        </a:xfrm>
      </p:grpSpPr>
      <p:grpSp>
        <p:nvGrpSpPr>
          <p:cNvPr id="48" name="Google Shape;48;p7"/>
          <p:cNvGrpSpPr/>
          <p:nvPr/>
        </p:nvGrpSpPr>
        <p:grpSpPr>
          <a:xfrm>
            <a:off x="5005048" y="0"/>
            <a:ext cx="4138960" cy="5143642"/>
            <a:chOff x="5005048" y="0"/>
            <a:chExt cx="4138960" cy="5143642"/>
          </a:xfrm>
        </p:grpSpPr>
        <p:sp>
          <p:nvSpPr>
            <p:cNvPr id="49" name="Google Shape;49;p7"/>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7"/>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7"/>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 name="Google Shape;52;p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3" name="Google Shape;53;p7"/>
          <p:cNvSpPr txBox="1">
            <a:spLocks noGrp="1"/>
          </p:cNvSpPr>
          <p:nvPr>
            <p:ph type="body" idx="1"/>
          </p:nvPr>
        </p:nvSpPr>
        <p:spPr>
          <a:xfrm>
            <a:off x="855300"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54" name="Google Shape;54;p7"/>
          <p:cNvSpPr txBox="1">
            <a:spLocks noGrp="1"/>
          </p:cNvSpPr>
          <p:nvPr>
            <p:ph type="body" idx="2"/>
          </p:nvPr>
        </p:nvSpPr>
        <p:spPr>
          <a:xfrm>
            <a:off x="3414211"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55" name="Google Shape;55;p7"/>
          <p:cNvSpPr txBox="1">
            <a:spLocks noGrp="1"/>
          </p:cNvSpPr>
          <p:nvPr>
            <p:ph type="body" idx="3"/>
          </p:nvPr>
        </p:nvSpPr>
        <p:spPr>
          <a:xfrm>
            <a:off x="5973122"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56" name="Google Shape;5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grpSp>
        <p:nvGrpSpPr>
          <p:cNvPr id="58" name="Google Shape;58;p8"/>
          <p:cNvGrpSpPr/>
          <p:nvPr/>
        </p:nvGrpSpPr>
        <p:grpSpPr>
          <a:xfrm>
            <a:off x="5005048" y="0"/>
            <a:ext cx="4138960" cy="5143642"/>
            <a:chOff x="5005048" y="0"/>
            <a:chExt cx="4138960" cy="5143642"/>
          </a:xfrm>
        </p:grpSpPr>
        <p:sp>
          <p:nvSpPr>
            <p:cNvPr id="59" name="Google Shape;59;p8"/>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8"/>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8"/>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 name="Google Shape;62;p8"/>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grpSp>
        <p:nvGrpSpPr>
          <p:cNvPr id="65" name="Google Shape;65;p9"/>
          <p:cNvGrpSpPr/>
          <p:nvPr/>
        </p:nvGrpSpPr>
        <p:grpSpPr>
          <a:xfrm>
            <a:off x="5005048" y="0"/>
            <a:ext cx="4138960" cy="5143642"/>
            <a:chOff x="5005048" y="0"/>
            <a:chExt cx="4138960" cy="5143642"/>
          </a:xfrm>
        </p:grpSpPr>
        <p:sp>
          <p:nvSpPr>
            <p:cNvPr id="66" name="Google Shape;66;p9"/>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9"/>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9"/>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 name="Google Shape;69;p9"/>
          <p:cNvSpPr txBox="1">
            <a:spLocks noGrp="1"/>
          </p:cNvSpPr>
          <p:nvPr>
            <p:ph type="body" idx="1"/>
          </p:nvPr>
        </p:nvSpPr>
        <p:spPr>
          <a:xfrm>
            <a:off x="855300" y="4406300"/>
            <a:ext cx="7433400" cy="300000"/>
          </a:xfrm>
          <a:prstGeom prst="rect">
            <a:avLst/>
          </a:prstGeom>
        </p:spPr>
        <p:txBody>
          <a:bodyPr spcFirstLastPara="1" wrap="square" lIns="0" tIns="0" rIns="0" bIns="0" anchor="t" anchorCtr="0">
            <a:noAutofit/>
          </a:bodyPr>
          <a:lstStyle>
            <a:lvl1pPr marL="457200" lvl="0" indent="-228600" rtl="0">
              <a:spcBef>
                <a:spcPts val="0"/>
              </a:spcBef>
              <a:spcAft>
                <a:spcPts val="600"/>
              </a:spcAft>
              <a:buClr>
                <a:schemeClr val="accent2"/>
              </a:buClr>
              <a:buSzPts val="1800"/>
              <a:buNone/>
              <a:defRPr sz="1800">
                <a:solidFill>
                  <a:schemeClr val="accent2"/>
                </a:solidFill>
              </a:defRPr>
            </a:lvl1pPr>
          </a:lstStyle>
          <a:p>
            <a:endParaRPr/>
          </a:p>
        </p:txBody>
      </p:sp>
      <p:sp>
        <p:nvSpPr>
          <p:cNvPr id="70" name="Google Shape;70;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grpSp>
        <p:nvGrpSpPr>
          <p:cNvPr id="72" name="Google Shape;72;p10"/>
          <p:cNvGrpSpPr/>
          <p:nvPr/>
        </p:nvGrpSpPr>
        <p:grpSpPr>
          <a:xfrm>
            <a:off x="3078602" y="0"/>
            <a:ext cx="6065389" cy="5143642"/>
            <a:chOff x="2052402" y="0"/>
            <a:chExt cx="6065389" cy="5143642"/>
          </a:xfrm>
        </p:grpSpPr>
        <p:sp>
          <p:nvSpPr>
            <p:cNvPr id="73" name="Google Shape;73;p10"/>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0"/>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0"/>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 name="Google Shape;76;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2pPr>
            <a:lvl3pPr lvl="2"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3pPr>
            <a:lvl4pPr lvl="3"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4pPr>
            <a:lvl5pPr lvl="4"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5pPr>
            <a:lvl6pPr lvl="5"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6pPr>
            <a:lvl7pPr lvl="6"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7pPr>
            <a:lvl8pPr lvl="7"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8pPr>
            <a:lvl9pPr lvl="8"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1pPr>
            <a:lvl2pPr marL="914400" lvl="1" indent="-381000" rtl="0">
              <a:spcBef>
                <a:spcPts val="60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2pPr>
            <a:lvl3pPr marL="1371600" lvl="2"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3pPr>
            <a:lvl4pPr marL="1828800" lvl="3"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4pPr>
            <a:lvl5pPr marL="2286000" lvl="4"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5pPr>
            <a:lvl6pPr marL="2743200" lvl="5"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6pPr>
            <a:lvl7pPr marL="3200400" lvl="6"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7pPr>
            <a:lvl8pPr marL="3657600" lvl="7"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8pPr>
            <a:lvl9pPr marL="4114800" lvl="8" indent="-381000" rtl="0">
              <a:spcBef>
                <a:spcPts val="600"/>
              </a:spcBef>
              <a:spcAft>
                <a:spcPts val="60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dk2"/>
                </a:solidFill>
                <a:latin typeface="Montserrat"/>
                <a:ea typeface="Montserrat"/>
                <a:cs typeface="Montserrat"/>
                <a:sym typeface="Montserrat"/>
              </a:defRPr>
            </a:lvl1pPr>
            <a:lvl2pPr lvl="1" algn="r" rtl="0">
              <a:buNone/>
              <a:defRPr sz="1300" b="1">
                <a:solidFill>
                  <a:schemeClr val="dk2"/>
                </a:solidFill>
                <a:latin typeface="Montserrat"/>
                <a:ea typeface="Montserrat"/>
                <a:cs typeface="Montserrat"/>
                <a:sym typeface="Montserrat"/>
              </a:defRPr>
            </a:lvl2pPr>
            <a:lvl3pPr lvl="2" algn="r" rtl="0">
              <a:buNone/>
              <a:defRPr sz="1300" b="1">
                <a:solidFill>
                  <a:schemeClr val="dk2"/>
                </a:solidFill>
                <a:latin typeface="Montserrat"/>
                <a:ea typeface="Montserrat"/>
                <a:cs typeface="Montserrat"/>
                <a:sym typeface="Montserrat"/>
              </a:defRPr>
            </a:lvl3pPr>
            <a:lvl4pPr lvl="3" algn="r" rtl="0">
              <a:buNone/>
              <a:defRPr sz="1300" b="1">
                <a:solidFill>
                  <a:schemeClr val="dk2"/>
                </a:solidFill>
                <a:latin typeface="Montserrat"/>
                <a:ea typeface="Montserrat"/>
                <a:cs typeface="Montserrat"/>
                <a:sym typeface="Montserrat"/>
              </a:defRPr>
            </a:lvl4pPr>
            <a:lvl5pPr lvl="4" algn="r" rtl="0">
              <a:buNone/>
              <a:defRPr sz="1300" b="1">
                <a:solidFill>
                  <a:schemeClr val="dk2"/>
                </a:solidFill>
                <a:latin typeface="Montserrat"/>
                <a:ea typeface="Montserrat"/>
                <a:cs typeface="Montserrat"/>
                <a:sym typeface="Montserrat"/>
              </a:defRPr>
            </a:lvl5pPr>
            <a:lvl6pPr lvl="5" algn="r" rtl="0">
              <a:buNone/>
              <a:defRPr sz="1300" b="1">
                <a:solidFill>
                  <a:schemeClr val="dk2"/>
                </a:solidFill>
                <a:latin typeface="Montserrat"/>
                <a:ea typeface="Montserrat"/>
                <a:cs typeface="Montserrat"/>
                <a:sym typeface="Montserrat"/>
              </a:defRPr>
            </a:lvl6pPr>
            <a:lvl7pPr lvl="6" algn="r" rtl="0">
              <a:buNone/>
              <a:defRPr sz="1300" b="1">
                <a:solidFill>
                  <a:schemeClr val="dk2"/>
                </a:solidFill>
                <a:latin typeface="Montserrat"/>
                <a:ea typeface="Montserrat"/>
                <a:cs typeface="Montserrat"/>
                <a:sym typeface="Montserrat"/>
              </a:defRPr>
            </a:lvl7pPr>
            <a:lvl8pPr lvl="7" algn="r" rtl="0">
              <a:buNone/>
              <a:defRPr sz="1300" b="1">
                <a:solidFill>
                  <a:schemeClr val="dk2"/>
                </a:solidFill>
                <a:latin typeface="Montserrat"/>
                <a:ea typeface="Montserrat"/>
                <a:cs typeface="Montserrat"/>
                <a:sym typeface="Montserrat"/>
              </a:defRPr>
            </a:lvl8pPr>
            <a:lvl9pPr lvl="8" algn="r" rtl="0">
              <a:buNone/>
              <a:defRPr sz="1300" b="1">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hyperlink" Target="https://www.teachforamerica.org/stories/tackling-covid-19-fatigue-as-a-teacher"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extinguishburnout.com/2019/08/19/is-it-compassion-fatigue-or-burnou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thelatch.com.au/what-is-surge-capacity/#:~:text=According%20to%20an%20episode%20of,find%20a%20new%20energy%20sourc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s://elemental.medium.com/your-surge-capacity-is-depleted-it-s-why-you-feel-awful-de285d542f4c"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brenebrown.com/podcast/brene-with-emily-and-amelia-nagoski-on-burnout-and-how-to-complete-the-stress-cycl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goop.com/wellness/health/avoiding-burnou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jamesclear.com/implementation-intentions"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9.xml"/><Relationship Id="rId1" Type="http://schemas.openxmlformats.org/officeDocument/2006/relationships/slideLayout" Target="../slideLayouts/slideLayout9.xml"/><Relationship Id="rId4" Type="http://schemas.openxmlformats.org/officeDocument/2006/relationships/hyperlink" Target="mailto:patti.forster@fivetowns.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mailto:patti.forster@fivetowns.net"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ctrTitle"/>
          </p:nvPr>
        </p:nvSpPr>
        <p:spPr>
          <a:xfrm>
            <a:off x="685800" y="1771550"/>
            <a:ext cx="7772400" cy="1600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Module 1</a:t>
            </a:r>
            <a:endParaRPr/>
          </a:p>
          <a:p>
            <a:pPr marL="0" lvl="0" indent="0" algn="l" rtl="0">
              <a:spcBef>
                <a:spcPts val="0"/>
              </a:spcBef>
              <a:spcAft>
                <a:spcPts val="0"/>
              </a:spcAft>
              <a:buNone/>
            </a:pPr>
            <a:r>
              <a:rPr lang="en"/>
              <a:t>Take Care </a:t>
            </a:r>
            <a:endParaRPr/>
          </a:p>
          <a:p>
            <a:pPr marL="0" lvl="0" indent="0" algn="l" rtl="0">
              <a:spcBef>
                <a:spcPts val="0"/>
              </a:spcBef>
              <a:spcAft>
                <a:spcPts val="0"/>
              </a:spcAft>
              <a:buNone/>
            </a:pPr>
            <a:r>
              <a:rPr lang="en"/>
              <a:t>of Yourself</a:t>
            </a:r>
            <a:endParaRPr/>
          </a:p>
        </p:txBody>
      </p:sp>
      <p:pic>
        <p:nvPicPr>
          <p:cNvPr id="88" name="Google Shape;88;p12" descr="Image of book"/>
          <p:cNvPicPr preferRelativeResize="0"/>
          <p:nvPr/>
        </p:nvPicPr>
        <p:blipFill>
          <a:blip r:embed="rId3">
            <a:alphaModFix/>
          </a:blip>
          <a:stretch>
            <a:fillRect/>
          </a:stretch>
        </p:blipFill>
        <p:spPr>
          <a:xfrm>
            <a:off x="6162626" y="1425851"/>
            <a:ext cx="2702673" cy="33982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1" descr="photo of turtle"/>
          <p:cNvPicPr preferRelativeResize="0"/>
          <p:nvPr/>
        </p:nvPicPr>
        <p:blipFill>
          <a:blip r:embed="rId3">
            <a:alphaModFix/>
          </a:blip>
          <a:stretch>
            <a:fillRect/>
          </a:stretch>
        </p:blipFill>
        <p:spPr>
          <a:xfrm>
            <a:off x="5298600" y="1593500"/>
            <a:ext cx="3407827" cy="2736901"/>
          </a:xfrm>
          <a:prstGeom prst="rect">
            <a:avLst/>
          </a:prstGeom>
          <a:noFill/>
          <a:ln>
            <a:noFill/>
          </a:ln>
        </p:spPr>
      </p:pic>
      <p:sp>
        <p:nvSpPr>
          <p:cNvPr id="148" name="Google Shape;148;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49" name="Google Shape;149;p21"/>
          <p:cNvSpPr txBox="1"/>
          <p:nvPr/>
        </p:nvSpPr>
        <p:spPr>
          <a:xfrm>
            <a:off x="1141600" y="3541375"/>
            <a:ext cx="26493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latin typeface="Montserrat Light"/>
                <a:ea typeface="Montserrat Light"/>
                <a:cs typeface="Montserrat Light"/>
                <a:sym typeface="Montserrat Light"/>
              </a:rPr>
              <a:t>Latin: </a:t>
            </a:r>
            <a:endParaRPr sz="2000">
              <a:solidFill>
                <a:srgbClr val="FFFFFF"/>
              </a:solidFill>
              <a:latin typeface="Montserrat Light"/>
              <a:ea typeface="Montserrat Light"/>
              <a:cs typeface="Montserrat Light"/>
              <a:sym typeface="Montserrat Light"/>
            </a:endParaRPr>
          </a:p>
          <a:p>
            <a:pPr marL="0" lvl="0" indent="0" algn="l" rtl="0">
              <a:spcBef>
                <a:spcPts val="0"/>
              </a:spcBef>
              <a:spcAft>
                <a:spcPts val="0"/>
              </a:spcAft>
              <a:buNone/>
            </a:pPr>
            <a:r>
              <a:rPr lang="en" sz="2000">
                <a:solidFill>
                  <a:srgbClr val="FFFFFF"/>
                </a:solidFill>
                <a:latin typeface="Montserrat Light"/>
                <a:ea typeface="Montserrat Light"/>
                <a:cs typeface="Montserrat Light"/>
                <a:sym typeface="Montserrat Light"/>
              </a:rPr>
              <a:t>festina lente</a:t>
            </a:r>
            <a:endParaRPr sz="2000">
              <a:solidFill>
                <a:srgbClr val="FFFFFF"/>
              </a:solidFill>
              <a:latin typeface="Montserrat Light"/>
              <a:ea typeface="Montserrat Light"/>
              <a:cs typeface="Montserrat Light"/>
              <a:sym typeface="Montserrat Light"/>
            </a:endParaRPr>
          </a:p>
        </p:txBody>
      </p:sp>
      <p:sp>
        <p:nvSpPr>
          <p:cNvPr id="150" name="Google Shape;150;p21"/>
          <p:cNvSpPr txBox="1">
            <a:spLocks noGrp="1"/>
          </p:cNvSpPr>
          <p:nvPr>
            <p:ph type="ctrTitle" idx="4294967295"/>
          </p:nvPr>
        </p:nvSpPr>
        <p:spPr>
          <a:xfrm>
            <a:off x="516950" y="1442175"/>
            <a:ext cx="5164500" cy="197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solidFill>
                  <a:schemeClr val="lt1"/>
                </a:solidFill>
              </a:rPr>
              <a:t>Hurry Slowly</a:t>
            </a:r>
            <a:endParaRPr sz="72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156" name="Google Shape;156;p22" descr="image of Maryanne Wolf book cover"/>
          <p:cNvPicPr preferRelativeResize="0"/>
          <p:nvPr/>
        </p:nvPicPr>
        <p:blipFill>
          <a:blip r:embed="rId3">
            <a:alphaModFix/>
          </a:blip>
          <a:stretch>
            <a:fillRect/>
          </a:stretch>
        </p:blipFill>
        <p:spPr>
          <a:xfrm>
            <a:off x="6594150" y="1724596"/>
            <a:ext cx="1641550" cy="2474703"/>
          </a:xfrm>
          <a:prstGeom prst="rect">
            <a:avLst/>
          </a:prstGeom>
          <a:noFill/>
          <a:ln>
            <a:noFill/>
          </a:ln>
        </p:spPr>
      </p:pic>
      <p:sp>
        <p:nvSpPr>
          <p:cNvPr id="157" name="Google Shape;157;p22"/>
          <p:cNvSpPr txBox="1">
            <a:spLocks noGrp="1"/>
          </p:cNvSpPr>
          <p:nvPr>
            <p:ph type="title" idx="4294967295"/>
          </p:nvPr>
        </p:nvSpPr>
        <p:spPr>
          <a:xfrm>
            <a:off x="855300" y="836000"/>
            <a:ext cx="5574300" cy="33633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3200" b="0">
                <a:solidFill>
                  <a:schemeClr val="lt1"/>
                </a:solidFill>
                <a:latin typeface="Montserrat Light"/>
                <a:ea typeface="Montserrat Light"/>
                <a:cs typeface="Montserrat Light"/>
                <a:sym typeface="Montserrat Light"/>
              </a:rPr>
              <a:t>Recover a rhythm of time that allows you to attend with consciousness and attention.”</a:t>
            </a:r>
            <a:r>
              <a:rPr lang="en" sz="1800" b="0">
                <a:solidFill>
                  <a:schemeClr val="lt1"/>
                </a:solidFill>
                <a:latin typeface="Montserrat Light"/>
                <a:ea typeface="Montserrat Light"/>
                <a:cs typeface="Montserrat Light"/>
                <a:sym typeface="Montserrat Light"/>
              </a:rPr>
              <a:t>~Maryanne Wolf </a:t>
            </a:r>
            <a:endParaRPr sz="1800" b="0">
              <a:solidFill>
                <a:schemeClr val="lt1"/>
              </a:solidFill>
              <a:latin typeface="Montserrat Light"/>
              <a:ea typeface="Montserrat Light"/>
              <a:cs typeface="Montserrat Light"/>
              <a:sym typeface="Montserrat Light"/>
            </a:endParaRPr>
          </a:p>
          <a:p>
            <a:pPr marL="0" lvl="0" indent="0" algn="l" rtl="0">
              <a:lnSpc>
                <a:spcPct val="100000"/>
              </a:lnSpc>
              <a:spcBef>
                <a:spcPts val="600"/>
              </a:spcBef>
              <a:spcAft>
                <a:spcPts val="600"/>
              </a:spcAft>
              <a:buNone/>
            </a:pPr>
            <a:r>
              <a:rPr lang="en" sz="1800" b="0">
                <a:solidFill>
                  <a:schemeClr val="lt1"/>
                </a:solidFill>
                <a:latin typeface="Montserrat Light"/>
                <a:ea typeface="Montserrat Light"/>
                <a:cs typeface="Montserrat Light"/>
                <a:sym typeface="Montserrat Light"/>
              </a:rPr>
              <a:t>from </a:t>
            </a:r>
            <a:r>
              <a:rPr lang="en" sz="1800" b="0" i="1">
                <a:solidFill>
                  <a:schemeClr val="lt1"/>
                </a:solidFill>
                <a:latin typeface="Montserrat Light"/>
                <a:ea typeface="Montserrat Light"/>
                <a:cs typeface="Montserrat Light"/>
                <a:sym typeface="Montserrat Light"/>
              </a:rPr>
              <a:t>Reader, Come Come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ctrTitle" idx="4294967295"/>
          </p:nvPr>
        </p:nvSpPr>
        <p:spPr>
          <a:xfrm>
            <a:off x="685800" y="1003125"/>
            <a:ext cx="5134200" cy="197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solidFill>
                  <a:schemeClr val="lt1"/>
                </a:solidFill>
              </a:rPr>
              <a:t>Pandemic Fatigue</a:t>
            </a:r>
            <a:endParaRPr sz="7200">
              <a:solidFill>
                <a:schemeClr val="lt1"/>
              </a:solidFill>
            </a:endParaRPr>
          </a:p>
        </p:txBody>
      </p:sp>
      <p:sp>
        <p:nvSpPr>
          <p:cNvPr id="163" name="Google Shape;163;p23"/>
          <p:cNvSpPr txBox="1">
            <a:spLocks noGrp="1"/>
          </p:cNvSpPr>
          <p:nvPr>
            <p:ph type="subTitle" idx="4294967295"/>
          </p:nvPr>
        </p:nvSpPr>
        <p:spPr>
          <a:xfrm>
            <a:off x="685800" y="2979535"/>
            <a:ext cx="4644900" cy="1178400"/>
          </a:xfrm>
          <a:prstGeom prst="rect">
            <a:avLst/>
          </a:prstGeom>
        </p:spPr>
        <p:txBody>
          <a:bodyPr spcFirstLastPara="1" wrap="square" lIns="0" tIns="0" rIns="0" bIns="0" anchor="ctr" anchorCtr="0">
            <a:noAutofit/>
          </a:bodyPr>
          <a:lstStyle/>
          <a:p>
            <a:pPr marL="0" lvl="0" indent="0" algn="l" rtl="0">
              <a:spcBef>
                <a:spcPts val="0"/>
              </a:spcBef>
              <a:spcAft>
                <a:spcPts val="600"/>
              </a:spcAft>
              <a:buNone/>
            </a:pPr>
            <a:r>
              <a:rPr lang="en" sz="3200">
                <a:solidFill>
                  <a:schemeClr val="lt1"/>
                </a:solidFill>
              </a:rPr>
              <a:t>We are all exhausted!</a:t>
            </a:r>
            <a:endParaRPr sz="3200">
              <a:solidFill>
                <a:schemeClr val="lt1"/>
              </a:solidFill>
            </a:endParaRPr>
          </a:p>
        </p:txBody>
      </p:sp>
      <p:sp>
        <p:nvSpPr>
          <p:cNvPr id="164" name="Google Shape;164;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12</a:t>
            </a:fld>
            <a:endParaRPr>
              <a:solidFill>
                <a:schemeClr val="lt1"/>
              </a:solidFill>
            </a:endParaRPr>
          </a:p>
        </p:txBody>
      </p:sp>
      <p:pic>
        <p:nvPicPr>
          <p:cNvPr id="165" name="Google Shape;165;p23" descr="image of coronavirus symbol and world map"/>
          <p:cNvPicPr preferRelativeResize="0"/>
          <p:nvPr/>
        </p:nvPicPr>
        <p:blipFill>
          <a:blip r:embed="rId3">
            <a:alphaModFix/>
          </a:blip>
          <a:stretch>
            <a:fillRect/>
          </a:stretch>
        </p:blipFill>
        <p:spPr>
          <a:xfrm>
            <a:off x="5132125" y="611952"/>
            <a:ext cx="3646100" cy="3919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Pandemic Support </a:t>
            </a:r>
            <a:r>
              <a:rPr lang="en">
                <a:solidFill>
                  <a:srgbClr val="FFFFFF"/>
                </a:solidFill>
              </a:rPr>
              <a:t>1</a:t>
            </a:r>
            <a:endParaRPr>
              <a:solidFill>
                <a:srgbClr val="FFFFFF"/>
              </a:solidFill>
            </a:endParaRPr>
          </a:p>
        </p:txBody>
      </p:sp>
      <p:sp>
        <p:nvSpPr>
          <p:cNvPr id="171" name="Google Shape;171;p24"/>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Compassion Fatigue</a:t>
            </a:r>
            <a:endParaRPr/>
          </a:p>
          <a:p>
            <a:pPr marL="457200" lvl="0" indent="-381000" algn="l" rtl="0">
              <a:spcBef>
                <a:spcPts val="600"/>
              </a:spcBef>
              <a:spcAft>
                <a:spcPts val="0"/>
              </a:spcAft>
              <a:buSzPts val="2400"/>
              <a:buChar char="●"/>
            </a:pPr>
            <a:r>
              <a:rPr lang="en"/>
              <a:t>Surge Depletion</a:t>
            </a:r>
            <a:endParaRPr/>
          </a:p>
          <a:p>
            <a:pPr marL="457200" lvl="0" indent="-381000" algn="l" rtl="0">
              <a:spcBef>
                <a:spcPts val="600"/>
              </a:spcBef>
              <a:spcAft>
                <a:spcPts val="600"/>
              </a:spcAft>
              <a:buSzPts val="2400"/>
              <a:buChar char="●"/>
            </a:pPr>
            <a:r>
              <a:rPr lang="en"/>
              <a:t>Burnout</a:t>
            </a:r>
            <a:endParaRPr/>
          </a:p>
        </p:txBody>
      </p:sp>
      <p:sp>
        <p:nvSpPr>
          <p:cNvPr id="172" name="Google Shape;172;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173" name="Google Shape;173;p24" descr="image of DLP cover"/>
          <p:cNvPicPr preferRelativeResize="0"/>
          <p:nvPr/>
        </p:nvPicPr>
        <p:blipFill>
          <a:blip r:embed="rId3">
            <a:alphaModFix/>
          </a:blip>
          <a:stretch>
            <a:fillRect/>
          </a:stretch>
        </p:blipFill>
        <p:spPr>
          <a:xfrm>
            <a:off x="6093550" y="1700675"/>
            <a:ext cx="2763375" cy="2763375"/>
          </a:xfrm>
          <a:prstGeom prst="rect">
            <a:avLst/>
          </a:prstGeom>
          <a:noFill/>
          <a:ln>
            <a:noFill/>
          </a:ln>
        </p:spPr>
      </p:pic>
      <p:pic>
        <p:nvPicPr>
          <p:cNvPr id="174" name="Google Shape;174;p24" descr="image of human head with many cogs"/>
          <p:cNvPicPr preferRelativeResize="0"/>
          <p:nvPr/>
        </p:nvPicPr>
        <p:blipFill>
          <a:blip r:embed="rId4">
            <a:alphaModFix/>
          </a:blip>
          <a:stretch>
            <a:fillRect/>
          </a:stretch>
        </p:blipFill>
        <p:spPr>
          <a:xfrm>
            <a:off x="1278849" y="3004327"/>
            <a:ext cx="1160948" cy="1459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Pandemic Support </a:t>
            </a:r>
            <a:r>
              <a:rPr lang="en">
                <a:solidFill>
                  <a:srgbClr val="FFFFFF"/>
                </a:solidFill>
              </a:rPr>
              <a:t>22</a:t>
            </a:r>
            <a:endParaRPr>
              <a:solidFill>
                <a:srgbClr val="FFFFFF"/>
              </a:solidFill>
            </a:endParaRPr>
          </a:p>
        </p:txBody>
      </p:sp>
      <p:sp>
        <p:nvSpPr>
          <p:cNvPr id="180" name="Google Shape;180;p2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533400" algn="l" rtl="0">
              <a:spcBef>
                <a:spcPts val="0"/>
              </a:spcBef>
              <a:spcAft>
                <a:spcPts val="0"/>
              </a:spcAft>
              <a:buSzPts val="4800"/>
              <a:buFont typeface="Montserrat"/>
              <a:buChar char="●"/>
            </a:pPr>
            <a:r>
              <a:rPr lang="en" sz="4800" b="1">
                <a:latin typeface="Montserrat"/>
                <a:ea typeface="Montserrat"/>
                <a:cs typeface="Montserrat"/>
                <a:sym typeface="Montserrat"/>
              </a:rPr>
              <a:t>Compassion Fatigue</a:t>
            </a:r>
            <a:endParaRPr sz="4800" b="1">
              <a:latin typeface="Montserrat"/>
              <a:ea typeface="Montserrat"/>
              <a:cs typeface="Montserrat"/>
              <a:sym typeface="Montserrat"/>
            </a:endParaRPr>
          </a:p>
          <a:p>
            <a:pPr marL="457200" lvl="0" indent="-381000" algn="l" rtl="0">
              <a:spcBef>
                <a:spcPts val="600"/>
              </a:spcBef>
              <a:spcAft>
                <a:spcPts val="0"/>
              </a:spcAft>
              <a:buSzPts val="2400"/>
              <a:buChar char="●"/>
            </a:pPr>
            <a:r>
              <a:rPr lang="en"/>
              <a:t>Surge Depletion</a:t>
            </a:r>
            <a:endParaRPr/>
          </a:p>
          <a:p>
            <a:pPr marL="457200" lvl="0" indent="-381000" algn="l" rtl="0">
              <a:spcBef>
                <a:spcPts val="600"/>
              </a:spcBef>
              <a:spcAft>
                <a:spcPts val="600"/>
              </a:spcAft>
              <a:buSzPts val="2400"/>
              <a:buChar char="●"/>
            </a:pPr>
            <a:r>
              <a:rPr lang="en"/>
              <a:t>Burnout</a:t>
            </a:r>
            <a:endParaRPr/>
          </a:p>
        </p:txBody>
      </p:sp>
      <p:sp>
        <p:nvSpPr>
          <p:cNvPr id="181" name="Google Shape;181;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82" name="Google Shape;182;p25"/>
          <p:cNvSpPr txBox="1"/>
          <p:nvPr/>
        </p:nvSpPr>
        <p:spPr>
          <a:xfrm>
            <a:off x="855300" y="4087550"/>
            <a:ext cx="73389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Light"/>
                <a:ea typeface="Montserrat Light"/>
                <a:cs typeface="Montserrat Light"/>
                <a:sym typeface="Montserrat Light"/>
              </a:rPr>
              <a:t>Check out this resource: </a:t>
            </a:r>
            <a:endParaRPr>
              <a:latin typeface="Montserrat Light"/>
              <a:ea typeface="Montserrat Light"/>
              <a:cs typeface="Montserrat Light"/>
              <a:sym typeface="Montserrat Light"/>
            </a:endParaRPr>
          </a:p>
          <a:p>
            <a:pPr marL="0" lvl="0" indent="0" algn="l" rtl="0">
              <a:spcBef>
                <a:spcPts val="0"/>
              </a:spcBef>
              <a:spcAft>
                <a:spcPts val="0"/>
              </a:spcAft>
              <a:buNone/>
            </a:pPr>
            <a:r>
              <a:rPr lang="en" u="sng">
                <a:solidFill>
                  <a:schemeClr val="hlink"/>
                </a:solidFill>
                <a:latin typeface="Montserrat Light"/>
                <a:ea typeface="Montserrat Light"/>
                <a:cs typeface="Montserrat Light"/>
                <a:sym typeface="Montserrat Light"/>
                <a:hlinkClick r:id="rId3"/>
              </a:rPr>
              <a:t>Tackling COVID-19 Fatigue as a Teacher</a:t>
            </a:r>
            <a:endParaRPr>
              <a:latin typeface="Montserrat Light"/>
              <a:ea typeface="Montserrat Light"/>
              <a:cs typeface="Montserrat Light"/>
              <a:sym typeface="Montserrat Light"/>
            </a:endParaRPr>
          </a:p>
        </p:txBody>
      </p:sp>
      <p:pic>
        <p:nvPicPr>
          <p:cNvPr id="183" name="Google Shape;183;p25" descr="drawing of fatigued human"/>
          <p:cNvPicPr preferRelativeResize="0"/>
          <p:nvPr/>
        </p:nvPicPr>
        <p:blipFill>
          <a:blip r:embed="rId4">
            <a:alphaModFix/>
          </a:blip>
          <a:stretch>
            <a:fillRect/>
          </a:stretch>
        </p:blipFill>
        <p:spPr>
          <a:xfrm>
            <a:off x="6577275" y="2375525"/>
            <a:ext cx="1616925" cy="24313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89" name="Google Shape;189;p26"/>
          <p:cNvSpPr txBox="1">
            <a:spLocks noGrp="1"/>
          </p:cNvSpPr>
          <p:nvPr>
            <p:ph type="ctrTitle" idx="4294967295"/>
          </p:nvPr>
        </p:nvSpPr>
        <p:spPr>
          <a:xfrm>
            <a:off x="1583550" y="2092300"/>
            <a:ext cx="6630900" cy="19764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600"/>
              </a:spcAft>
              <a:buNone/>
            </a:pPr>
            <a:r>
              <a:rPr lang="en" sz="3200" b="0">
                <a:solidFill>
                  <a:schemeClr val="lt1"/>
                </a:solidFill>
                <a:latin typeface="Montserrat Light"/>
                <a:ea typeface="Montserrat Light"/>
                <a:cs typeface="Montserrat Light"/>
                <a:sym typeface="Montserrat Light"/>
              </a:rPr>
              <a:t>The fundamental trap that causes compassion fatigue is a focus on other people and their needs before focusing on your own self-care needs.”</a:t>
            </a:r>
            <a:r>
              <a:rPr lang="en" sz="1800" b="0">
                <a:solidFill>
                  <a:schemeClr val="lt1"/>
                </a:solidFill>
                <a:latin typeface="Montserrat Light"/>
                <a:ea typeface="Montserrat Light"/>
                <a:cs typeface="Montserrat Light"/>
                <a:sym typeface="Montserrat Light"/>
              </a:rPr>
              <a:t>~Terri Bogue, </a:t>
            </a:r>
            <a:br>
              <a:rPr lang="en" sz="1800" b="0">
                <a:solidFill>
                  <a:schemeClr val="lt1"/>
                </a:solidFill>
                <a:latin typeface="Montserrat Light"/>
                <a:ea typeface="Montserrat Light"/>
                <a:cs typeface="Montserrat Light"/>
                <a:sym typeface="Montserrat Light"/>
              </a:rPr>
            </a:br>
            <a:r>
              <a:rPr lang="en" sz="1800" b="0" i="1" u="sng">
                <a:solidFill>
                  <a:srgbClr val="9FC5E8"/>
                </a:solidFill>
                <a:latin typeface="Montserrat Light"/>
                <a:ea typeface="Montserrat Light"/>
                <a:cs typeface="Montserrat Light"/>
                <a:sym typeface="Montserrat Light"/>
                <a:hlinkClick r:id="rId3">
                  <a:extLst>
                    <a:ext uri="{A12FA001-AC4F-418D-AE19-62706E023703}">
                      <ahyp:hlinkClr xmlns:ahyp="http://schemas.microsoft.com/office/drawing/2018/hyperlinkcolor" val="tx"/>
                    </a:ext>
                  </a:extLst>
                </a:hlinkClick>
              </a:rPr>
              <a:t>Is It Compassion Fatigue or Burnout?</a:t>
            </a:r>
            <a:endParaRPr sz="72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Pandemic Support </a:t>
            </a:r>
            <a:r>
              <a:rPr lang="en">
                <a:solidFill>
                  <a:srgbClr val="FFFFFF"/>
                </a:solidFill>
              </a:rPr>
              <a:t>3</a:t>
            </a:r>
            <a:endParaRPr>
              <a:solidFill>
                <a:srgbClr val="FFFFFF"/>
              </a:solidFill>
            </a:endParaRPr>
          </a:p>
        </p:txBody>
      </p:sp>
      <p:sp>
        <p:nvSpPr>
          <p:cNvPr id="195" name="Google Shape;195;p27"/>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Compassion Fatigue</a:t>
            </a:r>
            <a:endParaRPr/>
          </a:p>
          <a:p>
            <a:pPr marL="457200" lvl="0" indent="-533400" algn="l" rtl="0">
              <a:spcBef>
                <a:spcPts val="600"/>
              </a:spcBef>
              <a:spcAft>
                <a:spcPts val="0"/>
              </a:spcAft>
              <a:buSzPts val="4800"/>
              <a:buFont typeface="Montserrat"/>
              <a:buChar char="●"/>
            </a:pPr>
            <a:r>
              <a:rPr lang="en" sz="4800" b="1">
                <a:latin typeface="Montserrat"/>
                <a:ea typeface="Montserrat"/>
                <a:cs typeface="Montserrat"/>
                <a:sym typeface="Montserrat"/>
              </a:rPr>
              <a:t>Surge Depletion</a:t>
            </a:r>
            <a:endParaRPr sz="4800" b="1">
              <a:latin typeface="Montserrat"/>
              <a:ea typeface="Montserrat"/>
              <a:cs typeface="Montserrat"/>
              <a:sym typeface="Montserrat"/>
            </a:endParaRPr>
          </a:p>
          <a:p>
            <a:pPr marL="457200" lvl="0" indent="-381000" algn="l" rtl="0">
              <a:spcBef>
                <a:spcPts val="600"/>
              </a:spcBef>
              <a:spcAft>
                <a:spcPts val="600"/>
              </a:spcAft>
              <a:buSzPts val="2400"/>
              <a:buChar char="●"/>
            </a:pPr>
            <a:r>
              <a:rPr lang="en"/>
              <a:t>Burnout</a:t>
            </a:r>
            <a:endParaRPr/>
          </a:p>
        </p:txBody>
      </p:sp>
      <p:sp>
        <p:nvSpPr>
          <p:cNvPr id="196" name="Google Shape;196;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97" name="Google Shape;197;p27"/>
          <p:cNvSpPr txBox="1"/>
          <p:nvPr/>
        </p:nvSpPr>
        <p:spPr>
          <a:xfrm>
            <a:off x="855300" y="4087550"/>
            <a:ext cx="73389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Light"/>
                <a:ea typeface="Montserrat Light"/>
                <a:cs typeface="Montserrat Light"/>
                <a:sym typeface="Montserrat Light"/>
              </a:rPr>
              <a:t>Check out this resource: </a:t>
            </a:r>
            <a:endParaRPr>
              <a:latin typeface="Montserrat Light"/>
              <a:ea typeface="Montserrat Light"/>
              <a:cs typeface="Montserrat Light"/>
              <a:sym typeface="Montserrat Light"/>
            </a:endParaRPr>
          </a:p>
          <a:p>
            <a:pPr marL="0" lvl="0" indent="0" algn="l" rtl="0">
              <a:spcBef>
                <a:spcPts val="0"/>
              </a:spcBef>
              <a:spcAft>
                <a:spcPts val="0"/>
              </a:spcAft>
              <a:buNone/>
            </a:pPr>
            <a:r>
              <a:rPr lang="en" u="sng">
                <a:solidFill>
                  <a:schemeClr val="hlink"/>
                </a:solidFill>
                <a:latin typeface="Montserrat Light"/>
                <a:ea typeface="Montserrat Light"/>
                <a:cs typeface="Montserrat Light"/>
                <a:sym typeface="Montserrat Light"/>
                <a:hlinkClick r:id="rId3"/>
              </a:rPr>
              <a:t>What is Surge Capacity? It Might Explain Why You are Feeling So Depleted</a:t>
            </a:r>
            <a:endParaRPr>
              <a:latin typeface="Montserrat Light"/>
              <a:ea typeface="Montserrat Light"/>
              <a:cs typeface="Montserrat Light"/>
              <a:sym typeface="Montserrat Light"/>
            </a:endParaRPr>
          </a:p>
        </p:txBody>
      </p:sp>
      <p:pic>
        <p:nvPicPr>
          <p:cNvPr id="198" name="Google Shape;198;p27" descr="person with oxygen tank"/>
          <p:cNvPicPr preferRelativeResize="0"/>
          <p:nvPr/>
        </p:nvPicPr>
        <p:blipFill>
          <a:blip r:embed="rId4">
            <a:alphaModFix/>
          </a:blip>
          <a:stretch>
            <a:fillRect/>
          </a:stretch>
        </p:blipFill>
        <p:spPr>
          <a:xfrm>
            <a:off x="6764175" y="2315150"/>
            <a:ext cx="1772400" cy="1772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04" name="Google Shape;204;p28"/>
          <p:cNvSpPr txBox="1">
            <a:spLocks noGrp="1"/>
          </p:cNvSpPr>
          <p:nvPr>
            <p:ph type="ctrTitle" idx="4294967295"/>
          </p:nvPr>
        </p:nvSpPr>
        <p:spPr>
          <a:xfrm>
            <a:off x="1634175" y="945650"/>
            <a:ext cx="6630900" cy="39234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600"/>
              </a:spcAft>
              <a:buNone/>
            </a:pPr>
            <a:r>
              <a:rPr lang="en" sz="2400" b="0">
                <a:solidFill>
                  <a:schemeClr val="lt1"/>
                </a:solidFill>
              </a:rPr>
              <a:t>Surge capacity is a collection of adaptive systems — mental and physical — that humans draw on for short-term survival in acutely stressful situations, such as natural disasters. </a:t>
            </a:r>
            <a:r>
              <a:rPr lang="en" sz="2400" b="0">
                <a:solidFill>
                  <a:srgbClr val="FFE599"/>
                </a:solidFill>
              </a:rPr>
              <a:t>But natural disasters occur over a short period, even if recovery is long. Pandemics are different — the disaster itself stretches out indefinitely</a:t>
            </a:r>
            <a:r>
              <a:rPr lang="en" sz="2400" b="0">
                <a:solidFill>
                  <a:schemeClr val="lt1"/>
                </a:solidFill>
              </a:rPr>
              <a:t>..</a:t>
            </a:r>
            <a:r>
              <a:rPr lang="en" sz="1800" b="0">
                <a:solidFill>
                  <a:schemeClr val="lt1"/>
                </a:solidFill>
                <a:latin typeface="Montserrat Light"/>
                <a:ea typeface="Montserrat Light"/>
                <a:cs typeface="Montserrat Light"/>
                <a:sym typeface="Montserrat Light"/>
              </a:rPr>
              <a:t>~Tara Haelle, </a:t>
            </a:r>
            <a:br>
              <a:rPr lang="en" sz="1800" b="0">
                <a:solidFill>
                  <a:srgbClr val="9FC5E8"/>
                </a:solidFill>
                <a:latin typeface="Montserrat Light"/>
                <a:ea typeface="Montserrat Light"/>
                <a:cs typeface="Montserrat Light"/>
                <a:sym typeface="Montserrat Light"/>
              </a:rPr>
            </a:br>
            <a:r>
              <a:rPr lang="en" sz="1800" b="0" i="1" u="sng">
                <a:solidFill>
                  <a:srgbClr val="9FC5E8"/>
                </a:solidFill>
                <a:latin typeface="Montserrat Light"/>
                <a:ea typeface="Montserrat Light"/>
                <a:cs typeface="Montserrat Light"/>
                <a:sym typeface="Montserrat Light"/>
                <a:hlinkClick r:id="rId3">
                  <a:extLst>
                    <a:ext uri="{A12FA001-AC4F-418D-AE19-62706E023703}">
                      <ahyp:hlinkClr xmlns:ahyp="http://schemas.microsoft.com/office/drawing/2018/hyperlinkcolor" val="tx"/>
                    </a:ext>
                  </a:extLst>
                </a:hlinkClick>
              </a:rPr>
              <a:t>Your ‘Surge Capacity’ Is Depleted — It’s Why You Feel Awful</a:t>
            </a:r>
            <a:endParaRPr sz="72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Pandemic Support </a:t>
            </a:r>
            <a:r>
              <a:rPr lang="en">
                <a:solidFill>
                  <a:srgbClr val="FFFFFF"/>
                </a:solidFill>
              </a:rPr>
              <a:t>4</a:t>
            </a:r>
            <a:endParaRPr>
              <a:solidFill>
                <a:srgbClr val="FFFFFF"/>
              </a:solidFill>
            </a:endParaRPr>
          </a:p>
        </p:txBody>
      </p:sp>
      <p:sp>
        <p:nvSpPr>
          <p:cNvPr id="210" name="Google Shape;210;p29"/>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Compassion Fatigue</a:t>
            </a:r>
            <a:endParaRPr/>
          </a:p>
          <a:p>
            <a:pPr marL="457200" lvl="0" indent="-381000" algn="l" rtl="0">
              <a:spcBef>
                <a:spcPts val="600"/>
              </a:spcBef>
              <a:spcAft>
                <a:spcPts val="0"/>
              </a:spcAft>
              <a:buSzPts val="2400"/>
              <a:buChar char="●"/>
            </a:pPr>
            <a:r>
              <a:rPr lang="en"/>
              <a:t>Surge Depletion</a:t>
            </a:r>
            <a:endParaRPr/>
          </a:p>
          <a:p>
            <a:pPr marL="457200" lvl="0" indent="-533400" algn="l" rtl="0">
              <a:spcBef>
                <a:spcPts val="600"/>
              </a:spcBef>
              <a:spcAft>
                <a:spcPts val="600"/>
              </a:spcAft>
              <a:buSzPts val="4800"/>
              <a:buFont typeface="Montserrat"/>
              <a:buChar char="●"/>
            </a:pPr>
            <a:r>
              <a:rPr lang="en" sz="4800" b="1">
                <a:latin typeface="Montserrat"/>
                <a:ea typeface="Montserrat"/>
                <a:cs typeface="Montserrat"/>
                <a:sym typeface="Montserrat"/>
              </a:rPr>
              <a:t>Burnout</a:t>
            </a:r>
            <a:endParaRPr/>
          </a:p>
        </p:txBody>
      </p:sp>
      <p:sp>
        <p:nvSpPr>
          <p:cNvPr id="211" name="Google Shape;211;p2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12" name="Google Shape;212;p29"/>
          <p:cNvSpPr txBox="1"/>
          <p:nvPr/>
        </p:nvSpPr>
        <p:spPr>
          <a:xfrm>
            <a:off x="855300" y="4087550"/>
            <a:ext cx="81741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Light"/>
                <a:ea typeface="Montserrat Light"/>
                <a:cs typeface="Montserrat Light"/>
                <a:sym typeface="Montserrat Light"/>
              </a:rPr>
              <a:t>Check out this resource: </a:t>
            </a:r>
            <a:endParaRPr>
              <a:latin typeface="Montserrat Light"/>
              <a:ea typeface="Montserrat Light"/>
              <a:cs typeface="Montserrat Light"/>
              <a:sym typeface="Montserrat Light"/>
            </a:endParaRPr>
          </a:p>
          <a:p>
            <a:pPr marL="0" lvl="0" indent="0" algn="l" rtl="0">
              <a:spcBef>
                <a:spcPts val="0"/>
              </a:spcBef>
              <a:spcAft>
                <a:spcPts val="0"/>
              </a:spcAft>
              <a:buNone/>
            </a:pPr>
            <a:r>
              <a:rPr lang="en" u="sng">
                <a:solidFill>
                  <a:schemeClr val="hlink"/>
                </a:solidFill>
                <a:latin typeface="Montserrat Light"/>
                <a:ea typeface="Montserrat Light"/>
                <a:cs typeface="Montserrat Light"/>
                <a:sym typeface="Montserrat Light"/>
                <a:hlinkClick r:id="rId3"/>
              </a:rPr>
              <a:t>Brené with Emily and Amelia Nagoski on Burnout and How to Complete the Stress Cycle</a:t>
            </a:r>
            <a:endParaRPr>
              <a:latin typeface="Montserrat Light"/>
              <a:ea typeface="Montserrat Light"/>
              <a:cs typeface="Montserrat Light"/>
              <a:sym typeface="Montserrat Light"/>
            </a:endParaRPr>
          </a:p>
        </p:txBody>
      </p:sp>
      <p:pic>
        <p:nvPicPr>
          <p:cNvPr id="213" name="Google Shape;213;p29" descr="photo and drawing of person with too many things happening around them"/>
          <p:cNvPicPr preferRelativeResize="0"/>
          <p:nvPr/>
        </p:nvPicPr>
        <p:blipFill>
          <a:blip r:embed="rId4">
            <a:alphaModFix/>
          </a:blip>
          <a:stretch>
            <a:fillRect/>
          </a:stretch>
        </p:blipFill>
        <p:spPr>
          <a:xfrm>
            <a:off x="4401503" y="2269525"/>
            <a:ext cx="4422975" cy="1672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217"/>
        <p:cNvGrpSpPr/>
        <p:nvPr/>
      </p:nvGrpSpPr>
      <p:grpSpPr>
        <a:xfrm>
          <a:off x="0" y="0"/>
          <a:ext cx="0" cy="0"/>
          <a:chOff x="0" y="0"/>
          <a:chExt cx="0" cy="0"/>
        </a:xfrm>
      </p:grpSpPr>
      <p:sp>
        <p:nvSpPr>
          <p:cNvPr id="218" name="Google Shape;218;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19" name="Google Shape;219;p30" descr="blue puzzle piece part of a square image of four different puzzle pieces." title="blue puzzle piece"/>
          <p:cNvSpPr/>
          <p:nvPr/>
        </p:nvSpPr>
        <p:spPr>
          <a:xfrm>
            <a:off x="408726" y="286141"/>
            <a:ext cx="572119" cy="303336"/>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rgbClr val="2AC3F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1E2124"/>
              </a:buClr>
              <a:buSzPts val="1400"/>
              <a:buFont typeface="Calibri"/>
              <a:buNone/>
            </a:pPr>
            <a:endParaRPr sz="1400" b="0" i="0" u="none" strike="noStrike" cap="none">
              <a:solidFill>
                <a:srgbClr val="1E2124"/>
              </a:solidFill>
              <a:latin typeface="Calibri"/>
              <a:ea typeface="Calibri"/>
              <a:cs typeface="Calibri"/>
              <a:sym typeface="Calibri"/>
            </a:endParaRPr>
          </a:p>
        </p:txBody>
      </p:sp>
      <p:sp>
        <p:nvSpPr>
          <p:cNvPr id="220" name="Google Shape;220;p30" descr="purple puzzle piece part of a square image of four different puzzle pieces." title="purple puzzle piece"/>
          <p:cNvSpPr/>
          <p:nvPr/>
        </p:nvSpPr>
        <p:spPr>
          <a:xfrm>
            <a:off x="898679" y="286141"/>
            <a:ext cx="457782" cy="379027"/>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rgbClr val="00459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1E2124"/>
              </a:buClr>
              <a:buSzPts val="1400"/>
              <a:buFont typeface="Calibri"/>
              <a:buNone/>
            </a:pPr>
            <a:endParaRPr sz="1400" b="0" i="0" u="none" strike="noStrike" cap="none">
              <a:solidFill>
                <a:srgbClr val="1E2124"/>
              </a:solidFill>
              <a:latin typeface="Calibri"/>
              <a:ea typeface="Calibri"/>
              <a:cs typeface="Calibri"/>
              <a:sym typeface="Calibri"/>
            </a:endParaRPr>
          </a:p>
        </p:txBody>
      </p:sp>
      <p:sp>
        <p:nvSpPr>
          <p:cNvPr id="221" name="Google Shape;221;p30" descr="green puzzle piece part of a square image of four different puzzle pieces." title="green puzzle piece"/>
          <p:cNvSpPr/>
          <p:nvPr/>
        </p:nvSpPr>
        <p:spPr>
          <a:xfrm>
            <a:off x="408726" y="535084"/>
            <a:ext cx="456913" cy="379027"/>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rgbClr val="A9E04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1E2124"/>
              </a:buClr>
              <a:buSzPts val="1400"/>
              <a:buFont typeface="Calibri"/>
              <a:buNone/>
            </a:pPr>
            <a:endParaRPr sz="1400" b="0" i="0" u="none" strike="noStrike" cap="none">
              <a:solidFill>
                <a:srgbClr val="1E2124"/>
              </a:solidFill>
              <a:latin typeface="Calibri"/>
              <a:ea typeface="Calibri"/>
              <a:cs typeface="Calibri"/>
              <a:sym typeface="Calibri"/>
            </a:endParaRPr>
          </a:p>
        </p:txBody>
      </p:sp>
      <p:sp>
        <p:nvSpPr>
          <p:cNvPr id="222" name="Google Shape;222;p30" descr="teal puzzle piece part of a square image of four different puzzle pieces." title="teal puzzle piece"/>
          <p:cNvSpPr/>
          <p:nvPr/>
        </p:nvSpPr>
        <p:spPr>
          <a:xfrm>
            <a:off x="784342" y="611638"/>
            <a:ext cx="572119" cy="3024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rgbClr val="6BD8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1E2124"/>
              </a:buClr>
              <a:buSzPts val="1400"/>
              <a:buFont typeface="Calibri"/>
              <a:buNone/>
            </a:pPr>
            <a:endParaRPr sz="1400" b="0" i="0" u="none" strike="noStrike" cap="none">
              <a:solidFill>
                <a:srgbClr val="1E2124"/>
              </a:solidFill>
              <a:latin typeface="Calibri"/>
              <a:ea typeface="Calibri"/>
              <a:cs typeface="Calibri"/>
              <a:sym typeface="Calibri"/>
            </a:endParaRPr>
          </a:p>
        </p:txBody>
      </p:sp>
      <p:sp>
        <p:nvSpPr>
          <p:cNvPr id="223" name="Google Shape;223;p30"/>
          <p:cNvSpPr txBox="1">
            <a:spLocks noGrp="1"/>
          </p:cNvSpPr>
          <p:nvPr>
            <p:ph type="title" idx="4294967295"/>
          </p:nvPr>
        </p:nvSpPr>
        <p:spPr>
          <a:xfrm>
            <a:off x="1550275" y="401975"/>
            <a:ext cx="7433400" cy="3963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2400">
                <a:solidFill>
                  <a:srgbClr val="434343"/>
                </a:solidFill>
              </a:rPr>
              <a:t>Activity #1</a:t>
            </a:r>
            <a:endParaRPr/>
          </a:p>
        </p:txBody>
      </p:sp>
      <p:sp>
        <p:nvSpPr>
          <p:cNvPr id="224" name="Google Shape;224;p30"/>
          <p:cNvSpPr txBox="1"/>
          <p:nvPr/>
        </p:nvSpPr>
        <p:spPr>
          <a:xfrm>
            <a:off x="902675" y="1310875"/>
            <a:ext cx="8229300" cy="4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Montserrat Light"/>
                <a:ea typeface="Montserrat Light"/>
                <a:cs typeface="Montserrat Light"/>
                <a:sym typeface="Montserrat Light"/>
              </a:rPr>
              <a:t>What is your current level of COMPASSION FATIGUE?</a:t>
            </a:r>
            <a:endParaRPr sz="200">
              <a:latin typeface="Montserrat Light"/>
              <a:ea typeface="Montserrat Light"/>
              <a:cs typeface="Montserrat Light"/>
              <a:sym typeface="Montserrat Light"/>
            </a:endParaRPr>
          </a:p>
        </p:txBody>
      </p:sp>
      <p:cxnSp>
        <p:nvCxnSpPr>
          <p:cNvPr id="225" name="Google Shape;225;p30"/>
          <p:cNvCxnSpPr/>
          <p:nvPr/>
        </p:nvCxnSpPr>
        <p:spPr>
          <a:xfrm>
            <a:off x="755675" y="1873225"/>
            <a:ext cx="7792800" cy="14100"/>
          </a:xfrm>
          <a:prstGeom prst="straightConnector1">
            <a:avLst/>
          </a:prstGeom>
          <a:noFill/>
          <a:ln w="38100" cap="flat" cmpd="sng">
            <a:solidFill>
              <a:srgbClr val="000000"/>
            </a:solidFill>
            <a:prstDash val="solid"/>
            <a:round/>
            <a:headEnd type="diamond" w="med" len="med"/>
            <a:tailEnd type="diamond" w="med" len="med"/>
          </a:ln>
        </p:spPr>
      </p:cxnSp>
      <p:sp>
        <p:nvSpPr>
          <p:cNvPr id="226" name="Google Shape;226;p30"/>
          <p:cNvSpPr txBox="1"/>
          <p:nvPr/>
        </p:nvSpPr>
        <p:spPr>
          <a:xfrm>
            <a:off x="4000" y="1931425"/>
            <a:ext cx="15825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ontserrat Light"/>
                <a:ea typeface="Montserrat Light"/>
                <a:cs typeface="Montserrat Light"/>
                <a:sym typeface="Montserrat Light"/>
              </a:rPr>
              <a:t>I have nothing </a:t>
            </a:r>
            <a:endParaRPr sz="1200">
              <a:latin typeface="Montserrat Light"/>
              <a:ea typeface="Montserrat Light"/>
              <a:cs typeface="Montserrat Light"/>
              <a:sym typeface="Montserrat Light"/>
            </a:endParaRPr>
          </a:p>
          <a:p>
            <a:pPr marL="0" lvl="0" indent="0" algn="ctr" rtl="0">
              <a:spcBef>
                <a:spcPts val="0"/>
              </a:spcBef>
              <a:spcAft>
                <a:spcPts val="0"/>
              </a:spcAft>
              <a:buNone/>
            </a:pPr>
            <a:r>
              <a:rPr lang="en" sz="1200">
                <a:latin typeface="Montserrat Light"/>
                <a:ea typeface="Montserrat Light"/>
                <a:cs typeface="Montserrat Light"/>
                <a:sym typeface="Montserrat Light"/>
              </a:rPr>
              <a:t>Left to give.</a:t>
            </a:r>
            <a:endParaRPr sz="1200">
              <a:latin typeface="Montserrat Light"/>
              <a:ea typeface="Montserrat Light"/>
              <a:cs typeface="Montserrat Light"/>
              <a:sym typeface="Montserrat Light"/>
            </a:endParaRPr>
          </a:p>
        </p:txBody>
      </p:sp>
      <p:sp>
        <p:nvSpPr>
          <p:cNvPr id="227" name="Google Shape;227;p30"/>
          <p:cNvSpPr txBox="1"/>
          <p:nvPr/>
        </p:nvSpPr>
        <p:spPr>
          <a:xfrm>
            <a:off x="7092800" y="1959475"/>
            <a:ext cx="20238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ontserrat Light"/>
                <a:ea typeface="Montserrat Light"/>
                <a:cs typeface="Montserrat Light"/>
                <a:sym typeface="Montserrat Light"/>
              </a:rPr>
              <a:t>I am plenty in my reserves to help others!</a:t>
            </a:r>
            <a:endParaRPr sz="1200">
              <a:latin typeface="Montserrat Light"/>
              <a:ea typeface="Montserrat Light"/>
              <a:cs typeface="Montserrat Light"/>
              <a:sym typeface="Montserrat Light"/>
            </a:endParaRPr>
          </a:p>
        </p:txBody>
      </p:sp>
      <p:sp>
        <p:nvSpPr>
          <p:cNvPr id="228" name="Google Shape;228;p30"/>
          <p:cNvSpPr txBox="1"/>
          <p:nvPr/>
        </p:nvSpPr>
        <p:spPr>
          <a:xfrm>
            <a:off x="906688" y="2524863"/>
            <a:ext cx="8229300" cy="4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Montserrat Light"/>
                <a:ea typeface="Montserrat Light"/>
                <a:cs typeface="Montserrat Light"/>
                <a:sym typeface="Montserrat Light"/>
              </a:rPr>
              <a:t>What is your current level of SURGE DEPLETION?</a:t>
            </a:r>
            <a:endParaRPr sz="200">
              <a:latin typeface="Montserrat Light"/>
              <a:ea typeface="Montserrat Light"/>
              <a:cs typeface="Montserrat Light"/>
              <a:sym typeface="Montserrat Light"/>
            </a:endParaRPr>
          </a:p>
        </p:txBody>
      </p:sp>
      <p:cxnSp>
        <p:nvCxnSpPr>
          <p:cNvPr id="229" name="Google Shape;229;p30"/>
          <p:cNvCxnSpPr/>
          <p:nvPr/>
        </p:nvCxnSpPr>
        <p:spPr>
          <a:xfrm>
            <a:off x="759688" y="3087213"/>
            <a:ext cx="7792800" cy="14100"/>
          </a:xfrm>
          <a:prstGeom prst="straightConnector1">
            <a:avLst/>
          </a:prstGeom>
          <a:noFill/>
          <a:ln w="38100" cap="flat" cmpd="sng">
            <a:solidFill>
              <a:srgbClr val="000000"/>
            </a:solidFill>
            <a:prstDash val="solid"/>
            <a:round/>
            <a:headEnd type="diamond" w="med" len="med"/>
            <a:tailEnd type="diamond" w="med" len="med"/>
          </a:ln>
        </p:spPr>
      </p:cxnSp>
      <p:sp>
        <p:nvSpPr>
          <p:cNvPr id="230" name="Google Shape;230;p30"/>
          <p:cNvSpPr txBox="1"/>
          <p:nvPr/>
        </p:nvSpPr>
        <p:spPr>
          <a:xfrm>
            <a:off x="8013" y="3145413"/>
            <a:ext cx="15825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ontserrat Light"/>
                <a:ea typeface="Montserrat Light"/>
                <a:cs typeface="Montserrat Light"/>
                <a:sym typeface="Montserrat Light"/>
              </a:rPr>
              <a:t>I can barely </a:t>
            </a:r>
            <a:endParaRPr sz="1200">
              <a:latin typeface="Montserrat Light"/>
              <a:ea typeface="Montserrat Light"/>
              <a:cs typeface="Montserrat Light"/>
              <a:sym typeface="Montserrat Light"/>
            </a:endParaRPr>
          </a:p>
          <a:p>
            <a:pPr marL="0" lvl="0" indent="0" algn="ctr" rtl="0">
              <a:spcBef>
                <a:spcPts val="0"/>
              </a:spcBef>
              <a:spcAft>
                <a:spcPts val="0"/>
              </a:spcAft>
              <a:buNone/>
            </a:pPr>
            <a:r>
              <a:rPr lang="en" sz="1200">
                <a:latin typeface="Montserrat Light"/>
                <a:ea typeface="Montserrat Light"/>
                <a:cs typeface="Montserrat Light"/>
                <a:sym typeface="Montserrat Light"/>
              </a:rPr>
              <a:t>function.</a:t>
            </a:r>
            <a:endParaRPr sz="1200">
              <a:latin typeface="Montserrat Light"/>
              <a:ea typeface="Montserrat Light"/>
              <a:cs typeface="Montserrat Light"/>
              <a:sym typeface="Montserrat Light"/>
            </a:endParaRPr>
          </a:p>
        </p:txBody>
      </p:sp>
      <p:sp>
        <p:nvSpPr>
          <p:cNvPr id="231" name="Google Shape;231;p30"/>
          <p:cNvSpPr txBox="1"/>
          <p:nvPr/>
        </p:nvSpPr>
        <p:spPr>
          <a:xfrm>
            <a:off x="7319813" y="3173450"/>
            <a:ext cx="18006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ontserrat Light"/>
                <a:ea typeface="Montserrat Light"/>
                <a:cs typeface="Montserrat Light"/>
                <a:sym typeface="Montserrat Light"/>
              </a:rPr>
              <a:t>I am ready to run a marathon!</a:t>
            </a:r>
            <a:endParaRPr sz="1200">
              <a:latin typeface="Montserrat Light"/>
              <a:ea typeface="Montserrat Light"/>
              <a:cs typeface="Montserrat Light"/>
              <a:sym typeface="Montserrat Light"/>
            </a:endParaRPr>
          </a:p>
        </p:txBody>
      </p:sp>
      <p:sp>
        <p:nvSpPr>
          <p:cNvPr id="232" name="Google Shape;232;p30"/>
          <p:cNvSpPr txBox="1"/>
          <p:nvPr/>
        </p:nvSpPr>
        <p:spPr>
          <a:xfrm>
            <a:off x="910688" y="3759713"/>
            <a:ext cx="8229300" cy="4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Montserrat Light"/>
                <a:ea typeface="Montserrat Light"/>
                <a:cs typeface="Montserrat Light"/>
                <a:sym typeface="Montserrat Light"/>
              </a:rPr>
              <a:t>What is your current level of BURNOUT?</a:t>
            </a:r>
            <a:endParaRPr sz="200">
              <a:latin typeface="Montserrat Light"/>
              <a:ea typeface="Montserrat Light"/>
              <a:cs typeface="Montserrat Light"/>
              <a:sym typeface="Montserrat Light"/>
            </a:endParaRPr>
          </a:p>
        </p:txBody>
      </p:sp>
      <p:cxnSp>
        <p:nvCxnSpPr>
          <p:cNvPr id="233" name="Google Shape;233;p30"/>
          <p:cNvCxnSpPr/>
          <p:nvPr/>
        </p:nvCxnSpPr>
        <p:spPr>
          <a:xfrm>
            <a:off x="763688" y="4322063"/>
            <a:ext cx="7792800" cy="14100"/>
          </a:xfrm>
          <a:prstGeom prst="straightConnector1">
            <a:avLst/>
          </a:prstGeom>
          <a:noFill/>
          <a:ln w="38100" cap="flat" cmpd="sng">
            <a:solidFill>
              <a:srgbClr val="000000"/>
            </a:solidFill>
            <a:prstDash val="solid"/>
            <a:round/>
            <a:headEnd type="diamond" w="med" len="med"/>
            <a:tailEnd type="diamond" w="med" len="med"/>
          </a:ln>
        </p:spPr>
      </p:cxnSp>
      <p:sp>
        <p:nvSpPr>
          <p:cNvPr id="234" name="Google Shape;234;p30"/>
          <p:cNvSpPr txBox="1"/>
          <p:nvPr/>
        </p:nvSpPr>
        <p:spPr>
          <a:xfrm>
            <a:off x="12013" y="4380263"/>
            <a:ext cx="15825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ontserrat Light"/>
                <a:ea typeface="Montserrat Light"/>
                <a:cs typeface="Montserrat Light"/>
                <a:sym typeface="Montserrat Light"/>
              </a:rPr>
              <a:t>I’m done!.</a:t>
            </a:r>
            <a:endParaRPr sz="1200">
              <a:latin typeface="Montserrat Light"/>
              <a:ea typeface="Montserrat Light"/>
              <a:cs typeface="Montserrat Light"/>
              <a:sym typeface="Montserrat Light"/>
            </a:endParaRPr>
          </a:p>
        </p:txBody>
      </p:sp>
      <p:sp>
        <p:nvSpPr>
          <p:cNvPr id="235" name="Google Shape;235;p30"/>
          <p:cNvSpPr txBox="1"/>
          <p:nvPr/>
        </p:nvSpPr>
        <p:spPr>
          <a:xfrm>
            <a:off x="7323813" y="4408300"/>
            <a:ext cx="18006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ontserrat Light"/>
                <a:ea typeface="Montserrat Light"/>
                <a:cs typeface="Montserrat Light"/>
                <a:sym typeface="Montserrat Light"/>
              </a:rPr>
              <a:t>I love my job!</a:t>
            </a:r>
            <a:endParaRPr sz="1200">
              <a:latin typeface="Montserrat Light"/>
              <a:ea typeface="Montserrat Light"/>
              <a:cs typeface="Montserrat Light"/>
              <a:sym typeface="Montserrat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WELCOME</a:t>
            </a:r>
            <a:endParaRPr/>
          </a:p>
        </p:txBody>
      </p:sp>
      <p:sp>
        <p:nvSpPr>
          <p:cNvPr id="94" name="Google Shape;94;p13"/>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Session norms</a:t>
            </a:r>
            <a:endParaRPr/>
          </a:p>
          <a:p>
            <a:pPr marL="457200" lvl="0" indent="-381000" algn="l" rtl="0">
              <a:spcBef>
                <a:spcPts val="600"/>
              </a:spcBef>
              <a:spcAft>
                <a:spcPts val="0"/>
              </a:spcAft>
              <a:buSzPts val="2400"/>
              <a:buChar char="●"/>
            </a:pPr>
            <a:r>
              <a:rPr lang="en"/>
              <a:t>Mute yourself </a:t>
            </a:r>
            <a:endParaRPr/>
          </a:p>
          <a:p>
            <a:pPr marL="457200" lvl="0" indent="-381000" algn="l" rtl="0">
              <a:spcBef>
                <a:spcPts val="0"/>
              </a:spcBef>
              <a:spcAft>
                <a:spcPts val="0"/>
              </a:spcAft>
              <a:buSzPts val="2400"/>
              <a:buChar char="●"/>
            </a:pPr>
            <a:r>
              <a:rPr lang="en"/>
              <a:t>Turn off camera in general session</a:t>
            </a:r>
            <a:endParaRPr/>
          </a:p>
          <a:p>
            <a:pPr marL="457200" lvl="0" indent="-381000" algn="l" rtl="0">
              <a:spcBef>
                <a:spcPts val="0"/>
              </a:spcBef>
              <a:spcAft>
                <a:spcPts val="0"/>
              </a:spcAft>
              <a:buSzPts val="2400"/>
              <a:buChar char="●"/>
            </a:pPr>
            <a:r>
              <a:rPr lang="en"/>
              <a:t>Use chat box</a:t>
            </a:r>
            <a:endParaRPr/>
          </a:p>
          <a:p>
            <a:pPr marL="457200" lvl="0" indent="-381000" algn="l" rtl="0">
              <a:spcBef>
                <a:spcPts val="0"/>
              </a:spcBef>
              <a:spcAft>
                <a:spcPts val="0"/>
              </a:spcAft>
              <a:buSzPts val="2400"/>
              <a:buChar char="●"/>
            </a:pPr>
            <a:r>
              <a:rPr lang="en"/>
              <a:t>Listen with an open mind</a:t>
            </a:r>
            <a:endParaRPr/>
          </a:p>
          <a:p>
            <a:pPr marL="457200" lvl="0" indent="-381000" algn="l" rtl="0">
              <a:spcBef>
                <a:spcPts val="0"/>
              </a:spcBef>
              <a:spcAft>
                <a:spcPts val="0"/>
              </a:spcAft>
              <a:buSzPts val="2400"/>
              <a:buChar char="●"/>
            </a:pPr>
            <a:r>
              <a:rPr lang="en"/>
              <a:t>Engage in collaborative discussion</a:t>
            </a:r>
            <a:endParaRPr/>
          </a:p>
        </p:txBody>
      </p:sp>
      <p:sp>
        <p:nvSpPr>
          <p:cNvPr id="95" name="Google Shape;95;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41" name="Google Shape;241;p31"/>
          <p:cNvSpPr txBox="1">
            <a:spLocks noGrp="1"/>
          </p:cNvSpPr>
          <p:nvPr>
            <p:ph type="ctrTitle" idx="4294967295"/>
          </p:nvPr>
        </p:nvSpPr>
        <p:spPr>
          <a:xfrm>
            <a:off x="2078925" y="2109175"/>
            <a:ext cx="5586600" cy="19764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600"/>
              </a:spcAft>
              <a:buNone/>
            </a:pPr>
            <a:r>
              <a:rPr lang="en" sz="2400" b="0">
                <a:solidFill>
                  <a:schemeClr val="lt1"/>
                </a:solidFill>
              </a:rPr>
              <a:t>“The goal isn’t to live in a state of perpetual balance and peace and calm; the goal is to move through stress to calm, so that you’re ready for the next stressor, and to move from effort to rest and back again.”</a:t>
            </a:r>
            <a:r>
              <a:rPr lang="en" sz="1800" b="0">
                <a:solidFill>
                  <a:schemeClr val="lt1"/>
                </a:solidFill>
                <a:latin typeface="Montserrat Light"/>
                <a:ea typeface="Montserrat Light"/>
                <a:cs typeface="Montserrat Light"/>
                <a:sym typeface="Montserrat Light"/>
              </a:rPr>
              <a:t>~Amelia Nagoski, </a:t>
            </a:r>
            <a:br>
              <a:rPr lang="en" sz="1800" b="0">
                <a:solidFill>
                  <a:srgbClr val="9FC5E8"/>
                </a:solidFill>
                <a:latin typeface="Montserrat Light"/>
                <a:ea typeface="Montserrat Light"/>
                <a:cs typeface="Montserrat Light"/>
                <a:sym typeface="Montserrat Light"/>
              </a:rPr>
            </a:br>
            <a:r>
              <a:rPr lang="en" sz="1800" b="0" i="1" u="sng">
                <a:solidFill>
                  <a:srgbClr val="9FC5E8"/>
                </a:solidFill>
                <a:latin typeface="Montserrat Light"/>
                <a:ea typeface="Montserrat Light"/>
                <a:cs typeface="Montserrat Light"/>
                <a:sym typeface="Montserrat Light"/>
                <a:hlinkClick r:id="rId3">
                  <a:extLst>
                    <a:ext uri="{A12FA001-AC4F-418D-AE19-62706E023703}">
                      <ahyp:hlinkClr xmlns:ahyp="http://schemas.microsoft.com/office/drawing/2018/hyperlinkcolor" val="tx"/>
                    </a:ext>
                  </a:extLst>
                </a:hlinkClick>
              </a:rPr>
              <a:t>The Key to Avoiding Burnout</a:t>
            </a:r>
            <a:endParaRPr sz="72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ctrTitle" idx="4294967295"/>
          </p:nvPr>
        </p:nvSpPr>
        <p:spPr>
          <a:xfrm>
            <a:off x="669325" y="2289000"/>
            <a:ext cx="5586600" cy="197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solidFill>
                  <a:schemeClr val="lt1"/>
                </a:solidFill>
              </a:rPr>
              <a:t>Supporting Ourselves</a:t>
            </a:r>
            <a:endParaRPr sz="7200">
              <a:solidFill>
                <a:schemeClr val="lt1"/>
              </a:solidFill>
            </a:endParaRPr>
          </a:p>
        </p:txBody>
      </p:sp>
      <p:sp>
        <p:nvSpPr>
          <p:cNvPr id="247" name="Google Shape;247;p32"/>
          <p:cNvSpPr txBox="1">
            <a:spLocks noGrp="1"/>
          </p:cNvSpPr>
          <p:nvPr>
            <p:ph type="subTitle" idx="4294967295"/>
          </p:nvPr>
        </p:nvSpPr>
        <p:spPr>
          <a:xfrm>
            <a:off x="768225" y="505635"/>
            <a:ext cx="4644900" cy="11784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b="1">
                <a:solidFill>
                  <a:schemeClr val="lt1"/>
                </a:solidFill>
                <a:latin typeface="Montserrat"/>
                <a:ea typeface="Montserrat"/>
                <a:cs typeface="Montserrat"/>
                <a:sym typeface="Montserrat"/>
              </a:rPr>
              <a:t>How do we move through the pandemic, stress, and trauma to calm, rest, and back again?</a:t>
            </a:r>
            <a:endParaRPr b="1">
              <a:solidFill>
                <a:schemeClr val="lt1"/>
              </a:solidFill>
              <a:latin typeface="Montserrat"/>
              <a:ea typeface="Montserrat"/>
              <a:cs typeface="Montserrat"/>
              <a:sym typeface="Montserrat"/>
            </a:endParaRPr>
          </a:p>
        </p:txBody>
      </p:sp>
      <p:sp>
        <p:nvSpPr>
          <p:cNvPr id="248" name="Google Shape;248;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21</a:t>
            </a:fld>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ctrTitle" idx="4294967295"/>
          </p:nvPr>
        </p:nvSpPr>
        <p:spPr>
          <a:xfrm>
            <a:off x="685800" y="1003113"/>
            <a:ext cx="4644900" cy="197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solidFill>
                  <a:schemeClr val="lt1"/>
                </a:solidFill>
              </a:rPr>
              <a:t>Personal Support</a:t>
            </a:r>
            <a:endParaRPr sz="7200">
              <a:solidFill>
                <a:schemeClr val="lt1"/>
              </a:solidFill>
            </a:endParaRPr>
          </a:p>
        </p:txBody>
      </p:sp>
      <p:sp>
        <p:nvSpPr>
          <p:cNvPr id="254" name="Google Shape;254;p33"/>
          <p:cNvSpPr txBox="1">
            <a:spLocks noGrp="1"/>
          </p:cNvSpPr>
          <p:nvPr>
            <p:ph type="subTitle" idx="4294967295"/>
          </p:nvPr>
        </p:nvSpPr>
        <p:spPr>
          <a:xfrm>
            <a:off x="685800" y="2961985"/>
            <a:ext cx="4644900" cy="117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accent2"/>
                </a:solidFill>
              </a:rPr>
              <a:t>How do you </a:t>
            </a:r>
            <a:endParaRPr>
              <a:solidFill>
                <a:schemeClr val="accent2"/>
              </a:solidFill>
            </a:endParaRPr>
          </a:p>
          <a:p>
            <a:pPr marL="0" lvl="0" indent="0" algn="l" rtl="0">
              <a:spcBef>
                <a:spcPts val="600"/>
              </a:spcBef>
              <a:spcAft>
                <a:spcPts val="600"/>
              </a:spcAft>
              <a:buNone/>
            </a:pPr>
            <a:r>
              <a:rPr lang="en">
                <a:solidFill>
                  <a:schemeClr val="accent2"/>
                </a:solidFill>
              </a:rPr>
              <a:t>rest, recover, rejuvenate?</a:t>
            </a:r>
            <a:endParaRPr>
              <a:solidFill>
                <a:schemeClr val="accent2"/>
              </a:solidFill>
            </a:endParaRPr>
          </a:p>
        </p:txBody>
      </p:sp>
      <p:sp>
        <p:nvSpPr>
          <p:cNvPr id="255" name="Google Shape;255;p3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22</a:t>
            </a:fld>
            <a:endParaRPr>
              <a:solidFill>
                <a:schemeClr val="lt1"/>
              </a:solidFill>
            </a:endParaRPr>
          </a:p>
        </p:txBody>
      </p:sp>
      <p:pic>
        <p:nvPicPr>
          <p:cNvPr id="256" name="Google Shape;256;p33" descr="drawing of scale balancing head and heart"/>
          <p:cNvPicPr preferRelativeResize="0"/>
          <p:nvPr/>
        </p:nvPicPr>
        <p:blipFill>
          <a:blip r:embed="rId3">
            <a:alphaModFix/>
          </a:blip>
          <a:stretch>
            <a:fillRect/>
          </a:stretch>
        </p:blipFill>
        <p:spPr>
          <a:xfrm>
            <a:off x="5736750" y="1057875"/>
            <a:ext cx="2457450" cy="1866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Personal Support </a:t>
            </a:r>
            <a:r>
              <a:rPr lang="en">
                <a:solidFill>
                  <a:srgbClr val="FFFFFF"/>
                </a:solidFill>
              </a:rPr>
              <a:t>22</a:t>
            </a:r>
            <a:endParaRPr>
              <a:solidFill>
                <a:srgbClr val="FFFFFF"/>
              </a:solidFill>
            </a:endParaRPr>
          </a:p>
        </p:txBody>
      </p:sp>
      <p:sp>
        <p:nvSpPr>
          <p:cNvPr id="262" name="Google Shape;262;p34"/>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Workspace</a:t>
            </a:r>
            <a:endParaRPr/>
          </a:p>
          <a:p>
            <a:pPr marL="457200" lvl="0" indent="-381000" algn="l" rtl="0">
              <a:spcBef>
                <a:spcPts val="600"/>
              </a:spcBef>
              <a:spcAft>
                <a:spcPts val="0"/>
              </a:spcAft>
              <a:buSzPts val="2400"/>
              <a:buChar char="●"/>
            </a:pPr>
            <a:r>
              <a:rPr lang="en"/>
              <a:t>Routines</a:t>
            </a:r>
            <a:endParaRPr/>
          </a:p>
          <a:p>
            <a:pPr marL="457200" lvl="0" indent="-381000" algn="l" rtl="0">
              <a:spcBef>
                <a:spcPts val="600"/>
              </a:spcBef>
              <a:spcAft>
                <a:spcPts val="600"/>
              </a:spcAft>
              <a:buSzPts val="2400"/>
              <a:buChar char="●"/>
            </a:pPr>
            <a:r>
              <a:rPr lang="en"/>
              <a:t>Connections</a:t>
            </a:r>
            <a:endParaRPr/>
          </a:p>
        </p:txBody>
      </p:sp>
      <p:sp>
        <p:nvSpPr>
          <p:cNvPr id="263" name="Google Shape;263;p3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264" name="Google Shape;264;p34" descr="DLP book cover"/>
          <p:cNvPicPr preferRelativeResize="0"/>
          <p:nvPr/>
        </p:nvPicPr>
        <p:blipFill>
          <a:blip r:embed="rId3">
            <a:alphaModFix/>
          </a:blip>
          <a:stretch>
            <a:fillRect/>
          </a:stretch>
        </p:blipFill>
        <p:spPr>
          <a:xfrm>
            <a:off x="855299" y="3004327"/>
            <a:ext cx="1160948" cy="1459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Personal Support </a:t>
            </a:r>
            <a:r>
              <a:rPr lang="en">
                <a:solidFill>
                  <a:srgbClr val="FFFFFF"/>
                </a:solidFill>
              </a:rPr>
              <a:t>3</a:t>
            </a:r>
            <a:r>
              <a:rPr lang="en"/>
              <a:t> </a:t>
            </a:r>
            <a:r>
              <a:rPr lang="en">
                <a:solidFill>
                  <a:srgbClr val="FFFFFF"/>
                </a:solidFill>
              </a:rPr>
              <a:t>3</a:t>
            </a:r>
            <a:endParaRPr>
              <a:solidFill>
                <a:srgbClr val="FFFFFF"/>
              </a:solidFill>
            </a:endParaRPr>
          </a:p>
        </p:txBody>
      </p:sp>
      <p:sp>
        <p:nvSpPr>
          <p:cNvPr id="270" name="Google Shape;270;p3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533400" algn="l" rtl="0">
              <a:spcBef>
                <a:spcPts val="0"/>
              </a:spcBef>
              <a:spcAft>
                <a:spcPts val="0"/>
              </a:spcAft>
              <a:buSzPts val="4800"/>
              <a:buFont typeface="Montserrat"/>
              <a:buChar char="●"/>
            </a:pPr>
            <a:r>
              <a:rPr lang="en" sz="4800" b="1">
                <a:latin typeface="Montserrat"/>
                <a:ea typeface="Montserrat"/>
                <a:cs typeface="Montserrat"/>
                <a:sym typeface="Montserrat"/>
              </a:rPr>
              <a:t>Workspace</a:t>
            </a:r>
            <a:endParaRPr sz="4800" b="1">
              <a:latin typeface="Montserrat"/>
              <a:ea typeface="Montserrat"/>
              <a:cs typeface="Montserrat"/>
              <a:sym typeface="Montserrat"/>
            </a:endParaRPr>
          </a:p>
          <a:p>
            <a:pPr marL="457200" lvl="0" indent="-381000" algn="l" rtl="0">
              <a:spcBef>
                <a:spcPts val="600"/>
              </a:spcBef>
              <a:spcAft>
                <a:spcPts val="0"/>
              </a:spcAft>
              <a:buSzPts val="2400"/>
              <a:buChar char="●"/>
            </a:pPr>
            <a:r>
              <a:rPr lang="en"/>
              <a:t>Routines</a:t>
            </a:r>
            <a:endParaRPr/>
          </a:p>
          <a:p>
            <a:pPr marL="457200" lvl="0" indent="-381000" algn="l" rtl="0">
              <a:spcBef>
                <a:spcPts val="600"/>
              </a:spcBef>
              <a:spcAft>
                <a:spcPts val="600"/>
              </a:spcAft>
              <a:buSzPts val="2400"/>
              <a:buChar char="●"/>
            </a:pPr>
            <a:r>
              <a:rPr lang="en"/>
              <a:t>Connections</a:t>
            </a:r>
            <a:endParaRPr/>
          </a:p>
        </p:txBody>
      </p:sp>
      <p:sp>
        <p:nvSpPr>
          <p:cNvPr id="271" name="Google Shape;271;p3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6"/>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Personal Support </a:t>
            </a:r>
            <a:r>
              <a:rPr lang="en">
                <a:solidFill>
                  <a:srgbClr val="FFFFFF"/>
                </a:solidFill>
              </a:rPr>
              <a:t>3</a:t>
            </a:r>
            <a:r>
              <a:rPr lang="en"/>
              <a:t> </a:t>
            </a:r>
            <a:r>
              <a:rPr lang="en">
                <a:solidFill>
                  <a:srgbClr val="FFFFFF"/>
                </a:solidFill>
              </a:rPr>
              <a:t>3</a:t>
            </a:r>
            <a:endParaRPr>
              <a:solidFill>
                <a:srgbClr val="FFFFFF"/>
              </a:solidFill>
            </a:endParaRPr>
          </a:p>
        </p:txBody>
      </p:sp>
      <p:sp>
        <p:nvSpPr>
          <p:cNvPr id="277" name="Google Shape;277;p36"/>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533400" algn="l" rtl="0">
              <a:spcBef>
                <a:spcPts val="0"/>
              </a:spcBef>
              <a:spcAft>
                <a:spcPts val="0"/>
              </a:spcAft>
              <a:buSzPts val="4800"/>
              <a:buFont typeface="Montserrat"/>
              <a:buChar char="●"/>
            </a:pPr>
            <a:r>
              <a:rPr lang="en" sz="4800" b="1">
                <a:latin typeface="Montserrat"/>
                <a:ea typeface="Montserrat"/>
                <a:cs typeface="Montserrat"/>
                <a:sym typeface="Montserrat"/>
              </a:rPr>
              <a:t>Workspace</a:t>
            </a:r>
            <a:endParaRPr sz="4800" b="1">
              <a:latin typeface="Montserrat"/>
              <a:ea typeface="Montserrat"/>
              <a:cs typeface="Montserrat"/>
              <a:sym typeface="Montserrat"/>
            </a:endParaRPr>
          </a:p>
          <a:p>
            <a:pPr marL="457200" lvl="0" indent="-381000" algn="l" rtl="0">
              <a:spcBef>
                <a:spcPts val="600"/>
              </a:spcBef>
              <a:spcAft>
                <a:spcPts val="0"/>
              </a:spcAft>
              <a:buSzPts val="2400"/>
              <a:buChar char="●"/>
            </a:pPr>
            <a:r>
              <a:rPr lang="en"/>
              <a:t>Routines</a:t>
            </a:r>
            <a:endParaRPr/>
          </a:p>
          <a:p>
            <a:pPr marL="457200" lvl="0" indent="-381000" algn="l" rtl="0">
              <a:spcBef>
                <a:spcPts val="600"/>
              </a:spcBef>
              <a:spcAft>
                <a:spcPts val="600"/>
              </a:spcAft>
              <a:buSzPts val="2400"/>
              <a:buChar char="●"/>
            </a:pPr>
            <a:r>
              <a:rPr lang="en"/>
              <a:t>Connections</a:t>
            </a:r>
            <a:endParaRPr/>
          </a:p>
        </p:txBody>
      </p:sp>
      <p:sp>
        <p:nvSpPr>
          <p:cNvPr id="278" name="Google Shape;278;p3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279" name="Google Shape;279;p36"/>
          <p:cNvPicPr preferRelativeResize="0"/>
          <p:nvPr/>
        </p:nvPicPr>
        <p:blipFill>
          <a:blip r:embed="rId3">
            <a:alphaModFix/>
          </a:blip>
          <a:stretch>
            <a:fillRect/>
          </a:stretch>
        </p:blipFill>
        <p:spPr>
          <a:xfrm>
            <a:off x="5180400" y="747750"/>
            <a:ext cx="3685878" cy="3804078"/>
          </a:xfrm>
          <a:prstGeom prst="rect">
            <a:avLst/>
          </a:prstGeom>
          <a:noFill/>
          <a:ln>
            <a:noFill/>
          </a:ln>
          <a:effectLst>
            <a:outerShdw blurRad="57150" dist="209550" dir="2880000" algn="bl" rotWithShape="0">
              <a:srgbClr val="323232">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Personal Support </a:t>
            </a:r>
            <a:r>
              <a:rPr lang="en">
                <a:solidFill>
                  <a:srgbClr val="FFFFFF"/>
                </a:solidFill>
              </a:rPr>
              <a:t>4</a:t>
            </a:r>
            <a:endParaRPr>
              <a:solidFill>
                <a:srgbClr val="FFFFFF"/>
              </a:solidFill>
            </a:endParaRPr>
          </a:p>
        </p:txBody>
      </p:sp>
      <p:sp>
        <p:nvSpPr>
          <p:cNvPr id="285" name="Google Shape;285;p37"/>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533400" algn="l" rtl="0">
              <a:spcBef>
                <a:spcPts val="0"/>
              </a:spcBef>
              <a:spcAft>
                <a:spcPts val="0"/>
              </a:spcAft>
              <a:buSzPts val="4800"/>
              <a:buFont typeface="Montserrat"/>
              <a:buChar char="●"/>
            </a:pPr>
            <a:r>
              <a:rPr lang="en" sz="4800" b="1">
                <a:latin typeface="Montserrat"/>
                <a:ea typeface="Montserrat"/>
                <a:cs typeface="Montserrat"/>
                <a:sym typeface="Montserrat"/>
              </a:rPr>
              <a:t>Workspace</a:t>
            </a:r>
            <a:endParaRPr sz="4800" b="1">
              <a:latin typeface="Montserrat"/>
              <a:ea typeface="Montserrat"/>
              <a:cs typeface="Montserrat"/>
              <a:sym typeface="Montserrat"/>
            </a:endParaRPr>
          </a:p>
          <a:p>
            <a:pPr marL="457200" lvl="0" indent="-381000" algn="l" rtl="0">
              <a:spcBef>
                <a:spcPts val="600"/>
              </a:spcBef>
              <a:spcAft>
                <a:spcPts val="0"/>
              </a:spcAft>
              <a:buSzPts val="2400"/>
              <a:buChar char="●"/>
            </a:pPr>
            <a:r>
              <a:rPr lang="en"/>
              <a:t>Routines</a:t>
            </a:r>
            <a:endParaRPr/>
          </a:p>
          <a:p>
            <a:pPr marL="457200" lvl="0" indent="-381000" algn="l" rtl="0">
              <a:spcBef>
                <a:spcPts val="600"/>
              </a:spcBef>
              <a:spcAft>
                <a:spcPts val="600"/>
              </a:spcAft>
              <a:buSzPts val="2400"/>
              <a:buChar char="●"/>
            </a:pPr>
            <a:r>
              <a:rPr lang="en"/>
              <a:t>Connections</a:t>
            </a:r>
            <a:endParaRPr/>
          </a:p>
        </p:txBody>
      </p:sp>
      <p:sp>
        <p:nvSpPr>
          <p:cNvPr id="286" name="Google Shape;286;p3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287" name="Google Shape;287;p37"/>
          <p:cNvSpPr txBox="1"/>
          <p:nvPr/>
        </p:nvSpPr>
        <p:spPr>
          <a:xfrm rot="-2699599">
            <a:off x="5876647" y="2188629"/>
            <a:ext cx="3634670" cy="7662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9900FF"/>
                </a:solidFill>
                <a:latin typeface="Comic Sans MS"/>
                <a:ea typeface="Comic Sans MS"/>
                <a:cs typeface="Comic Sans MS"/>
                <a:sym typeface="Comic Sans MS"/>
              </a:rPr>
              <a:t>Reset the room!</a:t>
            </a:r>
            <a:endParaRPr sz="3200" b="1">
              <a:solidFill>
                <a:srgbClr val="9900FF"/>
              </a:solidFill>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8"/>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Personal Support </a:t>
            </a:r>
            <a:r>
              <a:rPr lang="en">
                <a:solidFill>
                  <a:srgbClr val="FFFFFF"/>
                </a:solidFill>
              </a:rPr>
              <a:t>5</a:t>
            </a:r>
            <a:endParaRPr>
              <a:solidFill>
                <a:srgbClr val="FFFFFF"/>
              </a:solidFill>
            </a:endParaRPr>
          </a:p>
        </p:txBody>
      </p:sp>
      <p:sp>
        <p:nvSpPr>
          <p:cNvPr id="293" name="Google Shape;293;p38"/>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Workspace</a:t>
            </a:r>
            <a:endParaRPr/>
          </a:p>
          <a:p>
            <a:pPr marL="457200" lvl="0" indent="-533400" algn="l" rtl="0">
              <a:spcBef>
                <a:spcPts val="600"/>
              </a:spcBef>
              <a:spcAft>
                <a:spcPts val="0"/>
              </a:spcAft>
              <a:buSzPts val="4800"/>
              <a:buFont typeface="Montserrat"/>
              <a:buChar char="●"/>
            </a:pPr>
            <a:r>
              <a:rPr lang="en" sz="4800" b="1">
                <a:latin typeface="Montserrat"/>
                <a:ea typeface="Montserrat"/>
                <a:cs typeface="Montserrat"/>
                <a:sym typeface="Montserrat"/>
              </a:rPr>
              <a:t>Routines</a:t>
            </a:r>
            <a:endParaRPr sz="4800" b="1">
              <a:latin typeface="Montserrat"/>
              <a:ea typeface="Montserrat"/>
              <a:cs typeface="Montserrat"/>
              <a:sym typeface="Montserrat"/>
            </a:endParaRPr>
          </a:p>
          <a:p>
            <a:pPr marL="457200" lvl="0" indent="-381000" algn="l" rtl="0">
              <a:spcBef>
                <a:spcPts val="600"/>
              </a:spcBef>
              <a:spcAft>
                <a:spcPts val="600"/>
              </a:spcAft>
              <a:buSzPts val="2400"/>
              <a:buChar char="●"/>
            </a:pPr>
            <a:r>
              <a:rPr lang="en"/>
              <a:t>Connections</a:t>
            </a:r>
            <a:endParaRPr/>
          </a:p>
        </p:txBody>
      </p:sp>
      <p:sp>
        <p:nvSpPr>
          <p:cNvPr id="294" name="Google Shape;294;p3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298"/>
        <p:cNvGrpSpPr/>
        <p:nvPr/>
      </p:nvGrpSpPr>
      <p:grpSpPr>
        <a:xfrm>
          <a:off x="0" y="0"/>
          <a:ext cx="0" cy="0"/>
          <a:chOff x="0" y="0"/>
          <a:chExt cx="0" cy="0"/>
        </a:xfrm>
      </p:grpSpPr>
      <p:sp>
        <p:nvSpPr>
          <p:cNvPr id="299" name="Google Shape;299;p3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300" name="Google Shape;300;p39"/>
          <p:cNvSpPr txBox="1"/>
          <p:nvPr/>
        </p:nvSpPr>
        <p:spPr>
          <a:xfrm>
            <a:off x="1454650" y="1353725"/>
            <a:ext cx="6887700" cy="1282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latin typeface="Montserrat"/>
                <a:ea typeface="Montserrat"/>
                <a:cs typeface="Montserrat"/>
                <a:sym typeface="Montserrat"/>
              </a:rPr>
              <a:t>Routines Discussion Prompts:</a:t>
            </a:r>
            <a:br>
              <a:rPr lang="en" sz="1800">
                <a:latin typeface="Montserrat Light"/>
                <a:ea typeface="Montserrat Light"/>
                <a:cs typeface="Montserrat Light"/>
                <a:sym typeface="Montserrat Light"/>
              </a:rPr>
            </a:br>
            <a:r>
              <a:rPr lang="en" sz="2200"/>
              <a:t>1) Share your current morning routine at home and/or at school.</a:t>
            </a:r>
            <a:endParaRPr sz="2200"/>
          </a:p>
          <a:p>
            <a:pPr marL="0" lvl="0" indent="0" algn="l" rtl="0">
              <a:lnSpc>
                <a:spcPct val="150000"/>
              </a:lnSpc>
              <a:spcBef>
                <a:spcPts val="0"/>
              </a:spcBef>
              <a:spcAft>
                <a:spcPts val="0"/>
              </a:spcAft>
              <a:buNone/>
            </a:pPr>
            <a:r>
              <a:rPr lang="en" sz="2200"/>
              <a:t>2) Brainstorm 1 thing you could do to make each better for you.</a:t>
            </a:r>
            <a:endParaRPr sz="2200"/>
          </a:p>
          <a:p>
            <a:pPr marL="0" lvl="0" indent="0" algn="l" rtl="0">
              <a:lnSpc>
                <a:spcPct val="150000"/>
              </a:lnSpc>
              <a:spcBef>
                <a:spcPts val="0"/>
              </a:spcBef>
              <a:spcAft>
                <a:spcPts val="0"/>
              </a:spcAft>
              <a:buNone/>
            </a:pPr>
            <a:r>
              <a:rPr lang="en" sz="2200"/>
              <a:t>3) Jot down what you hope to change for next week.</a:t>
            </a:r>
            <a:endParaRPr>
              <a:latin typeface="Montserrat Light"/>
              <a:ea typeface="Montserrat Light"/>
              <a:cs typeface="Montserrat Light"/>
              <a:sym typeface="Montserrat Light"/>
            </a:endParaRPr>
          </a:p>
        </p:txBody>
      </p:sp>
      <p:sp>
        <p:nvSpPr>
          <p:cNvPr id="301" name="Google Shape;301;p39"/>
          <p:cNvSpPr txBox="1"/>
          <p:nvPr/>
        </p:nvSpPr>
        <p:spPr>
          <a:xfrm>
            <a:off x="7082300" y="262300"/>
            <a:ext cx="1947000" cy="7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Light"/>
                <a:ea typeface="Montserrat Light"/>
                <a:cs typeface="Montserrat Light"/>
                <a:sym typeface="Montserrat Light"/>
              </a:rPr>
              <a:t>3 people</a:t>
            </a:r>
            <a:endParaRPr>
              <a:latin typeface="Montserrat Light"/>
              <a:ea typeface="Montserrat Light"/>
              <a:cs typeface="Montserrat Light"/>
              <a:sym typeface="Montserrat Light"/>
            </a:endParaRPr>
          </a:p>
          <a:p>
            <a:pPr marL="0" lvl="0" indent="0" algn="l" rtl="0">
              <a:spcBef>
                <a:spcPts val="0"/>
              </a:spcBef>
              <a:spcAft>
                <a:spcPts val="0"/>
              </a:spcAft>
              <a:buNone/>
            </a:pPr>
            <a:r>
              <a:rPr lang="en">
                <a:latin typeface="Montserrat Light"/>
                <a:ea typeface="Montserrat Light"/>
                <a:cs typeface="Montserrat Light"/>
                <a:sym typeface="Montserrat Light"/>
              </a:rPr>
              <a:t>6 minutes</a:t>
            </a:r>
            <a:endParaRPr>
              <a:latin typeface="Montserrat Light"/>
              <a:ea typeface="Montserrat Light"/>
              <a:cs typeface="Montserrat Light"/>
              <a:sym typeface="Montserrat Light"/>
            </a:endParaRPr>
          </a:p>
          <a:p>
            <a:pPr marL="0" lvl="0" indent="0" algn="l" rtl="0">
              <a:spcBef>
                <a:spcPts val="0"/>
              </a:spcBef>
              <a:spcAft>
                <a:spcPts val="0"/>
              </a:spcAft>
              <a:buNone/>
            </a:pPr>
            <a:r>
              <a:rPr lang="en">
                <a:latin typeface="Montserrat Light"/>
                <a:ea typeface="Montserrat Light"/>
                <a:cs typeface="Montserrat Light"/>
                <a:sym typeface="Montserrat Light"/>
              </a:rPr>
              <a:t>2 minutes each</a:t>
            </a:r>
            <a:endParaRPr>
              <a:latin typeface="Montserrat Light"/>
              <a:ea typeface="Montserrat Light"/>
              <a:cs typeface="Montserrat Light"/>
              <a:sym typeface="Montserrat Light"/>
            </a:endParaRPr>
          </a:p>
        </p:txBody>
      </p:sp>
      <p:sp>
        <p:nvSpPr>
          <p:cNvPr id="302" name="Google Shape;302;p39"/>
          <p:cNvSpPr txBox="1">
            <a:spLocks noGrp="1"/>
          </p:cNvSpPr>
          <p:nvPr>
            <p:ph type="title" idx="4294967295"/>
          </p:nvPr>
        </p:nvSpPr>
        <p:spPr>
          <a:xfrm>
            <a:off x="1522300" y="401962"/>
            <a:ext cx="7433400" cy="3963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2400">
                <a:solidFill>
                  <a:srgbClr val="434343"/>
                </a:solidFill>
              </a:rPr>
              <a:t>Breakout Group Discussion #1</a:t>
            </a:r>
            <a:endParaRPr/>
          </a:p>
        </p:txBody>
      </p:sp>
      <p:pic>
        <p:nvPicPr>
          <p:cNvPr id="303" name="Google Shape;303;p39" descr="decorative image of a circle with four small arrows and four small circles of different colors all revolving in a clockwise direction." title="circle with arrows and four small circles"/>
          <p:cNvPicPr preferRelativeResize="0"/>
          <p:nvPr/>
        </p:nvPicPr>
        <p:blipFill>
          <a:blip r:embed="rId3">
            <a:alphaModFix/>
          </a:blip>
          <a:stretch>
            <a:fillRect/>
          </a:stretch>
        </p:blipFill>
        <p:spPr>
          <a:xfrm>
            <a:off x="0" y="0"/>
            <a:ext cx="1340989" cy="10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07"/>
        <p:cNvGrpSpPr/>
        <p:nvPr/>
      </p:nvGrpSpPr>
      <p:grpSpPr>
        <a:xfrm>
          <a:off x="0" y="0"/>
          <a:ext cx="0" cy="0"/>
          <a:chOff x="0" y="0"/>
          <a:chExt cx="0" cy="0"/>
        </a:xfrm>
      </p:grpSpPr>
      <p:sp>
        <p:nvSpPr>
          <p:cNvPr id="308" name="Google Shape;308;p4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309" name="Google Shape;309;p40"/>
          <p:cNvSpPr txBox="1"/>
          <p:nvPr/>
        </p:nvSpPr>
        <p:spPr>
          <a:xfrm>
            <a:off x="1710600" y="1796400"/>
            <a:ext cx="6439800" cy="12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Montserrat Light"/>
                <a:ea typeface="Montserrat Light"/>
                <a:cs typeface="Montserrat Light"/>
                <a:sym typeface="Montserrat Light"/>
              </a:rPr>
              <a:t>Share your </a:t>
            </a:r>
            <a:endParaRPr sz="3200">
              <a:latin typeface="Montserrat Light"/>
              <a:ea typeface="Montserrat Light"/>
              <a:cs typeface="Montserrat Light"/>
              <a:sym typeface="Montserrat Light"/>
            </a:endParaRPr>
          </a:p>
          <a:p>
            <a:pPr marL="0" lvl="0" indent="0" algn="l" rtl="0">
              <a:spcBef>
                <a:spcPts val="0"/>
              </a:spcBef>
              <a:spcAft>
                <a:spcPts val="0"/>
              </a:spcAft>
              <a:buNone/>
            </a:pPr>
            <a:r>
              <a:rPr lang="en" sz="3200">
                <a:latin typeface="Montserrat Light"/>
                <a:ea typeface="Montserrat Light"/>
                <a:cs typeface="Montserrat Light"/>
                <a:sym typeface="Montserrat Light"/>
              </a:rPr>
              <a:t>morning routine </a:t>
            </a:r>
            <a:endParaRPr sz="3200">
              <a:latin typeface="Montserrat Light"/>
              <a:ea typeface="Montserrat Light"/>
              <a:cs typeface="Montserrat Light"/>
              <a:sym typeface="Montserrat Light"/>
            </a:endParaRPr>
          </a:p>
          <a:p>
            <a:pPr marL="0" lvl="0" indent="0" algn="l" rtl="0">
              <a:spcBef>
                <a:spcPts val="0"/>
              </a:spcBef>
              <a:spcAft>
                <a:spcPts val="0"/>
              </a:spcAft>
              <a:buNone/>
            </a:pPr>
            <a:r>
              <a:rPr lang="en" sz="3200">
                <a:latin typeface="Montserrat Light"/>
                <a:ea typeface="Montserrat Light"/>
                <a:cs typeface="Montserrat Light"/>
                <a:sym typeface="Montserrat Light"/>
              </a:rPr>
              <a:t>improvement idea.</a:t>
            </a:r>
            <a:endParaRPr>
              <a:latin typeface="Montserrat Light"/>
              <a:ea typeface="Montserrat Light"/>
              <a:cs typeface="Montserrat Light"/>
              <a:sym typeface="Montserrat Light"/>
            </a:endParaRPr>
          </a:p>
        </p:txBody>
      </p:sp>
      <p:sp>
        <p:nvSpPr>
          <p:cNvPr id="310" name="Google Shape;310;p40"/>
          <p:cNvSpPr txBox="1">
            <a:spLocks noGrp="1"/>
          </p:cNvSpPr>
          <p:nvPr>
            <p:ph type="title" idx="4294967295"/>
          </p:nvPr>
        </p:nvSpPr>
        <p:spPr>
          <a:xfrm>
            <a:off x="1710600" y="468700"/>
            <a:ext cx="7433400" cy="3963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2400">
                <a:solidFill>
                  <a:srgbClr val="434343"/>
                </a:solidFill>
              </a:rPr>
              <a:t>In the Chat #1</a:t>
            </a:r>
            <a:endParaRPr/>
          </a:p>
        </p:txBody>
      </p:sp>
      <p:pic>
        <p:nvPicPr>
          <p:cNvPr id="311" name="Google Shape;311;p40" descr="icon of a multicolored lightbulb" title="multicolored lightbulb icon"/>
          <p:cNvPicPr preferRelativeResize="0"/>
          <p:nvPr/>
        </p:nvPicPr>
        <p:blipFill>
          <a:blip r:embed="rId3">
            <a:alphaModFix/>
          </a:blip>
          <a:stretch>
            <a:fillRect/>
          </a:stretch>
        </p:blipFill>
        <p:spPr>
          <a:xfrm>
            <a:off x="211075" y="78625"/>
            <a:ext cx="1262725" cy="1176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SERIES DETAILS</a:t>
            </a:r>
            <a:endParaRPr/>
          </a:p>
        </p:txBody>
      </p:sp>
      <p:sp>
        <p:nvSpPr>
          <p:cNvPr id="101" name="Google Shape;101;p14"/>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Playbook - not handbook</a:t>
            </a:r>
            <a:endParaRPr/>
          </a:p>
          <a:p>
            <a:pPr marL="457200" lvl="0" indent="-381000" algn="l" rtl="0">
              <a:spcBef>
                <a:spcPts val="0"/>
              </a:spcBef>
              <a:spcAft>
                <a:spcPts val="0"/>
              </a:spcAft>
              <a:buSzPts val="2400"/>
              <a:buChar char="●"/>
            </a:pPr>
            <a:r>
              <a:rPr lang="en"/>
              <a:t>Play organization considered by teacher leaders</a:t>
            </a:r>
            <a:endParaRPr/>
          </a:p>
          <a:p>
            <a:pPr marL="457200" lvl="0" indent="-381000" algn="l" rtl="0">
              <a:spcBef>
                <a:spcPts val="0"/>
              </a:spcBef>
              <a:spcAft>
                <a:spcPts val="0"/>
              </a:spcAft>
              <a:buSzPts val="2400"/>
              <a:buChar char="●"/>
            </a:pPr>
            <a:r>
              <a:rPr lang="en"/>
              <a:t>Consider the reset - what we have learned so far and when we can rest our practice </a:t>
            </a:r>
            <a:endParaRPr/>
          </a:p>
          <a:p>
            <a:pPr marL="457200" lvl="0" indent="-381000" algn="l" rtl="0">
              <a:spcBef>
                <a:spcPts val="0"/>
              </a:spcBef>
              <a:spcAft>
                <a:spcPts val="0"/>
              </a:spcAft>
              <a:buSzPts val="2400"/>
              <a:buChar char="●"/>
            </a:pPr>
            <a:r>
              <a:rPr lang="en"/>
              <a:t>Pause between sessions is to do “homework”</a:t>
            </a:r>
            <a:endParaRPr/>
          </a:p>
          <a:p>
            <a:pPr marL="457200" lvl="0" indent="-381000" algn="l" rtl="0">
              <a:spcBef>
                <a:spcPts val="0"/>
              </a:spcBef>
              <a:spcAft>
                <a:spcPts val="0"/>
              </a:spcAft>
              <a:buSzPts val="2400"/>
              <a:buChar char="●"/>
            </a:pPr>
            <a:r>
              <a:rPr lang="en"/>
              <a:t>Each session ends with a feedback form which must be completed for contact hours </a:t>
            </a:r>
            <a:endParaRPr/>
          </a:p>
        </p:txBody>
      </p:sp>
      <p:sp>
        <p:nvSpPr>
          <p:cNvPr id="102" name="Google Shape;102;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315"/>
        <p:cNvGrpSpPr/>
        <p:nvPr/>
      </p:nvGrpSpPr>
      <p:grpSpPr>
        <a:xfrm>
          <a:off x="0" y="0"/>
          <a:ext cx="0" cy="0"/>
          <a:chOff x="0" y="0"/>
          <a:chExt cx="0" cy="0"/>
        </a:xfrm>
      </p:grpSpPr>
      <p:sp>
        <p:nvSpPr>
          <p:cNvPr id="316" name="Google Shape;316;p4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317" name="Google Shape;317;p41"/>
          <p:cNvSpPr txBox="1"/>
          <p:nvPr/>
        </p:nvSpPr>
        <p:spPr>
          <a:xfrm>
            <a:off x="1454650" y="1353725"/>
            <a:ext cx="6887700" cy="1282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latin typeface="Montserrat"/>
                <a:ea typeface="Montserrat"/>
                <a:cs typeface="Montserrat"/>
                <a:sym typeface="Montserrat"/>
              </a:rPr>
              <a:t>Routines Discussion Prompts:</a:t>
            </a:r>
            <a:br>
              <a:rPr lang="en" sz="1800">
                <a:latin typeface="Montserrat Light"/>
                <a:ea typeface="Montserrat Light"/>
                <a:cs typeface="Montserrat Light"/>
                <a:sym typeface="Montserrat Light"/>
              </a:rPr>
            </a:br>
            <a:r>
              <a:rPr lang="en" sz="2200"/>
              <a:t>1) Share your end of the day routine both at school &amp; at home</a:t>
            </a:r>
            <a:endParaRPr sz="2200"/>
          </a:p>
          <a:p>
            <a:pPr marL="0" lvl="0" indent="0" algn="l" rtl="0">
              <a:lnSpc>
                <a:spcPct val="150000"/>
              </a:lnSpc>
              <a:spcBef>
                <a:spcPts val="0"/>
              </a:spcBef>
              <a:spcAft>
                <a:spcPts val="0"/>
              </a:spcAft>
              <a:buNone/>
            </a:pPr>
            <a:r>
              <a:rPr lang="en" sz="2200"/>
              <a:t>2) Brainstorm 1 thing you could do to make it better.</a:t>
            </a:r>
            <a:br>
              <a:rPr lang="en" sz="2200"/>
            </a:br>
            <a:r>
              <a:rPr lang="en" sz="2200"/>
              <a:t>3) Jot down what you hope to change for next week.</a:t>
            </a:r>
            <a:endParaRPr>
              <a:latin typeface="Montserrat Light"/>
              <a:ea typeface="Montserrat Light"/>
              <a:cs typeface="Montserrat Light"/>
              <a:sym typeface="Montserrat Light"/>
            </a:endParaRPr>
          </a:p>
        </p:txBody>
      </p:sp>
      <p:sp>
        <p:nvSpPr>
          <p:cNvPr id="318" name="Google Shape;318;p41"/>
          <p:cNvSpPr txBox="1"/>
          <p:nvPr/>
        </p:nvSpPr>
        <p:spPr>
          <a:xfrm>
            <a:off x="7082300" y="262300"/>
            <a:ext cx="1947000" cy="7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Light"/>
                <a:ea typeface="Montserrat Light"/>
                <a:cs typeface="Montserrat Light"/>
                <a:sym typeface="Montserrat Light"/>
              </a:rPr>
              <a:t>3 people</a:t>
            </a:r>
            <a:endParaRPr>
              <a:latin typeface="Montserrat Light"/>
              <a:ea typeface="Montserrat Light"/>
              <a:cs typeface="Montserrat Light"/>
              <a:sym typeface="Montserrat Light"/>
            </a:endParaRPr>
          </a:p>
          <a:p>
            <a:pPr marL="0" lvl="0" indent="0" algn="l" rtl="0">
              <a:spcBef>
                <a:spcPts val="0"/>
              </a:spcBef>
              <a:spcAft>
                <a:spcPts val="0"/>
              </a:spcAft>
              <a:buNone/>
            </a:pPr>
            <a:r>
              <a:rPr lang="en">
                <a:latin typeface="Montserrat Light"/>
                <a:ea typeface="Montserrat Light"/>
                <a:cs typeface="Montserrat Light"/>
                <a:sym typeface="Montserrat Light"/>
              </a:rPr>
              <a:t>6 minutes</a:t>
            </a:r>
            <a:endParaRPr>
              <a:latin typeface="Montserrat Light"/>
              <a:ea typeface="Montserrat Light"/>
              <a:cs typeface="Montserrat Light"/>
              <a:sym typeface="Montserrat Light"/>
            </a:endParaRPr>
          </a:p>
          <a:p>
            <a:pPr marL="0" lvl="0" indent="0" algn="l" rtl="0">
              <a:spcBef>
                <a:spcPts val="0"/>
              </a:spcBef>
              <a:spcAft>
                <a:spcPts val="0"/>
              </a:spcAft>
              <a:buNone/>
            </a:pPr>
            <a:r>
              <a:rPr lang="en">
                <a:latin typeface="Montserrat Light"/>
                <a:ea typeface="Montserrat Light"/>
                <a:cs typeface="Montserrat Light"/>
                <a:sym typeface="Montserrat Light"/>
              </a:rPr>
              <a:t>2 minutes each</a:t>
            </a:r>
            <a:endParaRPr>
              <a:latin typeface="Montserrat Light"/>
              <a:ea typeface="Montserrat Light"/>
              <a:cs typeface="Montserrat Light"/>
              <a:sym typeface="Montserrat Light"/>
            </a:endParaRPr>
          </a:p>
        </p:txBody>
      </p:sp>
      <p:sp>
        <p:nvSpPr>
          <p:cNvPr id="319" name="Google Shape;319;p41"/>
          <p:cNvSpPr txBox="1">
            <a:spLocks noGrp="1"/>
          </p:cNvSpPr>
          <p:nvPr>
            <p:ph type="title" idx="4294967295"/>
          </p:nvPr>
        </p:nvSpPr>
        <p:spPr>
          <a:xfrm>
            <a:off x="1497000" y="401962"/>
            <a:ext cx="7433400" cy="3963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2400">
                <a:solidFill>
                  <a:srgbClr val="434343"/>
                </a:solidFill>
              </a:rPr>
              <a:t>Breakout Group Discussion #2</a:t>
            </a:r>
            <a:endParaRPr/>
          </a:p>
        </p:txBody>
      </p:sp>
      <p:pic>
        <p:nvPicPr>
          <p:cNvPr id="320" name="Google Shape;320;p41" descr="decorative image of a circle with four small arrows and four small circles of different colors all revolving in a clockwise direction." title="circle with arrows and four small circles"/>
          <p:cNvPicPr preferRelativeResize="0"/>
          <p:nvPr/>
        </p:nvPicPr>
        <p:blipFill>
          <a:blip r:embed="rId3">
            <a:alphaModFix/>
          </a:blip>
          <a:stretch>
            <a:fillRect/>
          </a:stretch>
        </p:blipFill>
        <p:spPr>
          <a:xfrm>
            <a:off x="0" y="0"/>
            <a:ext cx="1340989" cy="1028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24"/>
        <p:cNvGrpSpPr/>
        <p:nvPr/>
      </p:nvGrpSpPr>
      <p:grpSpPr>
        <a:xfrm>
          <a:off x="0" y="0"/>
          <a:ext cx="0" cy="0"/>
          <a:chOff x="0" y="0"/>
          <a:chExt cx="0" cy="0"/>
        </a:xfrm>
      </p:grpSpPr>
      <p:sp>
        <p:nvSpPr>
          <p:cNvPr id="325" name="Google Shape;325;p4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326" name="Google Shape;326;p42"/>
          <p:cNvSpPr txBox="1"/>
          <p:nvPr/>
        </p:nvSpPr>
        <p:spPr>
          <a:xfrm>
            <a:off x="1665850" y="1761300"/>
            <a:ext cx="6439800" cy="12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Montserrat Light"/>
                <a:ea typeface="Montserrat Light"/>
                <a:cs typeface="Montserrat Light"/>
                <a:sym typeface="Montserrat Light"/>
              </a:rPr>
              <a:t>Share your </a:t>
            </a:r>
            <a:endParaRPr sz="3200">
              <a:latin typeface="Montserrat Light"/>
              <a:ea typeface="Montserrat Light"/>
              <a:cs typeface="Montserrat Light"/>
              <a:sym typeface="Montserrat Light"/>
            </a:endParaRPr>
          </a:p>
          <a:p>
            <a:pPr marL="0" lvl="0" indent="0" algn="l" rtl="0">
              <a:spcBef>
                <a:spcPts val="0"/>
              </a:spcBef>
              <a:spcAft>
                <a:spcPts val="0"/>
              </a:spcAft>
              <a:buNone/>
            </a:pPr>
            <a:r>
              <a:rPr lang="en" sz="3200">
                <a:latin typeface="Montserrat Light"/>
                <a:ea typeface="Montserrat Light"/>
                <a:cs typeface="Montserrat Light"/>
                <a:sym typeface="Montserrat Light"/>
              </a:rPr>
              <a:t>end of day routine </a:t>
            </a:r>
            <a:endParaRPr sz="3200">
              <a:latin typeface="Montserrat Light"/>
              <a:ea typeface="Montserrat Light"/>
              <a:cs typeface="Montserrat Light"/>
              <a:sym typeface="Montserrat Light"/>
            </a:endParaRPr>
          </a:p>
          <a:p>
            <a:pPr marL="0" lvl="0" indent="0" algn="l" rtl="0">
              <a:spcBef>
                <a:spcPts val="0"/>
              </a:spcBef>
              <a:spcAft>
                <a:spcPts val="0"/>
              </a:spcAft>
              <a:buNone/>
            </a:pPr>
            <a:r>
              <a:rPr lang="en" sz="3200">
                <a:latin typeface="Montserrat Light"/>
                <a:ea typeface="Montserrat Light"/>
                <a:cs typeface="Montserrat Light"/>
                <a:sym typeface="Montserrat Light"/>
              </a:rPr>
              <a:t>improvement idea.</a:t>
            </a:r>
            <a:endParaRPr>
              <a:latin typeface="Montserrat Light"/>
              <a:ea typeface="Montserrat Light"/>
              <a:cs typeface="Montserrat Light"/>
              <a:sym typeface="Montserrat Light"/>
            </a:endParaRPr>
          </a:p>
        </p:txBody>
      </p:sp>
      <p:sp>
        <p:nvSpPr>
          <p:cNvPr id="327" name="Google Shape;327;p42"/>
          <p:cNvSpPr txBox="1">
            <a:spLocks noGrp="1"/>
          </p:cNvSpPr>
          <p:nvPr>
            <p:ph type="title" idx="4294967295"/>
          </p:nvPr>
        </p:nvSpPr>
        <p:spPr>
          <a:xfrm>
            <a:off x="1665850" y="506987"/>
            <a:ext cx="7433400" cy="3963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2400">
                <a:solidFill>
                  <a:srgbClr val="000000"/>
                </a:solidFill>
              </a:rPr>
              <a:t>In the Chat #2</a:t>
            </a:r>
            <a:endParaRPr>
              <a:solidFill>
                <a:srgbClr val="000000"/>
              </a:solidFill>
            </a:endParaRPr>
          </a:p>
        </p:txBody>
      </p:sp>
      <p:pic>
        <p:nvPicPr>
          <p:cNvPr id="328" name="Google Shape;328;p42" descr="icon of a multicolored lightbulb" title="multicolored lightbulb icon"/>
          <p:cNvPicPr preferRelativeResize="0"/>
          <p:nvPr/>
        </p:nvPicPr>
        <p:blipFill>
          <a:blip r:embed="rId3">
            <a:alphaModFix/>
          </a:blip>
          <a:stretch>
            <a:fillRect/>
          </a:stretch>
        </p:blipFill>
        <p:spPr>
          <a:xfrm>
            <a:off x="211075" y="78625"/>
            <a:ext cx="1262725" cy="1176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3"/>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Personal Support </a:t>
            </a:r>
            <a:r>
              <a:rPr lang="en">
                <a:solidFill>
                  <a:srgbClr val="FFFFFF"/>
                </a:solidFill>
              </a:rPr>
              <a:t>6</a:t>
            </a:r>
            <a:endParaRPr>
              <a:solidFill>
                <a:srgbClr val="FFFFFF"/>
              </a:solidFill>
            </a:endParaRPr>
          </a:p>
        </p:txBody>
      </p:sp>
      <p:sp>
        <p:nvSpPr>
          <p:cNvPr id="334" name="Google Shape;334;p43"/>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Workspace</a:t>
            </a:r>
            <a:endParaRPr/>
          </a:p>
          <a:p>
            <a:pPr marL="457200" lvl="0" indent="-533400" algn="l" rtl="0">
              <a:spcBef>
                <a:spcPts val="600"/>
              </a:spcBef>
              <a:spcAft>
                <a:spcPts val="0"/>
              </a:spcAft>
              <a:buSzPts val="4800"/>
              <a:buFont typeface="Montserrat"/>
              <a:buChar char="●"/>
            </a:pPr>
            <a:r>
              <a:rPr lang="en" sz="4800" b="1">
                <a:latin typeface="Montserrat"/>
                <a:ea typeface="Montserrat"/>
                <a:cs typeface="Montserrat"/>
                <a:sym typeface="Montserrat"/>
              </a:rPr>
              <a:t>Routines</a:t>
            </a:r>
            <a:endParaRPr sz="4800" b="1">
              <a:latin typeface="Montserrat"/>
              <a:ea typeface="Montserrat"/>
              <a:cs typeface="Montserrat"/>
              <a:sym typeface="Montserrat"/>
            </a:endParaRPr>
          </a:p>
          <a:p>
            <a:pPr marL="457200" lvl="0" indent="-381000" algn="l" rtl="0">
              <a:spcBef>
                <a:spcPts val="600"/>
              </a:spcBef>
              <a:spcAft>
                <a:spcPts val="600"/>
              </a:spcAft>
              <a:buSzPts val="2400"/>
              <a:buChar char="●"/>
            </a:pPr>
            <a:r>
              <a:rPr lang="en"/>
              <a:t>Connections</a:t>
            </a:r>
            <a:endParaRPr/>
          </a:p>
        </p:txBody>
      </p:sp>
      <p:sp>
        <p:nvSpPr>
          <p:cNvPr id="335" name="Google Shape;335;p4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pic>
        <p:nvPicPr>
          <p:cNvPr id="336" name="Google Shape;336;p43" descr="image of book cover"/>
          <p:cNvPicPr preferRelativeResize="0"/>
          <p:nvPr/>
        </p:nvPicPr>
        <p:blipFill>
          <a:blip r:embed="rId3">
            <a:alphaModFix/>
          </a:blip>
          <a:stretch>
            <a:fillRect/>
          </a:stretch>
        </p:blipFill>
        <p:spPr>
          <a:xfrm>
            <a:off x="5418775" y="3340150"/>
            <a:ext cx="3257550" cy="1409700"/>
          </a:xfrm>
          <a:prstGeom prst="rect">
            <a:avLst/>
          </a:prstGeom>
          <a:noFill/>
          <a:ln>
            <a:noFill/>
          </a:ln>
        </p:spPr>
      </p:pic>
      <p:pic>
        <p:nvPicPr>
          <p:cNvPr id="337" name="Google Shape;337;p43" descr="list of atomic habits"/>
          <p:cNvPicPr preferRelativeResize="0"/>
          <p:nvPr/>
        </p:nvPicPr>
        <p:blipFill>
          <a:blip r:embed="rId4">
            <a:alphaModFix/>
          </a:blip>
          <a:stretch>
            <a:fillRect/>
          </a:stretch>
        </p:blipFill>
        <p:spPr>
          <a:xfrm>
            <a:off x="6277325" y="451100"/>
            <a:ext cx="1540450" cy="2327300"/>
          </a:xfrm>
          <a:prstGeom prst="rect">
            <a:avLst/>
          </a:prstGeom>
          <a:noFill/>
          <a:ln>
            <a:noFill/>
          </a:ln>
        </p:spPr>
      </p:pic>
      <p:sp>
        <p:nvSpPr>
          <p:cNvPr id="338" name="Google Shape;338;p43"/>
          <p:cNvSpPr txBox="1"/>
          <p:nvPr/>
        </p:nvSpPr>
        <p:spPr>
          <a:xfrm>
            <a:off x="5418850" y="3040175"/>
            <a:ext cx="3257400" cy="85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Montserrat"/>
                <a:ea typeface="Montserrat"/>
                <a:cs typeface="Montserrat"/>
                <a:sym typeface="Montserrat"/>
              </a:rPr>
              <a:t>Habit Stacking</a:t>
            </a:r>
            <a:endParaRPr sz="2400" b="1">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4"/>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Personal Support </a:t>
            </a:r>
            <a:r>
              <a:rPr lang="en">
                <a:solidFill>
                  <a:srgbClr val="FFFFFF"/>
                </a:solidFill>
              </a:rPr>
              <a:t>7</a:t>
            </a:r>
            <a:endParaRPr>
              <a:solidFill>
                <a:srgbClr val="FFFFFF"/>
              </a:solidFill>
            </a:endParaRPr>
          </a:p>
        </p:txBody>
      </p:sp>
      <p:sp>
        <p:nvSpPr>
          <p:cNvPr id="344" name="Google Shape;344;p44"/>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Workspace</a:t>
            </a:r>
            <a:endParaRPr/>
          </a:p>
          <a:p>
            <a:pPr marL="457200" lvl="0" indent="-381000" algn="l" rtl="0">
              <a:spcBef>
                <a:spcPts val="600"/>
              </a:spcBef>
              <a:spcAft>
                <a:spcPts val="0"/>
              </a:spcAft>
              <a:buSzPts val="2400"/>
              <a:buChar char="●"/>
            </a:pPr>
            <a:r>
              <a:rPr lang="en"/>
              <a:t>Routines</a:t>
            </a:r>
            <a:endParaRPr/>
          </a:p>
          <a:p>
            <a:pPr marL="457200" lvl="0" indent="-533400" algn="l" rtl="0">
              <a:spcBef>
                <a:spcPts val="600"/>
              </a:spcBef>
              <a:spcAft>
                <a:spcPts val="600"/>
              </a:spcAft>
              <a:buSzPts val="4800"/>
              <a:buFont typeface="Montserrat"/>
              <a:buChar char="●"/>
            </a:pPr>
            <a:r>
              <a:rPr lang="en" sz="4800" b="1">
                <a:latin typeface="Montserrat"/>
                <a:ea typeface="Montserrat"/>
                <a:cs typeface="Montserrat"/>
                <a:sym typeface="Montserrat"/>
              </a:rPr>
              <a:t>Connections</a:t>
            </a:r>
            <a:endParaRPr/>
          </a:p>
        </p:txBody>
      </p:sp>
      <p:sp>
        <p:nvSpPr>
          <p:cNvPr id="345" name="Google Shape;345;p4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pic>
        <p:nvPicPr>
          <p:cNvPr id="346" name="Google Shape;346;p44" descr="photo of two people smiling"/>
          <p:cNvPicPr preferRelativeResize="0"/>
          <p:nvPr/>
        </p:nvPicPr>
        <p:blipFill rotWithShape="1">
          <a:blip r:embed="rId3">
            <a:alphaModFix/>
          </a:blip>
          <a:srcRect t="4897" r="1671"/>
          <a:stretch/>
        </p:blipFill>
        <p:spPr>
          <a:xfrm>
            <a:off x="5917352" y="2354449"/>
            <a:ext cx="2987076" cy="217062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350"/>
        <p:cNvGrpSpPr/>
        <p:nvPr/>
      </p:nvGrpSpPr>
      <p:grpSpPr>
        <a:xfrm>
          <a:off x="0" y="0"/>
          <a:ext cx="0" cy="0"/>
          <a:chOff x="0" y="0"/>
          <a:chExt cx="0" cy="0"/>
        </a:xfrm>
      </p:grpSpPr>
      <p:sp>
        <p:nvSpPr>
          <p:cNvPr id="351" name="Google Shape;351;p4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352" name="Google Shape;352;p45"/>
          <p:cNvSpPr txBox="1"/>
          <p:nvPr/>
        </p:nvSpPr>
        <p:spPr>
          <a:xfrm>
            <a:off x="1127500" y="1353725"/>
            <a:ext cx="7215000" cy="30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Montserrat"/>
                <a:ea typeface="Montserrat"/>
                <a:cs typeface="Montserrat"/>
                <a:sym typeface="Montserrat"/>
              </a:rPr>
              <a:t>Connections Discussion Prompts:</a:t>
            </a:r>
            <a:br>
              <a:rPr lang="en" sz="1800">
                <a:latin typeface="Montserrat Light"/>
                <a:ea typeface="Montserrat Light"/>
                <a:cs typeface="Montserrat Light"/>
                <a:sym typeface="Montserrat Light"/>
              </a:rPr>
            </a:br>
            <a:br>
              <a:rPr lang="en" sz="1800">
                <a:latin typeface="Montserrat Light"/>
                <a:ea typeface="Montserrat Light"/>
                <a:cs typeface="Montserrat Light"/>
                <a:sym typeface="Montserrat Light"/>
              </a:rPr>
            </a:br>
            <a:r>
              <a:rPr lang="en" sz="1800"/>
              <a:t>1) Share who you have in your life as a connection outside your home plus how often you currently connect.</a:t>
            </a:r>
            <a:endParaRPr sz="1800"/>
          </a:p>
          <a:p>
            <a:pPr marL="0" lvl="0" indent="0" algn="l" rtl="0">
              <a:lnSpc>
                <a:spcPct val="140000"/>
              </a:lnSpc>
              <a:spcBef>
                <a:spcPts val="3200"/>
              </a:spcBef>
              <a:spcAft>
                <a:spcPts val="0"/>
              </a:spcAft>
              <a:buNone/>
            </a:pPr>
            <a:r>
              <a:rPr lang="en" sz="1800"/>
              <a:t>2) Brainstorm how you can increase your connection opportunity.</a:t>
            </a:r>
            <a:endParaRPr sz="1800"/>
          </a:p>
          <a:p>
            <a:pPr marL="0" lvl="0" indent="0" algn="l" rtl="0">
              <a:lnSpc>
                <a:spcPct val="140000"/>
              </a:lnSpc>
              <a:spcBef>
                <a:spcPts val="3200"/>
              </a:spcBef>
              <a:spcAft>
                <a:spcPts val="3200"/>
              </a:spcAft>
              <a:buNone/>
            </a:pPr>
            <a:r>
              <a:rPr lang="en" sz="1800"/>
              <a:t>3) Jot down what you hope to change for next week.</a:t>
            </a:r>
            <a:endParaRPr>
              <a:latin typeface="Montserrat Light"/>
              <a:ea typeface="Montserrat Light"/>
              <a:cs typeface="Montserrat Light"/>
              <a:sym typeface="Montserrat Light"/>
            </a:endParaRPr>
          </a:p>
        </p:txBody>
      </p:sp>
      <p:sp>
        <p:nvSpPr>
          <p:cNvPr id="353" name="Google Shape;353;p45"/>
          <p:cNvSpPr txBox="1"/>
          <p:nvPr/>
        </p:nvSpPr>
        <p:spPr>
          <a:xfrm>
            <a:off x="7082300" y="262300"/>
            <a:ext cx="1947000" cy="7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Light"/>
                <a:ea typeface="Montserrat Light"/>
                <a:cs typeface="Montserrat Light"/>
                <a:sym typeface="Montserrat Light"/>
              </a:rPr>
              <a:t>3 people</a:t>
            </a:r>
            <a:endParaRPr>
              <a:latin typeface="Montserrat Light"/>
              <a:ea typeface="Montserrat Light"/>
              <a:cs typeface="Montserrat Light"/>
              <a:sym typeface="Montserrat Light"/>
            </a:endParaRPr>
          </a:p>
          <a:p>
            <a:pPr marL="0" lvl="0" indent="0" algn="l" rtl="0">
              <a:spcBef>
                <a:spcPts val="0"/>
              </a:spcBef>
              <a:spcAft>
                <a:spcPts val="0"/>
              </a:spcAft>
              <a:buNone/>
            </a:pPr>
            <a:r>
              <a:rPr lang="en">
                <a:latin typeface="Montserrat Light"/>
                <a:ea typeface="Montserrat Light"/>
                <a:cs typeface="Montserrat Light"/>
                <a:sym typeface="Montserrat Light"/>
              </a:rPr>
              <a:t>6 minutes</a:t>
            </a:r>
            <a:endParaRPr>
              <a:latin typeface="Montserrat Light"/>
              <a:ea typeface="Montserrat Light"/>
              <a:cs typeface="Montserrat Light"/>
              <a:sym typeface="Montserrat Light"/>
            </a:endParaRPr>
          </a:p>
          <a:p>
            <a:pPr marL="0" lvl="0" indent="0" algn="l" rtl="0">
              <a:spcBef>
                <a:spcPts val="0"/>
              </a:spcBef>
              <a:spcAft>
                <a:spcPts val="0"/>
              </a:spcAft>
              <a:buNone/>
            </a:pPr>
            <a:r>
              <a:rPr lang="en">
                <a:latin typeface="Montserrat Light"/>
                <a:ea typeface="Montserrat Light"/>
                <a:cs typeface="Montserrat Light"/>
                <a:sym typeface="Montserrat Light"/>
              </a:rPr>
              <a:t>2 minutes each</a:t>
            </a:r>
            <a:endParaRPr>
              <a:latin typeface="Montserrat Light"/>
              <a:ea typeface="Montserrat Light"/>
              <a:cs typeface="Montserrat Light"/>
              <a:sym typeface="Montserrat Light"/>
            </a:endParaRPr>
          </a:p>
        </p:txBody>
      </p:sp>
      <p:sp>
        <p:nvSpPr>
          <p:cNvPr id="354" name="Google Shape;354;p45"/>
          <p:cNvSpPr txBox="1">
            <a:spLocks noGrp="1"/>
          </p:cNvSpPr>
          <p:nvPr>
            <p:ph type="title" idx="4294967295"/>
          </p:nvPr>
        </p:nvSpPr>
        <p:spPr>
          <a:xfrm>
            <a:off x="1539200" y="363175"/>
            <a:ext cx="7433400" cy="3963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2400">
                <a:solidFill>
                  <a:srgbClr val="434343"/>
                </a:solidFill>
              </a:rPr>
              <a:t>Breakout Group Discussion #3</a:t>
            </a:r>
            <a:endParaRPr/>
          </a:p>
        </p:txBody>
      </p:sp>
      <p:pic>
        <p:nvPicPr>
          <p:cNvPr id="355" name="Google Shape;355;p45" descr="decorative image of a circle with four small arrows and four small circles of different colors all revolving in a clockwise direction." title="circle with arrows and four small circles"/>
          <p:cNvPicPr preferRelativeResize="0"/>
          <p:nvPr/>
        </p:nvPicPr>
        <p:blipFill>
          <a:blip r:embed="rId3">
            <a:alphaModFix/>
          </a:blip>
          <a:stretch>
            <a:fillRect/>
          </a:stretch>
        </p:blipFill>
        <p:spPr>
          <a:xfrm>
            <a:off x="0" y="0"/>
            <a:ext cx="1340989" cy="1028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6"/>
          <p:cNvSpPr txBox="1">
            <a:spLocks noGrp="1"/>
          </p:cNvSpPr>
          <p:nvPr>
            <p:ph type="ctrTitle" idx="4294967295"/>
          </p:nvPr>
        </p:nvSpPr>
        <p:spPr>
          <a:xfrm>
            <a:off x="685800" y="1003113"/>
            <a:ext cx="4644900" cy="197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solidFill>
                  <a:schemeClr val="lt1"/>
                </a:solidFill>
              </a:rPr>
              <a:t>Physical Support</a:t>
            </a:r>
            <a:endParaRPr sz="7200">
              <a:solidFill>
                <a:schemeClr val="lt1"/>
              </a:solidFill>
            </a:endParaRPr>
          </a:p>
        </p:txBody>
      </p:sp>
      <p:sp>
        <p:nvSpPr>
          <p:cNvPr id="361" name="Google Shape;361;p46"/>
          <p:cNvSpPr txBox="1">
            <a:spLocks noGrp="1"/>
          </p:cNvSpPr>
          <p:nvPr>
            <p:ph type="subTitle" idx="4294967295"/>
          </p:nvPr>
        </p:nvSpPr>
        <p:spPr>
          <a:xfrm>
            <a:off x="685800" y="2961985"/>
            <a:ext cx="4644900" cy="117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accent2"/>
                </a:solidFill>
              </a:rPr>
              <a:t>How are you helping </a:t>
            </a:r>
            <a:endParaRPr>
              <a:solidFill>
                <a:schemeClr val="accent2"/>
              </a:solidFill>
            </a:endParaRPr>
          </a:p>
          <a:p>
            <a:pPr marL="0" lvl="0" indent="0" algn="l" rtl="0">
              <a:spcBef>
                <a:spcPts val="600"/>
              </a:spcBef>
              <a:spcAft>
                <a:spcPts val="600"/>
              </a:spcAft>
              <a:buNone/>
            </a:pPr>
            <a:r>
              <a:rPr lang="en">
                <a:solidFill>
                  <a:schemeClr val="accent2"/>
                </a:solidFill>
              </a:rPr>
              <a:t>yourself physically?</a:t>
            </a:r>
            <a:endParaRPr>
              <a:solidFill>
                <a:schemeClr val="accent2"/>
              </a:solidFill>
            </a:endParaRPr>
          </a:p>
        </p:txBody>
      </p:sp>
      <p:sp>
        <p:nvSpPr>
          <p:cNvPr id="362" name="Google Shape;362;p4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35</a:t>
            </a:fld>
            <a:endParaRPr>
              <a:solidFill>
                <a:schemeClr val="lt1"/>
              </a:solidFill>
            </a:endParaRPr>
          </a:p>
        </p:txBody>
      </p:sp>
      <p:pic>
        <p:nvPicPr>
          <p:cNvPr id="363" name="Google Shape;363;p46" descr="balance heart health and diet"/>
          <p:cNvPicPr preferRelativeResize="0"/>
          <p:nvPr/>
        </p:nvPicPr>
        <p:blipFill>
          <a:blip r:embed="rId3">
            <a:alphaModFix/>
          </a:blip>
          <a:stretch>
            <a:fillRect/>
          </a:stretch>
        </p:blipFill>
        <p:spPr>
          <a:xfrm>
            <a:off x="5680400" y="1057875"/>
            <a:ext cx="2457450" cy="1866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Physical Support </a:t>
            </a:r>
            <a:r>
              <a:rPr lang="en">
                <a:solidFill>
                  <a:srgbClr val="FFFFFF"/>
                </a:solidFill>
              </a:rPr>
              <a:t>2</a:t>
            </a:r>
            <a:endParaRPr>
              <a:solidFill>
                <a:srgbClr val="FFFFFF"/>
              </a:solidFill>
            </a:endParaRPr>
          </a:p>
        </p:txBody>
      </p:sp>
      <p:sp>
        <p:nvSpPr>
          <p:cNvPr id="369" name="Google Shape;369;p47"/>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Stress Management</a:t>
            </a:r>
            <a:endParaRPr/>
          </a:p>
          <a:p>
            <a:pPr marL="457200" lvl="0" indent="-381000" algn="l" rtl="0">
              <a:spcBef>
                <a:spcPts val="600"/>
              </a:spcBef>
              <a:spcAft>
                <a:spcPts val="0"/>
              </a:spcAft>
              <a:buSzPts val="2400"/>
              <a:buChar char="●"/>
            </a:pPr>
            <a:r>
              <a:rPr lang="en"/>
              <a:t>Healthy Eating</a:t>
            </a:r>
            <a:endParaRPr/>
          </a:p>
          <a:p>
            <a:pPr marL="457200" lvl="0" indent="-381000" algn="l" rtl="0">
              <a:spcBef>
                <a:spcPts val="600"/>
              </a:spcBef>
              <a:spcAft>
                <a:spcPts val="0"/>
              </a:spcAft>
              <a:buSzPts val="2400"/>
              <a:buChar char="●"/>
            </a:pPr>
            <a:r>
              <a:rPr lang="en"/>
              <a:t>Sleep</a:t>
            </a:r>
            <a:endParaRPr/>
          </a:p>
          <a:p>
            <a:pPr marL="457200" lvl="0" indent="-381000" algn="l" rtl="0">
              <a:spcBef>
                <a:spcPts val="600"/>
              </a:spcBef>
              <a:spcAft>
                <a:spcPts val="600"/>
              </a:spcAft>
              <a:buSzPts val="2400"/>
              <a:buChar char="●"/>
            </a:pPr>
            <a:r>
              <a:rPr lang="en"/>
              <a:t>Exercise</a:t>
            </a:r>
            <a:endParaRPr/>
          </a:p>
        </p:txBody>
      </p:sp>
      <p:sp>
        <p:nvSpPr>
          <p:cNvPr id="370" name="Google Shape;370;p4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36</a:t>
            </a:fld>
            <a:endParaRPr/>
          </a:p>
        </p:txBody>
      </p:sp>
      <p:pic>
        <p:nvPicPr>
          <p:cNvPr id="371" name="Google Shape;371;p47" descr="DLP book cover"/>
          <p:cNvPicPr preferRelativeResize="0"/>
          <p:nvPr/>
        </p:nvPicPr>
        <p:blipFill>
          <a:blip r:embed="rId3">
            <a:alphaModFix/>
          </a:blip>
          <a:stretch>
            <a:fillRect/>
          </a:stretch>
        </p:blipFill>
        <p:spPr>
          <a:xfrm>
            <a:off x="855299" y="3392752"/>
            <a:ext cx="1160948" cy="14597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8"/>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Physical Support</a:t>
            </a:r>
            <a:r>
              <a:rPr lang="en">
                <a:solidFill>
                  <a:srgbClr val="FFFFFF"/>
                </a:solidFill>
              </a:rPr>
              <a:t> 3</a:t>
            </a:r>
            <a:endParaRPr>
              <a:solidFill>
                <a:srgbClr val="FFFFFF"/>
              </a:solidFill>
            </a:endParaRPr>
          </a:p>
        </p:txBody>
      </p:sp>
      <p:sp>
        <p:nvSpPr>
          <p:cNvPr id="377" name="Google Shape;377;p48"/>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533400" algn="l" rtl="0">
              <a:spcBef>
                <a:spcPts val="0"/>
              </a:spcBef>
              <a:spcAft>
                <a:spcPts val="0"/>
              </a:spcAft>
              <a:buSzPts val="4800"/>
              <a:buFont typeface="Montserrat"/>
              <a:buChar char="●"/>
            </a:pPr>
            <a:r>
              <a:rPr lang="en" sz="4800" b="1">
                <a:latin typeface="Montserrat"/>
                <a:ea typeface="Montserrat"/>
                <a:cs typeface="Montserrat"/>
                <a:sym typeface="Montserrat"/>
              </a:rPr>
              <a:t>Stress Management</a:t>
            </a:r>
            <a:endParaRPr sz="4800" b="1">
              <a:latin typeface="Montserrat"/>
              <a:ea typeface="Montserrat"/>
              <a:cs typeface="Montserrat"/>
              <a:sym typeface="Montserrat"/>
            </a:endParaRPr>
          </a:p>
          <a:p>
            <a:pPr marL="457200" lvl="0" indent="-381000" algn="l" rtl="0">
              <a:spcBef>
                <a:spcPts val="600"/>
              </a:spcBef>
              <a:spcAft>
                <a:spcPts val="0"/>
              </a:spcAft>
              <a:buSzPts val="2400"/>
              <a:buChar char="●"/>
            </a:pPr>
            <a:r>
              <a:rPr lang="en"/>
              <a:t>Healthy Eating</a:t>
            </a:r>
            <a:endParaRPr/>
          </a:p>
          <a:p>
            <a:pPr marL="457200" lvl="0" indent="-381000" algn="l" rtl="0">
              <a:spcBef>
                <a:spcPts val="600"/>
              </a:spcBef>
              <a:spcAft>
                <a:spcPts val="0"/>
              </a:spcAft>
              <a:buSzPts val="2400"/>
              <a:buChar char="●"/>
            </a:pPr>
            <a:r>
              <a:rPr lang="en"/>
              <a:t>Sleep</a:t>
            </a:r>
            <a:endParaRPr/>
          </a:p>
          <a:p>
            <a:pPr marL="457200" lvl="0" indent="-381000" algn="l" rtl="0">
              <a:spcBef>
                <a:spcPts val="600"/>
              </a:spcBef>
              <a:spcAft>
                <a:spcPts val="600"/>
              </a:spcAft>
              <a:buSzPts val="2400"/>
              <a:buChar char="●"/>
            </a:pPr>
            <a:r>
              <a:rPr lang="en"/>
              <a:t>Exercise</a:t>
            </a:r>
            <a:endParaRPr/>
          </a:p>
        </p:txBody>
      </p:sp>
      <p:sp>
        <p:nvSpPr>
          <p:cNvPr id="378" name="Google Shape;378;p4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a:p>
        </p:txBody>
      </p:sp>
      <p:pic>
        <p:nvPicPr>
          <p:cNvPr id="379" name="Google Shape;379;p48" descr="Calm sign"/>
          <p:cNvPicPr preferRelativeResize="0"/>
          <p:nvPr/>
        </p:nvPicPr>
        <p:blipFill>
          <a:blip r:embed="rId3">
            <a:alphaModFix/>
          </a:blip>
          <a:stretch>
            <a:fillRect/>
          </a:stretch>
        </p:blipFill>
        <p:spPr>
          <a:xfrm>
            <a:off x="6032238" y="2789388"/>
            <a:ext cx="2619375" cy="17430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383"/>
        <p:cNvGrpSpPr/>
        <p:nvPr/>
      </p:nvGrpSpPr>
      <p:grpSpPr>
        <a:xfrm>
          <a:off x="0" y="0"/>
          <a:ext cx="0" cy="0"/>
          <a:chOff x="0" y="0"/>
          <a:chExt cx="0" cy="0"/>
        </a:xfrm>
      </p:grpSpPr>
      <p:sp>
        <p:nvSpPr>
          <p:cNvPr id="384" name="Google Shape;384;p4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38</a:t>
            </a:fld>
            <a:endParaRPr/>
          </a:p>
        </p:txBody>
      </p:sp>
      <p:sp>
        <p:nvSpPr>
          <p:cNvPr id="385" name="Google Shape;385;p49"/>
          <p:cNvSpPr txBox="1"/>
          <p:nvPr/>
        </p:nvSpPr>
        <p:spPr>
          <a:xfrm>
            <a:off x="1606650" y="1861025"/>
            <a:ext cx="7215000" cy="12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a:latin typeface="Montserrat"/>
                <a:ea typeface="Montserrat"/>
                <a:cs typeface="Montserrat"/>
                <a:sym typeface="Montserrat"/>
              </a:rPr>
              <a:t>TO DO vs. TO BE</a:t>
            </a:r>
            <a:endParaRPr>
              <a:latin typeface="Montserrat Light"/>
              <a:ea typeface="Montserrat Light"/>
              <a:cs typeface="Montserrat Light"/>
              <a:sym typeface="Montserrat Light"/>
            </a:endParaRPr>
          </a:p>
        </p:txBody>
      </p:sp>
      <p:sp>
        <p:nvSpPr>
          <p:cNvPr id="386" name="Google Shape;386;p49"/>
          <p:cNvSpPr txBox="1">
            <a:spLocks noGrp="1"/>
          </p:cNvSpPr>
          <p:nvPr>
            <p:ph type="title" idx="4294967295"/>
          </p:nvPr>
        </p:nvSpPr>
        <p:spPr>
          <a:xfrm>
            <a:off x="1553675" y="439200"/>
            <a:ext cx="7433400" cy="3963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2400">
                <a:solidFill>
                  <a:srgbClr val="434343"/>
                </a:solidFill>
              </a:rPr>
              <a:t>Activity #2</a:t>
            </a:r>
            <a:endParaRPr/>
          </a:p>
        </p:txBody>
      </p:sp>
      <p:pic>
        <p:nvPicPr>
          <p:cNvPr id="387" name="Google Shape;387;p49" descr="decorative image of a circle with four small arrows and four small circles of different colors all revolving in a clockwise direction." title="circle with arrows and four small circles"/>
          <p:cNvPicPr preferRelativeResize="0"/>
          <p:nvPr/>
        </p:nvPicPr>
        <p:blipFill>
          <a:blip r:embed="rId3">
            <a:alphaModFix/>
          </a:blip>
          <a:stretch>
            <a:fillRect/>
          </a:stretch>
        </p:blipFill>
        <p:spPr>
          <a:xfrm>
            <a:off x="0" y="0"/>
            <a:ext cx="1340989" cy="1028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0"/>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Physical Support</a:t>
            </a:r>
            <a:r>
              <a:rPr lang="en">
                <a:solidFill>
                  <a:srgbClr val="FFFFFF"/>
                </a:solidFill>
              </a:rPr>
              <a:t> 4</a:t>
            </a:r>
            <a:endParaRPr>
              <a:solidFill>
                <a:srgbClr val="FFFFFF"/>
              </a:solidFill>
            </a:endParaRPr>
          </a:p>
        </p:txBody>
      </p:sp>
      <p:sp>
        <p:nvSpPr>
          <p:cNvPr id="393" name="Google Shape;393;p50"/>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Stress Management</a:t>
            </a:r>
            <a:endParaRPr/>
          </a:p>
          <a:p>
            <a:pPr marL="457200" lvl="0" indent="-533400" algn="l" rtl="0">
              <a:spcBef>
                <a:spcPts val="600"/>
              </a:spcBef>
              <a:spcAft>
                <a:spcPts val="0"/>
              </a:spcAft>
              <a:buSzPts val="4800"/>
              <a:buFont typeface="Montserrat"/>
              <a:buChar char="●"/>
            </a:pPr>
            <a:r>
              <a:rPr lang="en" sz="4800" b="1">
                <a:latin typeface="Montserrat"/>
                <a:ea typeface="Montserrat"/>
                <a:cs typeface="Montserrat"/>
                <a:sym typeface="Montserrat"/>
              </a:rPr>
              <a:t>Healthy Eating</a:t>
            </a:r>
            <a:endParaRPr sz="4800" b="1">
              <a:latin typeface="Montserrat"/>
              <a:ea typeface="Montserrat"/>
              <a:cs typeface="Montserrat"/>
              <a:sym typeface="Montserrat"/>
            </a:endParaRPr>
          </a:p>
          <a:p>
            <a:pPr marL="457200" lvl="0" indent="-381000" algn="l" rtl="0">
              <a:spcBef>
                <a:spcPts val="600"/>
              </a:spcBef>
              <a:spcAft>
                <a:spcPts val="0"/>
              </a:spcAft>
              <a:buSzPts val="2400"/>
              <a:buChar char="●"/>
            </a:pPr>
            <a:r>
              <a:rPr lang="en"/>
              <a:t>Sleep</a:t>
            </a:r>
            <a:endParaRPr/>
          </a:p>
          <a:p>
            <a:pPr marL="457200" lvl="0" indent="-381000" algn="l" rtl="0">
              <a:spcBef>
                <a:spcPts val="600"/>
              </a:spcBef>
              <a:spcAft>
                <a:spcPts val="600"/>
              </a:spcAft>
              <a:buSzPts val="2400"/>
              <a:buChar char="●"/>
            </a:pPr>
            <a:r>
              <a:rPr lang="en"/>
              <a:t>Exercise</a:t>
            </a:r>
            <a:endParaRPr/>
          </a:p>
        </p:txBody>
      </p:sp>
      <p:sp>
        <p:nvSpPr>
          <p:cNvPr id="394" name="Google Shape;394;p5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39</a:t>
            </a:fld>
            <a:endParaRPr/>
          </a:p>
        </p:txBody>
      </p:sp>
      <p:pic>
        <p:nvPicPr>
          <p:cNvPr id="395" name="Google Shape;395;p50" descr="fresh veggie sale"/>
          <p:cNvPicPr preferRelativeResize="0"/>
          <p:nvPr/>
        </p:nvPicPr>
        <p:blipFill>
          <a:blip r:embed="rId3">
            <a:alphaModFix/>
          </a:blip>
          <a:stretch>
            <a:fillRect/>
          </a:stretch>
        </p:blipFill>
        <p:spPr>
          <a:xfrm>
            <a:off x="6046313" y="2892713"/>
            <a:ext cx="2619375" cy="174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ctrTitle"/>
          </p:nvPr>
        </p:nvSpPr>
        <p:spPr>
          <a:xfrm>
            <a:off x="685800" y="1668151"/>
            <a:ext cx="7772400" cy="1311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a:t>morgan.dunton@maine.gov</a:t>
            </a:r>
            <a:endParaRPr sz="4000"/>
          </a:p>
        </p:txBody>
      </p:sp>
      <p:sp>
        <p:nvSpPr>
          <p:cNvPr id="108" name="Google Shape;108;p15"/>
          <p:cNvSpPr txBox="1">
            <a:spLocks noGrp="1"/>
          </p:cNvSpPr>
          <p:nvPr>
            <p:ph type="subTitle" idx="1"/>
          </p:nvPr>
        </p:nvSpPr>
        <p:spPr>
          <a:xfrm>
            <a:off x="685800" y="3076652"/>
            <a:ext cx="7772400" cy="3987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a:t>Contact me for questions about zoom, contact hours, or other “housekeeping” topics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99"/>
        <p:cNvGrpSpPr/>
        <p:nvPr/>
      </p:nvGrpSpPr>
      <p:grpSpPr>
        <a:xfrm>
          <a:off x="0" y="0"/>
          <a:ext cx="0" cy="0"/>
          <a:chOff x="0" y="0"/>
          <a:chExt cx="0" cy="0"/>
        </a:xfrm>
      </p:grpSpPr>
      <p:sp>
        <p:nvSpPr>
          <p:cNvPr id="400" name="Google Shape;400;p5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40</a:t>
            </a:fld>
            <a:endParaRPr/>
          </a:p>
        </p:txBody>
      </p:sp>
      <p:sp>
        <p:nvSpPr>
          <p:cNvPr id="401" name="Google Shape;401;p51"/>
          <p:cNvSpPr txBox="1"/>
          <p:nvPr/>
        </p:nvSpPr>
        <p:spPr>
          <a:xfrm>
            <a:off x="1665850" y="1761300"/>
            <a:ext cx="6439800" cy="12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Montserrat Light"/>
                <a:ea typeface="Montserrat Light"/>
                <a:cs typeface="Montserrat Light"/>
                <a:sym typeface="Montserrat Light"/>
              </a:rPr>
              <a:t>What is one change </a:t>
            </a:r>
            <a:endParaRPr sz="3200">
              <a:latin typeface="Montserrat Light"/>
              <a:ea typeface="Montserrat Light"/>
              <a:cs typeface="Montserrat Light"/>
              <a:sym typeface="Montserrat Light"/>
            </a:endParaRPr>
          </a:p>
          <a:p>
            <a:pPr marL="0" lvl="0" indent="0" algn="l" rtl="0">
              <a:spcBef>
                <a:spcPts val="0"/>
              </a:spcBef>
              <a:spcAft>
                <a:spcPts val="0"/>
              </a:spcAft>
              <a:buNone/>
            </a:pPr>
            <a:r>
              <a:rPr lang="en" sz="3200">
                <a:latin typeface="Montserrat Light"/>
                <a:ea typeface="Montserrat Light"/>
                <a:cs typeface="Montserrat Light"/>
                <a:sym typeface="Montserrat Light"/>
              </a:rPr>
              <a:t>you can make </a:t>
            </a:r>
            <a:endParaRPr sz="3200">
              <a:latin typeface="Montserrat Light"/>
              <a:ea typeface="Montserrat Light"/>
              <a:cs typeface="Montserrat Light"/>
              <a:sym typeface="Montserrat Light"/>
            </a:endParaRPr>
          </a:p>
          <a:p>
            <a:pPr marL="0" lvl="0" indent="0" algn="l" rtl="0">
              <a:spcBef>
                <a:spcPts val="0"/>
              </a:spcBef>
              <a:spcAft>
                <a:spcPts val="0"/>
              </a:spcAft>
              <a:buNone/>
            </a:pPr>
            <a:r>
              <a:rPr lang="en" sz="3200">
                <a:latin typeface="Montserrat Light"/>
                <a:ea typeface="Montserrat Light"/>
                <a:cs typeface="Montserrat Light"/>
                <a:sym typeface="Montserrat Light"/>
              </a:rPr>
              <a:t>to eat more healthy?</a:t>
            </a:r>
            <a:endParaRPr>
              <a:latin typeface="Montserrat Light"/>
              <a:ea typeface="Montserrat Light"/>
              <a:cs typeface="Montserrat Light"/>
              <a:sym typeface="Montserrat Light"/>
            </a:endParaRPr>
          </a:p>
        </p:txBody>
      </p:sp>
      <p:sp>
        <p:nvSpPr>
          <p:cNvPr id="402" name="Google Shape;402;p51"/>
          <p:cNvSpPr txBox="1">
            <a:spLocks noGrp="1"/>
          </p:cNvSpPr>
          <p:nvPr>
            <p:ph type="title" idx="4294967295"/>
          </p:nvPr>
        </p:nvSpPr>
        <p:spPr>
          <a:xfrm>
            <a:off x="1665850" y="506987"/>
            <a:ext cx="7433400" cy="3963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2400">
                <a:solidFill>
                  <a:srgbClr val="000000"/>
                </a:solidFill>
              </a:rPr>
              <a:t>In the Chat #3</a:t>
            </a:r>
            <a:endParaRPr>
              <a:solidFill>
                <a:srgbClr val="000000"/>
              </a:solidFill>
            </a:endParaRPr>
          </a:p>
        </p:txBody>
      </p:sp>
      <p:pic>
        <p:nvPicPr>
          <p:cNvPr id="403" name="Google Shape;403;p51" descr="icon of a multicolored lightbulb" title="multicolored lightbulb icon"/>
          <p:cNvPicPr preferRelativeResize="0"/>
          <p:nvPr/>
        </p:nvPicPr>
        <p:blipFill>
          <a:blip r:embed="rId3">
            <a:alphaModFix/>
          </a:blip>
          <a:stretch>
            <a:fillRect/>
          </a:stretch>
        </p:blipFill>
        <p:spPr>
          <a:xfrm>
            <a:off x="211075" y="78625"/>
            <a:ext cx="1262725" cy="11764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2"/>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Physical Support</a:t>
            </a:r>
            <a:r>
              <a:rPr lang="en">
                <a:solidFill>
                  <a:srgbClr val="FFFFFF"/>
                </a:solidFill>
              </a:rPr>
              <a:t> 5</a:t>
            </a:r>
            <a:endParaRPr>
              <a:solidFill>
                <a:srgbClr val="FFFFFF"/>
              </a:solidFill>
            </a:endParaRPr>
          </a:p>
        </p:txBody>
      </p:sp>
      <p:sp>
        <p:nvSpPr>
          <p:cNvPr id="409" name="Google Shape;409;p52"/>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Stress Management</a:t>
            </a:r>
            <a:endParaRPr/>
          </a:p>
          <a:p>
            <a:pPr marL="457200" lvl="0" indent="-381000" algn="l" rtl="0">
              <a:spcBef>
                <a:spcPts val="600"/>
              </a:spcBef>
              <a:spcAft>
                <a:spcPts val="0"/>
              </a:spcAft>
              <a:buSzPts val="2400"/>
              <a:buChar char="●"/>
            </a:pPr>
            <a:r>
              <a:rPr lang="en"/>
              <a:t>Healthy Eating</a:t>
            </a:r>
            <a:endParaRPr/>
          </a:p>
          <a:p>
            <a:pPr marL="457200" lvl="0" indent="-533400" algn="l" rtl="0">
              <a:spcBef>
                <a:spcPts val="600"/>
              </a:spcBef>
              <a:spcAft>
                <a:spcPts val="0"/>
              </a:spcAft>
              <a:buSzPts val="4800"/>
              <a:buFont typeface="Montserrat"/>
              <a:buChar char="●"/>
            </a:pPr>
            <a:r>
              <a:rPr lang="en" sz="4800" b="1">
                <a:latin typeface="Montserrat"/>
                <a:ea typeface="Montserrat"/>
                <a:cs typeface="Montserrat"/>
                <a:sym typeface="Montserrat"/>
              </a:rPr>
              <a:t>Sleep</a:t>
            </a:r>
            <a:endParaRPr sz="4800" b="1">
              <a:latin typeface="Montserrat"/>
              <a:ea typeface="Montserrat"/>
              <a:cs typeface="Montserrat"/>
              <a:sym typeface="Montserrat"/>
            </a:endParaRPr>
          </a:p>
          <a:p>
            <a:pPr marL="457200" lvl="0" indent="-381000" algn="l" rtl="0">
              <a:spcBef>
                <a:spcPts val="600"/>
              </a:spcBef>
              <a:spcAft>
                <a:spcPts val="600"/>
              </a:spcAft>
              <a:buSzPts val="2400"/>
              <a:buChar char="●"/>
            </a:pPr>
            <a:r>
              <a:rPr lang="en"/>
              <a:t>Exercise</a:t>
            </a:r>
            <a:endParaRPr/>
          </a:p>
        </p:txBody>
      </p:sp>
      <p:sp>
        <p:nvSpPr>
          <p:cNvPr id="410" name="Google Shape;410;p5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41</a:t>
            </a:fld>
            <a:endParaRPr/>
          </a:p>
        </p:txBody>
      </p:sp>
      <p:pic>
        <p:nvPicPr>
          <p:cNvPr id="411" name="Google Shape;411;p52" descr="not in service"/>
          <p:cNvPicPr preferRelativeResize="0"/>
          <p:nvPr/>
        </p:nvPicPr>
        <p:blipFill>
          <a:blip r:embed="rId3">
            <a:alphaModFix/>
          </a:blip>
          <a:stretch>
            <a:fillRect/>
          </a:stretch>
        </p:blipFill>
        <p:spPr>
          <a:xfrm>
            <a:off x="5537050" y="2484500"/>
            <a:ext cx="3404200" cy="22653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415"/>
        <p:cNvGrpSpPr/>
        <p:nvPr/>
      </p:nvGrpSpPr>
      <p:grpSpPr>
        <a:xfrm>
          <a:off x="0" y="0"/>
          <a:ext cx="0" cy="0"/>
          <a:chOff x="0" y="0"/>
          <a:chExt cx="0" cy="0"/>
        </a:xfrm>
      </p:grpSpPr>
      <p:sp>
        <p:nvSpPr>
          <p:cNvPr id="416" name="Google Shape;416;p5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417" name="Google Shape;417;p53"/>
          <p:cNvSpPr txBox="1"/>
          <p:nvPr/>
        </p:nvSpPr>
        <p:spPr>
          <a:xfrm>
            <a:off x="1665850" y="1761300"/>
            <a:ext cx="6439800" cy="12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Montserrat Light"/>
                <a:ea typeface="Montserrat Light"/>
                <a:cs typeface="Montserrat Light"/>
                <a:sym typeface="Montserrat Light"/>
              </a:rPr>
              <a:t>What is one change </a:t>
            </a:r>
            <a:endParaRPr sz="3200">
              <a:latin typeface="Montserrat Light"/>
              <a:ea typeface="Montserrat Light"/>
              <a:cs typeface="Montserrat Light"/>
              <a:sym typeface="Montserrat Light"/>
            </a:endParaRPr>
          </a:p>
          <a:p>
            <a:pPr marL="0" lvl="0" indent="0" algn="l" rtl="0">
              <a:spcBef>
                <a:spcPts val="0"/>
              </a:spcBef>
              <a:spcAft>
                <a:spcPts val="0"/>
              </a:spcAft>
              <a:buNone/>
            </a:pPr>
            <a:r>
              <a:rPr lang="en" sz="3200">
                <a:latin typeface="Montserrat Light"/>
                <a:ea typeface="Montserrat Light"/>
                <a:cs typeface="Montserrat Light"/>
                <a:sym typeface="Montserrat Light"/>
              </a:rPr>
              <a:t>you can make </a:t>
            </a:r>
            <a:endParaRPr sz="3200">
              <a:latin typeface="Montserrat Light"/>
              <a:ea typeface="Montserrat Light"/>
              <a:cs typeface="Montserrat Light"/>
              <a:sym typeface="Montserrat Light"/>
            </a:endParaRPr>
          </a:p>
          <a:p>
            <a:pPr marL="0" lvl="0" indent="0" algn="l" rtl="0">
              <a:spcBef>
                <a:spcPts val="0"/>
              </a:spcBef>
              <a:spcAft>
                <a:spcPts val="0"/>
              </a:spcAft>
              <a:buNone/>
            </a:pPr>
            <a:r>
              <a:rPr lang="en" sz="3200">
                <a:latin typeface="Montserrat Light"/>
                <a:ea typeface="Montserrat Light"/>
                <a:cs typeface="Montserrat Light"/>
                <a:sym typeface="Montserrat Light"/>
              </a:rPr>
              <a:t>to sleep better?</a:t>
            </a:r>
            <a:endParaRPr>
              <a:latin typeface="Montserrat Light"/>
              <a:ea typeface="Montserrat Light"/>
              <a:cs typeface="Montserrat Light"/>
              <a:sym typeface="Montserrat Light"/>
            </a:endParaRPr>
          </a:p>
        </p:txBody>
      </p:sp>
      <p:sp>
        <p:nvSpPr>
          <p:cNvPr id="418" name="Google Shape;418;p53"/>
          <p:cNvSpPr txBox="1">
            <a:spLocks noGrp="1"/>
          </p:cNvSpPr>
          <p:nvPr>
            <p:ph type="title" idx="4294967295"/>
          </p:nvPr>
        </p:nvSpPr>
        <p:spPr>
          <a:xfrm>
            <a:off x="1665850" y="506987"/>
            <a:ext cx="7433400" cy="3963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2400">
                <a:solidFill>
                  <a:srgbClr val="000000"/>
                </a:solidFill>
              </a:rPr>
              <a:t>In the Chat #4</a:t>
            </a:r>
            <a:endParaRPr>
              <a:solidFill>
                <a:srgbClr val="000000"/>
              </a:solidFill>
            </a:endParaRPr>
          </a:p>
        </p:txBody>
      </p:sp>
      <p:pic>
        <p:nvPicPr>
          <p:cNvPr id="419" name="Google Shape;419;p53" descr="icon of a multicolored lightbulb" title="multicolored lightbulb icon"/>
          <p:cNvPicPr preferRelativeResize="0"/>
          <p:nvPr/>
        </p:nvPicPr>
        <p:blipFill>
          <a:blip r:embed="rId3">
            <a:alphaModFix/>
          </a:blip>
          <a:stretch>
            <a:fillRect/>
          </a:stretch>
        </p:blipFill>
        <p:spPr>
          <a:xfrm>
            <a:off x="211075" y="78625"/>
            <a:ext cx="1262725" cy="11764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4"/>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Physical Support </a:t>
            </a:r>
            <a:r>
              <a:rPr lang="en">
                <a:solidFill>
                  <a:srgbClr val="FFFFFF"/>
                </a:solidFill>
              </a:rPr>
              <a:t>6</a:t>
            </a:r>
            <a:endParaRPr>
              <a:solidFill>
                <a:srgbClr val="FFFFFF"/>
              </a:solidFill>
            </a:endParaRPr>
          </a:p>
        </p:txBody>
      </p:sp>
      <p:sp>
        <p:nvSpPr>
          <p:cNvPr id="425" name="Google Shape;425;p54"/>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Stress Management</a:t>
            </a:r>
            <a:endParaRPr/>
          </a:p>
          <a:p>
            <a:pPr marL="457200" lvl="0" indent="-381000" algn="l" rtl="0">
              <a:spcBef>
                <a:spcPts val="600"/>
              </a:spcBef>
              <a:spcAft>
                <a:spcPts val="0"/>
              </a:spcAft>
              <a:buSzPts val="2400"/>
              <a:buChar char="●"/>
            </a:pPr>
            <a:r>
              <a:rPr lang="en"/>
              <a:t>Healthy Eating</a:t>
            </a:r>
            <a:endParaRPr/>
          </a:p>
          <a:p>
            <a:pPr marL="457200" lvl="0" indent="-381000" algn="l" rtl="0">
              <a:spcBef>
                <a:spcPts val="600"/>
              </a:spcBef>
              <a:spcAft>
                <a:spcPts val="0"/>
              </a:spcAft>
              <a:buSzPts val="2400"/>
              <a:buChar char="●"/>
            </a:pPr>
            <a:r>
              <a:rPr lang="en"/>
              <a:t>Sleep</a:t>
            </a:r>
            <a:endParaRPr/>
          </a:p>
          <a:p>
            <a:pPr marL="457200" lvl="0" indent="-533400" algn="l" rtl="0">
              <a:spcBef>
                <a:spcPts val="600"/>
              </a:spcBef>
              <a:spcAft>
                <a:spcPts val="600"/>
              </a:spcAft>
              <a:buSzPts val="4800"/>
              <a:buFont typeface="Montserrat"/>
              <a:buChar char="●"/>
            </a:pPr>
            <a:r>
              <a:rPr lang="en" sz="4800" b="1">
                <a:latin typeface="Montserrat"/>
                <a:ea typeface="Montserrat"/>
                <a:cs typeface="Montserrat"/>
                <a:sym typeface="Montserrat"/>
              </a:rPr>
              <a:t>Exercise</a:t>
            </a:r>
            <a:endParaRPr/>
          </a:p>
        </p:txBody>
      </p:sp>
      <p:sp>
        <p:nvSpPr>
          <p:cNvPr id="426" name="Google Shape;426;p5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43</a:t>
            </a:fld>
            <a:endParaRPr/>
          </a:p>
        </p:txBody>
      </p:sp>
      <p:pic>
        <p:nvPicPr>
          <p:cNvPr id="427" name="Google Shape;427;p54" descr="exercise"/>
          <p:cNvPicPr preferRelativeResize="0"/>
          <p:nvPr/>
        </p:nvPicPr>
        <p:blipFill>
          <a:blip r:embed="rId3">
            <a:alphaModFix/>
          </a:blip>
          <a:stretch>
            <a:fillRect/>
          </a:stretch>
        </p:blipFill>
        <p:spPr>
          <a:xfrm>
            <a:off x="6098575" y="2858488"/>
            <a:ext cx="2628900" cy="17430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431"/>
        <p:cNvGrpSpPr/>
        <p:nvPr/>
      </p:nvGrpSpPr>
      <p:grpSpPr>
        <a:xfrm>
          <a:off x="0" y="0"/>
          <a:ext cx="0" cy="0"/>
          <a:chOff x="0" y="0"/>
          <a:chExt cx="0" cy="0"/>
        </a:xfrm>
      </p:grpSpPr>
      <p:sp>
        <p:nvSpPr>
          <p:cNvPr id="432" name="Google Shape;432;p5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44</a:t>
            </a:fld>
            <a:endParaRPr/>
          </a:p>
        </p:txBody>
      </p:sp>
      <p:sp>
        <p:nvSpPr>
          <p:cNvPr id="433" name="Google Shape;433;p55"/>
          <p:cNvSpPr txBox="1"/>
          <p:nvPr/>
        </p:nvSpPr>
        <p:spPr>
          <a:xfrm>
            <a:off x="1665850" y="1761300"/>
            <a:ext cx="6439800" cy="12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Montserrat Light"/>
                <a:ea typeface="Montserrat Light"/>
                <a:cs typeface="Montserrat Light"/>
                <a:sym typeface="Montserrat Light"/>
              </a:rPr>
              <a:t>What is one change </a:t>
            </a:r>
            <a:endParaRPr sz="3200">
              <a:latin typeface="Montserrat Light"/>
              <a:ea typeface="Montserrat Light"/>
              <a:cs typeface="Montserrat Light"/>
              <a:sym typeface="Montserrat Light"/>
            </a:endParaRPr>
          </a:p>
          <a:p>
            <a:pPr marL="0" lvl="0" indent="0" algn="l" rtl="0">
              <a:spcBef>
                <a:spcPts val="0"/>
              </a:spcBef>
              <a:spcAft>
                <a:spcPts val="0"/>
              </a:spcAft>
              <a:buNone/>
            </a:pPr>
            <a:r>
              <a:rPr lang="en" sz="3200">
                <a:latin typeface="Montserrat Light"/>
                <a:ea typeface="Montserrat Light"/>
                <a:cs typeface="Montserrat Light"/>
                <a:sym typeface="Montserrat Light"/>
              </a:rPr>
              <a:t>you can make </a:t>
            </a:r>
            <a:endParaRPr sz="3200">
              <a:latin typeface="Montserrat Light"/>
              <a:ea typeface="Montserrat Light"/>
              <a:cs typeface="Montserrat Light"/>
              <a:sym typeface="Montserrat Light"/>
            </a:endParaRPr>
          </a:p>
          <a:p>
            <a:pPr marL="0" lvl="0" indent="0" algn="l" rtl="0">
              <a:spcBef>
                <a:spcPts val="0"/>
              </a:spcBef>
              <a:spcAft>
                <a:spcPts val="0"/>
              </a:spcAft>
              <a:buNone/>
            </a:pPr>
            <a:r>
              <a:rPr lang="en" sz="3200">
                <a:latin typeface="Montserrat Light"/>
                <a:ea typeface="Montserrat Light"/>
                <a:cs typeface="Montserrat Light"/>
                <a:sym typeface="Montserrat Light"/>
              </a:rPr>
              <a:t>to exercise?</a:t>
            </a:r>
            <a:endParaRPr>
              <a:latin typeface="Montserrat Light"/>
              <a:ea typeface="Montserrat Light"/>
              <a:cs typeface="Montserrat Light"/>
              <a:sym typeface="Montserrat Light"/>
            </a:endParaRPr>
          </a:p>
        </p:txBody>
      </p:sp>
      <p:sp>
        <p:nvSpPr>
          <p:cNvPr id="434" name="Google Shape;434;p55"/>
          <p:cNvSpPr txBox="1">
            <a:spLocks noGrp="1"/>
          </p:cNvSpPr>
          <p:nvPr>
            <p:ph type="title" idx="4294967295"/>
          </p:nvPr>
        </p:nvSpPr>
        <p:spPr>
          <a:xfrm>
            <a:off x="1665850" y="506987"/>
            <a:ext cx="7433400" cy="3963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2400">
                <a:solidFill>
                  <a:srgbClr val="000000"/>
                </a:solidFill>
              </a:rPr>
              <a:t>In the Chat #5</a:t>
            </a:r>
            <a:endParaRPr>
              <a:solidFill>
                <a:srgbClr val="000000"/>
              </a:solidFill>
            </a:endParaRPr>
          </a:p>
        </p:txBody>
      </p:sp>
      <p:pic>
        <p:nvPicPr>
          <p:cNvPr id="435" name="Google Shape;435;p55" descr="icon of a multicolored lightbulb" title="multicolored lightbulb icon"/>
          <p:cNvPicPr preferRelativeResize="0"/>
          <p:nvPr/>
        </p:nvPicPr>
        <p:blipFill>
          <a:blip r:embed="rId3">
            <a:alphaModFix/>
          </a:blip>
          <a:stretch>
            <a:fillRect/>
          </a:stretch>
        </p:blipFill>
        <p:spPr>
          <a:xfrm>
            <a:off x="211075" y="78625"/>
            <a:ext cx="1262725" cy="11764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6" descr="blue cloud behind the &quot;I Will...&quot; statement." title="blue cloud"/>
          <p:cNvSpPr/>
          <p:nvPr/>
        </p:nvSpPr>
        <p:spPr>
          <a:xfrm>
            <a:off x="132400" y="1232299"/>
            <a:ext cx="8501976" cy="1082484"/>
          </a:xfrm>
          <a:prstGeom prst="cloud">
            <a:avLst/>
          </a:prstGeom>
          <a:solidFill>
            <a:srgbClr val="00D0FF">
              <a:alpha val="11730"/>
            </a:srgbClr>
          </a:solidFill>
          <a:ln w="9525" cap="flat" cmpd="sng">
            <a:solidFill>
              <a:srgbClr val="005C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6"/>
          <p:cNvSpPr txBox="1">
            <a:spLocks noGrp="1"/>
          </p:cNvSpPr>
          <p:nvPr>
            <p:ph type="title"/>
          </p:nvPr>
        </p:nvSpPr>
        <p:spPr>
          <a:xfrm>
            <a:off x="855300" y="550875"/>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Implementation Intention</a:t>
            </a:r>
            <a:endParaRPr/>
          </a:p>
        </p:txBody>
      </p:sp>
      <p:sp>
        <p:nvSpPr>
          <p:cNvPr id="442" name="Google Shape;442;p56"/>
          <p:cNvSpPr txBox="1">
            <a:spLocks noGrp="1"/>
          </p:cNvSpPr>
          <p:nvPr>
            <p:ph type="body" idx="1"/>
          </p:nvPr>
        </p:nvSpPr>
        <p:spPr>
          <a:xfrm>
            <a:off x="991875" y="1549150"/>
            <a:ext cx="7296900" cy="3033900"/>
          </a:xfrm>
          <a:prstGeom prst="rect">
            <a:avLst/>
          </a:prstGeom>
          <a:noFill/>
        </p:spPr>
        <p:txBody>
          <a:bodyPr spcFirstLastPara="1" wrap="square" lIns="0" tIns="0" rIns="0" bIns="0" anchor="t" anchorCtr="0">
            <a:noAutofit/>
          </a:bodyPr>
          <a:lstStyle/>
          <a:p>
            <a:pPr marL="0" lvl="0" indent="0" algn="l" rtl="0">
              <a:lnSpc>
                <a:spcPct val="165000"/>
              </a:lnSpc>
              <a:spcBef>
                <a:spcPts val="0"/>
              </a:spcBef>
              <a:spcAft>
                <a:spcPts val="0"/>
              </a:spcAft>
              <a:buNone/>
            </a:pPr>
            <a:r>
              <a:rPr lang="en" sz="2200">
                <a:solidFill>
                  <a:srgbClr val="323232"/>
                </a:solidFill>
                <a:latin typeface="Georgia"/>
                <a:ea typeface="Georgia"/>
                <a:cs typeface="Georgia"/>
                <a:sym typeface="Georgia"/>
              </a:rPr>
              <a:t>I will </a:t>
            </a:r>
            <a:r>
              <a:rPr lang="en" sz="2200">
                <a:solidFill>
                  <a:srgbClr val="4A86E8"/>
                </a:solidFill>
                <a:latin typeface="Georgia"/>
                <a:ea typeface="Georgia"/>
                <a:cs typeface="Georgia"/>
                <a:sym typeface="Georgia"/>
              </a:rPr>
              <a:t>[BEHAVIOR]</a:t>
            </a:r>
            <a:r>
              <a:rPr lang="en" sz="2200">
                <a:solidFill>
                  <a:srgbClr val="323232"/>
                </a:solidFill>
                <a:latin typeface="Georgia"/>
                <a:ea typeface="Georgia"/>
                <a:cs typeface="Georgia"/>
                <a:sym typeface="Georgia"/>
              </a:rPr>
              <a:t> at </a:t>
            </a:r>
            <a:r>
              <a:rPr lang="en" sz="2200">
                <a:solidFill>
                  <a:srgbClr val="4A86E8"/>
                </a:solidFill>
                <a:latin typeface="Georgia"/>
                <a:ea typeface="Georgia"/>
                <a:cs typeface="Georgia"/>
                <a:sym typeface="Georgia"/>
              </a:rPr>
              <a:t>[TIME]</a:t>
            </a:r>
            <a:r>
              <a:rPr lang="en" sz="2200">
                <a:solidFill>
                  <a:srgbClr val="323232"/>
                </a:solidFill>
                <a:latin typeface="Georgia"/>
                <a:ea typeface="Georgia"/>
                <a:cs typeface="Georgia"/>
                <a:sym typeface="Georgia"/>
              </a:rPr>
              <a:t> in </a:t>
            </a:r>
            <a:r>
              <a:rPr lang="en" sz="2200">
                <a:solidFill>
                  <a:srgbClr val="4A86E8"/>
                </a:solidFill>
                <a:latin typeface="Georgia"/>
                <a:ea typeface="Georgia"/>
                <a:cs typeface="Georgia"/>
                <a:sym typeface="Georgia"/>
              </a:rPr>
              <a:t>[LOCATION]</a:t>
            </a:r>
            <a:r>
              <a:rPr lang="en" sz="2200">
                <a:solidFill>
                  <a:srgbClr val="323232"/>
                </a:solidFill>
                <a:latin typeface="Georgia"/>
                <a:ea typeface="Georgia"/>
                <a:cs typeface="Georgia"/>
                <a:sym typeface="Georgia"/>
              </a:rPr>
              <a:t>.</a:t>
            </a:r>
            <a:endParaRPr sz="1000">
              <a:solidFill>
                <a:srgbClr val="323232"/>
              </a:solidFill>
              <a:latin typeface="Georgia"/>
              <a:ea typeface="Georgia"/>
              <a:cs typeface="Georgia"/>
              <a:sym typeface="Georgia"/>
            </a:endParaRPr>
          </a:p>
          <a:p>
            <a:pPr marL="457200" lvl="0" indent="-393700" algn="l" rtl="0">
              <a:lnSpc>
                <a:spcPct val="165000"/>
              </a:lnSpc>
              <a:spcBef>
                <a:spcPts val="1800"/>
              </a:spcBef>
              <a:spcAft>
                <a:spcPts val="0"/>
              </a:spcAft>
              <a:buSzPts val="2600"/>
              <a:buFont typeface="Arial"/>
              <a:buChar char="●"/>
            </a:pPr>
            <a:r>
              <a:rPr lang="en" sz="1400">
                <a:solidFill>
                  <a:srgbClr val="323232"/>
                </a:solidFill>
                <a:latin typeface="Arial"/>
                <a:ea typeface="Arial"/>
                <a:cs typeface="Arial"/>
                <a:sym typeface="Arial"/>
              </a:rPr>
              <a:t>I will eat a salad at lunchtime in my classroom.</a:t>
            </a:r>
            <a:endParaRPr sz="1400">
              <a:solidFill>
                <a:srgbClr val="323232"/>
              </a:solidFill>
              <a:latin typeface="Arial"/>
              <a:ea typeface="Arial"/>
              <a:cs typeface="Arial"/>
              <a:sym typeface="Arial"/>
            </a:endParaRPr>
          </a:p>
          <a:p>
            <a:pPr marL="457200" lvl="0" indent="-393700" algn="l" rtl="0">
              <a:lnSpc>
                <a:spcPct val="165000"/>
              </a:lnSpc>
              <a:spcBef>
                <a:spcPts val="0"/>
              </a:spcBef>
              <a:spcAft>
                <a:spcPts val="0"/>
              </a:spcAft>
              <a:buSzPts val="2600"/>
              <a:buFont typeface="Arial"/>
              <a:buChar char="●"/>
            </a:pPr>
            <a:r>
              <a:rPr lang="en" sz="1400">
                <a:solidFill>
                  <a:srgbClr val="323232"/>
                </a:solidFill>
                <a:latin typeface="Arial"/>
                <a:ea typeface="Arial"/>
                <a:cs typeface="Arial"/>
                <a:sym typeface="Arial"/>
              </a:rPr>
              <a:t>I will make my partner a cup of coffee at 6 a.m. in the kitchen</a:t>
            </a:r>
            <a:endParaRPr sz="1400">
              <a:solidFill>
                <a:srgbClr val="323232"/>
              </a:solidFill>
              <a:latin typeface="Arial"/>
              <a:ea typeface="Arial"/>
              <a:cs typeface="Arial"/>
              <a:sym typeface="Arial"/>
            </a:endParaRPr>
          </a:p>
          <a:p>
            <a:pPr marL="457200" lvl="0" indent="-393700" algn="l" rtl="0">
              <a:lnSpc>
                <a:spcPct val="165000"/>
              </a:lnSpc>
              <a:spcBef>
                <a:spcPts val="0"/>
              </a:spcBef>
              <a:spcAft>
                <a:spcPts val="0"/>
              </a:spcAft>
              <a:buSzPts val="2600"/>
              <a:buFont typeface="Arial"/>
              <a:buChar char="●"/>
            </a:pPr>
            <a:r>
              <a:rPr lang="en" sz="1400">
                <a:solidFill>
                  <a:srgbClr val="323232"/>
                </a:solidFill>
                <a:latin typeface="Arial"/>
                <a:ea typeface="Arial"/>
                <a:cs typeface="Arial"/>
                <a:sym typeface="Arial"/>
              </a:rPr>
              <a:t>I will exercise for one hour at 5 p.m. in my local gym.</a:t>
            </a:r>
            <a:endParaRPr sz="1400">
              <a:solidFill>
                <a:srgbClr val="323232"/>
              </a:solidFill>
              <a:latin typeface="Arial"/>
              <a:ea typeface="Arial"/>
              <a:cs typeface="Arial"/>
              <a:sym typeface="Arial"/>
            </a:endParaRPr>
          </a:p>
          <a:p>
            <a:pPr marL="457200" lvl="0" indent="-393700" algn="l" rtl="0">
              <a:lnSpc>
                <a:spcPct val="165000"/>
              </a:lnSpc>
              <a:spcBef>
                <a:spcPts val="0"/>
              </a:spcBef>
              <a:spcAft>
                <a:spcPts val="0"/>
              </a:spcAft>
              <a:buSzPts val="2600"/>
              <a:buFont typeface="Arial"/>
              <a:buChar char="●"/>
            </a:pPr>
            <a:r>
              <a:rPr lang="en" sz="1400">
                <a:solidFill>
                  <a:srgbClr val="323232"/>
                </a:solidFill>
                <a:latin typeface="Arial"/>
                <a:ea typeface="Arial"/>
                <a:cs typeface="Arial"/>
                <a:sym typeface="Arial"/>
              </a:rPr>
              <a:t>I will meditate for one minute at 7 a.m. in my kitchen.</a:t>
            </a:r>
            <a:endParaRPr/>
          </a:p>
        </p:txBody>
      </p:sp>
      <p:sp>
        <p:nvSpPr>
          <p:cNvPr id="443" name="Google Shape;443;p5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45</a:t>
            </a:fld>
            <a:endParaRPr/>
          </a:p>
        </p:txBody>
      </p:sp>
      <p:sp>
        <p:nvSpPr>
          <p:cNvPr id="444" name="Google Shape;444;p56"/>
          <p:cNvSpPr txBox="1"/>
          <p:nvPr/>
        </p:nvSpPr>
        <p:spPr>
          <a:xfrm>
            <a:off x="6346925" y="4087550"/>
            <a:ext cx="26823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Montserrat Light"/>
                <a:ea typeface="Montserrat Light"/>
                <a:cs typeface="Montserrat Light"/>
                <a:sym typeface="Montserrat Light"/>
              </a:rPr>
              <a:t>Want to read more on implementation intentions? </a:t>
            </a:r>
            <a:r>
              <a:rPr lang="en" i="1" u="sng">
                <a:solidFill>
                  <a:schemeClr val="hlink"/>
                </a:solidFill>
                <a:latin typeface="Montserrat Light"/>
                <a:ea typeface="Montserrat Light"/>
                <a:cs typeface="Montserrat Light"/>
                <a:sym typeface="Montserrat Light"/>
                <a:hlinkClick r:id="rId3"/>
              </a:rPr>
              <a:t>Click here!</a:t>
            </a:r>
            <a:endParaRPr i="1">
              <a:latin typeface="Montserrat Light"/>
              <a:ea typeface="Montserrat Light"/>
              <a:cs typeface="Montserrat Light"/>
              <a:sym typeface="Montserrat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448"/>
        <p:cNvGrpSpPr/>
        <p:nvPr/>
      </p:nvGrpSpPr>
      <p:grpSpPr>
        <a:xfrm>
          <a:off x="0" y="0"/>
          <a:ext cx="0" cy="0"/>
          <a:chOff x="0" y="0"/>
          <a:chExt cx="0" cy="0"/>
        </a:xfrm>
      </p:grpSpPr>
      <p:sp>
        <p:nvSpPr>
          <p:cNvPr id="449" name="Google Shape;449;p5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46</a:t>
            </a:fld>
            <a:endParaRPr/>
          </a:p>
        </p:txBody>
      </p:sp>
      <p:sp>
        <p:nvSpPr>
          <p:cNvPr id="450" name="Google Shape;450;p57"/>
          <p:cNvSpPr txBox="1"/>
          <p:nvPr/>
        </p:nvSpPr>
        <p:spPr>
          <a:xfrm>
            <a:off x="1127500" y="1353725"/>
            <a:ext cx="7215000" cy="30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Montserrat"/>
                <a:ea typeface="Montserrat"/>
                <a:cs typeface="Montserrat"/>
                <a:sym typeface="Montserrat"/>
              </a:rPr>
              <a:t>Physical Support Discussion Prompts:</a:t>
            </a:r>
            <a:br>
              <a:rPr lang="en" sz="1800">
                <a:latin typeface="Montserrat Light"/>
                <a:ea typeface="Montserrat Light"/>
                <a:cs typeface="Montserrat Light"/>
                <a:sym typeface="Montserrat Light"/>
              </a:rPr>
            </a:br>
            <a:br>
              <a:rPr lang="en" sz="1800">
                <a:latin typeface="Montserrat Light"/>
                <a:ea typeface="Montserrat Light"/>
                <a:cs typeface="Montserrat Light"/>
                <a:sym typeface="Montserrat Light"/>
              </a:rPr>
            </a:br>
            <a:r>
              <a:rPr lang="en" sz="1800"/>
              <a:t>1) Share an area of physical support you can work on in the coming weeks: healthy eating, sleep, exercise? Why did you select this area?</a:t>
            </a:r>
            <a:endParaRPr sz="1800"/>
          </a:p>
          <a:p>
            <a:pPr marL="0" lvl="0" indent="0" algn="l" rtl="0">
              <a:lnSpc>
                <a:spcPct val="140000"/>
              </a:lnSpc>
              <a:spcBef>
                <a:spcPts val="3200"/>
              </a:spcBef>
              <a:spcAft>
                <a:spcPts val="0"/>
              </a:spcAft>
              <a:buNone/>
            </a:pPr>
            <a:r>
              <a:rPr lang="en" sz="1800"/>
              <a:t>2) Brainstorm/discuss one thing you can implement in this area.</a:t>
            </a:r>
            <a:endParaRPr sz="1800"/>
          </a:p>
          <a:p>
            <a:pPr marL="0" lvl="0" indent="0" algn="l" rtl="0">
              <a:lnSpc>
                <a:spcPct val="140000"/>
              </a:lnSpc>
              <a:spcBef>
                <a:spcPts val="3200"/>
              </a:spcBef>
              <a:spcAft>
                <a:spcPts val="3200"/>
              </a:spcAft>
              <a:buNone/>
            </a:pPr>
            <a:r>
              <a:rPr lang="en" sz="1800"/>
              <a:t>3) Create an implementation intention and jot it down for yourself: </a:t>
            </a:r>
            <a:br>
              <a:rPr lang="en" sz="1800"/>
            </a:br>
            <a:r>
              <a:rPr lang="en" sz="1800"/>
              <a:t>        </a:t>
            </a:r>
            <a:r>
              <a:rPr lang="en" sz="2200">
                <a:solidFill>
                  <a:srgbClr val="FF0000"/>
                </a:solidFill>
                <a:latin typeface="Georgia"/>
                <a:ea typeface="Georgia"/>
                <a:cs typeface="Georgia"/>
                <a:sym typeface="Georgia"/>
              </a:rPr>
              <a:t>I will  [BEHAVIOR]  at  [TIME]  in  [LOCATION].</a:t>
            </a:r>
            <a:endParaRPr>
              <a:solidFill>
                <a:srgbClr val="FF0000"/>
              </a:solidFill>
              <a:latin typeface="Montserrat Light"/>
              <a:ea typeface="Montserrat Light"/>
              <a:cs typeface="Montserrat Light"/>
              <a:sym typeface="Montserrat Light"/>
            </a:endParaRPr>
          </a:p>
        </p:txBody>
      </p:sp>
      <p:sp>
        <p:nvSpPr>
          <p:cNvPr id="451" name="Google Shape;451;p57"/>
          <p:cNvSpPr txBox="1"/>
          <p:nvPr/>
        </p:nvSpPr>
        <p:spPr>
          <a:xfrm>
            <a:off x="7082300" y="262300"/>
            <a:ext cx="1947000" cy="7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Light"/>
                <a:ea typeface="Montserrat Light"/>
                <a:cs typeface="Montserrat Light"/>
                <a:sym typeface="Montserrat Light"/>
              </a:rPr>
              <a:t>3 people</a:t>
            </a:r>
            <a:endParaRPr>
              <a:latin typeface="Montserrat Light"/>
              <a:ea typeface="Montserrat Light"/>
              <a:cs typeface="Montserrat Light"/>
              <a:sym typeface="Montserrat Light"/>
            </a:endParaRPr>
          </a:p>
          <a:p>
            <a:pPr marL="0" lvl="0" indent="0" algn="l" rtl="0">
              <a:spcBef>
                <a:spcPts val="0"/>
              </a:spcBef>
              <a:spcAft>
                <a:spcPts val="0"/>
              </a:spcAft>
              <a:buNone/>
            </a:pPr>
            <a:r>
              <a:rPr lang="en">
                <a:latin typeface="Montserrat Light"/>
                <a:ea typeface="Montserrat Light"/>
                <a:cs typeface="Montserrat Light"/>
                <a:sym typeface="Montserrat Light"/>
              </a:rPr>
              <a:t>6 minutes</a:t>
            </a:r>
            <a:endParaRPr>
              <a:latin typeface="Montserrat Light"/>
              <a:ea typeface="Montserrat Light"/>
              <a:cs typeface="Montserrat Light"/>
              <a:sym typeface="Montserrat Light"/>
            </a:endParaRPr>
          </a:p>
          <a:p>
            <a:pPr marL="0" lvl="0" indent="0" algn="l" rtl="0">
              <a:spcBef>
                <a:spcPts val="0"/>
              </a:spcBef>
              <a:spcAft>
                <a:spcPts val="0"/>
              </a:spcAft>
              <a:buNone/>
            </a:pPr>
            <a:r>
              <a:rPr lang="en">
                <a:latin typeface="Montserrat Light"/>
                <a:ea typeface="Montserrat Light"/>
                <a:cs typeface="Montserrat Light"/>
                <a:sym typeface="Montserrat Light"/>
              </a:rPr>
              <a:t>2 minutes each</a:t>
            </a:r>
            <a:endParaRPr>
              <a:latin typeface="Montserrat Light"/>
              <a:ea typeface="Montserrat Light"/>
              <a:cs typeface="Montserrat Light"/>
              <a:sym typeface="Montserrat Light"/>
            </a:endParaRPr>
          </a:p>
        </p:txBody>
      </p:sp>
      <p:sp>
        <p:nvSpPr>
          <p:cNvPr id="452" name="Google Shape;452;p57"/>
          <p:cNvSpPr txBox="1">
            <a:spLocks noGrp="1"/>
          </p:cNvSpPr>
          <p:nvPr>
            <p:ph type="title" idx="4294967295"/>
          </p:nvPr>
        </p:nvSpPr>
        <p:spPr>
          <a:xfrm>
            <a:off x="1539200" y="401962"/>
            <a:ext cx="7433400" cy="3963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2400">
                <a:solidFill>
                  <a:srgbClr val="434343"/>
                </a:solidFill>
              </a:rPr>
              <a:t>Breakout Group Discussion #4</a:t>
            </a:r>
            <a:endParaRPr/>
          </a:p>
        </p:txBody>
      </p:sp>
      <p:pic>
        <p:nvPicPr>
          <p:cNvPr id="453" name="Google Shape;453;p57" descr="decorative image of a circle with four small arrows and four small circles of different colors all revolving in a clockwise direction." title="circle with arrows and four small circles"/>
          <p:cNvPicPr preferRelativeResize="0"/>
          <p:nvPr/>
        </p:nvPicPr>
        <p:blipFill>
          <a:blip r:embed="rId3">
            <a:alphaModFix/>
          </a:blip>
          <a:stretch>
            <a:fillRect/>
          </a:stretch>
        </p:blipFill>
        <p:spPr>
          <a:xfrm>
            <a:off x="0" y="0"/>
            <a:ext cx="1340989" cy="10288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457"/>
        <p:cNvGrpSpPr/>
        <p:nvPr/>
      </p:nvGrpSpPr>
      <p:grpSpPr>
        <a:xfrm>
          <a:off x="0" y="0"/>
          <a:ext cx="0" cy="0"/>
          <a:chOff x="0" y="0"/>
          <a:chExt cx="0" cy="0"/>
        </a:xfrm>
      </p:grpSpPr>
      <p:sp>
        <p:nvSpPr>
          <p:cNvPr id="458" name="Google Shape;458;p5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47</a:t>
            </a:fld>
            <a:endParaRPr/>
          </a:p>
        </p:txBody>
      </p:sp>
      <p:pic>
        <p:nvPicPr>
          <p:cNvPr id="459" name="Google Shape;459;p58"/>
          <p:cNvPicPr preferRelativeResize="0"/>
          <p:nvPr/>
        </p:nvPicPr>
        <p:blipFill>
          <a:blip r:embed="rId3">
            <a:alphaModFix/>
          </a:blip>
          <a:stretch>
            <a:fillRect/>
          </a:stretch>
        </p:blipFill>
        <p:spPr>
          <a:xfrm>
            <a:off x="2152650" y="152400"/>
            <a:ext cx="4838700" cy="4838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D1F6FF"/>
            </a:gs>
          </a:gsLst>
          <a:path path="circle">
            <a:fillToRect l="100000" t="100000"/>
          </a:path>
          <a:tileRect r="-100000" b="-100000"/>
        </a:gradFill>
        <a:effectLst/>
      </p:bgPr>
    </p:bg>
    <p:spTree>
      <p:nvGrpSpPr>
        <p:cNvPr id="1" name="Shape 463"/>
        <p:cNvGrpSpPr/>
        <p:nvPr/>
      </p:nvGrpSpPr>
      <p:grpSpPr>
        <a:xfrm>
          <a:off x="0" y="0"/>
          <a:ext cx="0" cy="0"/>
          <a:chOff x="0" y="0"/>
          <a:chExt cx="0" cy="0"/>
        </a:xfrm>
      </p:grpSpPr>
      <p:sp>
        <p:nvSpPr>
          <p:cNvPr id="464" name="Google Shape;464;p59"/>
          <p:cNvSpPr txBox="1">
            <a:spLocks noGrp="1"/>
          </p:cNvSpPr>
          <p:nvPr>
            <p:ph type="title"/>
          </p:nvPr>
        </p:nvSpPr>
        <p:spPr>
          <a:xfrm>
            <a:off x="1331550" y="1007450"/>
            <a:ext cx="3659400" cy="141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accent2"/>
                </a:solidFill>
              </a:rPr>
              <a:t>How will you take care of yourself first this winter?</a:t>
            </a:r>
            <a:endParaRPr>
              <a:solidFill>
                <a:schemeClr val="accent2"/>
              </a:solidFill>
            </a:endParaRPr>
          </a:p>
        </p:txBody>
      </p:sp>
      <p:sp>
        <p:nvSpPr>
          <p:cNvPr id="465" name="Google Shape;465;p5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48</a:t>
            </a:fld>
            <a:endParaRPr/>
          </a:p>
        </p:txBody>
      </p:sp>
      <p:pic>
        <p:nvPicPr>
          <p:cNvPr id="466" name="Google Shape;466;p59" descr="two people smiling"/>
          <p:cNvPicPr preferRelativeResize="0"/>
          <p:nvPr/>
        </p:nvPicPr>
        <p:blipFill rotWithShape="1">
          <a:blip r:embed="rId3">
            <a:alphaModFix/>
          </a:blip>
          <a:srcRect l="-32869" r="10769" b="8399"/>
          <a:stretch/>
        </p:blipFill>
        <p:spPr>
          <a:xfrm>
            <a:off x="3962400" y="0"/>
            <a:ext cx="10344000" cy="10343400"/>
          </a:xfrm>
          <a:prstGeom prst="pie">
            <a:avLst>
              <a:gd name="adj1" fmla="val 10795177"/>
              <a:gd name="adj2" fmla="val 16209058"/>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60" descr="photo of Patti with a chicken on her head"/>
          <p:cNvPicPr preferRelativeResize="0"/>
          <p:nvPr/>
        </p:nvPicPr>
        <p:blipFill rotWithShape="1">
          <a:blip r:embed="rId3">
            <a:alphaModFix/>
          </a:blip>
          <a:srcRect l="194" t="-16748" r="7367" b="-6494"/>
          <a:stretch/>
        </p:blipFill>
        <p:spPr>
          <a:xfrm>
            <a:off x="6346800" y="2187300"/>
            <a:ext cx="5921400" cy="5921100"/>
          </a:xfrm>
          <a:prstGeom prst="pie">
            <a:avLst>
              <a:gd name="adj1" fmla="val 10795177"/>
              <a:gd name="adj2" fmla="val 16209058"/>
            </a:avLst>
          </a:prstGeom>
          <a:noFill/>
          <a:ln>
            <a:noFill/>
          </a:ln>
        </p:spPr>
      </p:pic>
      <p:sp>
        <p:nvSpPr>
          <p:cNvPr id="472" name="Google Shape;472;p60"/>
          <p:cNvSpPr txBox="1">
            <a:spLocks noGrp="1"/>
          </p:cNvSpPr>
          <p:nvPr>
            <p:ph type="ctrTitle" idx="4294967295"/>
          </p:nvPr>
        </p:nvSpPr>
        <p:spPr>
          <a:xfrm>
            <a:off x="685800" y="914388"/>
            <a:ext cx="6593700" cy="131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a:t>Thanks!</a:t>
            </a:r>
            <a:endParaRPr sz="9600"/>
          </a:p>
        </p:txBody>
      </p:sp>
      <p:sp>
        <p:nvSpPr>
          <p:cNvPr id="473" name="Google Shape;473;p60"/>
          <p:cNvSpPr txBox="1">
            <a:spLocks noGrp="1"/>
          </p:cNvSpPr>
          <p:nvPr>
            <p:ph type="subTitle" idx="4294967295"/>
          </p:nvPr>
        </p:nvSpPr>
        <p:spPr>
          <a:xfrm>
            <a:off x="685800" y="2268608"/>
            <a:ext cx="6593700" cy="196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b="1">
                <a:solidFill>
                  <a:schemeClr val="accent2"/>
                </a:solidFill>
              </a:rPr>
              <a:t>Any questions?</a:t>
            </a:r>
            <a:endParaRPr sz="3600" b="1">
              <a:solidFill>
                <a:schemeClr val="accent2"/>
              </a:solidFill>
            </a:endParaRPr>
          </a:p>
          <a:p>
            <a:pPr marL="0" lvl="0" indent="0" algn="l" rtl="0">
              <a:spcBef>
                <a:spcPts val="600"/>
              </a:spcBef>
              <a:spcAft>
                <a:spcPts val="0"/>
              </a:spcAft>
              <a:buNone/>
            </a:pPr>
            <a:r>
              <a:rPr lang="en"/>
              <a:t>You can find me at:</a:t>
            </a:r>
            <a:endParaRPr/>
          </a:p>
          <a:p>
            <a:pPr marL="0" lvl="0" indent="0" algn="l" rtl="0">
              <a:spcBef>
                <a:spcPts val="600"/>
              </a:spcBef>
              <a:spcAft>
                <a:spcPts val="0"/>
              </a:spcAft>
              <a:buNone/>
            </a:pPr>
            <a:r>
              <a:rPr lang="en"/>
              <a:t>@pforster25</a:t>
            </a:r>
            <a:endParaRPr/>
          </a:p>
          <a:p>
            <a:pPr marL="0" lvl="0" indent="0" algn="l" rtl="0">
              <a:spcBef>
                <a:spcPts val="600"/>
              </a:spcBef>
              <a:spcAft>
                <a:spcPts val="0"/>
              </a:spcAft>
              <a:buNone/>
            </a:pPr>
            <a:r>
              <a:rPr lang="en" u="sng">
                <a:solidFill>
                  <a:schemeClr val="hlink"/>
                </a:solidFill>
                <a:hlinkClick r:id="rId4"/>
              </a:rPr>
              <a:t>patti.forster@fivetowns.net</a:t>
            </a:r>
            <a:endParaRPr/>
          </a:p>
          <a:p>
            <a:pPr marL="0" lvl="0" indent="0" algn="l" rtl="0">
              <a:spcBef>
                <a:spcPts val="600"/>
              </a:spcBef>
              <a:spcAft>
                <a:spcPts val="600"/>
              </a:spcAft>
              <a:buNone/>
            </a:pPr>
            <a:r>
              <a:rPr lang="en"/>
              <a:t>Or at Grateful Heart Farm</a:t>
            </a:r>
            <a:endParaRPr/>
          </a:p>
        </p:txBody>
      </p:sp>
      <p:sp>
        <p:nvSpPr>
          <p:cNvPr id="474" name="Google Shape;474;p6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49</a:t>
            </a:fld>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6" descr="Photo of Patti holding welcome sign."/>
          <p:cNvPicPr preferRelativeResize="0"/>
          <p:nvPr/>
        </p:nvPicPr>
        <p:blipFill rotWithShape="1">
          <a:blip r:embed="rId3">
            <a:alphaModFix/>
          </a:blip>
          <a:srcRect l="26886" r="7839" b="12975"/>
          <a:stretch/>
        </p:blipFill>
        <p:spPr>
          <a:xfrm>
            <a:off x="6346800" y="2187300"/>
            <a:ext cx="5921400" cy="5921100"/>
          </a:xfrm>
          <a:prstGeom prst="pie">
            <a:avLst>
              <a:gd name="adj1" fmla="val 10795177"/>
              <a:gd name="adj2" fmla="val 16209058"/>
            </a:avLst>
          </a:prstGeom>
          <a:noFill/>
          <a:ln>
            <a:noFill/>
          </a:ln>
        </p:spPr>
      </p:pic>
      <p:sp>
        <p:nvSpPr>
          <p:cNvPr id="114" name="Google Shape;114;p16"/>
          <p:cNvSpPr txBox="1">
            <a:spLocks noGrp="1"/>
          </p:cNvSpPr>
          <p:nvPr>
            <p:ph type="ctrTitle" idx="4294967295"/>
          </p:nvPr>
        </p:nvSpPr>
        <p:spPr>
          <a:xfrm>
            <a:off x="685800" y="914388"/>
            <a:ext cx="6593700" cy="131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a:t>Hello!</a:t>
            </a:r>
            <a:endParaRPr sz="9600"/>
          </a:p>
        </p:txBody>
      </p:sp>
      <p:sp>
        <p:nvSpPr>
          <p:cNvPr id="115" name="Google Shape;115;p16"/>
          <p:cNvSpPr txBox="1">
            <a:spLocks noGrp="1"/>
          </p:cNvSpPr>
          <p:nvPr>
            <p:ph type="subTitle" idx="4294967295"/>
          </p:nvPr>
        </p:nvSpPr>
        <p:spPr>
          <a:xfrm>
            <a:off x="685800" y="2268597"/>
            <a:ext cx="6593700" cy="2725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b="1">
                <a:solidFill>
                  <a:schemeClr val="accent2"/>
                </a:solidFill>
              </a:rPr>
              <a:t>I am Patti Forster</a:t>
            </a:r>
            <a:endParaRPr sz="3600" b="1">
              <a:solidFill>
                <a:schemeClr val="accent2"/>
              </a:solidFill>
            </a:endParaRPr>
          </a:p>
          <a:p>
            <a:pPr marL="0" lvl="0" indent="0" algn="l" rtl="0">
              <a:spcBef>
                <a:spcPts val="600"/>
              </a:spcBef>
              <a:spcAft>
                <a:spcPts val="0"/>
              </a:spcAft>
              <a:buClr>
                <a:schemeClr val="dk1"/>
              </a:buClr>
              <a:buSzPts val="1100"/>
              <a:buFont typeface="Arial"/>
              <a:buNone/>
            </a:pPr>
            <a:r>
              <a:rPr lang="en" i="1">
                <a:solidFill>
                  <a:srgbClr val="38761D"/>
                </a:solidFill>
              </a:rPr>
              <a:t>I am here because I believe this year, </a:t>
            </a:r>
            <a:br>
              <a:rPr lang="en" i="1">
                <a:solidFill>
                  <a:srgbClr val="38761D"/>
                </a:solidFill>
              </a:rPr>
            </a:br>
            <a:r>
              <a:rPr lang="en" i="1">
                <a:solidFill>
                  <a:srgbClr val="38761D"/>
                </a:solidFill>
              </a:rPr>
              <a:t>more than ever, educators must </a:t>
            </a:r>
            <a:endParaRPr i="1">
              <a:solidFill>
                <a:srgbClr val="38761D"/>
              </a:solidFill>
            </a:endParaRPr>
          </a:p>
          <a:p>
            <a:pPr marL="0" lvl="0" indent="0" algn="l" rtl="0">
              <a:spcBef>
                <a:spcPts val="600"/>
              </a:spcBef>
              <a:spcAft>
                <a:spcPts val="0"/>
              </a:spcAft>
              <a:buClr>
                <a:schemeClr val="dk1"/>
              </a:buClr>
              <a:buSzPts val="1100"/>
              <a:buFont typeface="Arial"/>
              <a:buNone/>
            </a:pPr>
            <a:r>
              <a:rPr lang="en" i="1">
                <a:solidFill>
                  <a:srgbClr val="38761D"/>
                </a:solidFill>
              </a:rPr>
              <a:t>take care of themselves.</a:t>
            </a:r>
            <a:endParaRPr i="1">
              <a:solidFill>
                <a:srgbClr val="38761D"/>
              </a:solidFill>
            </a:endParaRPr>
          </a:p>
          <a:p>
            <a:pPr marL="0" lvl="0" indent="0" algn="l" rtl="0">
              <a:spcBef>
                <a:spcPts val="600"/>
              </a:spcBef>
              <a:spcAft>
                <a:spcPts val="0"/>
              </a:spcAft>
              <a:buClr>
                <a:schemeClr val="dk1"/>
              </a:buClr>
              <a:buSzPts val="1100"/>
              <a:buFont typeface="Arial"/>
              <a:buNone/>
            </a:pPr>
            <a:r>
              <a:rPr lang="en" sz="2000"/>
              <a:t>You can find me at on Twitter @pforster25 </a:t>
            </a:r>
            <a:endParaRPr sz="2000"/>
          </a:p>
          <a:p>
            <a:pPr marL="0" lvl="0" indent="0" algn="l" rtl="0">
              <a:spcBef>
                <a:spcPts val="600"/>
              </a:spcBef>
              <a:spcAft>
                <a:spcPts val="600"/>
              </a:spcAft>
              <a:buClr>
                <a:schemeClr val="dk1"/>
              </a:buClr>
              <a:buSzPts val="1100"/>
              <a:buFont typeface="Arial"/>
              <a:buNone/>
            </a:pPr>
            <a:r>
              <a:rPr lang="en" sz="2000"/>
              <a:t>or email </a:t>
            </a:r>
            <a:r>
              <a:rPr lang="en" sz="2000" u="sng">
                <a:solidFill>
                  <a:schemeClr val="hlink"/>
                </a:solidFill>
                <a:hlinkClick r:id="rId4"/>
              </a:rPr>
              <a:t>patti.forster@fivetowns.net</a:t>
            </a:r>
            <a:r>
              <a:rPr lang="en" sz="2000"/>
              <a:t> </a:t>
            </a:r>
            <a:endParaRPr sz="3200" b="1"/>
          </a:p>
        </p:txBody>
      </p:sp>
      <p:sp>
        <p:nvSpPr>
          <p:cNvPr id="116" name="Google Shape;116;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5</a:t>
            </a:fld>
            <a:endParaRPr>
              <a:solidFill>
                <a:schemeClr val="lt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50</a:t>
            </a:fld>
            <a:endParaRPr/>
          </a:p>
        </p:txBody>
      </p:sp>
      <p:sp>
        <p:nvSpPr>
          <p:cNvPr id="480" name="Google Shape;480;p61"/>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Next Session</a:t>
            </a:r>
            <a:endParaRPr/>
          </a:p>
        </p:txBody>
      </p:sp>
      <p:sp>
        <p:nvSpPr>
          <p:cNvPr id="481" name="Google Shape;481;p61"/>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Tuesday, December 1, 3:30 - 5:00</a:t>
            </a:r>
            <a:endParaRPr/>
          </a:p>
          <a:p>
            <a:pPr marL="457200" lvl="0" indent="-381000" algn="l" rtl="0">
              <a:spcBef>
                <a:spcPts val="600"/>
              </a:spcBef>
              <a:spcAft>
                <a:spcPts val="0"/>
              </a:spcAft>
              <a:buSzPts val="2400"/>
              <a:buChar char="●"/>
            </a:pPr>
            <a:r>
              <a:rPr lang="en"/>
              <a:t>Teacher Clarity</a:t>
            </a:r>
            <a:endParaRPr/>
          </a:p>
          <a:p>
            <a:pPr marL="457200" lvl="0" indent="-381000" algn="l" rtl="0">
              <a:spcBef>
                <a:spcPts val="0"/>
              </a:spcBef>
              <a:spcAft>
                <a:spcPts val="0"/>
              </a:spcAft>
              <a:buSzPts val="2400"/>
              <a:buChar char="●"/>
            </a:pPr>
            <a:r>
              <a:rPr lang="en"/>
              <a:t>Feedback</a:t>
            </a:r>
            <a:endParaRPr/>
          </a:p>
          <a:p>
            <a:pPr marL="457200" lvl="0" indent="-381000" algn="l" rtl="0">
              <a:spcBef>
                <a:spcPts val="0"/>
              </a:spcBef>
              <a:spcAft>
                <a:spcPts val="0"/>
              </a:spcAft>
              <a:buSzPts val="2400"/>
              <a:buChar char="●"/>
            </a:pPr>
            <a:r>
              <a:rPr lang="en"/>
              <a:t>Assessment</a:t>
            </a:r>
            <a:endParaRPr/>
          </a:p>
          <a:p>
            <a:pPr marL="457200" lvl="0" indent="-381000" algn="l" rtl="0">
              <a:spcBef>
                <a:spcPts val="0"/>
              </a:spcBef>
              <a:spcAft>
                <a:spcPts val="0"/>
              </a:spcAft>
              <a:buSzPts val="2400"/>
              <a:buChar char="●"/>
            </a:pPr>
            <a:r>
              <a:rPr lang="en"/>
              <a:t>Grading</a:t>
            </a:r>
            <a:endParaRPr/>
          </a:p>
          <a:p>
            <a:pPr marL="0" lvl="0" indent="0" algn="l" rtl="0">
              <a:spcBef>
                <a:spcPts val="600"/>
              </a:spcBef>
              <a:spcAft>
                <a:spcPts val="0"/>
              </a:spcAft>
              <a:buNone/>
            </a:pPr>
            <a:r>
              <a:rPr lang="en"/>
              <a:t>Patti Forster</a:t>
            </a:r>
            <a:endParaRPr/>
          </a:p>
          <a:p>
            <a:pPr marL="0" lvl="0" indent="0" algn="l" rtl="0">
              <a:spcBef>
                <a:spcPts val="600"/>
              </a:spcBef>
              <a:spcAft>
                <a:spcPts val="600"/>
              </a:spcAft>
              <a:buNone/>
            </a:pPr>
            <a:r>
              <a:rPr lang="en"/>
              <a:t>Brandon Terrill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ctrTitle"/>
          </p:nvPr>
        </p:nvSpPr>
        <p:spPr>
          <a:xfrm>
            <a:off x="685800" y="1668151"/>
            <a:ext cx="7772400" cy="1311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Module 1</a:t>
            </a:r>
            <a:endParaRPr/>
          </a:p>
          <a:p>
            <a:pPr marL="0" lvl="0" indent="0" algn="l" rtl="0">
              <a:spcBef>
                <a:spcPts val="0"/>
              </a:spcBef>
              <a:spcAft>
                <a:spcPts val="0"/>
              </a:spcAft>
              <a:buNone/>
            </a:pPr>
            <a:r>
              <a:rPr lang="en"/>
              <a:t>Learning Intentions</a:t>
            </a:r>
            <a:endParaRPr/>
          </a:p>
        </p:txBody>
      </p:sp>
      <p:sp>
        <p:nvSpPr>
          <p:cNvPr id="122" name="Google Shape;122;p17"/>
          <p:cNvSpPr txBox="1">
            <a:spLocks noGrp="1"/>
          </p:cNvSpPr>
          <p:nvPr>
            <p:ph type="subTitle" idx="1"/>
          </p:nvPr>
        </p:nvSpPr>
        <p:spPr>
          <a:xfrm>
            <a:off x="685800" y="3076652"/>
            <a:ext cx="7772400" cy="3987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AutoNum type="arabicParenR"/>
            </a:pPr>
            <a:r>
              <a:rPr lang="en"/>
              <a:t>I am learning about the impact of trauma on educators.</a:t>
            </a:r>
            <a:endParaRPr/>
          </a:p>
          <a:p>
            <a:pPr marL="457200" lvl="0" indent="-381000" algn="l" rtl="0">
              <a:spcBef>
                <a:spcPts val="0"/>
              </a:spcBef>
              <a:spcAft>
                <a:spcPts val="0"/>
              </a:spcAft>
              <a:buSzPts val="2400"/>
              <a:buAutoNum type="arabicParenR"/>
            </a:pPr>
            <a:r>
              <a:rPr lang="en"/>
              <a:t>I am learning to take care of myself as I engage with my students.</a:t>
            </a:r>
            <a:endParaRPr/>
          </a:p>
        </p:txBody>
      </p:sp>
      <p:pic>
        <p:nvPicPr>
          <p:cNvPr id="123" name="Google Shape;123;p17" descr="Image of book for study."/>
          <p:cNvPicPr preferRelativeResize="0"/>
          <p:nvPr/>
        </p:nvPicPr>
        <p:blipFill>
          <a:blip r:embed="rId3">
            <a:alphaModFix/>
          </a:blip>
          <a:stretch>
            <a:fillRect/>
          </a:stretch>
        </p:blipFill>
        <p:spPr>
          <a:xfrm>
            <a:off x="685799" y="111527"/>
            <a:ext cx="1160948" cy="1459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ctrTitle"/>
          </p:nvPr>
        </p:nvSpPr>
        <p:spPr>
          <a:xfrm>
            <a:off x="685800" y="1668151"/>
            <a:ext cx="7772400" cy="1311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Webinar Intentions...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ctrTitle" idx="4294967295"/>
          </p:nvPr>
        </p:nvSpPr>
        <p:spPr>
          <a:xfrm>
            <a:off x="685800" y="1003113"/>
            <a:ext cx="4644900" cy="197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solidFill>
                  <a:schemeClr val="lt1"/>
                </a:solidFill>
              </a:rPr>
              <a:t>Slow Down</a:t>
            </a:r>
            <a:endParaRPr sz="7200">
              <a:solidFill>
                <a:schemeClr val="lt1"/>
              </a:solidFill>
            </a:endParaRPr>
          </a:p>
        </p:txBody>
      </p:sp>
      <p:sp>
        <p:nvSpPr>
          <p:cNvPr id="134" name="Google Shape;134;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8</a:t>
            </a:fld>
            <a:endParaRPr>
              <a:solidFill>
                <a:schemeClr val="lt1"/>
              </a:solidFill>
            </a:endParaRPr>
          </a:p>
        </p:txBody>
      </p:sp>
      <p:pic>
        <p:nvPicPr>
          <p:cNvPr id="135" name="Google Shape;135;p19" descr="Cartoon image of sloth"/>
          <p:cNvPicPr preferRelativeResize="0"/>
          <p:nvPr/>
        </p:nvPicPr>
        <p:blipFill>
          <a:blip r:embed="rId3">
            <a:alphaModFix/>
          </a:blip>
          <a:stretch>
            <a:fillRect/>
          </a:stretch>
        </p:blipFill>
        <p:spPr>
          <a:xfrm>
            <a:off x="6068426" y="1003125"/>
            <a:ext cx="2048750" cy="2502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ctrTitle" idx="4294967295"/>
          </p:nvPr>
        </p:nvSpPr>
        <p:spPr>
          <a:xfrm>
            <a:off x="685800" y="1003125"/>
            <a:ext cx="5164500" cy="197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solidFill>
                  <a:schemeClr val="lt1"/>
                </a:solidFill>
              </a:rPr>
              <a:t>Connect</a:t>
            </a:r>
            <a:endParaRPr sz="7200">
              <a:solidFill>
                <a:schemeClr val="lt1"/>
              </a:solidFill>
            </a:endParaRPr>
          </a:p>
          <a:p>
            <a:pPr marL="0" lvl="0" indent="0" algn="l" rtl="0">
              <a:spcBef>
                <a:spcPts val="0"/>
              </a:spcBef>
              <a:spcAft>
                <a:spcPts val="0"/>
              </a:spcAft>
              <a:buNone/>
            </a:pPr>
            <a:r>
              <a:rPr lang="en" sz="7200">
                <a:solidFill>
                  <a:schemeClr val="lt1"/>
                </a:solidFill>
              </a:rPr>
              <a:t>&amp; Support</a:t>
            </a:r>
            <a:endParaRPr sz="7200">
              <a:solidFill>
                <a:schemeClr val="lt1"/>
              </a:solidFill>
            </a:endParaRPr>
          </a:p>
        </p:txBody>
      </p:sp>
      <p:sp>
        <p:nvSpPr>
          <p:cNvPr id="141" name="Google Shape;141;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9</a:t>
            </a:fld>
            <a:endParaRPr>
              <a:solidFill>
                <a:schemeClr val="lt1"/>
              </a:solidFill>
            </a:endParaRPr>
          </a:p>
        </p:txBody>
      </p:sp>
      <p:pic>
        <p:nvPicPr>
          <p:cNvPr id="142" name="Google Shape;142;p20" descr="image of globe as two grasped hands"/>
          <p:cNvPicPr preferRelativeResize="0"/>
          <p:nvPr/>
        </p:nvPicPr>
        <p:blipFill>
          <a:blip r:embed="rId3">
            <a:alphaModFix/>
          </a:blip>
          <a:stretch>
            <a:fillRect/>
          </a:stretch>
        </p:blipFill>
        <p:spPr>
          <a:xfrm>
            <a:off x="6211625" y="1356763"/>
            <a:ext cx="2190750" cy="2085975"/>
          </a:xfrm>
          <a:prstGeom prst="rect">
            <a:avLst/>
          </a:prstGeom>
          <a:noFill/>
          <a:ln>
            <a:noFill/>
          </a:ln>
        </p:spPr>
      </p:pic>
    </p:spTree>
  </p:cSld>
  <p:clrMapOvr>
    <a:masterClrMapping/>
  </p:clrMapOvr>
</p:sld>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489FA263FB5543BC7163C05C51A54B" ma:contentTypeVersion="13" ma:contentTypeDescription="Create a new document." ma:contentTypeScope="" ma:versionID="11c721f48a8fc0a3f0a04e3720974aa9">
  <xsd:schema xmlns:xsd="http://www.w3.org/2001/XMLSchema" xmlns:xs="http://www.w3.org/2001/XMLSchema" xmlns:p="http://schemas.microsoft.com/office/2006/metadata/properties" xmlns:ns3="e2c2f301-4a03-4ece-b5a5-e8fe594b9300" xmlns:ns4="5ca6cff0-282a-474a-8a9a-e57004c19a3a" targetNamespace="http://schemas.microsoft.com/office/2006/metadata/properties" ma:root="true" ma:fieldsID="70b8ce6f86489f07bf11e3f6c70efa1b" ns3:_="" ns4:_="">
    <xsd:import namespace="e2c2f301-4a03-4ece-b5a5-e8fe594b9300"/>
    <xsd:import namespace="5ca6cff0-282a-474a-8a9a-e57004c19a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2f301-4a03-4ece-b5a5-e8fe594b93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a6cff0-282a-474a-8a9a-e57004c19a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9F6DA3-B593-4E35-B547-C7CAF00660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2f301-4a03-4ece-b5a5-e8fe594b9300"/>
    <ds:schemaRef ds:uri="5ca6cff0-282a-474a-8a9a-e57004c19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BA991B-8D46-4DB1-A2DE-3E6E4274C59D}">
  <ds:schemaRefs>
    <ds:schemaRef ds:uri="http://schemas.microsoft.com/sharepoint/v3/contenttype/forms"/>
  </ds:schemaRefs>
</ds:datastoreItem>
</file>

<file path=customXml/itemProps3.xml><?xml version="1.0" encoding="utf-8"?>
<ds:datastoreItem xmlns:ds="http://schemas.openxmlformats.org/officeDocument/2006/customXml" ds:itemID="{6A526440-1F7F-4B46-A587-49E6842EEE3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2c2f301-4a03-4ece-b5a5-e8fe594b9300"/>
    <ds:schemaRef ds:uri="5ca6cff0-282a-474a-8a9a-e57004c19a3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1137</Words>
  <Application>Microsoft Office PowerPoint</Application>
  <PresentationFormat>On-screen Show (16:9)</PresentationFormat>
  <Paragraphs>260</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Georgia</vt:lpstr>
      <vt:lpstr>Arial</vt:lpstr>
      <vt:lpstr>Montserrat</vt:lpstr>
      <vt:lpstr>Comic Sans MS</vt:lpstr>
      <vt:lpstr>Montserrat Light</vt:lpstr>
      <vt:lpstr>Calibri</vt:lpstr>
      <vt:lpstr>Nicholas template</vt:lpstr>
      <vt:lpstr>Module 1 Take Care  of Yourself</vt:lpstr>
      <vt:lpstr>WELCOME</vt:lpstr>
      <vt:lpstr>SERIES DETAILS</vt:lpstr>
      <vt:lpstr>morgan.dunton@maine.gov</vt:lpstr>
      <vt:lpstr>Hello!</vt:lpstr>
      <vt:lpstr>Module 1 Learning Intentions</vt:lpstr>
      <vt:lpstr>Webinar Intentions...</vt:lpstr>
      <vt:lpstr>Slow Down</vt:lpstr>
      <vt:lpstr>Connect &amp; Support</vt:lpstr>
      <vt:lpstr>Hurry Slowly</vt:lpstr>
      <vt:lpstr>Recover a rhythm of time that allows you to attend with consciousness and attention.”~Maryanne Wolf  from Reader, Come Come</vt:lpstr>
      <vt:lpstr>Pandemic Fatigue</vt:lpstr>
      <vt:lpstr>Pandemic Support 1</vt:lpstr>
      <vt:lpstr>Pandemic Support 22</vt:lpstr>
      <vt:lpstr>The fundamental trap that causes compassion fatigue is a focus on other people and their needs before focusing on your own self-care needs.”~Terri Bogue,  Is It Compassion Fatigue or Burnout?</vt:lpstr>
      <vt:lpstr>Pandemic Support 3</vt:lpstr>
      <vt:lpstr>Surge capacity is a collection of adaptive systems — mental and physical — that humans draw on for short-term survival in acutely stressful situations, such as natural disasters. But natural disasters occur over a short period, even if recovery is long. Pandemics are different — the disaster itself stretches out indefinitely..~Tara Haelle,  Your ‘Surge Capacity’ Is Depleted — It’s Why You Feel Awful</vt:lpstr>
      <vt:lpstr>Pandemic Support 4</vt:lpstr>
      <vt:lpstr>Activity #1</vt:lpstr>
      <vt:lpstr>“The goal isn’t to live in a state of perpetual balance and peace and calm; the goal is to move through stress to calm, so that you’re ready for the next stressor, and to move from effort to rest and back again.”~Amelia Nagoski,  The Key to Avoiding Burnout</vt:lpstr>
      <vt:lpstr>Supporting Ourselves</vt:lpstr>
      <vt:lpstr>Personal Support</vt:lpstr>
      <vt:lpstr>Personal Support 22</vt:lpstr>
      <vt:lpstr>Personal Support 3 3</vt:lpstr>
      <vt:lpstr>Personal Support 3 3</vt:lpstr>
      <vt:lpstr>Personal Support 4</vt:lpstr>
      <vt:lpstr>Personal Support 5</vt:lpstr>
      <vt:lpstr>Breakout Group Discussion #1</vt:lpstr>
      <vt:lpstr>In the Chat #1</vt:lpstr>
      <vt:lpstr>Breakout Group Discussion #2</vt:lpstr>
      <vt:lpstr>In the Chat #2</vt:lpstr>
      <vt:lpstr>Personal Support 6</vt:lpstr>
      <vt:lpstr>Personal Support 7</vt:lpstr>
      <vt:lpstr>Breakout Group Discussion #3</vt:lpstr>
      <vt:lpstr>Physical Support</vt:lpstr>
      <vt:lpstr>Physical Support 2</vt:lpstr>
      <vt:lpstr>Physical Support 3</vt:lpstr>
      <vt:lpstr>Activity #2</vt:lpstr>
      <vt:lpstr>Physical Support 4</vt:lpstr>
      <vt:lpstr>In the Chat #3</vt:lpstr>
      <vt:lpstr>Physical Support 5</vt:lpstr>
      <vt:lpstr>In the Chat #4</vt:lpstr>
      <vt:lpstr>Physical Support 6</vt:lpstr>
      <vt:lpstr>In the Chat #5</vt:lpstr>
      <vt:lpstr>Implementation Intention</vt:lpstr>
      <vt:lpstr>Breakout Group Discussion #4</vt:lpstr>
      <vt:lpstr>PowerPoint Presentation</vt:lpstr>
      <vt:lpstr>How will you take care of yourself first this winter?</vt:lpstr>
      <vt:lpstr>Thanks!</vt:lpstr>
      <vt:lpstr>Next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Take Care  of Yourself</dc:title>
  <dc:creator>Dunton, Morgan</dc:creator>
  <cp:lastModifiedBy>Dunton, Morgan</cp:lastModifiedBy>
  <cp:revision>1</cp:revision>
  <dcterms:modified xsi:type="dcterms:W3CDTF">2020-11-17T18:21:35Z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0x0101008F489FA263FB5543BC7163C05C51A54B</vt:lpwstr>
  </property>
</Properties>
</file>