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</p:sldMasterIdLst>
  <p:notesMasterIdLst>
    <p:notesMasterId r:id="rId7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9"/>
      <p:bold r:id="rId80"/>
      <p:italic r:id="rId81"/>
      <p:boldItalic r:id="rId82"/>
    </p:embeddedFont>
    <p:embeddedFont>
      <p:font typeface="Montserrat" panose="020B0604020202020204" charset="0"/>
      <p:regular r:id="rId83"/>
      <p:bold r:id="rId84"/>
      <p:italic r:id="rId85"/>
      <p:boldItalic r:id="rId86"/>
    </p:embeddedFont>
    <p:embeddedFont>
      <p:font typeface="Montserrat Light" panose="020B0604020202020204" charset="0"/>
      <p:regular r:id="rId87"/>
      <p:bold r:id="rId88"/>
      <p:italic r:id="rId89"/>
      <p:boldItalic r:id="rId90"/>
    </p:embeddedFont>
    <p:embeddedFont>
      <p:font typeface="Open Sans" panose="020B0604020202020204" charset="0"/>
      <p:regular r:id="rId91"/>
      <p:bold r:id="rId92"/>
      <p:italic r:id="rId93"/>
      <p:boldItalic r:id="rId94"/>
    </p:embeddedFont>
    <p:embeddedFont>
      <p:font typeface="Pacifico" panose="020B0604020202020204" charset="0"/>
      <p:regular r:id="rId95"/>
    </p:embeddedFont>
    <p:embeddedFont>
      <p:font typeface="Permanent Marker" panose="020B0604020202020204" charset="0"/>
      <p:regular r:id="rId96"/>
    </p:embeddedFont>
    <p:embeddedFont>
      <p:font typeface="Verdana" panose="020B0604030504040204" pitchFamily="34" charset="0"/>
      <p:regular r:id="rId97"/>
      <p:bold r:id="rId98"/>
      <p:italic r:id="rId99"/>
      <p:boldItalic r:id="rId10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6.fntdata"/><Relationship Id="rId89" Type="http://schemas.openxmlformats.org/officeDocument/2006/relationships/font" Target="fonts/font11.fntdata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font" Target="fonts/font1.fntdata"/><Relationship Id="rId87" Type="http://schemas.openxmlformats.org/officeDocument/2006/relationships/font" Target="fonts/font9.fntdata"/><Relationship Id="rId102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font" Target="fonts/font4.fntdata"/><Relationship Id="rId90" Type="http://schemas.openxmlformats.org/officeDocument/2006/relationships/font" Target="fonts/font12.fntdata"/><Relationship Id="rId95" Type="http://schemas.openxmlformats.org/officeDocument/2006/relationships/font" Target="fonts/font17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font" Target="fonts/font22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93" Type="http://schemas.openxmlformats.org/officeDocument/2006/relationships/font" Target="fonts/font15.fntdata"/><Relationship Id="rId98" Type="http://schemas.openxmlformats.org/officeDocument/2006/relationships/font" Target="fonts/font2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font" Target="fonts/font5.fntdata"/><Relationship Id="rId88" Type="http://schemas.openxmlformats.org/officeDocument/2006/relationships/font" Target="fonts/font10.fntdata"/><Relationship Id="rId91" Type="http://schemas.openxmlformats.org/officeDocument/2006/relationships/font" Target="fonts/font13.fntdata"/><Relationship Id="rId96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94" Type="http://schemas.openxmlformats.org/officeDocument/2006/relationships/font" Target="fonts/font16.fntdata"/><Relationship Id="rId99" Type="http://schemas.openxmlformats.org/officeDocument/2006/relationships/font" Target="fonts/font21.fntdata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font" Target="fonts/font19.fntdata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c98b039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c98b039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ready for a reset!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25454a00c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25454a00c_1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c98b03976_2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c98b03976_2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c98b03976_1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c98b03976_1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c98b03976_1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c98b03976_1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c98b03976_1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c98b03976_1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c98b03976_1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ac98b03976_1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c98b03976_1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c98b03976_1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25454a00c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a25454a00c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c98b03976_1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ac98b03976_1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c98b03976_1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c98b03976_1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c98b03976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c98b03976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will monitor the chat box and manage the breakout rooms.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c98b03976_1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ac98b03976_1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25454a00c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a25454a00c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25454a00c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a25454a00c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c98b03976_1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ac98b03976_1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c98b03976_1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ac98b03976_1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ac98b03976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ac98b03976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a25454a00c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a25454a00c_1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c98b03976_1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ac98b03976_1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ac98b03976_1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ac98b03976_1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ac98b03976_1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ac98b03976_1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c98b03976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c98b03976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I am happy to turn over this session to Patti Forster who will tell you more about herself.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ac98b03976_1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ac98b03976_1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c98b03976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ac98b03976_1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ac98b03976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ac98b03976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ac98b03976_1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ac98b03976_1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25454a00c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a25454a00c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a25454a00c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a25454a00c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a25454a00c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a25454a00c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a25454a00c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a25454a00c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a25454a00c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a25454a00c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a25454a00c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a25454a00c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c98b03976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c98b03976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ac98b03976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ac98b03976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a25454a00c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a25454a00c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a25454a00c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a25454a00c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ac98b03976_1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ac98b03976_1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a25454a00c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a25454a00c_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ac98b03976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ac98b03976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ac98b03976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ac98b03976_2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a25454a00c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a25454a00c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ac98b03976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ac98b03976_2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c98b03976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c98b03976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a25454a00c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a25454a00c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a25454a00c_1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a25454a00c_1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a25454a00c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a25454a00c_1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ac98b03976_1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ac98b03976_1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ac98b03976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ac98b03976_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ac98b03976_2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ac98b03976_2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ac98b03976_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ac98b03976_2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ac98b03976_2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ac98b03976_2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a25454a00c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a25454a00c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c98b039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c98b039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c98b03976_2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c98b03976_2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ac98b03976_2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ac98b03976_2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ac98b03976_2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ac98b03976_2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ac98b03976_2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ac98b03976_2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ac98b03976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ac98b03976_2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ac98b03976_2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ac98b03976_2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a25454a00c_1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a25454a00c_1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a25454a00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a25454a00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ac98b03976_2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ac98b03976_2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ac98b03976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ac98b03976_2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a25454a00c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a25454a00c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a25454a00c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a25454a00c_1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a25454a00c_1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a25454a00c_1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ac98b03976_2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ac98b03976_2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c98b03976_1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c98b03976_1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1" name="Google Shape;11;p2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gradFill>
              <a:gsLst>
                <a:gs pos="0">
                  <a:srgbClr val="00D0FF">
                    <a:alpha val="11764"/>
                    <a:alpha val="11730"/>
                  </a:srgbClr>
                </a:gs>
                <a:gs pos="100000">
                  <a:srgbClr val="00D0FF">
                    <a:alpha val="0"/>
                    <a:alpha val="1173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771550"/>
            <a:ext cx="7772400" cy="16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1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79" name="Google Shape;79;p11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7" name="Google Shape;17;p3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1668151"/>
            <a:ext cx="7772400" cy="131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85800" y="3076652"/>
            <a:ext cx="7772400" cy="3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600"/>
              </a:spcBef>
              <a:spcAft>
                <a:spcPts val="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24" name="Google Shape;24;p4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10450" y="1593500"/>
            <a:ext cx="5783700" cy="273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marL="4114800" lvl="8" indent="-431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810450" y="6702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32" name="Google Shape;32;p5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6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40" name="Google Shape;40;p6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55300" y="1430150"/>
            <a:ext cx="34731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815605" y="1430150"/>
            <a:ext cx="34731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7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49" name="Google Shape;49;p7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855300" y="1430150"/>
            <a:ext cx="23157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3414211" y="1430150"/>
            <a:ext cx="23157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5973122" y="1430150"/>
            <a:ext cx="23157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8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59" name="Google Shape;59;p8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9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66" name="Google Shape;66;p9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3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73" name="Google Shape;73;p10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vvsd.org/vrainwaves/episode-022-allison-zmuda-real-engagemen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vvsd.org/vrainwaves/episode-022-allison-zmuda-real-engagement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d.org/publications/educational-leadership/feb18/vol75/num05/A-Map-for-Meaningful-Learning.asp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hyperlink" Target="http://www.ascd.org/publications/educational-leadership/feb18/vol75/num05/A-Map-for-Meaningful-Learning.aspx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d.org/publications/educational-leadership/feb18/vol75/num05/A-Map-for-Meaningful-Learning.asp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d.org/publications/educational-leadership/feb18/vol75/num05/A-Map-for-Meaningful-Learning.aspx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d.org/publications/educational-leadership/feb18/vol75/num05/A-Map-for-Meaningful-Learning.aspx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patti.forster@fivetowns.net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patti.forster@fivetowns.ne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evidencebasedteaching.org.au/author/shaunkillian-id-au/" TargetMode="External"/><Relationship Id="rId4" Type="http://schemas.openxmlformats.org/officeDocument/2006/relationships/hyperlink" Target="https://www.evidencebasedteaching.org.au/teacher-clarit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ctrTitle"/>
          </p:nvPr>
        </p:nvSpPr>
        <p:spPr>
          <a:xfrm>
            <a:off x="685800" y="1771550"/>
            <a:ext cx="7772400" cy="16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 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/>
              <a:t>At a Distance</a:t>
            </a:r>
            <a:endParaRPr sz="3600" b="0"/>
          </a:p>
        </p:txBody>
      </p:sp>
      <p:pic>
        <p:nvPicPr>
          <p:cNvPr id="88" name="Google Shape;88;p12" descr="Image of boo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2626" y="1425851"/>
            <a:ext cx="2702673" cy="3398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Clarity Practices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250" y="1391700"/>
            <a:ext cx="849630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Clarity Practices</a:t>
            </a:r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11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250" y="1391700"/>
            <a:ext cx="8496300" cy="3619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22"/>
          <p:cNvCxnSpPr/>
          <p:nvPr/>
        </p:nvCxnSpPr>
        <p:spPr>
          <a:xfrm rot="10800000">
            <a:off x="3548025" y="3194850"/>
            <a:ext cx="1878300" cy="13200"/>
          </a:xfrm>
          <a:prstGeom prst="straightConnector1">
            <a:avLst/>
          </a:prstGeom>
          <a:noFill/>
          <a:ln w="152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12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305425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343775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343775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/>
          <p:nvPr/>
        </p:nvSpPr>
        <p:spPr>
          <a:xfrm>
            <a:off x="4909700" y="2741825"/>
            <a:ext cx="2794800" cy="12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Montserrat Light"/>
                <a:ea typeface="Montserrat Light"/>
                <a:cs typeface="Montserrat Light"/>
                <a:sym typeface="Montserrat Light"/>
              </a:rPr>
              <a:t>We just can’t </a:t>
            </a:r>
            <a:endParaRPr sz="21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Montserrat Light"/>
                <a:ea typeface="Montserrat Light"/>
                <a:cs typeface="Montserrat Light"/>
                <a:sym typeface="Montserrat Light"/>
              </a:rPr>
              <a:t>do it </a:t>
            </a:r>
            <a:endParaRPr sz="21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Montserrat Light"/>
                <a:ea typeface="Montserrat Light"/>
                <a:cs typeface="Montserrat Light"/>
                <a:sym typeface="Montserrat Light"/>
              </a:rPr>
              <a:t>all this year!</a:t>
            </a:r>
            <a:endParaRPr sz="21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179" name="Google Shape;17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343775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 txBox="1"/>
          <p:nvPr/>
        </p:nvSpPr>
        <p:spPr>
          <a:xfrm>
            <a:off x="4909700" y="2741825"/>
            <a:ext cx="2794800" cy="12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Montserrat Light"/>
                <a:ea typeface="Montserrat Light"/>
                <a:cs typeface="Montserrat Light"/>
                <a:sym typeface="Montserrat Light"/>
              </a:rPr>
              <a:t>What is most important?</a:t>
            </a:r>
            <a:endParaRPr sz="21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305425" cy="4762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27"/>
          <p:cNvCxnSpPr/>
          <p:nvPr/>
        </p:nvCxnSpPr>
        <p:spPr>
          <a:xfrm rot="10800000" flipH="1">
            <a:off x="1062700" y="669575"/>
            <a:ext cx="3995700" cy="31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8" name="Google Shape;188;p27"/>
          <p:cNvSpPr txBox="1"/>
          <p:nvPr/>
        </p:nvSpPr>
        <p:spPr>
          <a:xfrm>
            <a:off x="5132900" y="371950"/>
            <a:ext cx="61212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Pacifico"/>
                <a:ea typeface="Pacifico"/>
                <a:cs typeface="Pacifico"/>
                <a:sym typeface="Pacifico"/>
              </a:rPr>
              <a:t>Start w/Purpose</a:t>
            </a:r>
            <a:endParaRPr sz="35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194" name="Google Shape;19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305425" cy="4762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8"/>
          <p:cNvCxnSpPr/>
          <p:nvPr/>
        </p:nvCxnSpPr>
        <p:spPr>
          <a:xfrm rot="10800000" flipH="1">
            <a:off x="1062700" y="669575"/>
            <a:ext cx="3995700" cy="31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6" name="Google Shape;196;p28"/>
          <p:cNvSpPr txBox="1"/>
          <p:nvPr/>
        </p:nvSpPr>
        <p:spPr>
          <a:xfrm>
            <a:off x="5132900" y="371950"/>
            <a:ext cx="61212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Pacifico"/>
                <a:ea typeface="Pacifico"/>
                <a:cs typeface="Pacifico"/>
                <a:sym typeface="Pacifico"/>
              </a:rPr>
              <a:t>Start w/Purpose</a:t>
            </a:r>
            <a:endParaRPr sz="35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4309850" y="1540950"/>
            <a:ext cx="4544100" cy="22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Montserrat Light"/>
                <a:ea typeface="Montserrat Light"/>
                <a:cs typeface="Montserrat Light"/>
                <a:sym typeface="Montserrat Light"/>
              </a:rPr>
              <a:t>Forster 1st quarter goals:</a:t>
            </a:r>
            <a:endParaRPr sz="21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Montserrat Light"/>
              <a:buAutoNum type="arabicParenR"/>
            </a:pPr>
            <a:r>
              <a:rPr lang="en" sz="2100">
                <a:latin typeface="Montserrat Light"/>
                <a:ea typeface="Montserrat Light"/>
                <a:cs typeface="Montserrat Light"/>
                <a:sym typeface="Montserrat Light"/>
              </a:rPr>
              <a:t>Gain knowledge of students</a:t>
            </a:r>
            <a:endParaRPr sz="21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Montserrat Light"/>
              <a:buAutoNum type="arabicParenR"/>
            </a:pPr>
            <a:r>
              <a:rPr lang="en" sz="2100">
                <a:latin typeface="Montserrat Light"/>
                <a:ea typeface="Montserrat Light"/>
                <a:cs typeface="Montserrat Light"/>
                <a:sym typeface="Montserrat Light"/>
              </a:rPr>
              <a:t>Develop relationships</a:t>
            </a:r>
            <a:endParaRPr sz="21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Montserrat Light"/>
              <a:buAutoNum type="arabicParenR"/>
            </a:pPr>
            <a:r>
              <a:rPr lang="en" sz="2100">
                <a:latin typeface="Montserrat Light"/>
                <a:ea typeface="Montserrat Light"/>
                <a:cs typeface="Montserrat Light"/>
                <a:sym typeface="Montserrat Light"/>
              </a:rPr>
              <a:t>Help students become self-directed learners, </a:t>
            </a:r>
            <a:br>
              <a:rPr lang="en" sz="2100"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 sz="2100">
                <a:latin typeface="Montserrat Light"/>
                <a:ea typeface="Montserrat Light"/>
                <a:cs typeface="Montserrat Light"/>
                <a:sym typeface="Montserrat Light"/>
              </a:rPr>
              <a:t>expand writing stamina, </a:t>
            </a:r>
            <a:br>
              <a:rPr lang="en" sz="2100"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 sz="2100">
                <a:latin typeface="Montserrat Light"/>
                <a:ea typeface="Montserrat Light"/>
                <a:cs typeface="Montserrat Light"/>
                <a:sym typeface="Montserrat Light"/>
              </a:rPr>
              <a:t>and engage w/reading</a:t>
            </a:r>
            <a:endParaRPr sz="21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03" name="Google Shape;20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305425" cy="4762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29"/>
          <p:cNvCxnSpPr/>
          <p:nvPr/>
        </p:nvCxnSpPr>
        <p:spPr>
          <a:xfrm rot="10800000" flipH="1">
            <a:off x="1062700" y="669575"/>
            <a:ext cx="3995700" cy="31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Google Shape;205;p29"/>
          <p:cNvSpPr txBox="1"/>
          <p:nvPr/>
        </p:nvSpPr>
        <p:spPr>
          <a:xfrm>
            <a:off x="5132900" y="371950"/>
            <a:ext cx="61212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Pacifico"/>
                <a:ea typeface="Pacifico"/>
                <a:cs typeface="Pacifico"/>
                <a:sym typeface="Pacifico"/>
              </a:rPr>
              <a:t>Start w/Purpose</a:t>
            </a:r>
            <a:endParaRPr sz="35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06" name="Google Shape;206;p29"/>
          <p:cNvSpPr txBox="1"/>
          <p:nvPr/>
        </p:nvSpPr>
        <p:spPr>
          <a:xfrm>
            <a:off x="3932000" y="1540950"/>
            <a:ext cx="3825600" cy="12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Montserrat"/>
                <a:ea typeface="Montserrat"/>
                <a:cs typeface="Montserrat"/>
                <a:sym typeface="Montserrat"/>
              </a:rPr>
              <a:t>What is best </a:t>
            </a:r>
            <a:endParaRPr sz="21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Montserrat"/>
                <a:ea typeface="Montserrat"/>
                <a:cs typeface="Montserrat"/>
                <a:sym typeface="Montserrat"/>
              </a:rPr>
              <a:t>for </a:t>
            </a:r>
            <a:endParaRPr sz="21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Montserrat"/>
                <a:ea typeface="Montserrat"/>
                <a:cs typeface="Montserrat"/>
                <a:sym typeface="Montserrat"/>
              </a:rPr>
              <a:t>THESE students, </a:t>
            </a:r>
            <a:endParaRPr sz="21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Montserrat"/>
                <a:ea typeface="Montserrat"/>
                <a:cs typeface="Montserrat"/>
                <a:sym typeface="Montserrat"/>
              </a:rPr>
              <a:t>right now, </a:t>
            </a:r>
            <a:endParaRPr sz="21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Montserrat"/>
                <a:ea typeface="Montserrat"/>
                <a:cs typeface="Montserrat"/>
                <a:sym typeface="Montserrat"/>
              </a:rPr>
              <a:t>at this point in time?</a:t>
            </a:r>
            <a:endParaRPr sz="21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12" name="Google Shape;212;p30"/>
          <p:cNvSpPr txBox="1"/>
          <p:nvPr/>
        </p:nvSpPr>
        <p:spPr>
          <a:xfrm>
            <a:off x="1185125" y="1606600"/>
            <a:ext cx="77529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What do your kids need right now? </a:t>
            </a:r>
            <a:endParaRPr sz="3200">
              <a:solidFill>
                <a:srgbClr val="0000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   Academically?</a:t>
            </a:r>
            <a:endParaRPr sz="3200">
              <a:solidFill>
                <a:srgbClr val="0000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   Socially</a:t>
            </a:r>
            <a:endParaRPr sz="3200">
              <a:solidFill>
                <a:srgbClr val="0000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   Emotionally? </a:t>
            </a:r>
            <a:endParaRPr sz="3200">
              <a:solidFill>
                <a:srgbClr val="0000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   Other?</a:t>
            </a:r>
            <a:endParaRPr sz="3200">
              <a:solidFill>
                <a:srgbClr val="0000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3" name="Google Shape;213;p30"/>
          <p:cNvSpPr txBox="1">
            <a:spLocks noGrp="1"/>
          </p:cNvSpPr>
          <p:nvPr>
            <p:ph type="title" idx="4294967295"/>
          </p:nvPr>
        </p:nvSpPr>
        <p:spPr>
          <a:xfrm>
            <a:off x="1710600" y="4687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In the Chat #1</a:t>
            </a:r>
            <a:endParaRPr/>
          </a:p>
        </p:txBody>
      </p:sp>
      <p:pic>
        <p:nvPicPr>
          <p:cNvPr id="214" name="Google Shape;214;p30" descr="icon of a multicolored lightbulb" title="multicolored lightbulb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075" y="78625"/>
            <a:ext cx="1262725" cy="11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WELCOME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norms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Mute yourself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Turn off camera in general session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chat box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Listen with an open mind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Engage in collaborative discussion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220" name="Google Shape;22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432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body" idx="1"/>
          </p:nvPr>
        </p:nvSpPr>
        <p:spPr>
          <a:xfrm>
            <a:off x="810450" y="1593500"/>
            <a:ext cx="7042800" cy="273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What is it that I’m trying to go after in this learning experience? </a:t>
            </a:r>
            <a:endParaRPr sz="2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/>
              <a:t>It’s not the topic, it’s the goals.”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800"/>
              <a:t>(Kalb &amp; Peters, </a:t>
            </a:r>
            <a:r>
              <a:rPr lang="en" sz="1800" u="sng">
                <a:solidFill>
                  <a:srgbClr val="9FC5E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Vrain Wave podcast, ep. 22</a:t>
            </a:r>
            <a:r>
              <a:rPr lang="en" sz="1800"/>
              <a:t>)</a:t>
            </a:r>
            <a:endParaRPr/>
          </a:p>
        </p:txBody>
      </p:sp>
      <p:sp>
        <p:nvSpPr>
          <p:cNvPr id="226" name="Google Shape;226;p3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22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32" name="Google Shape;23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0" y="542925"/>
            <a:ext cx="6172200" cy="40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238" name="Google Shape;23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400" y="313900"/>
            <a:ext cx="7895925" cy="431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8675" y="3008000"/>
            <a:ext cx="2459400" cy="161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245" name="Google Shape;24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400" y="313900"/>
            <a:ext cx="7895925" cy="431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/>
          <p:cNvPicPr preferRelativeResize="0"/>
          <p:nvPr/>
        </p:nvPicPr>
        <p:blipFill rotWithShape="1">
          <a:blip r:embed="rId4">
            <a:alphaModFix/>
          </a:blip>
          <a:srcRect l="32646"/>
          <a:stretch/>
        </p:blipFill>
        <p:spPr>
          <a:xfrm>
            <a:off x="6128800" y="2668350"/>
            <a:ext cx="2251775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body" idx="1"/>
          </p:nvPr>
        </p:nvSpPr>
        <p:spPr>
          <a:xfrm>
            <a:off x="810450" y="1593500"/>
            <a:ext cx="7042800" cy="273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Where are the moments over the scope of a unit or the scope of a year where we are deliberately carving out space to go deep?”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800"/>
              <a:t>(Kalb &amp; Peters, </a:t>
            </a:r>
            <a:r>
              <a:rPr lang="en" sz="1800" u="sng">
                <a:solidFill>
                  <a:srgbClr val="9FC5E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Vrain Wave podcast, ep. 22</a:t>
            </a:r>
            <a:r>
              <a:rPr lang="en" sz="1800"/>
              <a:t>)</a:t>
            </a:r>
            <a:endParaRPr/>
          </a:p>
        </p:txBody>
      </p:sp>
      <p:sp>
        <p:nvSpPr>
          <p:cNvPr id="252" name="Google Shape;252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258" name="Google Shape;25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400" y="313900"/>
            <a:ext cx="7895925" cy="431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7"/>
          <p:cNvPicPr preferRelativeResize="0"/>
          <p:nvPr/>
        </p:nvPicPr>
        <p:blipFill rotWithShape="1">
          <a:blip r:embed="rId4">
            <a:alphaModFix/>
          </a:blip>
          <a:srcRect l="32646"/>
          <a:stretch/>
        </p:blipFill>
        <p:spPr>
          <a:xfrm>
            <a:off x="6128800" y="2668350"/>
            <a:ext cx="2251775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7"/>
          <p:cNvSpPr txBox="1"/>
          <p:nvPr/>
        </p:nvSpPr>
        <p:spPr>
          <a:xfrm>
            <a:off x="6009775" y="3294400"/>
            <a:ext cx="2655300" cy="7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ontserrat Light"/>
                <a:ea typeface="Montserrat Light"/>
                <a:cs typeface="Montserrat Light"/>
                <a:sym typeface="Montserrat Light"/>
              </a:rPr>
              <a:t>Go </a:t>
            </a:r>
            <a:r>
              <a:rPr lang="en" sz="5600">
                <a:latin typeface="Pacifico"/>
                <a:ea typeface="Pacifico"/>
                <a:cs typeface="Pacifico"/>
                <a:sym typeface="Pacifico"/>
              </a:rPr>
              <a:t>deep</a:t>
            </a:r>
            <a:r>
              <a:rPr lang="en" sz="2200"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endParaRPr sz="2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ontserrat Light"/>
                <a:ea typeface="Montserrat Light"/>
                <a:cs typeface="Montserrat Light"/>
                <a:sym typeface="Montserrat Light"/>
              </a:rPr>
              <a:t>not </a:t>
            </a:r>
            <a:r>
              <a:rPr lang="en" sz="3300">
                <a:latin typeface="Permanent Marker"/>
                <a:ea typeface="Permanent Marker"/>
                <a:cs typeface="Permanent Marker"/>
                <a:sym typeface="Permanent Marker"/>
              </a:rPr>
              <a:t>w-i-d-e</a:t>
            </a:r>
            <a:r>
              <a:rPr lang="en" sz="2200"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sz="2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266" name="Google Shape;26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400" y="313900"/>
            <a:ext cx="7895925" cy="431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1138" y="2605975"/>
            <a:ext cx="4048125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Forster 9th grade units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year to this year</a:t>
            </a:r>
            <a:endParaRPr/>
          </a:p>
        </p:txBody>
      </p:sp>
      <p:sp>
        <p:nvSpPr>
          <p:cNvPr id="273" name="Google Shape;273;p39"/>
          <p:cNvSpPr txBox="1">
            <a:spLocks noGrp="1"/>
          </p:cNvSpPr>
          <p:nvPr>
            <p:ph type="body" idx="1"/>
          </p:nvPr>
        </p:nvSpPr>
        <p:spPr>
          <a:xfrm>
            <a:off x="1110350" y="1759575"/>
            <a:ext cx="3628500" cy="134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Semester 1–2019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Unit 1: </a:t>
            </a:r>
            <a:r>
              <a:rPr lang="en" sz="1600"/>
              <a:t>Learning &amp; the Brain</a:t>
            </a:r>
            <a:br>
              <a:rPr lang="en" sz="1600"/>
            </a:br>
            <a:r>
              <a:rPr lang="en" sz="1200" i="1"/>
              <a:t>(informational text reading/writing)</a:t>
            </a:r>
            <a:endParaRPr sz="1200" i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Unit 2:</a:t>
            </a:r>
            <a:r>
              <a:rPr lang="en" sz="1600"/>
              <a:t> The Evolution of You</a:t>
            </a:r>
            <a:br>
              <a:rPr lang="en" sz="1600"/>
            </a:br>
            <a:r>
              <a:rPr lang="en" sz="1200" i="1"/>
              <a:t>(narrative reading/writing)</a:t>
            </a:r>
            <a:endParaRPr sz="1200" i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Unit 3: </a:t>
            </a:r>
            <a:r>
              <a:rPr lang="en" sz="1600"/>
              <a:t>What Do You Believe?</a:t>
            </a:r>
            <a:br>
              <a:rPr lang="en" sz="1600"/>
            </a:br>
            <a:r>
              <a:rPr lang="en" sz="1200" i="1"/>
              <a:t>(argument reading/writing/speaking &amp; listening</a:t>
            </a:r>
            <a:endParaRPr sz="1200" i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Unit 4:</a:t>
            </a:r>
            <a:r>
              <a:rPr lang="en" sz="1600"/>
              <a:t> Be a Champion</a:t>
            </a:r>
            <a:endParaRPr sz="160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 i="1"/>
              <a:t>(research paper &amp; presentation)</a:t>
            </a:r>
            <a:endParaRPr sz="1200" i="1"/>
          </a:p>
        </p:txBody>
      </p:sp>
      <p:sp>
        <p:nvSpPr>
          <p:cNvPr id="274" name="Google Shape;274;p3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Forster 9th grade units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year to this year</a:t>
            </a:r>
            <a:endParaRPr/>
          </a:p>
        </p:txBody>
      </p:sp>
      <p:sp>
        <p:nvSpPr>
          <p:cNvPr id="280" name="Google Shape;280;p40"/>
          <p:cNvSpPr txBox="1">
            <a:spLocks noGrp="1"/>
          </p:cNvSpPr>
          <p:nvPr>
            <p:ph type="body" idx="2"/>
          </p:nvPr>
        </p:nvSpPr>
        <p:spPr>
          <a:xfrm>
            <a:off x="4942800" y="1759575"/>
            <a:ext cx="4201200" cy="208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Semester 1–2020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Unit 1: </a:t>
            </a:r>
            <a:r>
              <a:rPr lang="en" sz="1600"/>
              <a:t>What’s the Story You Want to Tell &amp; How Do You Want to Tell It?</a:t>
            </a:r>
            <a:endParaRPr sz="1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i="1"/>
              <a:t>(narrative reading/writing)</a:t>
            </a:r>
            <a:endParaRPr sz="1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Unit 2: </a:t>
            </a:r>
            <a:r>
              <a:rPr lang="en" sz="1600"/>
              <a:t>What Do You Want to Learn?</a:t>
            </a:r>
            <a:endParaRPr sz="160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 i="1"/>
              <a:t>(writing inquiry)</a:t>
            </a:r>
            <a:endParaRPr sz="1600"/>
          </a:p>
        </p:txBody>
      </p:sp>
      <p:sp>
        <p:nvSpPr>
          <p:cNvPr id="281" name="Google Shape;281;p4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282" name="Google Shape;282;p40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5031574" y="770774"/>
            <a:ext cx="2926300" cy="29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0"/>
          <p:cNvSpPr txBox="1">
            <a:spLocks noGrp="1"/>
          </p:cNvSpPr>
          <p:nvPr>
            <p:ph type="body" idx="1"/>
          </p:nvPr>
        </p:nvSpPr>
        <p:spPr>
          <a:xfrm>
            <a:off x="1110350" y="1759575"/>
            <a:ext cx="3628500" cy="134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Semester 1–2019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Unit 1: </a:t>
            </a:r>
            <a:r>
              <a:rPr lang="en" sz="1600"/>
              <a:t>Learning &amp; the Brain</a:t>
            </a:r>
            <a:br>
              <a:rPr lang="en" sz="1600"/>
            </a:br>
            <a:r>
              <a:rPr lang="en" sz="1200" i="1"/>
              <a:t>(informational text reading/writing)</a:t>
            </a:r>
            <a:endParaRPr sz="1200" i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Unit 2:</a:t>
            </a:r>
            <a:r>
              <a:rPr lang="en" sz="1600"/>
              <a:t> The Evolution of You</a:t>
            </a:r>
            <a:br>
              <a:rPr lang="en" sz="1600"/>
            </a:br>
            <a:r>
              <a:rPr lang="en" sz="1200" i="1"/>
              <a:t>(narrative reading/writing)</a:t>
            </a:r>
            <a:endParaRPr sz="1200" i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Unit 3: </a:t>
            </a:r>
            <a:r>
              <a:rPr lang="en" sz="1600"/>
              <a:t>What Do You Believe?</a:t>
            </a:r>
            <a:br>
              <a:rPr lang="en" sz="1600"/>
            </a:br>
            <a:r>
              <a:rPr lang="en" sz="1200" i="1"/>
              <a:t>(argument reading/writing/speaking &amp; listening</a:t>
            </a:r>
            <a:endParaRPr sz="1200" i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Unit 4:</a:t>
            </a:r>
            <a:r>
              <a:rPr lang="en" sz="1600"/>
              <a:t> Be a Champion</a:t>
            </a:r>
            <a:endParaRPr sz="160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 i="1"/>
              <a:t>(research paper &amp; presentation)</a:t>
            </a:r>
            <a:endParaRPr sz="1200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ctrTitle"/>
          </p:nvPr>
        </p:nvSpPr>
        <p:spPr>
          <a:xfrm>
            <a:off x="685800" y="1668151"/>
            <a:ext cx="7772400" cy="131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morgan.dunton@maine.gov</a:t>
            </a:r>
            <a:endParaRPr sz="4000"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>
            <a:off x="685800" y="3076652"/>
            <a:ext cx="7772400" cy="3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Contact me for questions about zoom, contact hours, or other “housekeeping” topics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289" name="Google Shape;289;p41"/>
          <p:cNvSpPr txBox="1"/>
          <p:nvPr/>
        </p:nvSpPr>
        <p:spPr>
          <a:xfrm>
            <a:off x="1710600" y="1529750"/>
            <a:ext cx="67701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Compare your unit flow this year to last year. </a:t>
            </a:r>
            <a:endParaRPr sz="3200">
              <a:solidFill>
                <a:srgbClr val="0000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   Number of units?</a:t>
            </a:r>
            <a:endParaRPr sz="3200">
              <a:solidFill>
                <a:srgbClr val="0000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   Type of units?</a:t>
            </a:r>
            <a:endParaRPr sz="3200">
              <a:solidFill>
                <a:srgbClr val="0000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   Length of units?</a:t>
            </a:r>
            <a:endParaRPr sz="3200">
              <a:solidFill>
                <a:srgbClr val="0000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0" name="Google Shape;290;p41"/>
          <p:cNvSpPr txBox="1">
            <a:spLocks noGrp="1"/>
          </p:cNvSpPr>
          <p:nvPr>
            <p:ph type="title" idx="4294967295"/>
          </p:nvPr>
        </p:nvSpPr>
        <p:spPr>
          <a:xfrm>
            <a:off x="1710600" y="4687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In the Chat #2</a:t>
            </a:r>
            <a:endParaRPr/>
          </a:p>
        </p:txBody>
      </p:sp>
      <p:pic>
        <p:nvPicPr>
          <p:cNvPr id="291" name="Google Shape;291;p41" descr="icon of a multicolored lightbulb" title="multicolored lightbulb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075" y="78625"/>
            <a:ext cx="1262725" cy="11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pic>
        <p:nvPicPr>
          <p:cNvPr id="297" name="Google Shape;29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039100" cy="4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pic>
        <p:nvPicPr>
          <p:cNvPr id="303" name="Google Shape;30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039100" cy="47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3250" y="2269700"/>
            <a:ext cx="1313525" cy="8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33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310" name="Google Shape;31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0" y="566738"/>
            <a:ext cx="6172200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316" name="Google Shape;316;p45"/>
          <p:cNvSpPr txBox="1"/>
          <p:nvPr/>
        </p:nvSpPr>
        <p:spPr>
          <a:xfrm>
            <a:off x="2959975" y="2965700"/>
            <a:ext cx="54663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I am learning...</a:t>
            </a:r>
            <a:endParaRPr sz="3600" b="1">
              <a:solidFill>
                <a:srgbClr val="FF99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45"/>
          <p:cNvSpPr txBox="1"/>
          <p:nvPr/>
        </p:nvSpPr>
        <p:spPr>
          <a:xfrm>
            <a:off x="1165575" y="205650"/>
            <a:ext cx="5688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>
                <a:latin typeface="Montserrat"/>
                <a:ea typeface="Montserrat"/>
                <a:cs typeface="Montserrat"/>
                <a:sym typeface="Montserrat"/>
              </a:rPr>
              <a:t>Name the destination.</a:t>
            </a:r>
            <a:endParaRPr sz="3600" b="1" i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3"/>
              </a:rPr>
              <a:t>(“Measuring What Matters,” Fisher and Frey, Educational Leadership, 2018)</a:t>
            </a:r>
            <a:endParaRPr sz="1100">
              <a:solidFill>
                <a:srgbClr val="0B539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18" name="Google Shape;31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7800" y="93625"/>
            <a:ext cx="1255225" cy="125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5"/>
          <p:cNvPicPr preferRelativeResize="0"/>
          <p:nvPr/>
        </p:nvPicPr>
        <p:blipFill rotWithShape="1">
          <a:blip r:embed="rId5">
            <a:alphaModFix/>
          </a:blip>
          <a:srcRect l="22534" t="36576" b="46584"/>
          <a:stretch/>
        </p:blipFill>
        <p:spPr>
          <a:xfrm>
            <a:off x="1963550" y="1883875"/>
            <a:ext cx="6227950" cy="79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pic>
        <p:nvPicPr>
          <p:cNvPr id="325" name="Google Shape;325;p46"/>
          <p:cNvPicPr preferRelativeResize="0"/>
          <p:nvPr/>
        </p:nvPicPr>
        <p:blipFill rotWithShape="1">
          <a:blip r:embed="rId3">
            <a:alphaModFix/>
          </a:blip>
          <a:srcRect l="22648" t="53013" b="31551"/>
          <a:stretch/>
        </p:blipFill>
        <p:spPr>
          <a:xfrm>
            <a:off x="1954075" y="1912300"/>
            <a:ext cx="6218476" cy="730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6"/>
          <p:cNvSpPr txBox="1"/>
          <p:nvPr/>
        </p:nvSpPr>
        <p:spPr>
          <a:xfrm>
            <a:off x="2959975" y="2965700"/>
            <a:ext cx="54663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I can...</a:t>
            </a:r>
            <a:endParaRPr sz="3600" b="1">
              <a:solidFill>
                <a:srgbClr val="FF99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p46"/>
          <p:cNvSpPr txBox="1"/>
          <p:nvPr/>
        </p:nvSpPr>
        <p:spPr>
          <a:xfrm>
            <a:off x="454500" y="205650"/>
            <a:ext cx="6399600" cy="7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>
                <a:latin typeface="Montserrat"/>
                <a:ea typeface="Montserrat"/>
                <a:cs typeface="Montserrat"/>
                <a:sym typeface="Montserrat"/>
              </a:rPr>
              <a:t>Create Quality Indicators.</a:t>
            </a:r>
            <a:endParaRPr sz="3600" b="1" i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4"/>
              </a:rPr>
              <a:t>(“Measuring What Matters,” Fisher and Frey, Educational Leadership, 2018)</a:t>
            </a:r>
            <a:endParaRPr sz="1200">
              <a:solidFill>
                <a:srgbClr val="0B539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28" name="Google Shape;328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4100" y="205650"/>
            <a:ext cx="1799925" cy="179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pic>
        <p:nvPicPr>
          <p:cNvPr id="334" name="Google Shape;334;p47"/>
          <p:cNvPicPr preferRelativeResize="0"/>
          <p:nvPr/>
        </p:nvPicPr>
        <p:blipFill rotWithShape="1">
          <a:blip r:embed="rId3">
            <a:alphaModFix/>
          </a:blip>
          <a:srcRect l="22648" t="53013" b="31551"/>
          <a:stretch/>
        </p:blipFill>
        <p:spPr>
          <a:xfrm>
            <a:off x="496688" y="2406450"/>
            <a:ext cx="6218476" cy="73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7"/>
          <p:cNvPicPr preferRelativeResize="0"/>
          <p:nvPr/>
        </p:nvPicPr>
        <p:blipFill rotWithShape="1">
          <a:blip r:embed="rId3">
            <a:alphaModFix/>
          </a:blip>
          <a:srcRect l="22534" t="36576" b="46584"/>
          <a:stretch/>
        </p:blipFill>
        <p:spPr>
          <a:xfrm>
            <a:off x="491963" y="560775"/>
            <a:ext cx="6227950" cy="79714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7"/>
          <p:cNvSpPr txBox="1"/>
          <p:nvPr/>
        </p:nvSpPr>
        <p:spPr>
          <a:xfrm>
            <a:off x="554250" y="1453038"/>
            <a:ext cx="81789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" sz="2400">
                <a:solidFill>
                  <a:srgbClr val="800080"/>
                </a:solidFill>
              </a:rPr>
              <a:t>I am learning to read closely to make logical inferences.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7" name="Google Shape;337;p47"/>
          <p:cNvSpPr txBox="1"/>
          <p:nvPr/>
        </p:nvSpPr>
        <p:spPr>
          <a:xfrm>
            <a:off x="965100" y="3059000"/>
            <a:ext cx="73572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76300" marR="419100" lvl="0" indent="-3810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Verdana"/>
              <a:buChar char="●"/>
            </a:pPr>
            <a:r>
              <a:rPr lang="en" sz="2400">
                <a:solidFill>
                  <a:srgbClr val="008000"/>
                </a:solidFill>
              </a:rPr>
              <a:t>I can briefly summarize the reading.</a:t>
            </a:r>
            <a:endParaRPr sz="2400">
              <a:solidFill>
                <a:srgbClr val="008000"/>
              </a:solidFill>
            </a:endParaRPr>
          </a:p>
          <a:p>
            <a:pPr marL="876300" marR="4191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Verdana"/>
              <a:buChar char="●"/>
            </a:pPr>
            <a:r>
              <a:rPr lang="en" sz="2400">
                <a:solidFill>
                  <a:srgbClr val="008000"/>
                </a:solidFill>
              </a:rPr>
              <a:t>I can effectively include evidence.</a:t>
            </a:r>
            <a:endParaRPr sz="2400">
              <a:solidFill>
                <a:srgbClr val="008000"/>
              </a:solidFill>
            </a:endParaRPr>
          </a:p>
          <a:p>
            <a:pPr marL="876300" marR="4191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Verdana"/>
              <a:buChar char="●"/>
            </a:pPr>
            <a:r>
              <a:rPr lang="en" sz="2400">
                <a:solidFill>
                  <a:srgbClr val="008000"/>
                </a:solidFill>
              </a:rPr>
              <a:t>I can clearly explain my own thinking.</a:t>
            </a:r>
            <a:endParaRPr sz="2400">
              <a:solidFill>
                <a:srgbClr val="008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8"/>
          <p:cNvSpPr txBox="1">
            <a:spLocks noGrp="1"/>
          </p:cNvSpPr>
          <p:nvPr>
            <p:ph type="body" idx="1"/>
          </p:nvPr>
        </p:nvSpPr>
        <p:spPr>
          <a:xfrm>
            <a:off x="810450" y="1593500"/>
            <a:ext cx="8099100" cy="273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Learning intentions and success criteria contribute to teacher clarity and foster a shared definition of quality work...”</a:t>
            </a:r>
            <a:endParaRPr sz="5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800"/>
              <a:t>(Fisher &amp; Frey, </a:t>
            </a:r>
            <a:r>
              <a:rPr lang="en" sz="1800" u="sng">
                <a:solidFill>
                  <a:srgbClr val="9FC5E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“Measuring What Matters,”)</a:t>
            </a:r>
            <a:endParaRPr/>
          </a:p>
        </p:txBody>
      </p:sp>
      <p:sp>
        <p:nvSpPr>
          <p:cNvPr id="343" name="Google Shape;343;p4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9"/>
          <p:cNvSpPr txBox="1">
            <a:spLocks noGrp="1"/>
          </p:cNvSpPr>
          <p:nvPr>
            <p:ph type="body" idx="1"/>
          </p:nvPr>
        </p:nvSpPr>
        <p:spPr>
          <a:xfrm>
            <a:off x="810450" y="1593500"/>
            <a:ext cx="7877100" cy="273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...But these efforts are stymied if feedback opportunities are scarce. It's essential to use </a:t>
            </a:r>
            <a:r>
              <a:rPr lang="en" sz="280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feedback</a:t>
            </a:r>
            <a:r>
              <a:rPr lang="en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to guide students toward internalizing success criteria so they can measure their own success.”</a:t>
            </a:r>
            <a:endParaRPr sz="5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800"/>
              <a:t>(Fisher &amp; Frey, </a:t>
            </a:r>
            <a:r>
              <a:rPr lang="en" sz="1800" u="sng">
                <a:solidFill>
                  <a:srgbClr val="9FC5E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“Measuring What Matters,”)</a:t>
            </a:r>
            <a:endParaRPr/>
          </a:p>
        </p:txBody>
      </p:sp>
      <p:sp>
        <p:nvSpPr>
          <p:cNvPr id="349" name="Google Shape;349;p4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0"/>
          <p:cNvSpPr txBox="1">
            <a:spLocks noGrp="1"/>
          </p:cNvSpPr>
          <p:nvPr>
            <p:ph type="body" idx="1"/>
          </p:nvPr>
        </p:nvSpPr>
        <p:spPr>
          <a:xfrm>
            <a:off x="810450" y="1593500"/>
            <a:ext cx="7877100" cy="273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...But these efforts are stymied if feedback opportunities are scarce. It's essential to use </a:t>
            </a:r>
            <a:r>
              <a:rPr lang="en" sz="280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feedback</a:t>
            </a:r>
            <a:r>
              <a:rPr lang="en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to guide students toward internalizing success criteria so they can measure their own success.”</a:t>
            </a:r>
            <a:endParaRPr sz="5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800"/>
              <a:t>(Fisher &amp; Frey, </a:t>
            </a:r>
            <a:r>
              <a:rPr lang="en" sz="1800" u="sng">
                <a:solidFill>
                  <a:srgbClr val="9FC5E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“Measuring What Matters,”)</a:t>
            </a:r>
            <a:endParaRPr/>
          </a:p>
        </p:txBody>
      </p:sp>
      <p:sp>
        <p:nvSpPr>
          <p:cNvPr id="355" name="Google Shape;355;p5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356" name="Google Shape;356;p50"/>
          <p:cNvSpPr/>
          <p:nvPr/>
        </p:nvSpPr>
        <p:spPr>
          <a:xfrm rot="-902507">
            <a:off x="6054238" y="3461052"/>
            <a:ext cx="2766549" cy="1244361"/>
          </a:xfrm>
          <a:prstGeom prst="irregularSeal1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More on feedback later in this session.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 descr="Photo of Patti holding welcome sign."/>
          <p:cNvPicPr preferRelativeResize="0"/>
          <p:nvPr/>
        </p:nvPicPr>
        <p:blipFill rotWithShape="1">
          <a:blip r:embed="rId3">
            <a:alphaModFix/>
          </a:blip>
          <a:srcRect l="26886" r="7839" b="12975"/>
          <a:stretch/>
        </p:blipFill>
        <p:spPr>
          <a:xfrm>
            <a:off x="6346800" y="2187300"/>
            <a:ext cx="5921400" cy="5921100"/>
          </a:xfrm>
          <a:prstGeom prst="pie">
            <a:avLst>
              <a:gd name="adj1" fmla="val 10795177"/>
              <a:gd name="adj2" fmla="val 16209058"/>
            </a:avLst>
          </a:prstGeom>
          <a:noFill/>
          <a:ln>
            <a:noFill/>
          </a:ln>
        </p:spPr>
      </p:pic>
      <p:sp>
        <p:nvSpPr>
          <p:cNvPr id="106" name="Google Shape;106;p15"/>
          <p:cNvSpPr txBox="1">
            <a:spLocks noGrp="1"/>
          </p:cNvSpPr>
          <p:nvPr>
            <p:ph type="ctrTitle" idx="4294967295"/>
          </p:nvPr>
        </p:nvSpPr>
        <p:spPr>
          <a:xfrm>
            <a:off x="685800" y="914388"/>
            <a:ext cx="6593700" cy="131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0000"/>
                </a:solidFill>
              </a:rPr>
              <a:t>Hello!</a:t>
            </a:r>
            <a:endParaRPr sz="9600">
              <a:solidFill>
                <a:srgbClr val="000000"/>
              </a:solidFill>
            </a:endParaRPr>
          </a:p>
        </p:txBody>
      </p:sp>
      <p:sp>
        <p:nvSpPr>
          <p:cNvPr id="107" name="Google Shape;107;p15"/>
          <p:cNvSpPr txBox="1">
            <a:spLocks noGrp="1"/>
          </p:cNvSpPr>
          <p:nvPr>
            <p:ph type="subTitle" idx="4294967295"/>
          </p:nvPr>
        </p:nvSpPr>
        <p:spPr>
          <a:xfrm>
            <a:off x="685800" y="2268597"/>
            <a:ext cx="6593700" cy="272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2"/>
                </a:solidFill>
              </a:rPr>
              <a:t>I am Patti Forster</a:t>
            </a:r>
            <a:endParaRPr sz="3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rgbClr val="38761D"/>
                </a:solidFill>
              </a:rPr>
              <a:t>I am here because I believe teacher </a:t>
            </a:r>
            <a:endParaRPr i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rgbClr val="38761D"/>
                </a:solidFill>
              </a:rPr>
              <a:t>clarity is key to maximizing learning.</a:t>
            </a:r>
            <a:endParaRPr i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You can find me at on Twitter @pforster25 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or email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patti.forster@fivetowns.net</a:t>
            </a:r>
            <a:r>
              <a:rPr lang="en" sz="2000"/>
              <a:t> </a:t>
            </a:r>
            <a:endParaRPr sz="3200" b="1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pic>
        <p:nvPicPr>
          <p:cNvPr id="362" name="Google Shape;36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039104" cy="47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6475" y="2673449"/>
            <a:ext cx="2792700" cy="18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pic>
        <p:nvPicPr>
          <p:cNvPr id="369" name="Google Shape;369;p52"/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7072625" y="365250"/>
            <a:ext cx="1865325" cy="186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3922" y="2491450"/>
            <a:ext cx="2624025" cy="23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8039104" cy="4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sp>
        <p:nvSpPr>
          <p:cNvPr id="377" name="Google Shape;377;p53"/>
          <p:cNvSpPr txBox="1"/>
          <p:nvPr/>
        </p:nvSpPr>
        <p:spPr>
          <a:xfrm>
            <a:off x="1710600" y="1523250"/>
            <a:ext cx="5080200" cy="15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How/where/when do you communicate your learning intentions </a:t>
            </a:r>
            <a:endParaRPr sz="3200">
              <a:solidFill>
                <a:srgbClr val="0000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and success criteria?</a:t>
            </a:r>
            <a:endParaRPr>
              <a:solidFill>
                <a:srgbClr val="0000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78" name="Google Shape;378;p53"/>
          <p:cNvSpPr txBox="1">
            <a:spLocks noGrp="1"/>
          </p:cNvSpPr>
          <p:nvPr>
            <p:ph type="title" idx="4294967295"/>
          </p:nvPr>
        </p:nvSpPr>
        <p:spPr>
          <a:xfrm>
            <a:off x="1710600" y="4687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In the Chat #3</a:t>
            </a:r>
            <a:endParaRPr/>
          </a:p>
        </p:txBody>
      </p:sp>
      <p:pic>
        <p:nvPicPr>
          <p:cNvPr id="379" name="Google Shape;379;p53" descr="icon of a multicolored lightbulb" title="multicolored lightbulb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075" y="78625"/>
            <a:ext cx="1262725" cy="11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3922" y="2491450"/>
            <a:ext cx="2624025" cy="239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pic>
        <p:nvPicPr>
          <p:cNvPr id="386" name="Google Shape;38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962775" cy="4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pic>
        <p:nvPicPr>
          <p:cNvPr id="392" name="Google Shape;39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962775" cy="47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5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7115175" y="2813400"/>
            <a:ext cx="172402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2699" y="2813400"/>
            <a:ext cx="1608977" cy="20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pic>
        <p:nvPicPr>
          <p:cNvPr id="400" name="Google Shape;40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962775" cy="47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56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7115175" y="2813400"/>
            <a:ext cx="172402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2699" y="2813400"/>
            <a:ext cx="1608977" cy="200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6"/>
          <p:cNvPicPr preferRelativeResize="0"/>
          <p:nvPr/>
        </p:nvPicPr>
        <p:blipFill>
          <a:blip r:embed="rId6">
            <a:alphaModFix amt="21000"/>
          </a:blip>
          <a:stretch>
            <a:fillRect/>
          </a:stretch>
        </p:blipFill>
        <p:spPr>
          <a:xfrm>
            <a:off x="7072625" y="365250"/>
            <a:ext cx="1865325" cy="186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pic>
        <p:nvPicPr>
          <p:cNvPr id="409" name="Google Shape;40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962775" cy="47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57"/>
          <p:cNvPicPr preferRelativeResize="0"/>
          <p:nvPr/>
        </p:nvPicPr>
        <p:blipFill>
          <a:blip r:embed="rId4">
            <a:alphaModFix amt="71000"/>
          </a:blip>
          <a:stretch>
            <a:fillRect/>
          </a:stretch>
        </p:blipFill>
        <p:spPr>
          <a:xfrm>
            <a:off x="7115175" y="2956900"/>
            <a:ext cx="172402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4075" y="3750000"/>
            <a:ext cx="2426225" cy="113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pic>
        <p:nvPicPr>
          <p:cNvPr id="417" name="Google Shape;41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962775" cy="47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58"/>
          <p:cNvPicPr preferRelativeResize="0"/>
          <p:nvPr/>
        </p:nvPicPr>
        <p:blipFill>
          <a:blip r:embed="rId4">
            <a:alphaModFix amt="71000"/>
          </a:blip>
          <a:stretch>
            <a:fillRect/>
          </a:stretch>
        </p:blipFill>
        <p:spPr>
          <a:xfrm>
            <a:off x="7115175" y="2956900"/>
            <a:ext cx="172402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4075" y="3750000"/>
            <a:ext cx="2426225" cy="113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8"/>
          <p:cNvSpPr/>
          <p:nvPr/>
        </p:nvSpPr>
        <p:spPr>
          <a:xfrm>
            <a:off x="6689050" y="1741700"/>
            <a:ext cx="2426100" cy="13752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58"/>
          <p:cNvSpPr txBox="1"/>
          <p:nvPr/>
        </p:nvSpPr>
        <p:spPr>
          <a:xfrm>
            <a:off x="6717900" y="1811775"/>
            <a:ext cx="2426100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→Personal Association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→Personal Usefulness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→Personal Identification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  <p:pic>
        <p:nvPicPr>
          <p:cNvPr id="427" name="Google Shape;42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8438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pic>
        <p:nvPicPr>
          <p:cNvPr id="433" name="Google Shape;43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8438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0975" y="2482625"/>
            <a:ext cx="131445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 descr="Image of world map"/>
          <p:cNvSpPr/>
          <p:nvPr/>
        </p:nvSpPr>
        <p:spPr>
          <a:xfrm>
            <a:off x="514725" y="790184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title" idx="4294967295"/>
          </p:nvPr>
        </p:nvSpPr>
        <p:spPr>
          <a:xfrm>
            <a:off x="855300" y="3938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Annotating w/Zoom Stamps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4" name="Google Shape;114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  <p:pic>
        <p:nvPicPr>
          <p:cNvPr id="440" name="Google Shape;44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8438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0975" y="2482625"/>
            <a:ext cx="131445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00434">
            <a:off x="4776211" y="3334695"/>
            <a:ext cx="757153" cy="106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51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448" name="Google Shape;44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0" y="566738"/>
            <a:ext cx="6172200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52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454" name="Google Shape;45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0" y="542925"/>
            <a:ext cx="6172200" cy="40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0" y="514350"/>
            <a:ext cx="61722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6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53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54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466" name="Google Shape;46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8250" y="780375"/>
            <a:ext cx="2687044" cy="358272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65"/>
          <p:cNvSpPr txBox="1"/>
          <p:nvPr/>
        </p:nvSpPr>
        <p:spPr>
          <a:xfrm>
            <a:off x="641300" y="780375"/>
            <a:ext cx="3315600" cy="12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Sneak peek into my lesson planning for teacher clarity: </a:t>
            </a:r>
            <a:endParaRPr sz="21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Intentions </a:t>
            </a:r>
            <a:endParaRPr sz="21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 a Lesson </a:t>
            </a:r>
            <a:endParaRPr sz="21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Read/View</a:t>
            </a:r>
            <a:endParaRPr sz="21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Speak/Listen</a:t>
            </a:r>
            <a:endParaRPr sz="21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68" name="Google Shape;468;p65"/>
          <p:cNvSpPr txBox="1"/>
          <p:nvPr/>
        </p:nvSpPr>
        <p:spPr>
          <a:xfrm>
            <a:off x="4303975" y="4363100"/>
            <a:ext cx="61212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Forster lesson intention notes for 11/20</a:t>
            </a:r>
            <a:endParaRPr sz="1200" i="1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55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74" name="Google Shape;474;p66"/>
          <p:cNvSpPr txBox="1"/>
          <p:nvPr/>
        </p:nvSpPr>
        <p:spPr>
          <a:xfrm>
            <a:off x="641300" y="780375"/>
            <a:ext cx="3315600" cy="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Maine ELA </a:t>
            </a:r>
            <a:br>
              <a:rPr lang="en" sz="2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Updated Standards</a:t>
            </a:r>
            <a:endParaRPr sz="21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75" name="Google Shape;475;p66"/>
          <p:cNvSpPr txBox="1"/>
          <p:nvPr/>
        </p:nvSpPr>
        <p:spPr>
          <a:xfrm>
            <a:off x="101125" y="152413"/>
            <a:ext cx="61212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Forster standards highlighting for learning intentions</a:t>
            </a:r>
            <a:endParaRPr sz="1200" i="1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76" name="Google Shape;47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325" y="152425"/>
            <a:ext cx="4395950" cy="316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125" y="1750000"/>
            <a:ext cx="4395950" cy="3104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7875" y="3527650"/>
            <a:ext cx="1989825" cy="132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7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Clarity Practices</a:t>
            </a:r>
            <a:endParaRPr/>
          </a:p>
        </p:txBody>
      </p:sp>
      <p:sp>
        <p:nvSpPr>
          <p:cNvPr id="484" name="Google Shape;484;p6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  <p:pic>
        <p:nvPicPr>
          <p:cNvPr id="485" name="Google Shape;48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250" y="1391700"/>
            <a:ext cx="8496300" cy="3619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6" name="Google Shape;486;p67"/>
          <p:cNvCxnSpPr/>
          <p:nvPr/>
        </p:nvCxnSpPr>
        <p:spPr>
          <a:xfrm rot="10800000" flipH="1">
            <a:off x="3965450" y="3194850"/>
            <a:ext cx="1878300" cy="13200"/>
          </a:xfrm>
          <a:prstGeom prst="straightConnector1">
            <a:avLst/>
          </a:prstGeom>
          <a:noFill/>
          <a:ln w="152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7" name="Google Shape;487;p67"/>
          <p:cNvCxnSpPr/>
          <p:nvPr/>
        </p:nvCxnSpPr>
        <p:spPr>
          <a:xfrm rot="10800000">
            <a:off x="3423025" y="3194850"/>
            <a:ext cx="1878300" cy="13200"/>
          </a:xfrm>
          <a:prstGeom prst="straightConnector1">
            <a:avLst/>
          </a:prstGeom>
          <a:noFill/>
          <a:ln w="152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57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93" name="Google Shape;493;p68"/>
          <p:cNvSpPr txBox="1"/>
          <p:nvPr/>
        </p:nvSpPr>
        <p:spPr>
          <a:xfrm>
            <a:off x="233150" y="91325"/>
            <a:ext cx="1723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Forster </a:t>
            </a:r>
            <a:endParaRPr sz="1200" b="1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Class 11/20</a:t>
            </a:r>
            <a:endParaRPr sz="1200" b="1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4" name="Google Shape;49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061" y="0"/>
            <a:ext cx="693103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150" y="3767950"/>
            <a:ext cx="12001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58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01" name="Google Shape;501;p69"/>
          <p:cNvSpPr txBox="1"/>
          <p:nvPr/>
        </p:nvSpPr>
        <p:spPr>
          <a:xfrm>
            <a:off x="233150" y="91325"/>
            <a:ext cx="1723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Forster </a:t>
            </a:r>
            <a:endParaRPr sz="1200" b="1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Class 11/20</a:t>
            </a:r>
            <a:endParaRPr sz="1200" b="1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2" name="Google Shape;502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625" y="0"/>
            <a:ext cx="577475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150" y="3767950"/>
            <a:ext cx="12001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59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09" name="Google Shape;509;p70"/>
          <p:cNvSpPr txBox="1"/>
          <p:nvPr/>
        </p:nvSpPr>
        <p:spPr>
          <a:xfrm>
            <a:off x="233150" y="91325"/>
            <a:ext cx="1723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Forster </a:t>
            </a:r>
            <a:endParaRPr sz="1200" b="1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Class 11/20</a:t>
            </a:r>
            <a:endParaRPr sz="1200" b="1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0" name="Google Shape;510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625" y="0"/>
            <a:ext cx="577475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150" y="3767950"/>
            <a:ext cx="120015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70"/>
          <p:cNvPicPr preferRelativeResize="0"/>
          <p:nvPr/>
        </p:nvPicPr>
        <p:blipFill rotWithShape="1">
          <a:blip r:embed="rId3">
            <a:alphaModFix/>
          </a:blip>
          <a:srcRect b="74551"/>
          <a:stretch/>
        </p:blipFill>
        <p:spPr>
          <a:xfrm>
            <a:off x="134987" y="898850"/>
            <a:ext cx="8874025" cy="201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ctrTitle"/>
          </p:nvPr>
        </p:nvSpPr>
        <p:spPr>
          <a:xfrm>
            <a:off x="685800" y="1668151"/>
            <a:ext cx="7772400" cy="131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 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Intentions</a:t>
            </a:r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1"/>
          </p:nvPr>
        </p:nvSpPr>
        <p:spPr>
          <a:xfrm>
            <a:off x="685800" y="3076652"/>
            <a:ext cx="7772400" cy="3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"/>
              <a:t>I am learning how to increase clarity </a:t>
            </a:r>
            <a:br>
              <a:rPr lang="en"/>
            </a:br>
            <a:r>
              <a:rPr lang="en"/>
              <a:t>in distance learning.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"/>
              <a:t>I am learning about learning intentions </a:t>
            </a:r>
            <a:br>
              <a:rPr lang="en"/>
            </a:br>
            <a:r>
              <a:rPr lang="en"/>
              <a:t>and success criteria.</a:t>
            </a:r>
            <a:endParaRPr/>
          </a:p>
        </p:txBody>
      </p:sp>
      <p:pic>
        <p:nvPicPr>
          <p:cNvPr id="121" name="Google Shape;121;p17" descr="Image of book for study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799" y="111527"/>
            <a:ext cx="1160948" cy="145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625" y="856300"/>
            <a:ext cx="7767401" cy="31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7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60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19" name="Google Shape;519;p71"/>
          <p:cNvSpPr txBox="1"/>
          <p:nvPr/>
        </p:nvSpPr>
        <p:spPr>
          <a:xfrm>
            <a:off x="233150" y="91325"/>
            <a:ext cx="1723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Forster </a:t>
            </a:r>
            <a:endParaRPr sz="1200" b="1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Class 11/20</a:t>
            </a:r>
            <a:endParaRPr sz="1200" b="1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0" name="Google Shape;520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150" y="3767950"/>
            <a:ext cx="12001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451" y="1041675"/>
            <a:ext cx="8407824" cy="2792189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7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61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27" name="Google Shape;527;p72"/>
          <p:cNvSpPr txBox="1"/>
          <p:nvPr/>
        </p:nvSpPr>
        <p:spPr>
          <a:xfrm>
            <a:off x="233150" y="91325"/>
            <a:ext cx="1723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Forster </a:t>
            </a:r>
            <a:endParaRPr sz="1200" b="1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Class 11/20</a:t>
            </a:r>
            <a:endParaRPr sz="1200" b="1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8" name="Google Shape;528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150" y="3767950"/>
            <a:ext cx="12001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62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534" name="Google Shape;53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050" y="0"/>
            <a:ext cx="508962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73"/>
          <p:cNvSpPr txBox="1"/>
          <p:nvPr/>
        </p:nvSpPr>
        <p:spPr>
          <a:xfrm>
            <a:off x="233150" y="91325"/>
            <a:ext cx="1723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Forster </a:t>
            </a:r>
            <a:endParaRPr sz="1200" b="1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Class 11/20</a:t>
            </a:r>
            <a:endParaRPr sz="1200" b="1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6" name="Google Shape;536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150" y="3767950"/>
            <a:ext cx="12001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63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542" name="Google Shape;54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050" y="0"/>
            <a:ext cx="508962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300" y="946178"/>
            <a:ext cx="8863399" cy="2187959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74"/>
          <p:cNvSpPr txBox="1"/>
          <p:nvPr/>
        </p:nvSpPr>
        <p:spPr>
          <a:xfrm>
            <a:off x="233150" y="91325"/>
            <a:ext cx="1723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Forster </a:t>
            </a:r>
            <a:endParaRPr sz="1200" b="1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Class 11/20</a:t>
            </a:r>
            <a:endParaRPr sz="1200" b="1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45" name="Google Shape;545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150" y="3767950"/>
            <a:ext cx="12001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5"/>
          <p:cNvSpPr txBox="1">
            <a:spLocks noGrp="1"/>
          </p:cNvSpPr>
          <p:nvPr>
            <p:ph type="title"/>
          </p:nvPr>
        </p:nvSpPr>
        <p:spPr>
          <a:xfrm>
            <a:off x="626125" y="836000"/>
            <a:ext cx="8296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Teacher clarity helps our students 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answer these questions:</a:t>
            </a:r>
            <a:endParaRPr sz="2800"/>
          </a:p>
        </p:txBody>
      </p:sp>
      <p:sp>
        <p:nvSpPr>
          <p:cNvPr id="551" name="Google Shape;551;p75"/>
          <p:cNvSpPr txBox="1">
            <a:spLocks noGrp="1"/>
          </p:cNvSpPr>
          <p:nvPr>
            <p:ph type="body" idx="1"/>
          </p:nvPr>
        </p:nvSpPr>
        <p:spPr>
          <a:xfrm>
            <a:off x="855238" y="2121500"/>
            <a:ext cx="14796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800" b="1"/>
              <a:t>What am I learning today?</a:t>
            </a:r>
            <a:endParaRPr sz="2800"/>
          </a:p>
        </p:txBody>
      </p:sp>
      <p:sp>
        <p:nvSpPr>
          <p:cNvPr id="552" name="Google Shape;552;p75"/>
          <p:cNvSpPr txBox="1">
            <a:spLocks noGrp="1"/>
          </p:cNvSpPr>
          <p:nvPr>
            <p:ph type="body" idx="2"/>
          </p:nvPr>
        </p:nvSpPr>
        <p:spPr>
          <a:xfrm>
            <a:off x="3414138" y="2121500"/>
            <a:ext cx="20121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Why</a:t>
            </a:r>
            <a:endParaRPr sz="2800" b="1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/>
              <a:t>am I learning </a:t>
            </a:r>
            <a:endParaRPr sz="2800" b="1"/>
          </a:p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800" b="1"/>
              <a:t>it?</a:t>
            </a:r>
            <a:endParaRPr sz="2800"/>
          </a:p>
        </p:txBody>
      </p:sp>
      <p:sp>
        <p:nvSpPr>
          <p:cNvPr id="553" name="Google Shape;553;p75"/>
          <p:cNvSpPr txBox="1">
            <a:spLocks noGrp="1"/>
          </p:cNvSpPr>
          <p:nvPr>
            <p:ph type="body" idx="3"/>
          </p:nvPr>
        </p:nvSpPr>
        <p:spPr>
          <a:xfrm>
            <a:off x="5973060" y="2121500"/>
            <a:ext cx="23157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How </a:t>
            </a:r>
            <a:endParaRPr sz="2800" b="1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/>
              <a:t>will I </a:t>
            </a:r>
            <a:endParaRPr sz="2800" b="1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/>
              <a:t>know that </a:t>
            </a:r>
            <a:endParaRPr sz="2800" b="1"/>
          </a:p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800" b="1"/>
              <a:t>I learned it?</a:t>
            </a:r>
            <a:endParaRPr/>
          </a:p>
        </p:txBody>
      </p:sp>
      <p:sp>
        <p:nvSpPr>
          <p:cNvPr id="554" name="Google Shape;554;p7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64</a:t>
            </a:fld>
            <a:endParaRPr/>
          </a:p>
        </p:txBody>
      </p:sp>
      <p:grpSp>
        <p:nvGrpSpPr>
          <p:cNvPr id="555" name="Google Shape;555;p75"/>
          <p:cNvGrpSpPr/>
          <p:nvPr/>
        </p:nvGrpSpPr>
        <p:grpSpPr>
          <a:xfrm>
            <a:off x="1364706" y="1630043"/>
            <a:ext cx="460705" cy="491455"/>
            <a:chOff x="8770051" y="937343"/>
            <a:chExt cx="744273" cy="793950"/>
          </a:xfrm>
        </p:grpSpPr>
        <p:sp>
          <p:nvSpPr>
            <p:cNvPr id="556" name="Google Shape;556;p75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75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75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75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75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1" name="Google Shape;561;p75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62" name="Google Shape;562;p75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75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75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75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75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75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75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75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75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75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2" name="Google Shape;572;p75"/>
          <p:cNvGrpSpPr/>
          <p:nvPr/>
        </p:nvGrpSpPr>
        <p:grpSpPr>
          <a:xfrm>
            <a:off x="4189856" y="1630043"/>
            <a:ext cx="460705" cy="491455"/>
            <a:chOff x="8770051" y="937343"/>
            <a:chExt cx="744273" cy="793950"/>
          </a:xfrm>
        </p:grpSpPr>
        <p:sp>
          <p:nvSpPr>
            <p:cNvPr id="573" name="Google Shape;573;p75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75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75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75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75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8" name="Google Shape;578;p75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79" name="Google Shape;579;p75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75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75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75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75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75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75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75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75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75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9" name="Google Shape;589;p75"/>
          <p:cNvGrpSpPr/>
          <p:nvPr/>
        </p:nvGrpSpPr>
        <p:grpSpPr>
          <a:xfrm>
            <a:off x="6900556" y="1630043"/>
            <a:ext cx="460705" cy="491455"/>
            <a:chOff x="8770051" y="937343"/>
            <a:chExt cx="744273" cy="793950"/>
          </a:xfrm>
        </p:grpSpPr>
        <p:sp>
          <p:nvSpPr>
            <p:cNvPr id="590" name="Google Shape;590;p75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75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75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75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75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5" name="Google Shape;595;p75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96" name="Google Shape;596;p75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75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75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75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75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75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75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75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75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75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65</a:t>
            </a:fld>
            <a:endParaRPr/>
          </a:p>
        </p:txBody>
      </p:sp>
      <p:sp>
        <p:nvSpPr>
          <p:cNvPr id="611" name="Google Shape;611;p76"/>
          <p:cNvSpPr txBox="1"/>
          <p:nvPr/>
        </p:nvSpPr>
        <p:spPr>
          <a:xfrm>
            <a:off x="129750" y="915650"/>
            <a:ext cx="19470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Light"/>
                <a:ea typeface="Montserrat Light"/>
                <a:cs typeface="Montserrat Light"/>
                <a:sym typeface="Montserrat Light"/>
              </a:rPr>
              <a:t>3 people/8 minutes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12" name="Google Shape;612;p76"/>
          <p:cNvSpPr txBox="1">
            <a:spLocks noGrp="1"/>
          </p:cNvSpPr>
          <p:nvPr>
            <p:ph type="title" idx="4294967295"/>
          </p:nvPr>
        </p:nvSpPr>
        <p:spPr>
          <a:xfrm>
            <a:off x="1539200" y="401962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Breakout Group Norms</a:t>
            </a:r>
            <a:endParaRPr/>
          </a:p>
        </p:txBody>
      </p:sp>
      <p:pic>
        <p:nvPicPr>
          <p:cNvPr id="613" name="Google Shape;613;p76" descr="decorative image of a circle with four small arrows and four small circles of different colors all revolving in a clockwise direction." title="circle with arrows and four small circl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0989" cy="10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118" y="1878974"/>
            <a:ext cx="8167758" cy="20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66</a:t>
            </a:fld>
            <a:endParaRPr/>
          </a:p>
        </p:txBody>
      </p:sp>
      <p:sp>
        <p:nvSpPr>
          <p:cNvPr id="620" name="Google Shape;620;p77"/>
          <p:cNvSpPr txBox="1"/>
          <p:nvPr/>
        </p:nvSpPr>
        <p:spPr>
          <a:xfrm>
            <a:off x="129750" y="915650"/>
            <a:ext cx="19470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Light"/>
                <a:ea typeface="Montserrat Light"/>
                <a:cs typeface="Montserrat Light"/>
                <a:sym typeface="Montserrat Light"/>
              </a:rPr>
              <a:t>3 people/8 minutes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21" name="Google Shape;621;p77"/>
          <p:cNvSpPr txBox="1">
            <a:spLocks noGrp="1"/>
          </p:cNvSpPr>
          <p:nvPr>
            <p:ph type="title" idx="4294967295"/>
          </p:nvPr>
        </p:nvSpPr>
        <p:spPr>
          <a:xfrm>
            <a:off x="1539200" y="401962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Breakout Group Norms</a:t>
            </a:r>
            <a:endParaRPr/>
          </a:p>
        </p:txBody>
      </p:sp>
      <p:pic>
        <p:nvPicPr>
          <p:cNvPr id="622" name="Google Shape;622;p77" descr="decorative image of a circle with four small arrows and four small circles of different colors all revolving in a clockwise direction." title="circle with arrows and four small circl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0989" cy="10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118" y="1878974"/>
            <a:ext cx="8167758" cy="20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77"/>
          <p:cNvSpPr txBox="1"/>
          <p:nvPr/>
        </p:nvSpPr>
        <p:spPr>
          <a:xfrm>
            <a:off x="2076750" y="3899700"/>
            <a:ext cx="29580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“Generous authority”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Light"/>
                <a:ea typeface="Montserrat Light"/>
                <a:cs typeface="Montserrat Light"/>
                <a:sym typeface="Montserrat Light"/>
              </a:rPr>
              <a:t>from Priya Parker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latin typeface="Montserrat Light"/>
                <a:ea typeface="Montserrat Light"/>
                <a:cs typeface="Montserrat Light"/>
                <a:sym typeface="Montserrat Light"/>
              </a:rPr>
              <a:t>The Art of Gathering</a:t>
            </a:r>
            <a:r>
              <a:rPr lang="en" sz="1000"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br>
              <a:rPr lang="en" sz="1000"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 sz="1000">
                <a:latin typeface="Montserrat Light"/>
                <a:ea typeface="Montserrat Light"/>
                <a:cs typeface="Montserrat Light"/>
                <a:sym typeface="Montserrat Light"/>
              </a:rPr>
              <a:t>interview on Brene Brown’s 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latin typeface="Montserrat Light"/>
                <a:ea typeface="Montserrat Light"/>
                <a:cs typeface="Montserrat Light"/>
                <a:sym typeface="Montserrat Light"/>
              </a:rPr>
              <a:t>Unlocking Us</a:t>
            </a:r>
            <a:r>
              <a:rPr lang="en" sz="1000">
                <a:latin typeface="Montserrat Light"/>
                <a:ea typeface="Montserrat Light"/>
                <a:cs typeface="Montserrat Light"/>
                <a:sym typeface="Montserrat Light"/>
              </a:rPr>
              <a:t> podcast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67</a:t>
            </a:fld>
            <a:endParaRPr/>
          </a:p>
        </p:txBody>
      </p:sp>
      <p:sp>
        <p:nvSpPr>
          <p:cNvPr id="630" name="Google Shape;630;p78"/>
          <p:cNvSpPr txBox="1"/>
          <p:nvPr/>
        </p:nvSpPr>
        <p:spPr>
          <a:xfrm>
            <a:off x="1127500" y="1353725"/>
            <a:ext cx="7215000" cy="30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Teacher Clarity Prompts:</a:t>
            </a:r>
            <a:br>
              <a:rPr lang="en" sz="1800">
                <a:latin typeface="Montserrat Light"/>
                <a:ea typeface="Montserrat Light"/>
                <a:cs typeface="Montserrat Light"/>
                <a:sym typeface="Montserrat Light"/>
              </a:rPr>
            </a:br>
            <a:br>
              <a:rPr lang="en" sz="1800"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 sz="1800">
                <a:solidFill>
                  <a:srgbClr val="0000FF"/>
                </a:solidFill>
              </a:rPr>
              <a:t>1) How do you organize your tasks/assignments/activities </a:t>
            </a:r>
            <a:endParaRPr sz="18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in remote/hybrid learning? </a:t>
            </a:r>
            <a:endParaRPr sz="18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2) What do you do to make sure that your explanation is relevant,</a:t>
            </a:r>
            <a:br>
              <a:rPr lang="en" sz="1800">
                <a:solidFill>
                  <a:srgbClr val="0000FF"/>
                </a:solidFill>
              </a:rPr>
            </a:br>
            <a:r>
              <a:rPr lang="en" sz="1800">
                <a:solidFill>
                  <a:srgbClr val="0000FF"/>
                </a:solidFill>
              </a:rPr>
              <a:t>accurate, and comprehensible?</a:t>
            </a:r>
            <a:endParaRPr sz="1800">
              <a:solidFill>
                <a:srgbClr val="0000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31" name="Google Shape;631;p78"/>
          <p:cNvSpPr txBox="1"/>
          <p:nvPr/>
        </p:nvSpPr>
        <p:spPr>
          <a:xfrm>
            <a:off x="129750" y="915650"/>
            <a:ext cx="19470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Light"/>
                <a:ea typeface="Montserrat Light"/>
                <a:cs typeface="Montserrat Light"/>
                <a:sym typeface="Montserrat Light"/>
              </a:rPr>
              <a:t>3 people/8 minutes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32" name="Google Shape;632;p78"/>
          <p:cNvSpPr txBox="1">
            <a:spLocks noGrp="1"/>
          </p:cNvSpPr>
          <p:nvPr>
            <p:ph type="title" idx="4294967295"/>
          </p:nvPr>
        </p:nvSpPr>
        <p:spPr>
          <a:xfrm>
            <a:off x="1539200" y="401962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Breakout Group Discussion #1</a:t>
            </a:r>
            <a:endParaRPr/>
          </a:p>
        </p:txBody>
      </p:sp>
      <p:pic>
        <p:nvPicPr>
          <p:cNvPr id="633" name="Google Shape;633;p78" descr="decorative image of a circle with four small arrows and four small circles of different colors all revolving in a clockwise direction." title="circle with arrows and four small circl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0989" cy="10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68</a:t>
            </a:fld>
            <a:endParaRPr/>
          </a:p>
        </p:txBody>
      </p:sp>
      <p:sp>
        <p:nvSpPr>
          <p:cNvPr id="639" name="Google Shape;639;p79"/>
          <p:cNvSpPr txBox="1"/>
          <p:nvPr/>
        </p:nvSpPr>
        <p:spPr>
          <a:xfrm>
            <a:off x="1710600" y="1796400"/>
            <a:ext cx="59463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Did you hear a great tip in the breakout session? </a:t>
            </a:r>
            <a:endParaRPr sz="3200">
              <a:solidFill>
                <a:srgbClr val="0000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Please share it in the chat!</a:t>
            </a:r>
            <a:endParaRPr>
              <a:solidFill>
                <a:srgbClr val="0000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40" name="Google Shape;640;p79"/>
          <p:cNvSpPr txBox="1">
            <a:spLocks noGrp="1"/>
          </p:cNvSpPr>
          <p:nvPr>
            <p:ph type="title" idx="4294967295"/>
          </p:nvPr>
        </p:nvSpPr>
        <p:spPr>
          <a:xfrm>
            <a:off x="1710600" y="4687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In the Chat #4</a:t>
            </a:r>
            <a:endParaRPr/>
          </a:p>
        </p:txBody>
      </p:sp>
      <p:pic>
        <p:nvPicPr>
          <p:cNvPr id="641" name="Google Shape;641;p79" descr="icon of a multicolored lightbulb" title="multicolored lightbulb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075" y="78625"/>
            <a:ext cx="1262725" cy="11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8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69</a:t>
            </a:fld>
            <a:endParaRPr/>
          </a:p>
        </p:txBody>
      </p:sp>
      <p:pic>
        <p:nvPicPr>
          <p:cNvPr id="647" name="Google Shape;647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88" y="461875"/>
            <a:ext cx="8739625" cy="43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title" idx="4294967295"/>
          </p:nvPr>
        </p:nvSpPr>
        <p:spPr>
          <a:xfrm>
            <a:off x="855300" y="939600"/>
            <a:ext cx="7433400" cy="339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When students know </a:t>
            </a:r>
            <a:endParaRPr sz="3300" b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300" b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what they are supposed to learn, they are more likely to learn it.” </a:t>
            </a:r>
            <a:endParaRPr sz="3300" b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900" b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(Fisher &amp; Frey, 80)</a:t>
            </a:r>
            <a:endParaRPr sz="3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70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653" name="Google Shape;65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0" y="542925"/>
            <a:ext cx="6172200" cy="40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8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71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659" name="Google Shape;659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0" y="566738"/>
            <a:ext cx="6172200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0" y="514350"/>
            <a:ext cx="61722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8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72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Google Shape;670;p84" descr="photo of Patti with a chicken on her head"/>
          <p:cNvPicPr preferRelativeResize="0"/>
          <p:nvPr/>
        </p:nvPicPr>
        <p:blipFill rotWithShape="1">
          <a:blip r:embed="rId3">
            <a:alphaModFix/>
          </a:blip>
          <a:srcRect l="194" t="-16748" r="7367" b="-6494"/>
          <a:stretch/>
        </p:blipFill>
        <p:spPr>
          <a:xfrm>
            <a:off x="6346800" y="2187300"/>
            <a:ext cx="5921400" cy="5921100"/>
          </a:xfrm>
          <a:prstGeom prst="pie">
            <a:avLst>
              <a:gd name="adj1" fmla="val 10795177"/>
              <a:gd name="adj2" fmla="val 16209058"/>
            </a:avLst>
          </a:prstGeom>
          <a:noFill/>
          <a:ln>
            <a:noFill/>
          </a:ln>
        </p:spPr>
      </p:pic>
      <p:sp>
        <p:nvSpPr>
          <p:cNvPr id="671" name="Google Shape;671;p84"/>
          <p:cNvSpPr txBox="1">
            <a:spLocks noGrp="1"/>
          </p:cNvSpPr>
          <p:nvPr>
            <p:ph type="ctrTitle" idx="4294967295"/>
          </p:nvPr>
        </p:nvSpPr>
        <p:spPr>
          <a:xfrm>
            <a:off x="685800" y="914388"/>
            <a:ext cx="6593700" cy="131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Thanks!</a:t>
            </a:r>
            <a:endParaRPr sz="9600"/>
          </a:p>
        </p:txBody>
      </p:sp>
      <p:sp>
        <p:nvSpPr>
          <p:cNvPr id="672" name="Google Shape;672;p84"/>
          <p:cNvSpPr txBox="1">
            <a:spLocks noGrp="1"/>
          </p:cNvSpPr>
          <p:nvPr>
            <p:ph type="subTitle" idx="4294967295"/>
          </p:nvPr>
        </p:nvSpPr>
        <p:spPr>
          <a:xfrm>
            <a:off x="685800" y="2268608"/>
            <a:ext cx="6593700" cy="196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2"/>
                </a:solidFill>
              </a:rPr>
              <a:t>Any questions?</a:t>
            </a:r>
            <a:endParaRPr sz="3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@pforster25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patti.forster@fivetowns.net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Or at Grateful Heart Farm</a:t>
            </a:r>
            <a:endParaRPr/>
          </a:p>
        </p:txBody>
      </p:sp>
      <p:sp>
        <p:nvSpPr>
          <p:cNvPr id="673" name="Google Shape;673;p8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73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ctrTitle" idx="4294967295"/>
          </p:nvPr>
        </p:nvSpPr>
        <p:spPr>
          <a:xfrm>
            <a:off x="855300" y="1583350"/>
            <a:ext cx="7602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</a:rPr>
              <a:t>.75</a:t>
            </a:r>
            <a:endParaRPr sz="9600">
              <a:solidFill>
                <a:schemeClr val="accent2"/>
              </a:solidFill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4294967295"/>
          </p:nvPr>
        </p:nvSpPr>
        <p:spPr>
          <a:xfrm>
            <a:off x="855300" y="2840054"/>
            <a:ext cx="7602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Teacher Clarity almost doubles our impact on students’ learning (average=.40).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0" descr="Bar chart depicts progression of teacher clarity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6125" y="0"/>
            <a:ext cx="33913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/>
          <p:nvPr/>
        </p:nvSpPr>
        <p:spPr>
          <a:xfrm>
            <a:off x="4301425" y="4771750"/>
            <a:ext cx="474600" cy="25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0"/>
          <p:cNvSpPr txBox="1"/>
          <p:nvPr/>
        </p:nvSpPr>
        <p:spPr>
          <a:xfrm>
            <a:off x="5164050" y="3262125"/>
            <a:ext cx="38652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From Evidence-Based Teaching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4"/>
              </a:rPr>
              <a:t>“Teacher Clarity: A Potent Yet Misunderstood Teaching Strategy”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By </a:t>
            </a:r>
            <a:r>
              <a:rPr lang="en" sz="1200">
                <a:solidFill>
                  <a:srgbClr val="434343"/>
                </a:solidFill>
                <a:highlight>
                  <a:srgbClr val="FFFFFF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Shaun Killian (MEd, MLead</a:t>
            </a:r>
            <a:r>
              <a:rPr lang="en" sz="1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)</a:t>
            </a:r>
            <a:endParaRPr sz="1200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2AC3F3"/>
      </a:accent1>
      <a:accent2>
        <a:srgbClr val="004591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003C7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489FA263FB5543BC7163C05C51A54B" ma:contentTypeVersion="13" ma:contentTypeDescription="Create a new document." ma:contentTypeScope="" ma:versionID="11c721f48a8fc0a3f0a04e3720974aa9">
  <xsd:schema xmlns:xsd="http://www.w3.org/2001/XMLSchema" xmlns:xs="http://www.w3.org/2001/XMLSchema" xmlns:p="http://schemas.microsoft.com/office/2006/metadata/properties" xmlns:ns3="e2c2f301-4a03-4ece-b5a5-e8fe594b9300" xmlns:ns4="5ca6cff0-282a-474a-8a9a-e57004c19a3a" targetNamespace="http://schemas.microsoft.com/office/2006/metadata/properties" ma:root="true" ma:fieldsID="70b8ce6f86489f07bf11e3f6c70efa1b" ns3:_="" ns4:_="">
    <xsd:import namespace="e2c2f301-4a03-4ece-b5a5-e8fe594b9300"/>
    <xsd:import namespace="5ca6cff0-282a-474a-8a9a-e57004c19a3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2f301-4a03-4ece-b5a5-e8fe594b93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6cff0-282a-474a-8a9a-e57004c19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476B83-FEEA-4B33-A2D5-5E3939A5BD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c2f301-4a03-4ece-b5a5-e8fe594b9300"/>
    <ds:schemaRef ds:uri="5ca6cff0-282a-474a-8a9a-e57004c19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FBF1CD-9A7E-4446-B04F-78EC367462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AC8695-1C6E-4C58-9B7E-50742572C335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2c2f301-4a03-4ece-b5a5-e8fe594b9300"/>
    <ds:schemaRef ds:uri="http://schemas.microsoft.com/office/2006/documentManagement/types"/>
    <ds:schemaRef ds:uri="http://purl.org/dc/terms/"/>
    <ds:schemaRef ds:uri="5ca6cff0-282a-474a-8a9a-e57004c19a3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950</Words>
  <Application>Microsoft Office PowerPoint</Application>
  <PresentationFormat>On-screen Show (16:9)</PresentationFormat>
  <Paragraphs>236</Paragraphs>
  <Slides>73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Calibri</vt:lpstr>
      <vt:lpstr>Pacifico</vt:lpstr>
      <vt:lpstr>Montserrat Light</vt:lpstr>
      <vt:lpstr>Verdana</vt:lpstr>
      <vt:lpstr>Arial</vt:lpstr>
      <vt:lpstr>Open Sans</vt:lpstr>
      <vt:lpstr>Montserrat</vt:lpstr>
      <vt:lpstr>Permanent Marker</vt:lpstr>
      <vt:lpstr>Nicholas template</vt:lpstr>
      <vt:lpstr>Module 5 Teacher  Clarity At a Distance</vt:lpstr>
      <vt:lpstr>WELCOME</vt:lpstr>
      <vt:lpstr>morgan.dunton@maine.gov</vt:lpstr>
      <vt:lpstr>Hello!</vt:lpstr>
      <vt:lpstr>Annotating w/Zoom Stamps</vt:lpstr>
      <vt:lpstr>Module 5 Learning Intentions</vt:lpstr>
      <vt:lpstr>When students know  what they are supposed to learn, they are more likely to learn it.”  (Fisher &amp; Frey, 80)</vt:lpstr>
      <vt:lpstr>.75</vt:lpstr>
      <vt:lpstr>PowerPoint Presentation</vt:lpstr>
      <vt:lpstr>Clarity Practices</vt:lpstr>
      <vt:lpstr>Clarity Practices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the Chat #1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Forster 9th grade units  last year to this year</vt:lpstr>
      <vt:lpstr>Forster 9th grade units  last year to this year</vt:lpstr>
      <vt:lpstr>In the Chat #2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the Chat #3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Clarity Practices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Teacher clarity helps our students  answer these questions:</vt:lpstr>
      <vt:lpstr>Breakout Group Norms</vt:lpstr>
      <vt:lpstr>Breakout Group Norms</vt:lpstr>
      <vt:lpstr>Breakout Group Discussion #1</vt:lpstr>
      <vt:lpstr>In the Chat #4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5 Teacher  Clarity At a Distance</dc:title>
  <dc:creator>Dunton, Morgan</dc:creator>
  <cp:lastModifiedBy>Dunton, Morgan</cp:lastModifiedBy>
  <cp:revision>1</cp:revision>
  <dcterms:modified xsi:type="dcterms:W3CDTF">2020-12-01T18:51:47Z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0x0101008F489FA263FB5543BC7163C05C51A54B</vt:lpwstr>
  </property>
</Properties>
</file>