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Roboto"/>
      <p:regular r:id="rId17"/>
      <p:bold r:id="rId18"/>
      <p:italic r:id="rId19"/>
      <p:boldItalic r:id="rId20"/>
    </p:embeddedFont>
    <p:embeddedFont>
      <p:font typeface="Century Gothic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11" Type="http://schemas.openxmlformats.org/officeDocument/2006/relationships/slide" Target="slides/slide6.xml"/><Relationship Id="rId22" Type="http://schemas.openxmlformats.org/officeDocument/2006/relationships/font" Target="fonts/CenturyGothic-bold.fntdata"/><Relationship Id="rId10" Type="http://schemas.openxmlformats.org/officeDocument/2006/relationships/slide" Target="slides/slide5.xml"/><Relationship Id="rId21" Type="http://schemas.openxmlformats.org/officeDocument/2006/relationships/font" Target="fonts/CenturyGothic-regular.fntdata"/><Relationship Id="rId13" Type="http://schemas.openxmlformats.org/officeDocument/2006/relationships/slide" Target="slides/slide8.xml"/><Relationship Id="rId24" Type="http://schemas.openxmlformats.org/officeDocument/2006/relationships/font" Target="fonts/CenturyGothic-boldItalic.fntdata"/><Relationship Id="rId12" Type="http://schemas.openxmlformats.org/officeDocument/2006/relationships/slide" Target="slides/slide7.xml"/><Relationship Id="rId23" Type="http://schemas.openxmlformats.org/officeDocument/2006/relationships/font" Target="fonts/CenturyGothic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italic.fntdata"/><Relationship Id="rId6" Type="http://schemas.openxmlformats.org/officeDocument/2006/relationships/slide" Target="slides/slide1.xml"/><Relationship Id="rId18" Type="http://schemas.openxmlformats.org/officeDocument/2006/relationships/font" Target="fonts/Robo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panishdict.com/pronunciation/energ%C3%ADa" TargetMode="External"/><Relationship Id="rId3" Type="http://schemas.openxmlformats.org/officeDocument/2006/relationships/hyperlink" Target="https://www.spanishdict.com/pronunciation/energ%C3%ADa" TargetMode="External"/><Relationship Id="rId4" Type="http://schemas.openxmlformats.org/officeDocument/2006/relationships/hyperlink" Target="https://www.spanishdict.com/pronunciation/energ%C3%ADa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panishdict.com/pronunciation/inusual" TargetMode="External"/><Relationship Id="rId3" Type="http://schemas.openxmlformats.org/officeDocument/2006/relationships/hyperlink" Target="https://www.spanishdict.com/pronunciation/inusual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panishdict.com/pronunciation/arriba" TargetMode="External"/><Relationship Id="rId3" Type="http://schemas.openxmlformats.org/officeDocument/2006/relationships/hyperlink" Target="https://www.spanishdict.com/pronunciation/arriba" TargetMode="External"/><Relationship Id="rId4" Type="http://schemas.openxmlformats.org/officeDocument/2006/relationships/hyperlink" Target="https://www.spanishdict.com/pronunciation/arriba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panishdict.com/pronunciation/capa" TargetMode="External"/><Relationship Id="rId3" Type="http://schemas.openxmlformats.org/officeDocument/2006/relationships/hyperlink" Target="https://www.spanishdict.com/pronunciation/capa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panishdict.com/pronunciation/acostumbrar" TargetMode="External"/><Relationship Id="rId3" Type="http://schemas.openxmlformats.org/officeDocument/2006/relationships/hyperlink" Target="https://www.spanishdict.com/pronunciation/acostumbrar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b2f58d7c10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b2f58d7c1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Another word in the story is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energy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Spanish it is energía</a:t>
            </a:r>
            <a:r>
              <a:rPr b="1"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2"/>
              </a:rPr>
              <a:t>eh-nehr-</a:t>
            </a:r>
            <a:r>
              <a:rPr b="1"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/>
              </a:rPr>
              <a:t>hee</a:t>
            </a:r>
            <a:r>
              <a:rPr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4"/>
              </a:rPr>
              <a:t>-ah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" sz="16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Energy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power needed to make something work.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say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energy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together.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nergy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When you say energy, I hear the /e/ sound at the beginning of the word.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Look,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energy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begins with the letter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 picture that shows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energy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Boston is now using more wind turbines. These are machines that help to create energy to light up homes and streets.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b2f58d7c10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b2f58d7c1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another picture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energy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this picture show the meaning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energy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Turn and talk to your partner.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cook our foods we need heat energy. We cook many foods with heat so we can eat them.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syllables are in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energy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Let’s find out by clapping.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“En-er-gy.” 3 syllables.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Now, let’s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energy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three times by clapping the syllables. Ready?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En-er-gy, en-er-gy, en-er-gy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631cac4bc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631cac4bc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Another word in the story is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unusual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Spanish it is </a:t>
            </a:r>
            <a:r>
              <a:rPr b="1"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inusual 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2"/>
              </a:rPr>
              <a:t>een-oo-</a:t>
            </a:r>
            <a:r>
              <a:rPr b="1"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/>
              </a:rPr>
              <a:t>swahl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Unusual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means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strange or uncommon, something that we don’t see often.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say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unusual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together.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”Unusual.”  When you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unusual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 hear the /u/ sound at the beginning of the word.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Look, </a:t>
            </a:r>
            <a:r>
              <a:rPr b="1" lang="en" sz="135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unusual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begins with the letter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 picture that shows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unusual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It shows a strange, unusual building in Cambridge, just across the river from downtown Boston. It does not have the typical rectangular prism shape that we find in most buildings.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631cac4bcf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631cac4bcf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another picture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unusual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this picture show the meaning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unusual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Turn and talk to your partner.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trees grow in an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unusual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way. Instead of growing straight up, their trunks make a turn and then grow up.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syllables are in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unusual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Let’s find out by clapping.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“Un-u-su-al.” 4 syllables.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Now, let’s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unusual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three times while clapping the syllables.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Un-u-su-al, un-u-su-al, un-u-su-al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631cac4bc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631cac4bc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word in the story is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above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Spanish it is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arriba 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2"/>
              </a:rPr>
              <a:t>ah-</a:t>
            </a:r>
            <a:r>
              <a:rPr b="1"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/>
              </a:rPr>
              <a:t>rree</a:t>
            </a:r>
            <a:r>
              <a:rPr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4"/>
              </a:rPr>
              <a:t>-bah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).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Above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means high up.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say the word above together.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”A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bove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When you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above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 hear the </a:t>
            </a:r>
            <a:r>
              <a:rPr b="1" lang="en" sz="1600">
                <a:latin typeface="Calibri"/>
                <a:ea typeface="Calibri"/>
                <a:cs typeface="Calibri"/>
                <a:sym typeface="Calibri"/>
              </a:rPr>
              <a:t>/a/</a:t>
            </a:r>
            <a:r>
              <a:rPr lang="en" sz="16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sound at the beginning of the word.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Look,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above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begins with the letter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 picture that shows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above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We have a view of the bowl of apples from above.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631cac4bcf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631cac4bc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another picture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above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this picture show the meaning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above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Turn and talk to your partner.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People built this tree house above the tree trunk.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syllables are in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above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Let’s find out by clapping.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b="1"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A-bove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2 syllables.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Now, let’s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above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three times by clapping the syllables. Ready? 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b="1" lang="en" sz="16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A-bove, a-bove, a-bove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631cac4bcf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631cac4bcf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word in the story is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layer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Spanish it is </a:t>
            </a:r>
            <a:r>
              <a:rPr b="1"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capa 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1"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2"/>
              </a:rPr>
              <a:t>kah</a:t>
            </a:r>
            <a:r>
              <a:rPr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/>
              </a:rPr>
              <a:t>-pah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" sz="16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layer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sheet of material on top of or under another.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say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layer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together.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”Layer.” When you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layer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 hear the /l/ sound at the beginning of the word.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Look,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layer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begins with the letter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 picture that shows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layer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This wall is made out of several layers of stones. The stones are piled up on top of one another.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631cac4bcf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631cac4bcf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another picture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layer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this picture show the meaning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layer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Turn and talk to your partner.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The picture shows layers of towels—they are piled up one on top of another.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syllables are in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layer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Let’s find out by clapping.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“Lay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-er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2 syllables.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Now, let’s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layer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three times by clapping the syllables.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" sz="16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" sz="16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ay-er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16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lay-er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16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lay-er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31cac4bcf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631cac4bcf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expression in the story is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used to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Spanish it is </a:t>
            </a:r>
            <a:r>
              <a:rPr b="1"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acostumbrar 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" sz="1600" u="sng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2"/>
              </a:rPr>
              <a:t>ah-kohs-toom-</a:t>
            </a:r>
            <a:r>
              <a:rPr b="1" lang="en" sz="1600" u="sng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3"/>
              </a:rPr>
              <a:t>brahr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" sz="16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Used to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describes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something people did in the past but no longer do.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say the expression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used to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together.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”Used to.” When you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used to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hear the /u/ sound at the beginning of the first word, “used.”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Look,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used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begins with the letter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 picture that shows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used to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Long ago, people in Boston used to get milk from a someone who traveled in a horse wagon to deliver milk from home to home.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631cac4bcf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631cac4bcf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another picture of the expression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used to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this picture show the meaning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used to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Turn and talk to your partner.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past, people used to write with a quill that they dipped in ink. They also used to light candles, because there was no electricity.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syllables are in the first word of this expression,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used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Let’s find out by clapping.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“U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sed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1 syllable.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Now, let’s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used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three times by clapping the syllables. Ready?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Used, used, used.”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7600" y="110763"/>
            <a:ext cx="3268500" cy="492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/>
          <p:nvPr>
            <p:ph type="title"/>
          </p:nvPr>
        </p:nvSpPr>
        <p:spPr>
          <a:xfrm>
            <a:off x="311700" y="445025"/>
            <a:ext cx="8520600" cy="6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energy</a:t>
            </a:r>
            <a:endParaRPr sz="4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6" name="Google Shape;116;p22"/>
          <p:cNvSpPr txBox="1"/>
          <p:nvPr/>
        </p:nvSpPr>
        <p:spPr>
          <a:xfrm>
            <a:off x="311700" y="4590900"/>
            <a:ext cx="7348800" cy="3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http://archive.boston.com/news/local/articles/2006/02/24/wind_turbines_gaining_power/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7" name="Google Shape;11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8463" y="1363875"/>
            <a:ext cx="5247084" cy="300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/>
          <p:nvPr>
            <p:ph type="title"/>
          </p:nvPr>
        </p:nvSpPr>
        <p:spPr>
          <a:xfrm>
            <a:off x="311700" y="108225"/>
            <a:ext cx="8520600" cy="73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energy</a:t>
            </a:r>
            <a:endParaRPr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3"/>
          <p:cNvSpPr txBox="1"/>
          <p:nvPr/>
        </p:nvSpPr>
        <p:spPr>
          <a:xfrm>
            <a:off x="311700" y="4681975"/>
            <a:ext cx="7280100" cy="2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https://www.cheatsheet.com/culture/mistakes-you-didnt-know-you-were-making-while-using-your-stove-top.html/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4" name="Google Shape;12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3525" y="1077550"/>
            <a:ext cx="5021537" cy="336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230100" y="158900"/>
            <a:ext cx="8520600" cy="82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unusual</a:t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" name="Google Shape;60;p14"/>
          <p:cNvSpPr txBox="1"/>
          <p:nvPr/>
        </p:nvSpPr>
        <p:spPr>
          <a:xfrm>
            <a:off x="311700" y="4738250"/>
            <a:ext cx="8357400" cy="2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https://www.dezeen.com/2017/04/21/architecture-mit-massachusetts-institute-technology-10-impressive-campus-buildings/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6675" y="1138400"/>
            <a:ext cx="3447451" cy="3447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155850"/>
            <a:ext cx="8520600" cy="86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unusual</a:t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" name="Google Shape;67;p15"/>
          <p:cNvSpPr txBox="1"/>
          <p:nvPr/>
        </p:nvSpPr>
        <p:spPr>
          <a:xfrm>
            <a:off x="155875" y="4675900"/>
            <a:ext cx="7827300" cy="3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https://buzzly.info/en/photo/882/the-most-unusual-tree-pictures-in-the-world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0763" y="1170150"/>
            <a:ext cx="6182479" cy="335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143950"/>
            <a:ext cx="8520600" cy="87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above</a:t>
            </a:r>
            <a:endParaRPr sz="4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16"/>
          <p:cNvSpPr txBox="1"/>
          <p:nvPr/>
        </p:nvSpPr>
        <p:spPr>
          <a:xfrm>
            <a:off x="106750" y="4755300"/>
            <a:ext cx="7870800" cy="3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https://www.stockfreeimages.com/20613268/Golden-delicious-apples-on-a-table-above.html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0088" y="1170250"/>
            <a:ext cx="6403835" cy="343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190550"/>
            <a:ext cx="8520600" cy="82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above</a:t>
            </a:r>
            <a:endParaRPr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7"/>
          <p:cNvSpPr txBox="1"/>
          <p:nvPr/>
        </p:nvSpPr>
        <p:spPr>
          <a:xfrm>
            <a:off x="172275" y="4774350"/>
            <a:ext cx="88494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https://www.pinterest.com/pin/424042121144801649/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788" y="1017650"/>
            <a:ext cx="2284420" cy="3451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311700" y="239200"/>
            <a:ext cx="85206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layer</a:t>
            </a:r>
            <a:endParaRPr sz="4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18"/>
          <p:cNvSpPr txBox="1"/>
          <p:nvPr/>
        </p:nvSpPr>
        <p:spPr>
          <a:xfrm>
            <a:off x="156525" y="4696250"/>
            <a:ext cx="8675700" cy="3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https://www.pinterest.com/pin/293085888238657463/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5213" y="1170100"/>
            <a:ext cx="4498335" cy="3373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311700" y="202450"/>
            <a:ext cx="8520600" cy="8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layer</a:t>
            </a:r>
            <a:endParaRPr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19"/>
          <p:cNvSpPr txBox="1"/>
          <p:nvPr/>
        </p:nvSpPr>
        <p:spPr>
          <a:xfrm>
            <a:off x="156550" y="4763350"/>
            <a:ext cx="7114200" cy="2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Photo credit: Ana Vaisenstien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4963" y="1017850"/>
            <a:ext cx="2774065" cy="3440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311700" y="445025"/>
            <a:ext cx="8520600" cy="6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used to</a:t>
            </a:r>
            <a:endParaRPr sz="4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20"/>
          <p:cNvSpPr txBox="1"/>
          <p:nvPr/>
        </p:nvSpPr>
        <p:spPr>
          <a:xfrm>
            <a:off x="311700" y="4620125"/>
            <a:ext cx="7348800" cy="3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https://www.pinterest.com/pin/358669557797657533/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3" name="Google Shape;1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1600" y="1296725"/>
            <a:ext cx="5100804" cy="317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311700" y="108225"/>
            <a:ext cx="8520600" cy="73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used to</a:t>
            </a:r>
            <a:endParaRPr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21"/>
          <p:cNvSpPr txBox="1"/>
          <p:nvPr/>
        </p:nvSpPr>
        <p:spPr>
          <a:xfrm>
            <a:off x="311700" y="4737025"/>
            <a:ext cx="7280100" cy="2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http://colonialdays.pbworks.com/w/page/16140827/Writing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0" name="Google Shape;11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3227" y="1164585"/>
            <a:ext cx="4977525" cy="293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