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0" r:id="rId1"/>
  </p:sldMasterIdLst>
  <p:notesMasterIdLst>
    <p:notesMasterId r:id="rId15"/>
  </p:notesMasterIdLst>
  <p:handoutMasterIdLst>
    <p:handoutMasterId r:id="rId16"/>
  </p:handoutMasterIdLst>
  <p:sldIdLst>
    <p:sldId id="284" r:id="rId2"/>
    <p:sldId id="275" r:id="rId3"/>
    <p:sldId id="256" r:id="rId4"/>
    <p:sldId id="316" r:id="rId5"/>
    <p:sldId id="302" r:id="rId6"/>
    <p:sldId id="318" r:id="rId7"/>
    <p:sldId id="303" r:id="rId8"/>
    <p:sldId id="306" r:id="rId9"/>
    <p:sldId id="279" r:id="rId10"/>
    <p:sldId id="307" r:id="rId11"/>
    <p:sldId id="278" r:id="rId12"/>
    <p:sldId id="282" r:id="rId13"/>
    <p:sldId id="319"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A944D-5C12-4BE1-B85C-241222BF9673}" v="1" dt="2023-12-13T15:11:32.757"/>
    <p1510:client id="{7A3A37F3-B90E-4863-3348-5E2BB45CF3B8}" v="99" dt="2023-12-14T14:49:50.313"/>
    <p1510:client id="{8A7D86DD-5644-04D0-9D5D-615A61BCFB4D}" v="20" dt="2023-12-13T20:42:55.232"/>
    <p1510:client id="{BE7B19D5-B260-4031-8E1B-8473E4ED4D33}" v="26" dt="2023-12-12T17:22:36.2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499"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0E69F8-0378-49FB-9D5F-C9BBBD4410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ED9D66E2-908D-4C7C-B77D-A67EB491D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50943C-FD17-456F-9186-93C637EBEE19}" type="datetimeFigureOut">
              <a:rPr lang="en-ID" smtClean="0"/>
              <a:t>15/12/2023</a:t>
            </a:fld>
            <a:endParaRPr lang="en-ID"/>
          </a:p>
        </p:txBody>
      </p:sp>
      <p:sp>
        <p:nvSpPr>
          <p:cNvPr id="4" name="Footer Placeholder 3">
            <a:extLst>
              <a:ext uri="{FF2B5EF4-FFF2-40B4-BE49-F238E27FC236}">
                <a16:creationId xmlns:a16="http://schemas.microsoft.com/office/drawing/2014/main" id="{AC237C81-476A-49AC-AA51-FCBC1E79C8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EB329A36-632E-48BF-83DD-078A438E81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C85283-85A0-4983-89F3-459199E55DF5}" type="slidenum">
              <a:rPr lang="en-ID" smtClean="0"/>
              <a:t>‹#›</a:t>
            </a:fld>
            <a:endParaRPr lang="en-ID"/>
          </a:p>
        </p:txBody>
      </p:sp>
    </p:spTree>
    <p:extLst>
      <p:ext uri="{BB962C8B-B14F-4D97-AF65-F5344CB8AC3E}">
        <p14:creationId xmlns:p14="http://schemas.microsoft.com/office/powerpoint/2010/main" val="683195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F9FC38-530E-234F-B7F7-8AADFABE22DD}"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5EFD3-45C9-274E-AC0C-A1CE6E7E43BC}" type="slidenum">
              <a:rPr lang="en-US" smtClean="0"/>
              <a:t>‹#›</a:t>
            </a:fld>
            <a:endParaRPr lang="en-US"/>
          </a:p>
        </p:txBody>
      </p:sp>
    </p:spTree>
    <p:extLst>
      <p:ext uri="{BB962C8B-B14F-4D97-AF65-F5344CB8AC3E}">
        <p14:creationId xmlns:p14="http://schemas.microsoft.com/office/powerpoint/2010/main" val="2859721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F5EFD3-45C9-274E-AC0C-A1CE6E7E43BC}" type="slidenum">
              <a:rPr lang="en-US" smtClean="0"/>
              <a:t>0</a:t>
            </a:fld>
            <a:endParaRPr lang="en-US"/>
          </a:p>
        </p:txBody>
      </p:sp>
    </p:spTree>
    <p:extLst>
      <p:ext uri="{BB962C8B-B14F-4D97-AF65-F5344CB8AC3E}">
        <p14:creationId xmlns:p14="http://schemas.microsoft.com/office/powerpoint/2010/main" val="1749904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956300" cy="4438650"/>
          </a:xfrm>
        </p:spPr>
        <p:txBody>
          <a:bodyPr/>
          <a:lstStyle/>
          <a:p>
            <a:r>
              <a:rPr lang="en-US" sz="1800">
                <a:solidFill>
                  <a:srgbClr val="444444"/>
                </a:solidFill>
                <a:effectLst/>
                <a:latin typeface="Calibri" panose="020F0502020204030204" pitchFamily="34" charset="0"/>
                <a:ea typeface="Calibri" panose="020F0502020204030204" pitchFamily="34" charset="0"/>
                <a:cs typeface="Calibri" panose="020F0502020204030204" pitchFamily="34" charset="0"/>
              </a:rPr>
              <a:t>You may be wondering how all this can possibly happen in a school. Principals and teachers are very busy people and have a lot on their plates. The community school infrastructure enables the coordination and integration of strategies because of the very important role of a Community School Coordinator. ​</a:t>
            </a:r>
            <a:r>
              <a:rPr lang="en-US" sz="1800">
                <a:solidFill>
                  <a:srgbClr val="242424"/>
                </a:solidFill>
                <a:effectLst/>
                <a:latin typeface="Calibri" panose="020F0502020204030204" pitchFamily="34" charset="0"/>
                <a:ea typeface="Calibri" panose="020F0502020204030204" pitchFamily="34" charset="0"/>
                <a:cs typeface="Calibri" panose="020F0502020204030204" pitchFamily="34" charset="0"/>
              </a:rPr>
              <a:t> The coordinator facilitates the development and implementation of the strategic plan in collaboration with school and community members/partners. </a:t>
            </a:r>
            <a:r>
              <a:rPr lang="en-US" sz="1800">
                <a:effectLst/>
                <a:latin typeface="Calibri" panose="020F0502020204030204" pitchFamily="34" charset="0"/>
                <a:ea typeface="Calibri" panose="020F0502020204030204" pitchFamily="34" charset="0"/>
                <a:cs typeface="Times New Roman" panose="02020603050405020304" pitchFamily="18" charset="0"/>
              </a:rPr>
              <a:t>The CSC ensures that programs, services, and supports are aligned, coordinated, and integrated with the core instructional program to avoid duplication or fragmentation of services and supports.</a:t>
            </a:r>
            <a:r>
              <a:rPr lang="en-US" sz="1800">
                <a:solidFill>
                  <a:srgbClr val="444444"/>
                </a:solidFill>
                <a:effectLst/>
                <a:latin typeface="Calibri" panose="020F0502020204030204" pitchFamily="34" charset="0"/>
                <a:ea typeface="Calibri" panose="020F0502020204030204" pitchFamily="34" charset="0"/>
                <a:cs typeface="Calibri" panose="020F0502020204030204" pitchFamily="34" charset="0"/>
              </a:rPr>
              <a:t> </a:t>
            </a:r>
            <a:r>
              <a:rPr lang="en-US" sz="1800">
                <a:effectLst/>
                <a:latin typeface="Calibri" panose="020F0502020204030204" pitchFamily="34" charset="0"/>
                <a:ea typeface="Calibri" panose="020F0502020204030204" pitchFamily="34" charset="0"/>
                <a:cs typeface="Times New Roman" panose="02020603050405020304" pitchFamily="18" charset="0"/>
              </a:rPr>
              <a:t>The CSC’s work focuses on managing the integration of before and after school programs, family engagement opportunities and integrated support services in alignment with the community school’s vision of success and results. </a:t>
            </a:r>
            <a:r>
              <a:rPr lang="en-US" sz="1800">
                <a:solidFill>
                  <a:srgbClr val="444444"/>
                </a:solidFill>
                <a:effectLst/>
                <a:latin typeface="Calibri" panose="020F0502020204030204" pitchFamily="34" charset="0"/>
                <a:ea typeface="Calibri" panose="020F0502020204030204" pitchFamily="34" charset="0"/>
                <a:cs typeface="Calibri" panose="020F0502020204030204" pitchFamily="34" charset="0"/>
              </a:rPr>
              <a:t>The coordinator is the glue and the anchor for the community school. They have strong relationships with school staff, parents, administrators, and the community.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BF5EFD3-45C9-274E-AC0C-A1CE6E7E43BC}" type="slidenum">
              <a:rPr lang="en-US" smtClean="0"/>
              <a:t>9</a:t>
            </a:fld>
            <a:endParaRPr lang="en-US"/>
          </a:p>
        </p:txBody>
      </p:sp>
    </p:spTree>
    <p:extLst>
      <p:ext uri="{BB962C8B-B14F-4D97-AF65-F5344CB8AC3E}">
        <p14:creationId xmlns:p14="http://schemas.microsoft.com/office/powerpoint/2010/main" val="569688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5efdd13e1a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5efdd13e1a_1_156:notes"/>
          <p:cNvSpPr txBox="1">
            <a:spLocks noGrp="1"/>
          </p:cNvSpPr>
          <p:nvPr>
            <p:ph type="body" idx="1"/>
          </p:nvPr>
        </p:nvSpPr>
        <p:spPr>
          <a:xfrm>
            <a:off x="139700" y="4343400"/>
            <a:ext cx="6654800" cy="45847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Chapter 333 guides schools in Maine through a process of adopting a community school model and includes a set of proven practices that all Maine community schools should implement when becoming a community school:</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solidFill>
                  <a:srgbClr val="242424"/>
                </a:solidFill>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a:solidFill>
                  <a:srgbClr val="242424"/>
                </a:solidFill>
                <a:effectLst/>
                <a:latin typeface="Calibri" panose="020F0502020204030204" pitchFamily="34" charset="0"/>
                <a:ea typeface="Times New Roman" panose="02020603050405020304" pitchFamily="18" charset="0"/>
              </a:rPr>
              <a:t>Conduct a community Needs and Assets Assessment: </a:t>
            </a:r>
            <a:r>
              <a:rPr lang="en-US" sz="1800">
                <a:solidFill>
                  <a:srgbClr val="242424"/>
                </a:solidFill>
                <a:effectLst/>
                <a:latin typeface="Calibri" panose="020F0502020204030204" pitchFamily="34" charset="0"/>
                <a:ea typeface="Times New Roman" panose="02020603050405020304" pitchFamily="18" charset="0"/>
              </a:rPr>
              <a:t>to identify the academic, physical, social, and emotional, health, mental health needs of students and their families. This process allows for school and community members to identify gaps in programs, services and resources that inhibit student achievement and community coherence.</a:t>
            </a:r>
            <a:endParaRPr lang="en-US" sz="180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a:solidFill>
                  <a:srgbClr val="242424"/>
                </a:solidFill>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solidFill>
                  <a:srgbClr val="242424"/>
                </a:solidFill>
                <a:effectLst/>
                <a:latin typeface="Calibri" panose="020F0502020204030204" pitchFamily="34" charset="0"/>
                <a:ea typeface="Times New Roman" panose="02020603050405020304" pitchFamily="18" charset="0"/>
              </a:rPr>
              <a:t> </a:t>
            </a:r>
            <a:r>
              <a:rPr lang="en-US" sz="1800" b="1">
                <a:solidFill>
                  <a:srgbClr val="242424"/>
                </a:solidFill>
                <a:effectLst/>
                <a:latin typeface="Calibri" panose="020F0502020204030204" pitchFamily="34" charset="0"/>
                <a:ea typeface="Times New Roman" panose="02020603050405020304" pitchFamily="18" charset="0"/>
              </a:rPr>
              <a:t>Conduct a community resource inventory to</a:t>
            </a:r>
            <a:r>
              <a:rPr lang="en-US" sz="1800">
                <a:solidFill>
                  <a:srgbClr val="242424"/>
                </a:solidFill>
                <a:effectLst/>
                <a:latin typeface="Calibri" panose="020F0502020204030204" pitchFamily="34" charset="0"/>
                <a:ea typeface="Times New Roman" panose="02020603050405020304" pitchFamily="18" charset="0"/>
              </a:rPr>
              <a:t> identify potential resources, services, and opportunities available within or near the community that students, families, and community members may access and integrate into the community school. </a:t>
            </a:r>
            <a:endParaRPr lang="en-US" sz="180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a:solidFill>
                  <a:srgbClr val="242424"/>
                </a:solidFill>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a:solidFill>
                  <a:srgbClr val="242424"/>
                </a:solidFill>
                <a:effectLst/>
                <a:latin typeface="Calibri" panose="020F0502020204030204" pitchFamily="34" charset="0"/>
                <a:ea typeface="Times New Roman" panose="02020603050405020304" pitchFamily="18" charset="0"/>
              </a:rPr>
              <a:t>Create a Strategic Plan:</a:t>
            </a:r>
            <a:r>
              <a:rPr lang="en-US" sz="1800">
                <a:solidFill>
                  <a:srgbClr val="242424"/>
                </a:solidFill>
                <a:effectLst/>
                <a:latin typeface="Calibri" panose="020F0502020204030204" pitchFamily="34" charset="0"/>
                <a:ea typeface="Times New Roman" panose="02020603050405020304" pitchFamily="18" charset="0"/>
              </a:rPr>
              <a:t> that incorporates the school’s vision, values and mission and articulates how assets may be used to address the identified needs with the goal of high academic, and personal outcomes for all students.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solidFill>
                  <a:srgbClr val="242424"/>
                </a:solidFill>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a:solidFill>
                  <a:srgbClr val="242424"/>
                </a:solidFill>
                <a:effectLst/>
                <a:latin typeface="Calibri" panose="020F0502020204030204" pitchFamily="34" charset="0"/>
                <a:ea typeface="Times New Roman" panose="02020603050405020304" pitchFamily="18" charset="0"/>
              </a:rPr>
              <a:t>Advisory Team</a:t>
            </a:r>
            <a:r>
              <a:rPr lang="en-US" sz="1800">
                <a:solidFill>
                  <a:srgbClr val="242424"/>
                </a:solidFill>
                <a:effectLst/>
                <a:latin typeface="Calibri" panose="020F0502020204030204" pitchFamily="34" charset="0"/>
                <a:ea typeface="Times New Roman" panose="02020603050405020304" pitchFamily="18" charset="0"/>
              </a:rPr>
              <a:t> to guide implementation and focus on reviewing data to monitor continuous improvement and adjust course as needed. </a:t>
            </a:r>
            <a:endParaRPr lang="en-US" sz="180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7801" y="4400550"/>
            <a:ext cx="6678612" cy="4578350"/>
          </a:xfrm>
        </p:spPr>
        <p:txBody>
          <a:bodyPr/>
          <a:lstStyle/>
          <a:p>
            <a:pPr marL="0" marR="0">
              <a:spcBef>
                <a:spcPts val="0"/>
              </a:spcBef>
              <a:spcAft>
                <a:spcPts val="0"/>
              </a:spcAft>
            </a:pPr>
            <a:r>
              <a:rPr lang="en-US" sz="1800">
                <a:effectLst/>
                <a:latin typeface="Calibri" panose="020F0502020204030204" pitchFamily="34" charset="0"/>
                <a:ea typeface="Times New Roman" panose="02020603050405020304" pitchFamily="18" charset="0"/>
              </a:rPr>
              <a:t>Students can only do their best in school if they have support for their basic needs. Community schools make it possible for families to access vital services that students need to thrive academically. Often such services and supports are not located nearby or they are financially out of reach for many. Community Schools recognize these challenges and provide a coordinated close-to-home solution that minimizes disruptions to important class time and </a:t>
            </a:r>
            <a:r>
              <a:rPr lang="en-US" sz="1800">
                <a:solidFill>
                  <a:srgbClr val="444444"/>
                </a:solidFill>
                <a:effectLst/>
                <a:latin typeface="Calibri" panose="020F0502020204030204" pitchFamily="34" charset="0"/>
                <a:ea typeface="Times New Roman" panose="02020603050405020304" pitchFamily="18" charset="0"/>
              </a:rPr>
              <a:t>helps students to attend school and be ready to learn, setting them up for academic and life success.</a:t>
            </a:r>
            <a:endParaRPr lang="en-US" sz="180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a:solidFill>
                  <a:srgbClr val="444444"/>
                </a:solidFill>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In an era of tight resources, Community Schools are a good investment. Research from the Children's Aid Society has shown that every dollar invested in student supports in a community schools yielded a $15 return on the investment to the community. Another study done in Albuquerque found that every dollar invested to support the salary of a community school coordinator generated over $7.00 in net benefits. </a:t>
            </a:r>
            <a:r>
              <a:rPr lang="en-US" sz="1800">
                <a:effectLst/>
                <a:latin typeface="Calibri" panose="020F0502020204030204" pitchFamily="34" charset="0"/>
                <a:ea typeface="Times New Roman" panose="02020603050405020304" pitchFamily="18" charset="0"/>
              </a:rPr>
              <a:t>The Community School strategy is an efficient and cost-effective way to maximize multiple resources and funding streams to transform a school into a hub where educators, local community members, families, and students work together to strengthen conditions for student success.</a:t>
            </a:r>
            <a:endParaRPr lang="en-US" sz="180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A community schools represents a vision for public schools and a way of thinking that school and community leaders can adopt and adapt to their own unique circumstances. All communities contain assets that can support a child to reach their full potential and community schools are thoughtfully organized to leverage those assets to help achieve better outcomes that allow students, families and communities to thrive.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BF5EFD3-45C9-274E-AC0C-A1CE6E7E43BC}" type="slidenum">
              <a:rPr lang="en-US" smtClean="0"/>
              <a:t>11</a:t>
            </a:fld>
            <a:endParaRPr lang="en-US"/>
          </a:p>
        </p:txBody>
      </p:sp>
    </p:spTree>
    <p:extLst>
      <p:ext uri="{BB962C8B-B14F-4D97-AF65-F5344CB8AC3E}">
        <p14:creationId xmlns:p14="http://schemas.microsoft.com/office/powerpoint/2010/main" val="400748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a:effectLst/>
                <a:latin typeface="Calibri" panose="020F0502020204030204" pitchFamily="34" charset="0"/>
                <a:ea typeface="Calibri" panose="020F0502020204030204" pitchFamily="34" charset="0"/>
                <a:cs typeface="Times New Roman" panose="02020603050405020304" pitchFamily="18" charset="0"/>
              </a:rPr>
              <a:t>If students are coming to school hungry; dealing with stress; lacking adequate mental or physical health care; or dealing with other social-emotional challenges or hardships, it makes it that much harder to focus on academics. Community schools address these barriers and support all students in holistic and integrated ways.</a:t>
            </a: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BF5EFD3-45C9-274E-AC0C-A1CE6E7E43BC}" type="slidenum">
              <a:rPr lang="en-US" smtClean="0"/>
              <a:t>1</a:t>
            </a:fld>
            <a:endParaRPr lang="en-US"/>
          </a:p>
        </p:txBody>
      </p:sp>
    </p:spTree>
    <p:extLst>
      <p:ext uri="{BB962C8B-B14F-4D97-AF65-F5344CB8AC3E}">
        <p14:creationId xmlns:p14="http://schemas.microsoft.com/office/powerpoint/2010/main" val="3708330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a community school?</a:t>
            </a:r>
          </a:p>
          <a:p>
            <a:r>
              <a:rPr lang="en-US"/>
              <a:t>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A Community school is a strategy, not a program. It is both a place and a set of partnerships between the school and other community resources. It is a fundamental rethinking of how to deliver public education in a way that addresses the whole child.  </a:t>
            </a: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community school is any public-school serving pre-Kindergarten through high school students using a “whole child” approach, with “an integrated focus on academics, health and social services, youth and community development, and community engagement.”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BF5EFD3-45C9-274E-AC0C-A1CE6E7E43BC}" type="slidenum">
              <a:rPr lang="en-US" smtClean="0"/>
              <a:t>2</a:t>
            </a:fld>
            <a:endParaRPr lang="en-US"/>
          </a:p>
        </p:txBody>
      </p:sp>
    </p:spTree>
    <p:extLst>
      <p:ext uri="{BB962C8B-B14F-4D97-AF65-F5344CB8AC3E}">
        <p14:creationId xmlns:p14="http://schemas.microsoft.com/office/powerpoint/2010/main" val="3910345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Far too many communities in Maine continue to face the enduring impacts of generational poverty and systematic racism. Plus, our schools are still recovering from the impact of COVID and, for many, the negative effects on student learning could last for years. We have an opportunity to reimagine school in ways that nurture the gifts and talents of every child and family, and that leverage community support.</a:t>
            </a:r>
          </a:p>
          <a:p>
            <a:endParaRPr lang="en-US"/>
          </a:p>
        </p:txBody>
      </p:sp>
      <p:sp>
        <p:nvSpPr>
          <p:cNvPr id="4" name="Slide Number Placeholder 3"/>
          <p:cNvSpPr>
            <a:spLocks noGrp="1"/>
          </p:cNvSpPr>
          <p:nvPr>
            <p:ph type="sldNum" sz="quarter" idx="5"/>
          </p:nvPr>
        </p:nvSpPr>
        <p:spPr/>
        <p:txBody>
          <a:bodyPr/>
          <a:lstStyle/>
          <a:p>
            <a:fld id="{8BF5EFD3-45C9-274E-AC0C-A1CE6E7E43BC}" type="slidenum">
              <a:rPr lang="en-US" smtClean="0"/>
              <a:t>3</a:t>
            </a:fld>
            <a:endParaRPr lang="en-US"/>
          </a:p>
        </p:txBody>
      </p:sp>
    </p:spTree>
    <p:extLst>
      <p:ext uri="{BB962C8B-B14F-4D97-AF65-F5344CB8AC3E}">
        <p14:creationId xmlns:p14="http://schemas.microsoft.com/office/powerpoint/2010/main" val="3171626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graphic captures the essential components of a community school transformation and is produced by several national organizations in support of the community school’s movement including Learning Policy Institute, The Brookings Institute, the National center for Community Schools and the Coalition for Community Schools.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Studies in Human Development tell us that every child can learn and thrive when their full set of needs are met, which is why you see the ultimate purpose of this initiative at the center of this graphic that “All students flourish in thriving school communities” with all of the rings surrounding the center providing the supportive infrastructure that makes it possible.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BF5EFD3-45C9-274E-AC0C-A1CE6E7E43BC}" type="slidenum">
              <a:rPr lang="en-US" smtClean="0"/>
              <a:t>4</a:t>
            </a:fld>
            <a:endParaRPr lang="en-US"/>
          </a:p>
        </p:txBody>
      </p:sp>
    </p:spTree>
    <p:extLst>
      <p:ext uri="{BB962C8B-B14F-4D97-AF65-F5344CB8AC3E}">
        <p14:creationId xmlns:p14="http://schemas.microsoft.com/office/powerpoint/2010/main" val="2566801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00549"/>
            <a:ext cx="6578600" cy="4284663"/>
          </a:xfrm>
        </p:spPr>
        <p:txBody>
          <a:bodyPr/>
          <a:lstStyle/>
          <a:p>
            <a:r>
              <a:rPr lang="en-US" sz="1800">
                <a:solidFill>
                  <a:srgbClr val="000000"/>
                </a:solidFill>
                <a:effectLst/>
                <a:latin typeface="Calibri" panose="020F0502020204030204" pitchFamily="34" charset="0"/>
                <a:ea typeface="Times New Roman" panose="02020603050405020304" pitchFamily="18" charset="0"/>
              </a:rPr>
              <a:t>There are approximately 10,000 schools across the country today who have adopted the community school approach as a reform strategy. </a:t>
            </a:r>
            <a:r>
              <a:rPr lang="en-US" sz="1800">
                <a:effectLst/>
                <a:latin typeface="Calibri" panose="020F0502020204030204" pitchFamily="34" charset="0"/>
                <a:ea typeface="Times New Roman" panose="02020603050405020304" pitchFamily="18" charset="0"/>
              </a:rPr>
              <a:t>In Maine, the Community School model was first recognized by Maine Legislature in 2015 through the passing of public Law 20-A MRSA Chapter 333. Under this statute, a school board may designate an existing school or establish a new school as a Community School. Currently, there are three schools in Maine who are implementing community school strategies with a small amount of financial support from the DOE; Old Town Elementary which started its transformation in 2019. Talbot in Portland, the Cape Cod Hill School in New Sharon. Talbot started this journey in 2019, through funding from JT Gorman foundation and a significant amount of support from the UW of Southern Maine who has supported Talbot’s strategies for the last three year by helping to fund the Community School Coordinator position, which I will speak more about in a minute.  There are a few other schools in Maine who have joined the Maine Coalition of Community Schools, which is a nonprofit support network, as they seek to adopt targeted strategies to meet their students’ needs, including South Portland’s newest middle school. Many schools in Maine have the words Community School in their title, but may not be implementing intentional Community School Strategies. My position for the DOE is to promote awareness of the power of community schools ant to provide support and technical assistance to schools and communities who are interested in adopting the community school model.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BF5EFD3-45C9-274E-AC0C-A1CE6E7E43BC}" type="slidenum">
              <a:rPr lang="en-US" smtClean="0"/>
              <a:t>5</a:t>
            </a:fld>
            <a:endParaRPr lang="en-US"/>
          </a:p>
        </p:txBody>
      </p:sp>
    </p:spTree>
    <p:extLst>
      <p:ext uri="{BB962C8B-B14F-4D97-AF65-F5344CB8AC3E}">
        <p14:creationId xmlns:p14="http://schemas.microsoft.com/office/powerpoint/2010/main" val="153189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00549"/>
            <a:ext cx="6629400" cy="4284663"/>
          </a:xfrm>
        </p:spPr>
        <p: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How are Community Schools different from traditional schools?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Community schools are meant to serve the unique needs of individual students, families, and communities. While there isn’t a one-size-fits-all solution or single way to address needs, Community Schools do share common features that support student learning and are anchored in the four established pillars of the community school movement. Statute 333 aligns with and supports the four pillars you can see here.</a:t>
            </a:r>
          </a:p>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Four Pillars of Community School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a:solidFill>
                  <a:srgbClr val="242424"/>
                </a:solidFill>
                <a:effectLst/>
                <a:latin typeface="Calibri" panose="020F0502020204030204" pitchFamily="34" charset="0"/>
                <a:ea typeface="Times New Roman" panose="02020603050405020304" pitchFamily="18" charset="0"/>
                <a:cs typeface="Calibri" panose="020F0502020204030204" pitchFamily="34" charset="0"/>
              </a:rPr>
              <a:t>Integrated student supports,</a:t>
            </a:r>
            <a:r>
              <a:rPr lang="en-US" sz="1800">
                <a:solidFill>
                  <a:srgbClr val="242424"/>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a:effectLst/>
                <a:latin typeface="Calibri" panose="020F0502020204030204" pitchFamily="34" charset="0"/>
                <a:ea typeface="Calibri" panose="020F0502020204030204" pitchFamily="34" charset="0"/>
                <a:cs typeface="Times New Roman" panose="02020603050405020304" pitchFamily="18" charset="0"/>
              </a:rPr>
              <a:t>to address out of school barriers to learning that often stem from poverty and racism, and to support student success by providing coordinated social services, through practices such as school-based health centers, vision, nutrition and dental care, counseling, and restorative justice. The coordination and integration of services with support from community-based partnerships helps to ensure that children have the physical, social, and emotional well-being to come to school ready to learn.</a:t>
            </a:r>
          </a:p>
          <a:p>
            <a:pPr marL="457200" marR="0">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Extended and enriched learning time and opportunities </a:t>
            </a: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which includes before and after school programming, weekend, and summer programs, tutoring, internships, mentoring and other enrichment supports beyond school hours</a:t>
            </a:r>
            <a:r>
              <a:rPr lang="en-US" sz="1800">
                <a:effectLst/>
                <a:latin typeface="Calibri" panose="020F0502020204030204" pitchFamily="34" charset="0"/>
                <a:ea typeface="Calibri" panose="020F0502020204030204" pitchFamily="34" charset="0"/>
                <a:cs typeface="Times New Roman" panose="02020603050405020304" pitchFamily="18" charset="0"/>
              </a:rPr>
              <a:t>. This could include opportunities for students to participate in yoga classes, comic book clubs, art or STEM activities, with access provide for all students, by providing transportation and reduced or no cost to students and families.</a:t>
            </a:r>
          </a:p>
          <a:p>
            <a:pPr marL="457200" marR="0">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a:solidFill>
                  <a:srgbClr val="242424"/>
                </a:solidFill>
                <a:effectLst/>
                <a:latin typeface="Calibri" panose="020F0502020204030204" pitchFamily="34" charset="0"/>
                <a:ea typeface="Times New Roman" panose="02020603050405020304" pitchFamily="18" charset="0"/>
                <a:cs typeface="Calibri" panose="020F0502020204030204" pitchFamily="34" charset="0"/>
              </a:rPr>
              <a:t>Family and community engagement,</a:t>
            </a:r>
            <a:r>
              <a:rPr lang="en-US" sz="1800">
                <a:solidFill>
                  <a:srgbClr val="242424"/>
                </a:solidFill>
                <a:effectLst/>
                <a:latin typeface="Calibri" panose="020F0502020204030204" pitchFamily="34" charset="0"/>
                <a:ea typeface="Times New Roman" panose="02020603050405020304" pitchFamily="18" charset="0"/>
                <a:cs typeface="Calibri" panose="020F0502020204030204" pitchFamily="34" charset="0"/>
              </a:rPr>
              <a:t> which involves actively including family and community members to serve as true partners in supporting and educating students. Opportunities for family member collaboration include home visits, Theme nights, Homework Diners, Parent Academies, Play and Learns, a</a:t>
            </a:r>
            <a:r>
              <a:rPr lang="en-US" sz="1800">
                <a:effectLst/>
                <a:latin typeface="Calibri" panose="020F0502020204030204" pitchFamily="34" charset="0"/>
                <a:ea typeface="Calibri" panose="020F0502020204030204" pitchFamily="34" charset="0"/>
                <a:cs typeface="Times New Roman" panose="02020603050405020304" pitchFamily="18" charset="0"/>
              </a:rPr>
              <a:t>dult education, workforce development, English as a second language classes, community wide arts and cultural events, health, and fitness activities- the sky is the limit.</a:t>
            </a:r>
          </a:p>
          <a:p>
            <a:pPr marL="45720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pPr>
            <a:r>
              <a:rPr lang="en-US"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Collaborative leadership and practices for educators and administrators </a:t>
            </a: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establish a culture of professional learning, collective trust, shared decision making and shared </a:t>
            </a:r>
            <a:r>
              <a:rPr lang="en-US" sz="1800">
                <a:solidFill>
                  <a:srgbClr val="242424"/>
                </a:solidFill>
                <a:effectLst/>
                <a:latin typeface="Calibri" panose="020F0502020204030204" pitchFamily="34" charset="0"/>
                <a:ea typeface="Times New Roman" panose="02020603050405020304" pitchFamily="18" charset="0"/>
                <a:cs typeface="Calibri" panose="020F0502020204030204" pitchFamily="34" charset="0"/>
              </a:rPr>
              <a:t>responsibility for outcomes in a manner that includes students, families, and community members. P</a:t>
            </a:r>
            <a:r>
              <a:rPr lang="en-US" sz="1800">
                <a:effectLst/>
                <a:latin typeface="Calibri" panose="020F0502020204030204" pitchFamily="34" charset="0"/>
                <a:ea typeface="Calibri" panose="020F0502020204030204" pitchFamily="34" charset="0"/>
                <a:cs typeface="Times New Roman" panose="02020603050405020304" pitchFamily="18" charset="0"/>
              </a:rPr>
              <a:t>arents and community members are viewed as assets in the work of the school and become partners in making decisions about the school and their children’s education. Community Schools implement a collaborative school governance structure, often called an Advisory Board, that involves parents, educators, community partners and youth in the older grades.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It is important to keep in mind that, while each of the four pillars contribute to a high-quality educational environment, the pillars reinforce each other, and it is this synergy that defines the essence of a comprehensive community school. Many schools may have services in these various areas but have no plan for how to integrate those services to achieve specific results. Integration and alignment is key.</a:t>
            </a:r>
          </a:p>
          <a:p>
            <a:endParaRPr lang="en-US"/>
          </a:p>
        </p:txBody>
      </p:sp>
      <p:sp>
        <p:nvSpPr>
          <p:cNvPr id="4" name="Slide Number Placeholder 3"/>
          <p:cNvSpPr>
            <a:spLocks noGrp="1"/>
          </p:cNvSpPr>
          <p:nvPr>
            <p:ph type="sldNum" sz="quarter" idx="5"/>
          </p:nvPr>
        </p:nvSpPr>
        <p:spPr/>
        <p:txBody>
          <a:bodyPr/>
          <a:lstStyle/>
          <a:p>
            <a:fld id="{8BF5EFD3-45C9-274E-AC0C-A1CE6E7E43BC}" type="slidenum">
              <a:rPr lang="en-US" smtClean="0"/>
              <a:t>6</a:t>
            </a:fld>
            <a:endParaRPr lang="en-US"/>
          </a:p>
        </p:txBody>
      </p:sp>
    </p:spTree>
    <p:extLst>
      <p:ext uri="{BB962C8B-B14F-4D97-AF65-F5344CB8AC3E}">
        <p14:creationId xmlns:p14="http://schemas.microsoft.com/office/powerpoint/2010/main" val="2971791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500" y="4400549"/>
            <a:ext cx="5676900" cy="4284663"/>
          </a:xfrm>
        </p:spPr>
        <p:txBody>
          <a:bodyPr/>
          <a:lstStyle/>
          <a:p>
            <a:r>
              <a:rPr lang="en-US" sz="1800">
                <a:solidFill>
                  <a:srgbClr val="444444"/>
                </a:solidFill>
                <a:effectLst/>
                <a:latin typeface="Calibri" panose="020F0502020204030204" pitchFamily="34" charset="0"/>
                <a:ea typeface="Calibri" panose="020F0502020204030204" pitchFamily="34" charset="0"/>
                <a:cs typeface="Calibri" panose="020F0502020204030204" pitchFamily="34" charset="0"/>
              </a:rPr>
              <a:t>Do Community Schools work?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report, Making the Difference: Research and Practice in Community Schools, evaluators of 20 initiatives nationwide confirm that community schools have a positive impact on what matters most to students, parents, communities, and schools. </a:t>
            </a:r>
            <a:r>
              <a:rPr lang="en-US" sz="1800">
                <a:effectLst/>
                <a:latin typeface="Calibri" panose="020F0502020204030204" pitchFamily="34" charset="0"/>
                <a:ea typeface="Calibri" panose="020F0502020204030204" pitchFamily="34" charset="0"/>
                <a:cs typeface="Calibri" panose="020F0502020204030204" pitchFamily="34" charset="0"/>
              </a:rPr>
              <a:t>Evidence shows that schools that implement strategies based on the Four Pillars show improvements in academic performance and also school climate, student behavior, family engagement, chronic absenteeism, graduation rates, and other indicators of academic success. </a:t>
            </a:r>
            <a:r>
              <a:rPr lang="en-US" sz="1800">
                <a:solidFill>
                  <a:srgbClr val="444444"/>
                </a:solidFill>
                <a:effectLst/>
                <a:latin typeface="Calibri" panose="020F0502020204030204" pitchFamily="34" charset="0"/>
                <a:ea typeface="Calibri" panose="020F0502020204030204" pitchFamily="34" charset="0"/>
                <a:cs typeface="Calibri" panose="020F0502020204030204" pitchFamily="34" charset="0"/>
              </a:rPr>
              <a:t>Everyone involved –community partners, families, school staff and administrators-shares responsibility for accountability and continuous improvement</a:t>
            </a:r>
            <a:r>
              <a:rPr lang="en-US" sz="1800">
                <a:effectLst/>
                <a:latin typeface="Calibri" panose="020F0502020204030204" pitchFamily="34" charset="0"/>
                <a:ea typeface="Calibri" panose="020F0502020204030204" pitchFamily="34" charset="0"/>
                <a:cs typeface="Calibri" panose="020F0502020204030204" pitchFamily="34" charset="0"/>
              </a:rPr>
              <a:t> using school data to tailor programming.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BF5EFD3-45C9-274E-AC0C-A1CE6E7E43BC}" type="slidenum">
              <a:rPr lang="en-US" smtClean="0"/>
              <a:t>7</a:t>
            </a:fld>
            <a:endParaRPr lang="en-US"/>
          </a:p>
        </p:txBody>
      </p:sp>
    </p:spTree>
    <p:extLst>
      <p:ext uri="{BB962C8B-B14F-4D97-AF65-F5344CB8AC3E}">
        <p14:creationId xmlns:p14="http://schemas.microsoft.com/office/powerpoint/2010/main" val="1158007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969000" cy="4284663"/>
          </a:xfrm>
        </p:spPr>
        <p: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 addition to the 4 pillars, Community Schools are guided by a set of foundational values and enabling conditions that are known to support successful implementation, which include: </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Strong school leadership with a clear instructional vision and high expectations for all students.</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Strong instruction designed to provide quality learning opportunities to increase all students’ academic achievement.</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A commitment to building trusting relationships and inclusive decision-making that is assets-driven and strengths-based.</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A commitment to addressing social and emotional obstacles to learning by putting in place strong social and emotional learning (SEL) practices that are trauma informed, and promote skills, habits, and mindsets that foster a culture of belonging, safety, and care. </a:t>
            </a:r>
          </a:p>
          <a:p>
            <a:pPr marL="0" marR="0">
              <a:spcBef>
                <a:spcPts val="0"/>
              </a:spcBef>
              <a:spcAft>
                <a:spcPts val="0"/>
              </a:spcAft>
            </a:pPr>
            <a:r>
              <a:rPr lang="en-US" sz="1800">
                <a:solidFill>
                  <a:srgbClr val="444444"/>
                </a:solidFill>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BF5EFD3-45C9-274E-AC0C-A1CE6E7E43BC}" type="slidenum">
              <a:rPr lang="en-US" smtClean="0"/>
              <a:t>8</a:t>
            </a:fld>
            <a:endParaRPr lang="en-US"/>
          </a:p>
        </p:txBody>
      </p:sp>
    </p:spTree>
    <p:extLst>
      <p:ext uri="{BB962C8B-B14F-4D97-AF65-F5344CB8AC3E}">
        <p14:creationId xmlns:p14="http://schemas.microsoft.com/office/powerpoint/2010/main" val="1534022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7E105AC0-6A11-984D-8903-28B8AC302B66}"/>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F31F6A-B53A-824B-B4A4-382219BF7960}"/>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CE88ABC1-ACE8-B34D-9FF1-B08FF0B8C0F6}"/>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0" name="Picture 9">
            <a:extLst>
              <a:ext uri="{FF2B5EF4-FFF2-40B4-BE49-F238E27FC236}">
                <a16:creationId xmlns:a16="http://schemas.microsoft.com/office/drawing/2014/main" id="{463C2911-808A-ED48-A527-CA02957925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037788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FC3E5EBD-6A05-6D4F-93BA-5F06BC34119D}"/>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BA0CF7-1390-4849-A70B-B4164FBA2BC4}"/>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82AAC62B-2657-8743-8AEA-DAD3F5AE0F48}"/>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0" name="Picture 9">
            <a:extLst>
              <a:ext uri="{FF2B5EF4-FFF2-40B4-BE49-F238E27FC236}">
                <a16:creationId xmlns:a16="http://schemas.microsoft.com/office/drawing/2014/main" id="{F86E548D-74DE-3948-AC22-F9FAFFE97B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2840787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F9B78D95-C0CC-164D-9B6A-61B6129A8061}"/>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AF7529C-F608-0F45-AEE4-ECA82B77A3A1}"/>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D82E9085-2CAB-1440-95D4-FC7228F8199B}"/>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0" name="Picture 9">
            <a:extLst>
              <a:ext uri="{FF2B5EF4-FFF2-40B4-BE49-F238E27FC236}">
                <a16:creationId xmlns:a16="http://schemas.microsoft.com/office/drawing/2014/main" id="{F0C25B81-B386-AD47-94E3-5AB41FB27B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516256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586BB16-B146-4506-8BF9-C7E91AF71A5E}"/>
              </a:ext>
            </a:extLst>
          </p:cNvPr>
          <p:cNvSpPr>
            <a:spLocks noGrp="1"/>
          </p:cNvSpPr>
          <p:nvPr>
            <p:ph type="pic" sz="quarter" idx="10"/>
          </p:nvPr>
        </p:nvSpPr>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ID"/>
          </a:p>
        </p:txBody>
      </p:sp>
      <p:sp>
        <p:nvSpPr>
          <p:cNvPr id="3" name="Rectangle 2">
            <a:extLst>
              <a:ext uri="{FF2B5EF4-FFF2-40B4-BE49-F238E27FC236}">
                <a16:creationId xmlns:a16="http://schemas.microsoft.com/office/drawing/2014/main" id="{47E2D5C1-AA66-7847-B3C0-1EB53BF628B5}"/>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3A7B7BB-7256-1148-ABC0-EC75A28B76AA}"/>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0">
            <a:extLst>
              <a:ext uri="{FF2B5EF4-FFF2-40B4-BE49-F238E27FC236}">
                <a16:creationId xmlns:a16="http://schemas.microsoft.com/office/drawing/2014/main" id="{18E4B4B5-886E-614F-9423-90111BFF7677}"/>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pic>
        <p:nvPicPr>
          <p:cNvPr id="7" name="Picture 6">
            <a:extLst>
              <a:ext uri="{FF2B5EF4-FFF2-40B4-BE49-F238E27FC236}">
                <a16:creationId xmlns:a16="http://schemas.microsoft.com/office/drawing/2014/main" id="{1ACBE14A-009A-3B4B-BDD7-B05A9C94BB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2452685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 Lef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1802A36-3A1A-40FD-BFF7-FAD04A10C6F0}"/>
              </a:ext>
            </a:extLst>
          </p:cNvPr>
          <p:cNvSpPr>
            <a:spLocks noGrp="1"/>
          </p:cNvSpPr>
          <p:nvPr>
            <p:ph type="pic" sz="quarter" idx="10"/>
          </p:nvPr>
        </p:nvSpPr>
        <p:spPr>
          <a:xfrm>
            <a:off x="32804" y="28704"/>
            <a:ext cx="3644949" cy="4719142"/>
          </a:xfrm>
          <a:custGeom>
            <a:avLst/>
            <a:gdLst>
              <a:gd name="connsiteX0" fmla="*/ 0 w 4903670"/>
              <a:gd name="connsiteY0" fmla="*/ 0 h 6858000"/>
              <a:gd name="connsiteX1" fmla="*/ 4903670 w 4903670"/>
              <a:gd name="connsiteY1" fmla="*/ 0 h 6858000"/>
              <a:gd name="connsiteX2" fmla="*/ 4903670 w 4903670"/>
              <a:gd name="connsiteY2" fmla="*/ 6858000 h 6858000"/>
              <a:gd name="connsiteX3" fmla="*/ 0 w 49036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03670" h="6858000">
                <a:moveTo>
                  <a:pt x="0" y="0"/>
                </a:moveTo>
                <a:lnTo>
                  <a:pt x="4903670" y="0"/>
                </a:lnTo>
                <a:lnTo>
                  <a:pt x="4903670" y="6858000"/>
                </a:lnTo>
                <a:lnTo>
                  <a:pt x="0" y="6858000"/>
                </a:lnTo>
                <a:close/>
              </a:path>
            </a:pathLst>
          </a:custGeom>
        </p:spPr>
        <p:txBody>
          <a:bodyPr wrap="square">
            <a:noAutofit/>
          </a:bodyPr>
          <a:lstStyle/>
          <a:p>
            <a:endParaRPr lang="en-ID"/>
          </a:p>
        </p:txBody>
      </p:sp>
      <p:sp>
        <p:nvSpPr>
          <p:cNvPr id="3" name="Rectangle 2">
            <a:extLst>
              <a:ext uri="{FF2B5EF4-FFF2-40B4-BE49-F238E27FC236}">
                <a16:creationId xmlns:a16="http://schemas.microsoft.com/office/drawing/2014/main" id="{CCE0E12A-9852-43FE-91BC-51D666804CB8}"/>
              </a:ext>
            </a:extLst>
          </p:cNvPr>
          <p:cNvSpPr/>
          <p:nvPr userDrawn="1"/>
        </p:nvSpPr>
        <p:spPr>
          <a:xfrm>
            <a:off x="3677753" y="3295650"/>
            <a:ext cx="131144" cy="18478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sp>
        <p:nvSpPr>
          <p:cNvPr id="8" name="Rectangle 7">
            <a:extLst>
              <a:ext uri="{FF2B5EF4-FFF2-40B4-BE49-F238E27FC236}">
                <a16:creationId xmlns:a16="http://schemas.microsoft.com/office/drawing/2014/main" id="{4654A87D-457D-C241-B486-3B842CA5BCC9}"/>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B79883E-D3CA-41ED-85DA-C4839B77CD28}"/>
              </a:ext>
            </a:extLst>
          </p:cNvPr>
          <p:cNvSpPr/>
          <p:nvPr userDrawn="1"/>
        </p:nvSpPr>
        <p:spPr>
          <a:xfrm>
            <a:off x="3677753" y="0"/>
            <a:ext cx="131144" cy="32956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sp>
        <p:nvSpPr>
          <p:cNvPr id="6" name="Rectangle 5">
            <a:extLst>
              <a:ext uri="{FF2B5EF4-FFF2-40B4-BE49-F238E27FC236}">
                <a16:creationId xmlns:a16="http://schemas.microsoft.com/office/drawing/2014/main" id="{4E3F604C-5014-AB49-8CC0-820F7D4E339E}"/>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a:extLst>
              <a:ext uri="{FF2B5EF4-FFF2-40B4-BE49-F238E27FC236}">
                <a16:creationId xmlns:a16="http://schemas.microsoft.com/office/drawing/2014/main" id="{5C99E72E-91BC-BF41-9908-7ED98FDD7528}"/>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pic>
        <p:nvPicPr>
          <p:cNvPr id="16" name="Picture 15">
            <a:extLst>
              <a:ext uri="{FF2B5EF4-FFF2-40B4-BE49-F238E27FC236}">
                <a16:creationId xmlns:a16="http://schemas.microsoft.com/office/drawing/2014/main" id="{3BB37720-40E5-0842-BA07-AE0A0DB22A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760877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43A8DC-187C-46D4-A57F-CD393C091C4D}"/>
              </a:ext>
            </a:extLst>
          </p:cNvPr>
          <p:cNvSpPr/>
          <p:nvPr userDrawn="1"/>
        </p:nvSpPr>
        <p:spPr>
          <a:xfrm>
            <a:off x="612337" y="714375"/>
            <a:ext cx="2670845" cy="35766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sp>
        <p:nvSpPr>
          <p:cNvPr id="6" name="Picture Placeholder 5">
            <a:extLst>
              <a:ext uri="{FF2B5EF4-FFF2-40B4-BE49-F238E27FC236}">
                <a16:creationId xmlns:a16="http://schemas.microsoft.com/office/drawing/2014/main" id="{07BC3311-5259-4C76-BCCD-88601E0DA0ED}"/>
              </a:ext>
            </a:extLst>
          </p:cNvPr>
          <p:cNvSpPr>
            <a:spLocks noGrp="1"/>
          </p:cNvSpPr>
          <p:nvPr>
            <p:ph type="pic" sz="quarter" idx="10"/>
          </p:nvPr>
        </p:nvSpPr>
        <p:spPr>
          <a:xfrm>
            <a:off x="1436684" y="1129459"/>
            <a:ext cx="2640015" cy="1565153"/>
          </a:xfrm>
          <a:custGeom>
            <a:avLst/>
            <a:gdLst>
              <a:gd name="connsiteX0" fmla="*/ 0 w 3520020"/>
              <a:gd name="connsiteY0" fmla="*/ 0 h 2086871"/>
              <a:gd name="connsiteX1" fmla="*/ 3520020 w 3520020"/>
              <a:gd name="connsiteY1" fmla="*/ 0 h 2086871"/>
              <a:gd name="connsiteX2" fmla="*/ 3520020 w 3520020"/>
              <a:gd name="connsiteY2" fmla="*/ 2086871 h 2086871"/>
              <a:gd name="connsiteX3" fmla="*/ 0 w 3520020"/>
              <a:gd name="connsiteY3" fmla="*/ 2086871 h 2086871"/>
            </a:gdLst>
            <a:ahLst/>
            <a:cxnLst>
              <a:cxn ang="0">
                <a:pos x="connsiteX0" y="connsiteY0"/>
              </a:cxn>
              <a:cxn ang="0">
                <a:pos x="connsiteX1" y="connsiteY1"/>
              </a:cxn>
              <a:cxn ang="0">
                <a:pos x="connsiteX2" y="connsiteY2"/>
              </a:cxn>
              <a:cxn ang="0">
                <a:pos x="connsiteX3" y="connsiteY3"/>
              </a:cxn>
            </a:cxnLst>
            <a:rect l="l" t="t" r="r" b="b"/>
            <a:pathLst>
              <a:path w="3520020" h="2086871">
                <a:moveTo>
                  <a:pt x="0" y="0"/>
                </a:moveTo>
                <a:lnTo>
                  <a:pt x="3520020" y="0"/>
                </a:lnTo>
                <a:lnTo>
                  <a:pt x="3520020" y="2086871"/>
                </a:lnTo>
                <a:lnTo>
                  <a:pt x="0" y="2086871"/>
                </a:lnTo>
                <a:close/>
              </a:path>
            </a:pathLst>
          </a:custGeom>
        </p:spPr>
        <p:txBody>
          <a:bodyPr wrap="square">
            <a:noAutofit/>
          </a:bodyPr>
          <a:lstStyle/>
          <a:p>
            <a:endParaRPr lang="en-ID"/>
          </a:p>
        </p:txBody>
      </p:sp>
      <p:sp>
        <p:nvSpPr>
          <p:cNvPr id="4" name="Rectangle 3">
            <a:extLst>
              <a:ext uri="{FF2B5EF4-FFF2-40B4-BE49-F238E27FC236}">
                <a16:creationId xmlns:a16="http://schemas.microsoft.com/office/drawing/2014/main" id="{89DAAFA5-5589-0F4C-965D-4098C8AD04B4}"/>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EAF4997-DE8D-A741-B828-247A0B871024}"/>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0">
            <a:extLst>
              <a:ext uri="{FF2B5EF4-FFF2-40B4-BE49-F238E27FC236}">
                <a16:creationId xmlns:a16="http://schemas.microsoft.com/office/drawing/2014/main" id="{EDC0BB80-8A16-7747-B2E8-1F568332F5D3}"/>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pic>
        <p:nvPicPr>
          <p:cNvPr id="8" name="Picture 7">
            <a:extLst>
              <a:ext uri="{FF2B5EF4-FFF2-40B4-BE49-F238E27FC236}">
                <a16:creationId xmlns:a16="http://schemas.microsoft.com/office/drawing/2014/main" id="{E4E8AF30-37C0-1D4E-AC90-3A54D0441A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702960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2894E-6D8C-4FDE-859A-A717DE6B9B95}"/>
              </a:ext>
            </a:extLst>
          </p:cNvPr>
          <p:cNvSpPr/>
          <p:nvPr userDrawn="1"/>
        </p:nvSpPr>
        <p:spPr>
          <a:xfrm flipH="1">
            <a:off x="6349429" y="0"/>
            <a:ext cx="2794571" cy="46149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sp>
        <p:nvSpPr>
          <p:cNvPr id="4" name="Rectangle 3">
            <a:extLst>
              <a:ext uri="{FF2B5EF4-FFF2-40B4-BE49-F238E27FC236}">
                <a16:creationId xmlns:a16="http://schemas.microsoft.com/office/drawing/2014/main" id="{994A6E7C-8F9F-4E0A-A2FB-BA905EC06206}"/>
              </a:ext>
            </a:extLst>
          </p:cNvPr>
          <p:cNvSpPr/>
          <p:nvPr userDrawn="1"/>
        </p:nvSpPr>
        <p:spPr>
          <a:xfrm flipH="1">
            <a:off x="5208567" y="4477751"/>
            <a:ext cx="3251507" cy="1371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sp>
        <p:nvSpPr>
          <p:cNvPr id="7" name="Picture Placeholder 6">
            <a:extLst>
              <a:ext uri="{FF2B5EF4-FFF2-40B4-BE49-F238E27FC236}">
                <a16:creationId xmlns:a16="http://schemas.microsoft.com/office/drawing/2014/main" id="{A7D5531A-997B-479C-B2C0-72147104F052}"/>
              </a:ext>
            </a:extLst>
          </p:cNvPr>
          <p:cNvSpPr>
            <a:spLocks noGrp="1"/>
          </p:cNvSpPr>
          <p:nvPr>
            <p:ph type="pic" sz="quarter" idx="10"/>
          </p:nvPr>
        </p:nvSpPr>
        <p:spPr>
          <a:xfrm>
            <a:off x="5208568" y="528593"/>
            <a:ext cx="3251513" cy="3949157"/>
          </a:xfrm>
          <a:custGeom>
            <a:avLst/>
            <a:gdLst>
              <a:gd name="connsiteX0" fmla="*/ 0 w 4335350"/>
              <a:gd name="connsiteY0" fmla="*/ 0 h 5265543"/>
              <a:gd name="connsiteX1" fmla="*/ 4335350 w 4335350"/>
              <a:gd name="connsiteY1" fmla="*/ 0 h 5265543"/>
              <a:gd name="connsiteX2" fmla="*/ 4335350 w 4335350"/>
              <a:gd name="connsiteY2" fmla="*/ 5265543 h 5265543"/>
              <a:gd name="connsiteX3" fmla="*/ 0 w 4335350"/>
              <a:gd name="connsiteY3" fmla="*/ 5265543 h 5265543"/>
            </a:gdLst>
            <a:ahLst/>
            <a:cxnLst>
              <a:cxn ang="0">
                <a:pos x="connsiteX0" y="connsiteY0"/>
              </a:cxn>
              <a:cxn ang="0">
                <a:pos x="connsiteX1" y="connsiteY1"/>
              </a:cxn>
              <a:cxn ang="0">
                <a:pos x="connsiteX2" y="connsiteY2"/>
              </a:cxn>
              <a:cxn ang="0">
                <a:pos x="connsiteX3" y="connsiteY3"/>
              </a:cxn>
            </a:cxnLst>
            <a:rect l="l" t="t" r="r" b="b"/>
            <a:pathLst>
              <a:path w="4335350" h="5265543">
                <a:moveTo>
                  <a:pt x="0" y="0"/>
                </a:moveTo>
                <a:lnTo>
                  <a:pt x="4335350" y="0"/>
                </a:lnTo>
                <a:lnTo>
                  <a:pt x="4335350" y="5265543"/>
                </a:lnTo>
                <a:lnTo>
                  <a:pt x="0" y="5265543"/>
                </a:ln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3726B197-DE35-3840-903D-7D3E61015659}"/>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B11BE8-6131-D945-87F3-9D02EC9E5E01}"/>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0">
            <a:extLst>
              <a:ext uri="{FF2B5EF4-FFF2-40B4-BE49-F238E27FC236}">
                <a16:creationId xmlns:a16="http://schemas.microsoft.com/office/drawing/2014/main" id="{0C0A8668-0C9C-BB49-93B9-3AF1F2C17997}"/>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pic>
        <p:nvPicPr>
          <p:cNvPr id="9" name="Picture 8">
            <a:extLst>
              <a:ext uri="{FF2B5EF4-FFF2-40B4-BE49-F238E27FC236}">
                <a16:creationId xmlns:a16="http://schemas.microsoft.com/office/drawing/2014/main" id="{CFCB9890-B02A-E04C-ACD0-A43F87370F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56553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96E4F4-65CB-46EE-91B0-0617E434125C}"/>
              </a:ext>
            </a:extLst>
          </p:cNvPr>
          <p:cNvGrpSpPr/>
          <p:nvPr userDrawn="1"/>
        </p:nvGrpSpPr>
        <p:grpSpPr>
          <a:xfrm rot="16200000">
            <a:off x="4520147" y="-1342297"/>
            <a:ext cx="103704" cy="9144003"/>
            <a:chOff x="1263784" y="1"/>
            <a:chExt cx="147921" cy="3495039"/>
          </a:xfrm>
        </p:grpSpPr>
        <p:sp>
          <p:nvSpPr>
            <p:cNvPr id="4" name="Rectangle 3">
              <a:extLst>
                <a:ext uri="{FF2B5EF4-FFF2-40B4-BE49-F238E27FC236}">
                  <a16:creationId xmlns:a16="http://schemas.microsoft.com/office/drawing/2014/main" id="{248200AE-848E-47A8-8386-A153C93847E2}"/>
                </a:ext>
              </a:extLst>
            </p:cNvPr>
            <p:cNvSpPr/>
            <p:nvPr/>
          </p:nvSpPr>
          <p:spPr>
            <a:xfrm>
              <a:off x="1263784" y="1"/>
              <a:ext cx="147921" cy="223941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sp>
          <p:nvSpPr>
            <p:cNvPr id="5" name="Rectangle 4">
              <a:extLst>
                <a:ext uri="{FF2B5EF4-FFF2-40B4-BE49-F238E27FC236}">
                  <a16:creationId xmlns:a16="http://schemas.microsoft.com/office/drawing/2014/main" id="{FEDE52F0-6262-4319-9EE2-71D8A983589B}"/>
                </a:ext>
              </a:extLst>
            </p:cNvPr>
            <p:cNvSpPr/>
            <p:nvPr/>
          </p:nvSpPr>
          <p:spPr>
            <a:xfrm>
              <a:off x="1263784" y="2239415"/>
              <a:ext cx="147921" cy="12556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grpSp>
      <p:sp>
        <p:nvSpPr>
          <p:cNvPr id="9" name="Picture Placeholder 8">
            <a:extLst>
              <a:ext uri="{FF2B5EF4-FFF2-40B4-BE49-F238E27FC236}">
                <a16:creationId xmlns:a16="http://schemas.microsoft.com/office/drawing/2014/main" id="{44DC71C8-649C-4CFD-91E4-7D044C2EB944}"/>
              </a:ext>
            </a:extLst>
          </p:cNvPr>
          <p:cNvSpPr>
            <a:spLocks noGrp="1"/>
          </p:cNvSpPr>
          <p:nvPr>
            <p:ph type="pic" sz="quarter" idx="10"/>
          </p:nvPr>
        </p:nvSpPr>
        <p:spPr>
          <a:xfrm>
            <a:off x="4572000" y="-1"/>
            <a:ext cx="2116477" cy="3281557"/>
          </a:xfrm>
          <a:custGeom>
            <a:avLst/>
            <a:gdLst>
              <a:gd name="connsiteX0" fmla="*/ 0 w 2821969"/>
              <a:gd name="connsiteY0" fmla="*/ 0 h 4315146"/>
              <a:gd name="connsiteX1" fmla="*/ 2821969 w 2821969"/>
              <a:gd name="connsiteY1" fmla="*/ 0 h 4315146"/>
              <a:gd name="connsiteX2" fmla="*/ 2821969 w 2821969"/>
              <a:gd name="connsiteY2" fmla="*/ 4315146 h 4315146"/>
              <a:gd name="connsiteX3" fmla="*/ 0 w 2821969"/>
              <a:gd name="connsiteY3" fmla="*/ 4315146 h 4315146"/>
            </a:gdLst>
            <a:ahLst/>
            <a:cxnLst>
              <a:cxn ang="0">
                <a:pos x="connsiteX0" y="connsiteY0"/>
              </a:cxn>
              <a:cxn ang="0">
                <a:pos x="connsiteX1" y="connsiteY1"/>
              </a:cxn>
              <a:cxn ang="0">
                <a:pos x="connsiteX2" y="connsiteY2"/>
              </a:cxn>
              <a:cxn ang="0">
                <a:pos x="connsiteX3" y="connsiteY3"/>
              </a:cxn>
            </a:cxnLst>
            <a:rect l="l" t="t" r="r" b="b"/>
            <a:pathLst>
              <a:path w="2821969" h="4315146">
                <a:moveTo>
                  <a:pt x="0" y="0"/>
                </a:moveTo>
                <a:lnTo>
                  <a:pt x="2821969" y="0"/>
                </a:lnTo>
                <a:lnTo>
                  <a:pt x="2821969" y="4315146"/>
                </a:lnTo>
                <a:lnTo>
                  <a:pt x="0" y="4315146"/>
                </a:lnTo>
                <a:close/>
              </a:path>
            </a:pathLst>
          </a:custGeom>
        </p:spPr>
        <p:txBody>
          <a:bodyPr wrap="square">
            <a:noAutofit/>
          </a:bodyPr>
          <a:lstStyle/>
          <a:p>
            <a:endParaRPr lang="en-ID"/>
          </a:p>
        </p:txBody>
      </p:sp>
      <p:sp>
        <p:nvSpPr>
          <p:cNvPr id="12" name="Picture Placeholder 11">
            <a:extLst>
              <a:ext uri="{FF2B5EF4-FFF2-40B4-BE49-F238E27FC236}">
                <a16:creationId xmlns:a16="http://schemas.microsoft.com/office/drawing/2014/main" id="{9B28C20E-0280-4BFD-AF0C-05A4E61A03EB}"/>
              </a:ext>
            </a:extLst>
          </p:cNvPr>
          <p:cNvSpPr>
            <a:spLocks noGrp="1"/>
          </p:cNvSpPr>
          <p:nvPr>
            <p:ph type="pic" sz="quarter" idx="11"/>
          </p:nvPr>
        </p:nvSpPr>
        <p:spPr>
          <a:xfrm>
            <a:off x="6802776" y="1290100"/>
            <a:ext cx="2116477" cy="3236360"/>
          </a:xfrm>
          <a:custGeom>
            <a:avLst/>
            <a:gdLst>
              <a:gd name="connsiteX0" fmla="*/ 0 w 2821969"/>
              <a:gd name="connsiteY0" fmla="*/ 0 h 4315146"/>
              <a:gd name="connsiteX1" fmla="*/ 2821969 w 2821969"/>
              <a:gd name="connsiteY1" fmla="*/ 0 h 4315146"/>
              <a:gd name="connsiteX2" fmla="*/ 2821969 w 2821969"/>
              <a:gd name="connsiteY2" fmla="*/ 4315146 h 4315146"/>
              <a:gd name="connsiteX3" fmla="*/ 0 w 2821969"/>
              <a:gd name="connsiteY3" fmla="*/ 4315146 h 4315146"/>
            </a:gdLst>
            <a:ahLst/>
            <a:cxnLst>
              <a:cxn ang="0">
                <a:pos x="connsiteX0" y="connsiteY0"/>
              </a:cxn>
              <a:cxn ang="0">
                <a:pos x="connsiteX1" y="connsiteY1"/>
              </a:cxn>
              <a:cxn ang="0">
                <a:pos x="connsiteX2" y="connsiteY2"/>
              </a:cxn>
              <a:cxn ang="0">
                <a:pos x="connsiteX3" y="connsiteY3"/>
              </a:cxn>
            </a:cxnLst>
            <a:rect l="l" t="t" r="r" b="b"/>
            <a:pathLst>
              <a:path w="2821969" h="4315146">
                <a:moveTo>
                  <a:pt x="0" y="0"/>
                </a:moveTo>
                <a:lnTo>
                  <a:pt x="2821969" y="0"/>
                </a:lnTo>
                <a:lnTo>
                  <a:pt x="2821969" y="4315146"/>
                </a:lnTo>
                <a:lnTo>
                  <a:pt x="0" y="4315146"/>
                </a:lnTo>
                <a:close/>
              </a:path>
            </a:pathLst>
          </a:custGeom>
        </p:spPr>
        <p:txBody>
          <a:bodyPr wrap="square">
            <a:noAutofit/>
          </a:bodyPr>
          <a:lstStyle/>
          <a:p>
            <a:endParaRPr lang="en-ID"/>
          </a:p>
        </p:txBody>
      </p:sp>
      <p:sp>
        <p:nvSpPr>
          <p:cNvPr id="7" name="Rectangle 6">
            <a:extLst>
              <a:ext uri="{FF2B5EF4-FFF2-40B4-BE49-F238E27FC236}">
                <a16:creationId xmlns:a16="http://schemas.microsoft.com/office/drawing/2014/main" id="{1E9C0FD0-5B64-024C-BAB8-67FD396369F9}"/>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97B1D9B-5535-A04A-8E48-91D9B7C3A2E8}"/>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0">
            <a:extLst>
              <a:ext uri="{FF2B5EF4-FFF2-40B4-BE49-F238E27FC236}">
                <a16:creationId xmlns:a16="http://schemas.microsoft.com/office/drawing/2014/main" id="{A1B958C4-8914-E942-87AE-F2F9F62C391C}"/>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pic>
        <p:nvPicPr>
          <p:cNvPr id="11" name="Picture 10">
            <a:extLst>
              <a:ext uri="{FF2B5EF4-FFF2-40B4-BE49-F238E27FC236}">
                <a16:creationId xmlns:a16="http://schemas.microsoft.com/office/drawing/2014/main" id="{20AAF946-4561-4F4C-8544-0F2B1D19B3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471285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82B9775-1DEA-4547-96F1-F424540A2DE6}"/>
              </a:ext>
            </a:extLst>
          </p:cNvPr>
          <p:cNvGrpSpPr/>
          <p:nvPr userDrawn="1"/>
        </p:nvGrpSpPr>
        <p:grpSpPr>
          <a:xfrm rot="16200000">
            <a:off x="2135769" y="2419385"/>
            <a:ext cx="137902" cy="3312159"/>
            <a:chOff x="1263784" y="1"/>
            <a:chExt cx="147921" cy="3495039"/>
          </a:xfrm>
        </p:grpSpPr>
        <p:sp>
          <p:nvSpPr>
            <p:cNvPr id="4" name="Rectangle 3">
              <a:extLst>
                <a:ext uri="{FF2B5EF4-FFF2-40B4-BE49-F238E27FC236}">
                  <a16:creationId xmlns:a16="http://schemas.microsoft.com/office/drawing/2014/main" id="{9207C667-FB43-4571-AB9F-1D4189AF8E54}"/>
                </a:ext>
              </a:extLst>
            </p:cNvPr>
            <p:cNvSpPr/>
            <p:nvPr/>
          </p:nvSpPr>
          <p:spPr>
            <a:xfrm>
              <a:off x="1263784" y="1"/>
              <a:ext cx="147921" cy="223941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sp>
          <p:nvSpPr>
            <p:cNvPr id="5" name="Rectangle 4">
              <a:extLst>
                <a:ext uri="{FF2B5EF4-FFF2-40B4-BE49-F238E27FC236}">
                  <a16:creationId xmlns:a16="http://schemas.microsoft.com/office/drawing/2014/main" id="{9305065F-8CE7-420E-BC48-93B5077D4BCD}"/>
                </a:ext>
              </a:extLst>
            </p:cNvPr>
            <p:cNvSpPr/>
            <p:nvPr/>
          </p:nvSpPr>
          <p:spPr>
            <a:xfrm>
              <a:off x="1263784" y="2239415"/>
              <a:ext cx="147921" cy="12556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grpSp>
      <p:sp>
        <p:nvSpPr>
          <p:cNvPr id="8" name="Picture Placeholder 7">
            <a:extLst>
              <a:ext uri="{FF2B5EF4-FFF2-40B4-BE49-F238E27FC236}">
                <a16:creationId xmlns:a16="http://schemas.microsoft.com/office/drawing/2014/main" id="{1C50E3DB-D502-48F3-9060-6BC73725953E}"/>
              </a:ext>
            </a:extLst>
          </p:cNvPr>
          <p:cNvSpPr>
            <a:spLocks noGrp="1"/>
          </p:cNvSpPr>
          <p:nvPr>
            <p:ph type="pic" sz="quarter" idx="10"/>
          </p:nvPr>
        </p:nvSpPr>
        <p:spPr>
          <a:xfrm>
            <a:off x="548641" y="157397"/>
            <a:ext cx="3312159" cy="3849117"/>
          </a:xfrm>
          <a:custGeom>
            <a:avLst/>
            <a:gdLst>
              <a:gd name="connsiteX0" fmla="*/ 0 w 4446871"/>
              <a:gd name="connsiteY0" fmla="*/ 0 h 5342019"/>
              <a:gd name="connsiteX1" fmla="*/ 4446871 w 4446871"/>
              <a:gd name="connsiteY1" fmla="*/ 0 h 5342019"/>
              <a:gd name="connsiteX2" fmla="*/ 4446871 w 4446871"/>
              <a:gd name="connsiteY2" fmla="*/ 5342019 h 5342019"/>
              <a:gd name="connsiteX3" fmla="*/ 0 w 4446871"/>
              <a:gd name="connsiteY3" fmla="*/ 5342019 h 5342019"/>
            </a:gdLst>
            <a:ahLst/>
            <a:cxnLst>
              <a:cxn ang="0">
                <a:pos x="connsiteX0" y="connsiteY0"/>
              </a:cxn>
              <a:cxn ang="0">
                <a:pos x="connsiteX1" y="connsiteY1"/>
              </a:cxn>
              <a:cxn ang="0">
                <a:pos x="connsiteX2" y="connsiteY2"/>
              </a:cxn>
              <a:cxn ang="0">
                <a:pos x="connsiteX3" y="connsiteY3"/>
              </a:cxn>
            </a:cxnLst>
            <a:rect l="l" t="t" r="r" b="b"/>
            <a:pathLst>
              <a:path w="4446871" h="5342019">
                <a:moveTo>
                  <a:pt x="0" y="0"/>
                </a:moveTo>
                <a:lnTo>
                  <a:pt x="4446871" y="0"/>
                </a:lnTo>
                <a:lnTo>
                  <a:pt x="4446871" y="5342019"/>
                </a:lnTo>
                <a:lnTo>
                  <a:pt x="0" y="5342019"/>
                </a:lnTo>
                <a:close/>
              </a:path>
            </a:pathLst>
          </a:custGeom>
        </p:spPr>
        <p:txBody>
          <a:bodyPr wrap="square">
            <a:noAutofit/>
          </a:bodyPr>
          <a:lstStyle/>
          <a:p>
            <a:endParaRPr lang="en-ID"/>
          </a:p>
        </p:txBody>
      </p:sp>
      <p:sp>
        <p:nvSpPr>
          <p:cNvPr id="6" name="Rectangle 5">
            <a:extLst>
              <a:ext uri="{FF2B5EF4-FFF2-40B4-BE49-F238E27FC236}">
                <a16:creationId xmlns:a16="http://schemas.microsoft.com/office/drawing/2014/main" id="{F14B80AB-A9E6-C740-9D30-95B7FB656205}"/>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1EB1F6C-97D1-444F-81B0-0F926F062CBA}"/>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01ED7500-A518-4F4B-91CE-15B04BD847E2}"/>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pic>
        <p:nvPicPr>
          <p:cNvPr id="10" name="Picture 9">
            <a:extLst>
              <a:ext uri="{FF2B5EF4-FFF2-40B4-BE49-F238E27FC236}">
                <a16:creationId xmlns:a16="http://schemas.microsoft.com/office/drawing/2014/main" id="{FA2675E1-4242-4046-B6C7-A4EAEB70A6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564904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81FB01A-86DD-4085-B4F9-FA9FD8D0857C}"/>
              </a:ext>
            </a:extLst>
          </p:cNvPr>
          <p:cNvGrpSpPr/>
          <p:nvPr userDrawn="1"/>
        </p:nvGrpSpPr>
        <p:grpSpPr>
          <a:xfrm rot="5400000" flipH="1">
            <a:off x="1978224" y="2281853"/>
            <a:ext cx="83757" cy="4040205"/>
            <a:chOff x="1263784" y="1"/>
            <a:chExt cx="147921" cy="3495039"/>
          </a:xfrm>
        </p:grpSpPr>
        <p:sp>
          <p:nvSpPr>
            <p:cNvPr id="4" name="Rectangle 3">
              <a:extLst>
                <a:ext uri="{FF2B5EF4-FFF2-40B4-BE49-F238E27FC236}">
                  <a16:creationId xmlns:a16="http://schemas.microsoft.com/office/drawing/2014/main" id="{EB62E277-3F5C-4188-9D4A-5CDBC9635769}"/>
                </a:ext>
              </a:extLst>
            </p:cNvPr>
            <p:cNvSpPr/>
            <p:nvPr/>
          </p:nvSpPr>
          <p:spPr>
            <a:xfrm>
              <a:off x="1263784" y="1"/>
              <a:ext cx="147921" cy="223941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sp>
          <p:nvSpPr>
            <p:cNvPr id="5" name="Rectangle 4">
              <a:extLst>
                <a:ext uri="{FF2B5EF4-FFF2-40B4-BE49-F238E27FC236}">
                  <a16:creationId xmlns:a16="http://schemas.microsoft.com/office/drawing/2014/main" id="{3D1C35B9-027F-4BF7-86EE-D4ED39F33F6B}"/>
                </a:ext>
              </a:extLst>
            </p:cNvPr>
            <p:cNvSpPr/>
            <p:nvPr/>
          </p:nvSpPr>
          <p:spPr>
            <a:xfrm>
              <a:off x="1263784" y="2239415"/>
              <a:ext cx="147921" cy="12556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grpSp>
      <p:sp>
        <p:nvSpPr>
          <p:cNvPr id="8" name="Picture Placeholder 7">
            <a:extLst>
              <a:ext uri="{FF2B5EF4-FFF2-40B4-BE49-F238E27FC236}">
                <a16:creationId xmlns:a16="http://schemas.microsoft.com/office/drawing/2014/main" id="{35EC1872-B943-477A-A411-B4E26B413C84}"/>
              </a:ext>
            </a:extLst>
          </p:cNvPr>
          <p:cNvSpPr>
            <a:spLocks noGrp="1"/>
          </p:cNvSpPr>
          <p:nvPr>
            <p:ph type="pic" sz="quarter" idx="10"/>
          </p:nvPr>
        </p:nvSpPr>
        <p:spPr>
          <a:xfrm>
            <a:off x="0" y="799666"/>
            <a:ext cx="4040205" cy="3460412"/>
          </a:xfrm>
          <a:custGeom>
            <a:avLst/>
            <a:gdLst>
              <a:gd name="connsiteX0" fmla="*/ 0 w 5386940"/>
              <a:gd name="connsiteY0" fmla="*/ 0 h 4613882"/>
              <a:gd name="connsiteX1" fmla="*/ 5386940 w 5386940"/>
              <a:gd name="connsiteY1" fmla="*/ 0 h 4613882"/>
              <a:gd name="connsiteX2" fmla="*/ 5386940 w 5386940"/>
              <a:gd name="connsiteY2" fmla="*/ 4613882 h 4613882"/>
              <a:gd name="connsiteX3" fmla="*/ 0 w 5386940"/>
              <a:gd name="connsiteY3" fmla="*/ 4613882 h 4613882"/>
            </a:gdLst>
            <a:ahLst/>
            <a:cxnLst>
              <a:cxn ang="0">
                <a:pos x="connsiteX0" y="connsiteY0"/>
              </a:cxn>
              <a:cxn ang="0">
                <a:pos x="connsiteX1" y="connsiteY1"/>
              </a:cxn>
              <a:cxn ang="0">
                <a:pos x="connsiteX2" y="connsiteY2"/>
              </a:cxn>
              <a:cxn ang="0">
                <a:pos x="connsiteX3" y="connsiteY3"/>
              </a:cxn>
            </a:cxnLst>
            <a:rect l="l" t="t" r="r" b="b"/>
            <a:pathLst>
              <a:path w="5386940" h="4613882">
                <a:moveTo>
                  <a:pt x="0" y="0"/>
                </a:moveTo>
                <a:lnTo>
                  <a:pt x="5386940" y="0"/>
                </a:lnTo>
                <a:lnTo>
                  <a:pt x="5386940" y="4613882"/>
                </a:lnTo>
                <a:lnTo>
                  <a:pt x="0" y="4613882"/>
                </a:lnTo>
                <a:close/>
              </a:path>
            </a:pathLst>
          </a:custGeom>
        </p:spPr>
        <p:txBody>
          <a:bodyPr wrap="square">
            <a:noAutofit/>
          </a:bodyPr>
          <a:lstStyle/>
          <a:p>
            <a:endParaRPr lang="en-ID"/>
          </a:p>
        </p:txBody>
      </p:sp>
      <p:sp>
        <p:nvSpPr>
          <p:cNvPr id="6" name="Rectangle 5">
            <a:extLst>
              <a:ext uri="{FF2B5EF4-FFF2-40B4-BE49-F238E27FC236}">
                <a16:creationId xmlns:a16="http://schemas.microsoft.com/office/drawing/2014/main" id="{D1CA8B03-8030-BC4F-AE56-0D078626D4AD}"/>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C1C482-C761-574A-B8B1-594AF8648C37}"/>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9B97A49B-1A7D-ED4A-A835-50D0C1BB8B69}"/>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pic>
        <p:nvPicPr>
          <p:cNvPr id="10" name="Picture 9">
            <a:extLst>
              <a:ext uri="{FF2B5EF4-FFF2-40B4-BE49-F238E27FC236}">
                <a16:creationId xmlns:a16="http://schemas.microsoft.com/office/drawing/2014/main" id="{2F10771F-3883-A543-817C-608DBFFBEF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086341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2E77EAB-8151-4F81-B645-236E967BA9FB}"/>
              </a:ext>
            </a:extLst>
          </p:cNvPr>
          <p:cNvSpPr>
            <a:spLocks noGrp="1"/>
          </p:cNvSpPr>
          <p:nvPr>
            <p:ph type="pic" sz="quarter" idx="10"/>
          </p:nvPr>
        </p:nvSpPr>
        <p:spPr>
          <a:xfrm>
            <a:off x="536377" y="495300"/>
            <a:ext cx="3368873" cy="4648200"/>
          </a:xfrm>
          <a:custGeom>
            <a:avLst/>
            <a:gdLst>
              <a:gd name="connsiteX0" fmla="*/ 0 w 4491831"/>
              <a:gd name="connsiteY0" fmla="*/ 0 h 6197600"/>
              <a:gd name="connsiteX1" fmla="*/ 4491831 w 4491831"/>
              <a:gd name="connsiteY1" fmla="*/ 0 h 6197600"/>
              <a:gd name="connsiteX2" fmla="*/ 4491831 w 4491831"/>
              <a:gd name="connsiteY2" fmla="*/ 6197600 h 6197600"/>
              <a:gd name="connsiteX3" fmla="*/ 0 w 4491831"/>
              <a:gd name="connsiteY3" fmla="*/ 6197600 h 6197600"/>
            </a:gdLst>
            <a:ahLst/>
            <a:cxnLst>
              <a:cxn ang="0">
                <a:pos x="connsiteX0" y="connsiteY0"/>
              </a:cxn>
              <a:cxn ang="0">
                <a:pos x="connsiteX1" y="connsiteY1"/>
              </a:cxn>
              <a:cxn ang="0">
                <a:pos x="connsiteX2" y="connsiteY2"/>
              </a:cxn>
              <a:cxn ang="0">
                <a:pos x="connsiteX3" y="connsiteY3"/>
              </a:cxn>
            </a:cxnLst>
            <a:rect l="l" t="t" r="r" b="b"/>
            <a:pathLst>
              <a:path w="4491831" h="6197600">
                <a:moveTo>
                  <a:pt x="0" y="0"/>
                </a:moveTo>
                <a:lnTo>
                  <a:pt x="4491831" y="0"/>
                </a:lnTo>
                <a:lnTo>
                  <a:pt x="4491831" y="6197600"/>
                </a:lnTo>
                <a:lnTo>
                  <a:pt x="0" y="6197600"/>
                </a:lnTo>
                <a:close/>
              </a:path>
            </a:pathLst>
          </a:custGeom>
          <a:ln w="57150">
            <a:noFill/>
          </a:ln>
          <a:effectLst/>
        </p:spPr>
        <p:txBody>
          <a:bodyPr wrap="square">
            <a:noAutofit/>
          </a:bodyPr>
          <a:lstStyle/>
          <a:p>
            <a:endParaRPr lang="en-ID"/>
          </a:p>
        </p:txBody>
      </p:sp>
      <p:sp>
        <p:nvSpPr>
          <p:cNvPr id="3" name="Rectangle 2">
            <a:extLst>
              <a:ext uri="{FF2B5EF4-FFF2-40B4-BE49-F238E27FC236}">
                <a16:creationId xmlns:a16="http://schemas.microsoft.com/office/drawing/2014/main" id="{6BF71889-426A-FB42-89EA-73188B8D0093}"/>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F1F308-DCC3-8F45-842C-8208463AE2B9}"/>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0">
            <a:extLst>
              <a:ext uri="{FF2B5EF4-FFF2-40B4-BE49-F238E27FC236}">
                <a16:creationId xmlns:a16="http://schemas.microsoft.com/office/drawing/2014/main" id="{9CC98A58-5054-4B41-A615-08C4DFF89987}"/>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spTree>
    <p:extLst>
      <p:ext uri="{BB962C8B-B14F-4D97-AF65-F5344CB8AC3E}">
        <p14:creationId xmlns:p14="http://schemas.microsoft.com/office/powerpoint/2010/main" val="561318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A2AAF435-1BC4-C647-81AB-8D27F3A99D6C}"/>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799014-0F19-3C43-B45F-7038E474B83C}"/>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FC8C7A40-059E-DB4D-80B1-0A8C6929715C}"/>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0" name="Picture 9">
            <a:extLst>
              <a:ext uri="{FF2B5EF4-FFF2-40B4-BE49-F238E27FC236}">
                <a16:creationId xmlns:a16="http://schemas.microsoft.com/office/drawing/2014/main" id="{9E0FBA0F-7B15-664F-913C-9050040E2D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688342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075339-9FC7-AF4C-8F94-76CE35500EC7}"/>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FF21C5-E5EB-214F-8369-91DC075CC14C}"/>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0">
            <a:extLst>
              <a:ext uri="{FF2B5EF4-FFF2-40B4-BE49-F238E27FC236}">
                <a16:creationId xmlns:a16="http://schemas.microsoft.com/office/drawing/2014/main" id="{AE920C69-67B7-9A47-97E3-21167E74A124}"/>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pic>
        <p:nvPicPr>
          <p:cNvPr id="5" name="Picture 4">
            <a:extLst>
              <a:ext uri="{FF2B5EF4-FFF2-40B4-BE49-F238E27FC236}">
                <a16:creationId xmlns:a16="http://schemas.microsoft.com/office/drawing/2014/main" id="{4987294F-8CBE-3643-88A8-DB3938706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2359942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E8FB0147-65E1-F742-99E9-FDD3737645C9}"/>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FBE8A0-4587-7548-BB24-C548F3F62C76}"/>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AFD375C8-D501-1946-9A00-98B14611EE53}"/>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0" name="Picture 9">
            <a:extLst>
              <a:ext uri="{FF2B5EF4-FFF2-40B4-BE49-F238E27FC236}">
                <a16:creationId xmlns:a16="http://schemas.microsoft.com/office/drawing/2014/main" id="{7CDBA76B-BC26-D84C-9810-15EEBAF1CC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2808847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9E113F32-3E6D-4F9A-A773-66183D9F62AD}" type="slidenum">
              <a:rPr lang="en-ID" smtClean="0"/>
              <a:t>‹#›</a:t>
            </a:fld>
            <a:endParaRPr lang="en-ID"/>
          </a:p>
        </p:txBody>
      </p:sp>
      <p:sp>
        <p:nvSpPr>
          <p:cNvPr id="8" name="Rectangle 7">
            <a:extLst>
              <a:ext uri="{FF2B5EF4-FFF2-40B4-BE49-F238E27FC236}">
                <a16:creationId xmlns:a16="http://schemas.microsoft.com/office/drawing/2014/main" id="{C303C5D4-0C69-C142-BCE9-8E0A1A8B1763}"/>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AACB38-1FA9-9941-9319-D359C4C22686}"/>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0">
            <a:extLst>
              <a:ext uri="{FF2B5EF4-FFF2-40B4-BE49-F238E27FC236}">
                <a16:creationId xmlns:a16="http://schemas.microsoft.com/office/drawing/2014/main" id="{E4E0E06E-1531-6845-8998-37CD5F7BF9FE}"/>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1" name="Picture 10">
            <a:extLst>
              <a:ext uri="{FF2B5EF4-FFF2-40B4-BE49-F238E27FC236}">
                <a16:creationId xmlns:a16="http://schemas.microsoft.com/office/drawing/2014/main" id="{162BFB35-8176-5941-A4A9-403D0508D1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77404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9E113F32-3E6D-4F9A-A773-66183D9F62AD}" type="slidenum">
              <a:rPr lang="en-ID" smtClean="0"/>
              <a:t>‹#›</a:t>
            </a:fld>
            <a:endParaRPr lang="en-ID"/>
          </a:p>
        </p:txBody>
      </p:sp>
      <p:sp>
        <p:nvSpPr>
          <p:cNvPr id="10" name="Rectangle 9">
            <a:extLst>
              <a:ext uri="{FF2B5EF4-FFF2-40B4-BE49-F238E27FC236}">
                <a16:creationId xmlns:a16="http://schemas.microsoft.com/office/drawing/2014/main" id="{6FFC4140-AB4E-814C-BCA2-B4DF3BBF940C}"/>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02AFA10-3430-0543-8D83-FF760B631153}"/>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0">
            <a:extLst>
              <a:ext uri="{FF2B5EF4-FFF2-40B4-BE49-F238E27FC236}">
                <a16:creationId xmlns:a16="http://schemas.microsoft.com/office/drawing/2014/main" id="{A4618300-CFF5-C645-B2AE-1CDD1268A7FE}"/>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3" name="Picture 12">
            <a:extLst>
              <a:ext uri="{FF2B5EF4-FFF2-40B4-BE49-F238E27FC236}">
                <a16:creationId xmlns:a16="http://schemas.microsoft.com/office/drawing/2014/main" id="{A3298EB5-B147-634A-9B26-A17529F2D0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155542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9E113F32-3E6D-4F9A-A773-66183D9F62AD}" type="slidenum">
              <a:rPr lang="en-ID" smtClean="0"/>
              <a:t>‹#›</a:t>
            </a:fld>
            <a:endParaRPr lang="en-ID"/>
          </a:p>
        </p:txBody>
      </p:sp>
      <p:sp>
        <p:nvSpPr>
          <p:cNvPr id="6" name="Rectangle 5">
            <a:extLst>
              <a:ext uri="{FF2B5EF4-FFF2-40B4-BE49-F238E27FC236}">
                <a16:creationId xmlns:a16="http://schemas.microsoft.com/office/drawing/2014/main" id="{7F38F12C-87A2-EE4A-80C4-9F7062267240}"/>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DC0546-3DF4-5D4F-B57F-D0AE13B6F8D9}"/>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0">
            <a:extLst>
              <a:ext uri="{FF2B5EF4-FFF2-40B4-BE49-F238E27FC236}">
                <a16:creationId xmlns:a16="http://schemas.microsoft.com/office/drawing/2014/main" id="{8E39E613-F28F-BA48-B06B-C75E4113AA4C}"/>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9" name="Picture 8">
            <a:extLst>
              <a:ext uri="{FF2B5EF4-FFF2-40B4-BE49-F238E27FC236}">
                <a16:creationId xmlns:a16="http://schemas.microsoft.com/office/drawing/2014/main" id="{3AE85B33-4FCA-4A42-8F5F-90FA159E8B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474443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ID"/>
          </a:p>
        </p:txBody>
      </p:sp>
      <p:sp>
        <p:nvSpPr>
          <p:cNvPr id="3" name="Footer Placeholder 2"/>
          <p:cNvSpPr>
            <a:spLocks noGrp="1"/>
          </p:cNvSpPr>
          <p:nvPr>
            <p:ph type="ftr" sz="quarter" idx="11"/>
          </p:nvPr>
        </p:nvSpPr>
        <p:spPr/>
        <p:txBody>
          <a:bodyPr/>
          <a:lstStyle/>
          <a:p>
            <a:endParaRPr lang="en-ID"/>
          </a:p>
        </p:txBody>
      </p:sp>
      <p:sp>
        <p:nvSpPr>
          <p:cNvPr id="4" name="Slide Number Placeholder 3"/>
          <p:cNvSpPr>
            <a:spLocks noGrp="1"/>
          </p:cNvSpPr>
          <p:nvPr>
            <p:ph type="sldNum" sz="quarter" idx="12"/>
          </p:nvPr>
        </p:nvSpPr>
        <p:spPr/>
        <p:txBody>
          <a:bodyPr/>
          <a:lstStyle/>
          <a:p>
            <a:fld id="{9E113F32-3E6D-4F9A-A773-66183D9F62AD}" type="slidenum">
              <a:rPr lang="en-ID" smtClean="0"/>
              <a:t>‹#›</a:t>
            </a:fld>
            <a:endParaRPr lang="en-ID"/>
          </a:p>
        </p:txBody>
      </p:sp>
      <p:sp>
        <p:nvSpPr>
          <p:cNvPr id="5" name="Rectangle 4">
            <a:extLst>
              <a:ext uri="{FF2B5EF4-FFF2-40B4-BE49-F238E27FC236}">
                <a16:creationId xmlns:a16="http://schemas.microsoft.com/office/drawing/2014/main" id="{C856BC3E-C597-2342-99E6-62DA8DF47E2B}"/>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8C01C7-5B90-FD45-8AC5-3F15FDFF56CE}"/>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0">
            <a:extLst>
              <a:ext uri="{FF2B5EF4-FFF2-40B4-BE49-F238E27FC236}">
                <a16:creationId xmlns:a16="http://schemas.microsoft.com/office/drawing/2014/main" id="{ABD6DB79-E8DC-D448-B69A-4534EB2E8628}"/>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8" name="Picture 7">
            <a:extLst>
              <a:ext uri="{FF2B5EF4-FFF2-40B4-BE49-F238E27FC236}">
                <a16:creationId xmlns:a16="http://schemas.microsoft.com/office/drawing/2014/main" id="{2A054D09-03A6-CF4F-992C-5E418A954D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781671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9E113F32-3E6D-4F9A-A773-66183D9F62AD}" type="slidenum">
              <a:rPr lang="en-ID" smtClean="0"/>
              <a:t>‹#›</a:t>
            </a:fld>
            <a:endParaRPr lang="en-ID"/>
          </a:p>
        </p:txBody>
      </p:sp>
      <p:sp>
        <p:nvSpPr>
          <p:cNvPr id="8" name="Rectangle 7">
            <a:extLst>
              <a:ext uri="{FF2B5EF4-FFF2-40B4-BE49-F238E27FC236}">
                <a16:creationId xmlns:a16="http://schemas.microsoft.com/office/drawing/2014/main" id="{5E66A3BE-96CF-5B4F-ABED-BD0082ABAD36}"/>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F140294-0BC4-5146-B342-CE7021DDD224}"/>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0">
            <a:extLst>
              <a:ext uri="{FF2B5EF4-FFF2-40B4-BE49-F238E27FC236}">
                <a16:creationId xmlns:a16="http://schemas.microsoft.com/office/drawing/2014/main" id="{88A4FDFD-0066-B94C-A202-4C02F3024D11}"/>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1" name="Picture 10">
            <a:extLst>
              <a:ext uri="{FF2B5EF4-FFF2-40B4-BE49-F238E27FC236}">
                <a16:creationId xmlns:a16="http://schemas.microsoft.com/office/drawing/2014/main" id="{12F17327-59EC-684C-9B6D-D7ADACD6F5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38173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9E113F32-3E6D-4F9A-A773-66183D9F62AD}" type="slidenum">
              <a:rPr lang="en-ID" smtClean="0"/>
              <a:t>‹#›</a:t>
            </a:fld>
            <a:endParaRPr lang="en-ID"/>
          </a:p>
        </p:txBody>
      </p:sp>
      <p:sp>
        <p:nvSpPr>
          <p:cNvPr id="8" name="Rectangle 7">
            <a:extLst>
              <a:ext uri="{FF2B5EF4-FFF2-40B4-BE49-F238E27FC236}">
                <a16:creationId xmlns:a16="http://schemas.microsoft.com/office/drawing/2014/main" id="{4DD39B48-5148-6943-866E-63FD32FF7E49}"/>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CC1FB5-65DE-B147-802B-F4BABE1275F1}"/>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0">
            <a:extLst>
              <a:ext uri="{FF2B5EF4-FFF2-40B4-BE49-F238E27FC236}">
                <a16:creationId xmlns:a16="http://schemas.microsoft.com/office/drawing/2014/main" id="{8E322EC1-B9B0-CC47-A0A2-9004ADB87C1A}"/>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1" name="Picture 10">
            <a:extLst>
              <a:ext uri="{FF2B5EF4-FFF2-40B4-BE49-F238E27FC236}">
                <a16:creationId xmlns:a16="http://schemas.microsoft.com/office/drawing/2014/main" id="{A6F50053-EC2C-B34A-BA34-7AC20C3C19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831505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Calibri Regular"/>
              </a:defRPr>
            </a:lvl1pPr>
          </a:lstStyle>
          <a:p>
            <a:endParaRPr lang="en-ID"/>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Calibri Regular"/>
              </a:defRPr>
            </a:lvl1pPr>
          </a:lstStyle>
          <a:p>
            <a:endParaRPr lang="en-ID"/>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Calibri Regular"/>
              </a:defRPr>
            </a:lvl1pPr>
          </a:lstStyle>
          <a:p>
            <a:fld id="{9E113F32-3E6D-4F9A-A773-66183D9F62AD}" type="slidenum">
              <a:rPr lang="en-ID" smtClean="0"/>
              <a:pPr/>
              <a:t>‹#›</a:t>
            </a:fld>
            <a:endParaRPr lang="en-ID"/>
          </a:p>
        </p:txBody>
      </p:sp>
    </p:spTree>
    <p:extLst>
      <p:ext uri="{BB962C8B-B14F-4D97-AF65-F5344CB8AC3E}">
        <p14:creationId xmlns:p14="http://schemas.microsoft.com/office/powerpoint/2010/main" val="246252512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8" r:id="rId14"/>
    <p:sldLayoutId id="2147483702" r:id="rId15"/>
    <p:sldLayoutId id="2147483712" r:id="rId16"/>
    <p:sldLayoutId id="2147483717" r:id="rId17"/>
    <p:sldLayoutId id="2147483719" r:id="rId18"/>
    <p:sldLayoutId id="2147483722" r:id="rId19"/>
    <p:sldLayoutId id="2147483650" r:id="rId20"/>
  </p:sldLayoutIdLst>
  <p:hf hdr="0" ftr="0" dt="0"/>
  <p:txStyles>
    <p:titleStyle>
      <a:lvl1pPr algn="l" defTabSz="685800" rtl="0" eaLnBrk="1" latinLnBrk="0" hangingPunct="1">
        <a:lnSpc>
          <a:spcPct val="90000"/>
        </a:lnSpc>
        <a:spcBef>
          <a:spcPct val="0"/>
        </a:spcBef>
        <a:buNone/>
        <a:defRPr sz="3300" b="1" i="0" kern="1200">
          <a:solidFill>
            <a:schemeClr val="tx1"/>
          </a:solidFill>
          <a:latin typeface="Montserrat Bold" pitchFamily="2"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Calibri Regular"/>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Calibri Regular"/>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Calibri Regular"/>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Regular"/>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Regular"/>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15EEAE17-6CF1-C042-B726-E98A6A4C68D6}"/>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a:stretch>
            <a:fillRect/>
          </a:stretch>
        </p:blipFill>
        <p:spPr/>
      </p:pic>
      <p:sp>
        <p:nvSpPr>
          <p:cNvPr id="6" name="Rectangle 5">
            <a:extLst>
              <a:ext uri="{FF2B5EF4-FFF2-40B4-BE49-F238E27FC236}">
                <a16:creationId xmlns:a16="http://schemas.microsoft.com/office/drawing/2014/main" id="{EAA9955C-4ABE-4C9A-AF7A-D8E511347C63}"/>
              </a:ext>
            </a:extLst>
          </p:cNvPr>
          <p:cNvSpPr/>
          <p:nvPr/>
        </p:nvSpPr>
        <p:spPr>
          <a:xfrm>
            <a:off x="-1" y="-9849"/>
            <a:ext cx="9144000" cy="51435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latin typeface="Calibri Regular"/>
            </a:endParaRPr>
          </a:p>
        </p:txBody>
      </p:sp>
      <p:sp>
        <p:nvSpPr>
          <p:cNvPr id="10" name="TextBox 9">
            <a:extLst>
              <a:ext uri="{FF2B5EF4-FFF2-40B4-BE49-F238E27FC236}">
                <a16:creationId xmlns:a16="http://schemas.microsoft.com/office/drawing/2014/main" id="{04D8461A-639B-49F0-8728-BDE3A9F0CF94}"/>
              </a:ext>
            </a:extLst>
          </p:cNvPr>
          <p:cNvSpPr txBox="1"/>
          <p:nvPr/>
        </p:nvSpPr>
        <p:spPr>
          <a:xfrm>
            <a:off x="1176587" y="1348613"/>
            <a:ext cx="6790824" cy="461665"/>
          </a:xfrm>
          <a:prstGeom prst="rect">
            <a:avLst/>
          </a:prstGeom>
          <a:noFill/>
        </p:spPr>
        <p:txBody>
          <a:bodyPr wrap="square" rtlCol="0">
            <a:spAutoFit/>
          </a:bodyPr>
          <a:lstStyle/>
          <a:p>
            <a:pPr algn="ctr"/>
            <a:r>
              <a:rPr lang="en-US" sz="1200" b="1">
                <a:solidFill>
                  <a:schemeClr val="bg1"/>
                </a:solidFill>
                <a:latin typeface="Montserrat Bold" pitchFamily="2" charset="77"/>
              </a:rPr>
              <a:t>MAINE DEPARTMENT </a:t>
            </a:r>
            <a:br>
              <a:rPr lang="en-US" sz="1200" b="1">
                <a:solidFill>
                  <a:schemeClr val="bg1"/>
                </a:solidFill>
                <a:latin typeface="Montserrat Bold" pitchFamily="2" charset="77"/>
              </a:rPr>
            </a:br>
            <a:r>
              <a:rPr lang="en-US" sz="1200" b="1">
                <a:solidFill>
                  <a:schemeClr val="bg1"/>
                </a:solidFill>
                <a:latin typeface="Montserrat Bold" pitchFamily="2" charset="77"/>
              </a:rPr>
              <a:t>OF EDUCATION</a:t>
            </a:r>
            <a:endParaRPr lang="en-ID" sz="1200" b="1">
              <a:solidFill>
                <a:schemeClr val="bg1"/>
              </a:solidFill>
              <a:latin typeface="Montserrat Bold" pitchFamily="2" charset="77"/>
            </a:endParaRPr>
          </a:p>
        </p:txBody>
      </p:sp>
      <p:sp>
        <p:nvSpPr>
          <p:cNvPr id="7" name="Rectangle 6">
            <a:extLst>
              <a:ext uri="{FF2B5EF4-FFF2-40B4-BE49-F238E27FC236}">
                <a16:creationId xmlns:a16="http://schemas.microsoft.com/office/drawing/2014/main" id="{04A29866-9EF0-4DF7-8E1E-E9BFC4B8A3A1}"/>
              </a:ext>
            </a:extLst>
          </p:cNvPr>
          <p:cNvSpPr/>
          <p:nvPr/>
        </p:nvSpPr>
        <p:spPr>
          <a:xfrm>
            <a:off x="0" y="2549797"/>
            <a:ext cx="1849349" cy="439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latin typeface="Calibri Regular"/>
            </a:endParaRPr>
          </a:p>
        </p:txBody>
      </p:sp>
      <p:sp>
        <p:nvSpPr>
          <p:cNvPr id="12" name="Rectangle 11">
            <a:extLst>
              <a:ext uri="{FF2B5EF4-FFF2-40B4-BE49-F238E27FC236}">
                <a16:creationId xmlns:a16="http://schemas.microsoft.com/office/drawing/2014/main" id="{9BC0B539-02C9-43E6-902E-169409129F56}"/>
              </a:ext>
            </a:extLst>
          </p:cNvPr>
          <p:cNvSpPr/>
          <p:nvPr/>
        </p:nvSpPr>
        <p:spPr>
          <a:xfrm>
            <a:off x="7294651" y="2549797"/>
            <a:ext cx="1849349" cy="439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latin typeface="Calibri Regular"/>
            </a:endParaRPr>
          </a:p>
        </p:txBody>
      </p:sp>
      <p:sp>
        <p:nvSpPr>
          <p:cNvPr id="18" name="Rectangle 17">
            <a:extLst>
              <a:ext uri="{FF2B5EF4-FFF2-40B4-BE49-F238E27FC236}">
                <a16:creationId xmlns:a16="http://schemas.microsoft.com/office/drawing/2014/main" id="{BAB97B7C-7535-5E47-B464-BBE3397755BF}"/>
              </a:ext>
            </a:extLst>
          </p:cNvPr>
          <p:cNvSpPr/>
          <p:nvPr/>
        </p:nvSpPr>
        <p:spPr>
          <a:xfrm>
            <a:off x="0" y="4241600"/>
            <a:ext cx="9144000" cy="71985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DE5373-F544-4B3F-8062-C066E172766C}"/>
              </a:ext>
            </a:extLst>
          </p:cNvPr>
          <p:cNvSpPr/>
          <p:nvPr/>
        </p:nvSpPr>
        <p:spPr>
          <a:xfrm>
            <a:off x="-613198" y="4316015"/>
            <a:ext cx="8751358" cy="419987"/>
          </a:xfrm>
          <a:prstGeom prst="rect">
            <a:avLst/>
          </a:prstGeom>
        </p:spPr>
        <p:txBody>
          <a:bodyPr wrap="square" lIns="91440" tIns="45720" rIns="91440" bIns="45720" anchor="t">
            <a:spAutoFit/>
          </a:bodyPr>
          <a:lstStyle/>
          <a:p>
            <a:pPr algn="ctr">
              <a:lnSpc>
                <a:spcPct val="150000"/>
              </a:lnSpc>
            </a:pPr>
            <a:r>
              <a:rPr lang="en-US" sz="1600" b="1">
                <a:latin typeface="Montserrat"/>
                <a:ea typeface="Open Sans"/>
                <a:cs typeface="Open Sans"/>
              </a:rPr>
              <a:t>Presented by: Ann Hanna, Office of School and Student Supports</a:t>
            </a:r>
            <a:endParaRPr lang="en-US" sz="1600">
              <a:latin typeface="Montserrat" pitchFamily="2" charset="77"/>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CE2C7253-7F98-3A48-8996-25B947C45E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59256" y="4317431"/>
            <a:ext cx="1034580" cy="543155"/>
          </a:xfrm>
          <a:prstGeom prst="rect">
            <a:avLst/>
          </a:prstGeom>
        </p:spPr>
      </p:pic>
      <p:sp>
        <p:nvSpPr>
          <p:cNvPr id="19" name="TextBox 18">
            <a:extLst>
              <a:ext uri="{FF2B5EF4-FFF2-40B4-BE49-F238E27FC236}">
                <a16:creationId xmlns:a16="http://schemas.microsoft.com/office/drawing/2014/main" id="{DAF18568-CFA3-6744-8586-2959234A3186}"/>
              </a:ext>
            </a:extLst>
          </p:cNvPr>
          <p:cNvSpPr txBox="1"/>
          <p:nvPr/>
        </p:nvSpPr>
        <p:spPr>
          <a:xfrm>
            <a:off x="1849348" y="1934348"/>
            <a:ext cx="5445303" cy="553998"/>
          </a:xfrm>
          <a:prstGeom prst="rect">
            <a:avLst/>
          </a:prstGeom>
          <a:noFill/>
        </p:spPr>
        <p:txBody>
          <a:bodyPr wrap="square" lIns="91440" tIns="45720" rIns="91440" bIns="45720" rtlCol="0" anchor="t">
            <a:spAutoFit/>
          </a:bodyPr>
          <a:lstStyle/>
          <a:p>
            <a:pPr algn="ctr"/>
            <a:r>
              <a:rPr lang="en-US" sz="3000" b="1">
                <a:solidFill>
                  <a:schemeClr val="bg1"/>
                </a:solidFill>
                <a:latin typeface="Montserrat Bold"/>
              </a:rPr>
              <a:t>Community Schools</a:t>
            </a:r>
            <a:endParaRPr lang="en-US" sz="3000" b="1">
              <a:solidFill>
                <a:schemeClr val="bg1"/>
              </a:solidFill>
              <a:latin typeface="Montserrat Bold" pitchFamily="2" charset="77"/>
            </a:endParaRPr>
          </a:p>
        </p:txBody>
      </p:sp>
      <p:cxnSp>
        <p:nvCxnSpPr>
          <p:cNvPr id="20" name="Straight Connector 19">
            <a:extLst>
              <a:ext uri="{FF2B5EF4-FFF2-40B4-BE49-F238E27FC236}">
                <a16:creationId xmlns:a16="http://schemas.microsoft.com/office/drawing/2014/main" id="{F3F06380-D4BF-934F-9E7A-6BF813EF09ED}"/>
              </a:ext>
            </a:extLst>
          </p:cNvPr>
          <p:cNvCxnSpPr/>
          <p:nvPr/>
        </p:nvCxnSpPr>
        <p:spPr>
          <a:xfrm>
            <a:off x="3853714" y="1829666"/>
            <a:ext cx="143657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5EA13AD5-435C-0CF0-971E-127154D77F6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34994532"/>
      </p:ext>
    </p:extLst>
  </p:cSld>
  <p:clrMapOvr>
    <a:masterClrMapping/>
  </p:clrMapOvr>
  <mc:AlternateContent xmlns:mc="http://schemas.openxmlformats.org/markup-compatibility/2006" xmlns:p14="http://schemas.microsoft.com/office/powerpoint/2010/main">
    <mc:Choice Requires="p14">
      <p:transition spd="slow" p14:dur="2000" advTm="14156"/>
    </mc:Choice>
    <mc:Fallback xmlns="">
      <p:transition spd="slow" advTm="14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95AD38-82A5-7A9A-F599-A1B8396FEFFE}"/>
              </a:ext>
            </a:extLst>
          </p:cNvPr>
          <p:cNvSpPr>
            <a:spLocks noGrp="1"/>
          </p:cNvSpPr>
          <p:nvPr>
            <p:ph type="sldNum" sz="quarter" idx="13"/>
          </p:nvPr>
        </p:nvSpPr>
        <p:spPr/>
        <p:txBody>
          <a:bodyPr/>
          <a:lstStyle/>
          <a:p>
            <a:fld id="{9E113F32-3E6D-4F9A-A773-66183D9F62AD}" type="slidenum">
              <a:rPr lang="en-ID" smtClean="0"/>
              <a:pPr/>
              <a:t>9</a:t>
            </a:fld>
            <a:endParaRPr lang="en-ID"/>
          </a:p>
        </p:txBody>
      </p:sp>
      <p:sp>
        <p:nvSpPr>
          <p:cNvPr id="5" name="TextBox 4">
            <a:extLst>
              <a:ext uri="{FF2B5EF4-FFF2-40B4-BE49-F238E27FC236}">
                <a16:creationId xmlns:a16="http://schemas.microsoft.com/office/drawing/2014/main" id="{B38D8FAA-03D9-1B40-59AD-278B6ABB967F}"/>
              </a:ext>
            </a:extLst>
          </p:cNvPr>
          <p:cNvSpPr txBox="1"/>
          <p:nvPr/>
        </p:nvSpPr>
        <p:spPr>
          <a:xfrm>
            <a:off x="241003" y="488177"/>
            <a:ext cx="4423144" cy="830997"/>
          </a:xfrm>
          <a:prstGeom prst="rect">
            <a:avLst/>
          </a:prstGeom>
          <a:noFill/>
        </p:spPr>
        <p:txBody>
          <a:bodyPr wrap="square" rtlCol="0">
            <a:spAutoFit/>
          </a:bodyPr>
          <a:lstStyle/>
          <a:p>
            <a:r>
              <a:rPr lang="en-US" sz="2400" b="1">
                <a:latin typeface="Montserrat Bold" pitchFamily="2" charset="77"/>
              </a:rPr>
              <a:t>Community School Coordinator </a:t>
            </a:r>
            <a:endParaRPr lang="en-US"/>
          </a:p>
        </p:txBody>
      </p:sp>
      <p:cxnSp>
        <p:nvCxnSpPr>
          <p:cNvPr id="8" name="Straight Connector 7">
            <a:extLst>
              <a:ext uri="{FF2B5EF4-FFF2-40B4-BE49-F238E27FC236}">
                <a16:creationId xmlns:a16="http://schemas.microsoft.com/office/drawing/2014/main" id="{040F804C-65FC-6469-D173-94685CD3C545}"/>
              </a:ext>
            </a:extLst>
          </p:cNvPr>
          <p:cNvCxnSpPr>
            <a:cxnSpLocks/>
          </p:cNvCxnSpPr>
          <p:nvPr/>
        </p:nvCxnSpPr>
        <p:spPr>
          <a:xfrm>
            <a:off x="302977" y="1319174"/>
            <a:ext cx="413252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1" name="Picture Placeholder 7">
            <a:extLst>
              <a:ext uri="{FF2B5EF4-FFF2-40B4-BE49-F238E27FC236}">
                <a16:creationId xmlns:a16="http://schemas.microsoft.com/office/drawing/2014/main" id="{2B28D7AA-37D8-7976-E767-AC30FC552486}"/>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l="16569" r="16569"/>
          <a:stretch>
            <a:fillRect/>
          </a:stretch>
        </p:blipFill>
        <p:spPr>
          <a:xfrm>
            <a:off x="5208881" y="181308"/>
            <a:ext cx="3251200" cy="3949700"/>
          </a:xfrm>
        </p:spPr>
      </p:pic>
      <p:sp>
        <p:nvSpPr>
          <p:cNvPr id="2" name="TextBox 1">
            <a:extLst>
              <a:ext uri="{FF2B5EF4-FFF2-40B4-BE49-F238E27FC236}">
                <a16:creationId xmlns:a16="http://schemas.microsoft.com/office/drawing/2014/main" id="{3688FF5B-550A-E229-C002-6A36972141A2}"/>
              </a:ext>
            </a:extLst>
          </p:cNvPr>
          <p:cNvSpPr txBox="1"/>
          <p:nvPr/>
        </p:nvSpPr>
        <p:spPr>
          <a:xfrm>
            <a:off x="137685" y="1516002"/>
            <a:ext cx="4798829" cy="3139321"/>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242424"/>
                </a:solidFill>
                <a:ea typeface="Calibri" panose="020F0502020204030204" pitchFamily="34" charset="0"/>
              </a:rPr>
              <a:t>F</a:t>
            </a:r>
            <a:r>
              <a:rPr lang="en-US" sz="1800">
                <a:solidFill>
                  <a:srgbClr val="242424"/>
                </a:solidFill>
                <a:effectLst/>
                <a:ea typeface="Calibri" panose="020F0502020204030204" pitchFamily="34" charset="0"/>
              </a:rPr>
              <a:t>acilitates the strategic plan</a:t>
            </a:r>
          </a:p>
          <a:p>
            <a:r>
              <a:rPr lang="en-US" sz="1800">
                <a:solidFill>
                  <a:srgbClr val="242424"/>
                </a:solidFill>
                <a:effectLst/>
                <a:ea typeface="Calibri" panose="020F0502020204030204" pitchFamily="34" charset="0"/>
              </a:rPr>
              <a:t> </a:t>
            </a:r>
          </a:p>
          <a:p>
            <a:pPr marL="285750" indent="-285750">
              <a:buFont typeface="Arial" panose="020B0604020202020204" pitchFamily="34" charset="0"/>
              <a:buChar char="•"/>
            </a:pPr>
            <a:r>
              <a:rPr lang="en-US">
                <a:ea typeface="Calibri" panose="020F0502020204030204" pitchFamily="34" charset="0"/>
                <a:cs typeface="Times New Roman" panose="02020603050405020304" pitchFamily="18" charset="0"/>
              </a:rPr>
              <a:t>Coordinates </a:t>
            </a:r>
            <a:r>
              <a:rPr lang="en-US" sz="1800">
                <a:effectLst/>
                <a:ea typeface="Calibri" panose="020F0502020204030204" pitchFamily="34" charset="0"/>
                <a:cs typeface="Times New Roman" panose="02020603050405020304" pitchFamily="18" charset="0"/>
              </a:rPr>
              <a:t>programs, services, and supports </a:t>
            </a:r>
          </a:p>
          <a:p>
            <a:endParaRPr lang="en-US" sz="180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a:ea typeface="Calibri" panose="020F0502020204030204" pitchFamily="34" charset="0"/>
                <a:cs typeface="Times New Roman" panose="02020603050405020304" pitchFamily="18" charset="0"/>
              </a:rPr>
              <a:t>Oversees </a:t>
            </a:r>
            <a:r>
              <a:rPr lang="en-US" sz="1800">
                <a:effectLst/>
                <a:ea typeface="Calibri" panose="020F0502020204030204" pitchFamily="34" charset="0"/>
                <a:cs typeface="Times New Roman" panose="02020603050405020304" pitchFamily="18" charset="0"/>
              </a:rPr>
              <a:t>before/after school programs, and family engagement opportunities</a:t>
            </a:r>
          </a:p>
          <a:p>
            <a:endParaRPr lang="en-US" sz="180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a:ea typeface="Calibri" panose="020F0502020204030204" pitchFamily="34" charset="0"/>
                <a:cs typeface="Times New Roman" panose="02020603050405020304" pitchFamily="18" charset="0"/>
              </a:rPr>
              <a:t>Collaborates with Admin, Staff, Families and Community-based Organizations</a:t>
            </a: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40F72CD3-8196-EFD5-ACEF-F6CABEFE07A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312281708"/>
      </p:ext>
    </p:extLst>
  </p:cSld>
  <p:clrMapOvr>
    <a:masterClrMapping/>
  </p:clrMapOvr>
  <mc:AlternateContent xmlns:mc="http://schemas.openxmlformats.org/markup-compatibility/2006" xmlns:p14="http://schemas.microsoft.com/office/powerpoint/2010/main">
    <mc:Choice Requires="p14">
      <p:transition spd="slow" p14:dur="2000" advTm="80554"/>
    </mc:Choice>
    <mc:Fallback xmlns="">
      <p:transition spd="slow" advTm="80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5efdd13e1a_1_156"/>
          <p:cNvSpPr txBox="1">
            <a:spLocks noGrp="1"/>
          </p:cNvSpPr>
          <p:nvPr>
            <p:ph type="title"/>
          </p:nvPr>
        </p:nvSpPr>
        <p:spPr>
          <a:xfrm>
            <a:off x="326571" y="196525"/>
            <a:ext cx="8647612" cy="533475"/>
          </a:xfrm>
          <a:prstGeom prst="rect">
            <a:avLst/>
          </a:prstGeom>
        </p:spPr>
        <p:txBody>
          <a:bodyPr spcFirstLastPara="1" vert="horz" wrap="square" lIns="68569" tIns="34275" rIns="68569" bIns="34275" rtlCol="0" anchor="b" anchorCtr="0">
            <a:normAutofit fontScale="90000"/>
          </a:bodyPr>
          <a:lstStyle/>
          <a:p>
            <a:pPr>
              <a:spcBef>
                <a:spcPts val="0"/>
              </a:spcBef>
            </a:pPr>
            <a:r>
              <a:rPr lang="en-US" b="1"/>
              <a:t>Community School </a:t>
            </a:r>
            <a:r>
              <a:rPr lang="en-US"/>
              <a:t>Transformation Plan</a:t>
            </a:r>
            <a:endParaRPr b="1"/>
          </a:p>
        </p:txBody>
      </p:sp>
      <p:sp>
        <p:nvSpPr>
          <p:cNvPr id="239" name="Google Shape;239;g25efdd13e1a_1_156"/>
          <p:cNvSpPr/>
          <p:nvPr/>
        </p:nvSpPr>
        <p:spPr>
          <a:xfrm>
            <a:off x="1162594" y="2143805"/>
            <a:ext cx="6858000" cy="1011044"/>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2"/>
            </a:solidFill>
            <a:prstDash val="solid"/>
            <a:miter lim="8000"/>
            <a:headEnd type="none" w="sm" len="sm"/>
            <a:tailEnd type="none" w="sm" len="sm"/>
          </a:ln>
        </p:spPr>
        <p:txBody>
          <a:bodyPr spcFirstLastPara="1" wrap="square" lIns="68569" tIns="34275" rIns="68569" bIns="34275" anchor="ctr" anchorCtr="0">
            <a:noAutofit/>
          </a:bodyPr>
          <a:lstStyle/>
          <a:p>
            <a:endParaRPr sz="1350">
              <a:solidFill>
                <a:srgbClr val="000000"/>
              </a:solidFill>
              <a:latin typeface="Calibri"/>
              <a:ea typeface="Calibri"/>
              <a:cs typeface="Calibri"/>
              <a:sym typeface="Calibri"/>
            </a:endParaRPr>
          </a:p>
        </p:txBody>
      </p:sp>
      <p:sp>
        <p:nvSpPr>
          <p:cNvPr id="240" name="Google Shape;240;g25efdd13e1a_1_156"/>
          <p:cNvSpPr/>
          <p:nvPr/>
        </p:nvSpPr>
        <p:spPr>
          <a:xfrm>
            <a:off x="1002688" y="2168600"/>
            <a:ext cx="7177812" cy="1011044"/>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68569" tIns="34275" rIns="68569" bIns="34275" anchor="ctr" anchorCtr="0">
            <a:noAutofit/>
          </a:bodyPr>
          <a:lstStyle/>
          <a:p>
            <a:endParaRPr sz="1350">
              <a:solidFill>
                <a:schemeClr val="lt1"/>
              </a:solidFill>
              <a:latin typeface="Calibri"/>
              <a:ea typeface="Calibri"/>
              <a:cs typeface="Calibri"/>
              <a:sym typeface="Calibri"/>
            </a:endParaRPr>
          </a:p>
        </p:txBody>
      </p:sp>
      <p:sp>
        <p:nvSpPr>
          <p:cNvPr id="242" name="Google Shape;242;g25efdd13e1a_1_156"/>
          <p:cNvSpPr/>
          <p:nvPr/>
        </p:nvSpPr>
        <p:spPr>
          <a:xfrm rot="8100000">
            <a:off x="2471909" y="1556742"/>
            <a:ext cx="251058" cy="334736"/>
          </a:xfrm>
          <a:prstGeom prst="teardrop">
            <a:avLst>
              <a:gd name="adj" fmla="val 100000"/>
            </a:avLst>
          </a:prstGeom>
          <a:solidFill>
            <a:schemeClr val="accent1"/>
          </a:solidFill>
          <a:ln>
            <a:noFill/>
          </a:ln>
        </p:spPr>
        <p:txBody>
          <a:bodyPr spcFirstLastPara="1" wrap="square" lIns="68569" tIns="68569" rIns="68569" bIns="68569" anchor="ctr" anchorCtr="0">
            <a:noAutofit/>
          </a:bodyPr>
          <a:lstStyle/>
          <a:p>
            <a:endParaRPr sz="1350">
              <a:solidFill>
                <a:schemeClr val="dk1"/>
              </a:solidFill>
              <a:latin typeface="Fira Sans"/>
              <a:ea typeface="Fira Sans"/>
              <a:cs typeface="Fira Sans"/>
              <a:sym typeface="Fira Sans"/>
            </a:endParaRPr>
          </a:p>
        </p:txBody>
      </p:sp>
      <p:grpSp>
        <p:nvGrpSpPr>
          <p:cNvPr id="244" name="Google Shape;244;g25efdd13e1a_1_156"/>
          <p:cNvGrpSpPr/>
          <p:nvPr/>
        </p:nvGrpSpPr>
        <p:grpSpPr>
          <a:xfrm>
            <a:off x="3920275" y="1543772"/>
            <a:ext cx="355050" cy="473388"/>
            <a:chOff x="3814414" y="1703401"/>
            <a:chExt cx="473400" cy="473400"/>
          </a:xfrm>
        </p:grpSpPr>
        <p:sp>
          <p:nvSpPr>
            <p:cNvPr id="245" name="Google Shape;245;g25efdd13e1a_1_156"/>
            <p:cNvSpPr/>
            <p:nvPr/>
          </p:nvSpPr>
          <p:spPr>
            <a:xfrm rot="8100000">
              <a:off x="3883742" y="1772729"/>
              <a:ext cx="334744" cy="334744"/>
            </a:xfrm>
            <a:prstGeom prst="teardrop">
              <a:avLst>
                <a:gd name="adj" fmla="val 100000"/>
              </a:avLst>
            </a:prstGeom>
            <a:solidFill>
              <a:schemeClr val="accent3"/>
            </a:solidFill>
            <a:ln>
              <a:noFill/>
            </a:ln>
          </p:spPr>
          <p:txBody>
            <a:bodyPr spcFirstLastPara="1" wrap="square" lIns="68569" tIns="68569" rIns="68569" bIns="68569" anchor="ctr" anchorCtr="0">
              <a:noAutofit/>
            </a:bodyPr>
            <a:lstStyle/>
            <a:p>
              <a:endParaRPr sz="1350">
                <a:solidFill>
                  <a:schemeClr val="dk1"/>
                </a:solidFill>
                <a:latin typeface="Fira Sans"/>
                <a:ea typeface="Fira Sans"/>
                <a:cs typeface="Fira Sans"/>
                <a:sym typeface="Fira Sans"/>
              </a:endParaRPr>
            </a:p>
          </p:txBody>
        </p:sp>
        <p:sp>
          <p:nvSpPr>
            <p:cNvPr id="246" name="Google Shape;246;g25efdd13e1a_1_156"/>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algn="ctr"/>
              <a:endParaRPr lang="en-US" sz="450" dirty="0">
                <a:solidFill>
                  <a:schemeClr val="dk1"/>
                </a:solidFill>
                <a:latin typeface="Fira Sans"/>
                <a:ea typeface="Fira Sans"/>
                <a:cs typeface="Fira Sans"/>
              </a:endParaRPr>
            </a:p>
          </p:txBody>
        </p:sp>
      </p:grpSp>
      <p:grpSp>
        <p:nvGrpSpPr>
          <p:cNvPr id="247" name="Google Shape;247;g25efdd13e1a_1_156"/>
          <p:cNvGrpSpPr/>
          <p:nvPr/>
        </p:nvGrpSpPr>
        <p:grpSpPr>
          <a:xfrm>
            <a:off x="5717714" y="1254143"/>
            <a:ext cx="355050" cy="473388"/>
            <a:chOff x="5842489" y="1703401"/>
            <a:chExt cx="473400" cy="473400"/>
          </a:xfrm>
        </p:grpSpPr>
        <p:sp>
          <p:nvSpPr>
            <p:cNvPr id="248" name="Google Shape;248;g25efdd13e1a_1_156"/>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68569" tIns="68569" rIns="68569" bIns="68569" anchor="ctr" anchorCtr="0">
              <a:noAutofit/>
            </a:bodyPr>
            <a:lstStyle/>
            <a:p>
              <a:endParaRPr sz="1350">
                <a:solidFill>
                  <a:schemeClr val="dk1"/>
                </a:solidFill>
                <a:latin typeface="Fira Sans"/>
                <a:ea typeface="Fira Sans"/>
                <a:cs typeface="Fira Sans"/>
                <a:sym typeface="Fira Sans"/>
              </a:endParaRPr>
            </a:p>
          </p:txBody>
        </p:sp>
        <p:sp>
          <p:nvSpPr>
            <p:cNvPr id="249" name="Google Shape;249;g25efdd13e1a_1_156"/>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US" sz="450">
                  <a:solidFill>
                    <a:schemeClr val="dk1"/>
                  </a:solidFill>
                  <a:latin typeface="Fira Sans"/>
                  <a:ea typeface="Fira Sans"/>
                  <a:cs typeface="Fira Sans"/>
                  <a:sym typeface="Fira Sans"/>
                </a:rPr>
                <a:t>5</a:t>
              </a:r>
              <a:endParaRPr sz="450">
                <a:solidFill>
                  <a:schemeClr val="dk1"/>
                </a:solidFill>
                <a:latin typeface="Fira Sans"/>
                <a:ea typeface="Fira Sans"/>
                <a:cs typeface="Fira Sans"/>
                <a:sym typeface="Fira Sans"/>
              </a:endParaRPr>
            </a:p>
          </p:txBody>
        </p:sp>
      </p:grpSp>
      <p:sp>
        <p:nvSpPr>
          <p:cNvPr id="254" name="Google Shape;254;g25efdd13e1a_1_156"/>
          <p:cNvSpPr/>
          <p:nvPr/>
        </p:nvSpPr>
        <p:spPr>
          <a:xfrm rot="18900000">
            <a:off x="4873640" y="3360790"/>
            <a:ext cx="251058" cy="334736"/>
          </a:xfrm>
          <a:prstGeom prst="teardrop">
            <a:avLst>
              <a:gd name="adj" fmla="val 100000"/>
            </a:avLst>
          </a:prstGeom>
          <a:solidFill>
            <a:schemeClr val="accent4"/>
          </a:solidFill>
          <a:ln>
            <a:noFill/>
          </a:ln>
        </p:spPr>
        <p:txBody>
          <a:bodyPr spcFirstLastPara="1" wrap="square" lIns="68569" tIns="68569" rIns="68569" bIns="68569" anchor="ctr" anchorCtr="0">
            <a:noAutofit/>
          </a:bodyPr>
          <a:lstStyle/>
          <a:p>
            <a:endParaRPr sz="1350">
              <a:solidFill>
                <a:schemeClr val="dk1"/>
              </a:solidFill>
              <a:latin typeface="Fira Sans"/>
              <a:ea typeface="Fira Sans"/>
              <a:cs typeface="Fira Sans"/>
              <a:sym typeface="Fira Sans"/>
            </a:endParaRPr>
          </a:p>
        </p:txBody>
      </p:sp>
      <p:grpSp>
        <p:nvGrpSpPr>
          <p:cNvPr id="256" name="Google Shape;256;g25efdd13e1a_1_156"/>
          <p:cNvGrpSpPr/>
          <p:nvPr/>
        </p:nvGrpSpPr>
        <p:grpSpPr>
          <a:xfrm>
            <a:off x="3291083" y="3432893"/>
            <a:ext cx="355050" cy="473388"/>
            <a:chOff x="2824664" y="3576300"/>
            <a:chExt cx="473400" cy="473400"/>
          </a:xfrm>
        </p:grpSpPr>
        <p:sp>
          <p:nvSpPr>
            <p:cNvPr id="257" name="Google Shape;257;g25efdd13e1a_1_156"/>
            <p:cNvSpPr/>
            <p:nvPr/>
          </p:nvSpPr>
          <p:spPr>
            <a:xfrm rot="-2700000">
              <a:off x="2893992" y="3645628"/>
              <a:ext cx="334744" cy="334744"/>
            </a:xfrm>
            <a:prstGeom prst="teardrop">
              <a:avLst>
                <a:gd name="adj" fmla="val 100000"/>
              </a:avLst>
            </a:prstGeom>
            <a:solidFill>
              <a:schemeClr val="accent2"/>
            </a:solidFill>
            <a:ln>
              <a:noFill/>
            </a:ln>
          </p:spPr>
          <p:txBody>
            <a:bodyPr spcFirstLastPara="1" wrap="square" lIns="68569" tIns="68569" rIns="68569" bIns="68569" anchor="ctr" anchorCtr="0">
              <a:noAutofit/>
            </a:bodyPr>
            <a:lstStyle/>
            <a:p>
              <a:endParaRPr sz="1350">
                <a:solidFill>
                  <a:schemeClr val="dk1"/>
                </a:solidFill>
                <a:latin typeface="Fira Sans"/>
                <a:ea typeface="Fira Sans"/>
                <a:cs typeface="Fira Sans"/>
                <a:sym typeface="Fira Sans"/>
              </a:endParaRPr>
            </a:p>
          </p:txBody>
        </p:sp>
        <p:sp>
          <p:nvSpPr>
            <p:cNvPr id="258" name="Google Shape;258;g25efdd13e1a_1_156"/>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algn="ctr"/>
              <a:endParaRPr lang="en-US" sz="450" dirty="0">
                <a:solidFill>
                  <a:schemeClr val="dk1"/>
                </a:solidFill>
                <a:latin typeface="Fira Sans"/>
                <a:ea typeface="Fira Sans"/>
                <a:cs typeface="Fira Sans"/>
              </a:endParaRPr>
            </a:p>
          </p:txBody>
        </p:sp>
      </p:grpSp>
      <p:sp>
        <p:nvSpPr>
          <p:cNvPr id="259" name="Google Shape;259;g25efdd13e1a_1_156"/>
          <p:cNvSpPr txBox="1"/>
          <p:nvPr/>
        </p:nvSpPr>
        <p:spPr>
          <a:xfrm>
            <a:off x="1408336" y="1278999"/>
            <a:ext cx="964800" cy="533475"/>
          </a:xfrm>
          <a:prstGeom prst="rect">
            <a:avLst/>
          </a:prstGeom>
          <a:noFill/>
          <a:ln>
            <a:noFill/>
          </a:ln>
        </p:spPr>
        <p:txBody>
          <a:bodyPr spcFirstLastPara="1" wrap="square" lIns="0" tIns="0" rIns="0" bIns="0" anchor="b" anchorCtr="0">
            <a:noAutofit/>
          </a:bodyPr>
          <a:lstStyle/>
          <a:p>
            <a:pPr algn="ctr"/>
            <a:r>
              <a:rPr lang="en-US" sz="1350">
                <a:solidFill>
                  <a:schemeClr val="dk1"/>
                </a:solidFill>
                <a:latin typeface="Fira Sans"/>
                <a:ea typeface="Fira Sans"/>
                <a:cs typeface="Fira Sans"/>
                <a:sym typeface="Fira Sans"/>
              </a:rPr>
              <a:t>What is a Community School?</a:t>
            </a:r>
            <a:endParaRPr sz="1350">
              <a:solidFill>
                <a:schemeClr val="dk1"/>
              </a:solidFill>
              <a:latin typeface="Fira Sans"/>
              <a:ea typeface="Fira Sans"/>
              <a:cs typeface="Fira Sans"/>
              <a:sym typeface="Fira Sans"/>
            </a:endParaRPr>
          </a:p>
        </p:txBody>
      </p:sp>
      <p:sp>
        <p:nvSpPr>
          <p:cNvPr id="260" name="Google Shape;260;g25efdd13e1a_1_156"/>
          <p:cNvSpPr txBox="1"/>
          <p:nvPr/>
        </p:nvSpPr>
        <p:spPr>
          <a:xfrm>
            <a:off x="3463325" y="835013"/>
            <a:ext cx="1134573" cy="641700"/>
          </a:xfrm>
          <a:prstGeom prst="rect">
            <a:avLst/>
          </a:prstGeom>
          <a:noFill/>
          <a:ln>
            <a:noFill/>
          </a:ln>
        </p:spPr>
        <p:txBody>
          <a:bodyPr spcFirstLastPara="1" wrap="square" lIns="0" tIns="0" rIns="0" bIns="0" anchor="b" anchorCtr="0">
            <a:noAutofit/>
          </a:bodyPr>
          <a:lstStyle/>
          <a:p>
            <a:pPr algn="ctr"/>
            <a:r>
              <a:rPr lang="en-US" sz="1350" dirty="0">
                <a:solidFill>
                  <a:schemeClr val="dk1"/>
                </a:solidFill>
                <a:latin typeface="Fira Sans"/>
                <a:ea typeface="Fira Sans"/>
                <a:cs typeface="Fira Sans"/>
                <a:sym typeface="Fira Sans"/>
              </a:rPr>
              <a:t>Resource Inventory</a:t>
            </a:r>
            <a:endParaRPr lang="en-US" sz="1350" dirty="0">
              <a:solidFill>
                <a:schemeClr val="dk1"/>
              </a:solidFill>
              <a:latin typeface="Fira Sans"/>
              <a:ea typeface="Fira Sans"/>
              <a:cs typeface="Fira Sans"/>
            </a:endParaRPr>
          </a:p>
        </p:txBody>
      </p:sp>
      <p:sp>
        <p:nvSpPr>
          <p:cNvPr id="261" name="Google Shape;261;g25efdd13e1a_1_156"/>
          <p:cNvSpPr txBox="1"/>
          <p:nvPr/>
        </p:nvSpPr>
        <p:spPr>
          <a:xfrm>
            <a:off x="5061632" y="971722"/>
            <a:ext cx="1311423" cy="641700"/>
          </a:xfrm>
          <a:prstGeom prst="rect">
            <a:avLst/>
          </a:prstGeom>
          <a:noFill/>
          <a:ln>
            <a:noFill/>
          </a:ln>
        </p:spPr>
        <p:txBody>
          <a:bodyPr spcFirstLastPara="1" wrap="square" lIns="0" tIns="0" rIns="0" bIns="0" anchor="b" anchorCtr="0">
            <a:noAutofit/>
          </a:bodyPr>
          <a:lstStyle/>
          <a:p>
            <a:pPr algn="ctr"/>
            <a:r>
              <a:rPr lang="en-US" sz="1350" dirty="0">
                <a:solidFill>
                  <a:schemeClr val="dk1"/>
                </a:solidFill>
                <a:latin typeface="Fira Sans"/>
                <a:ea typeface="Fira Sans"/>
                <a:cs typeface="Fira Sans"/>
                <a:sym typeface="Fira Sans"/>
              </a:rPr>
              <a:t>Implementation Plan Goals</a:t>
            </a:r>
          </a:p>
        </p:txBody>
      </p:sp>
      <p:sp>
        <p:nvSpPr>
          <p:cNvPr id="262" name="Google Shape;262;g25efdd13e1a_1_156"/>
          <p:cNvSpPr txBox="1"/>
          <p:nvPr/>
        </p:nvSpPr>
        <p:spPr>
          <a:xfrm>
            <a:off x="2858101" y="3667265"/>
            <a:ext cx="1353569" cy="1144915"/>
          </a:xfrm>
          <a:prstGeom prst="rect">
            <a:avLst/>
          </a:prstGeom>
          <a:noFill/>
          <a:ln>
            <a:noFill/>
          </a:ln>
        </p:spPr>
        <p:txBody>
          <a:bodyPr spcFirstLastPara="1" wrap="square" lIns="0" tIns="0" rIns="0" bIns="0" anchor="t" anchorCtr="0">
            <a:noAutofit/>
          </a:bodyPr>
          <a:lstStyle/>
          <a:p>
            <a:pPr algn="ctr"/>
            <a:endParaRPr sz="675">
              <a:solidFill>
                <a:schemeClr val="dk1"/>
              </a:solidFill>
              <a:latin typeface="Fira Sans"/>
              <a:ea typeface="Fira Sans"/>
              <a:cs typeface="Fira Sans"/>
              <a:sym typeface="Fira Sans"/>
            </a:endParaRPr>
          </a:p>
          <a:p>
            <a:pPr algn="ctr"/>
            <a:r>
              <a:rPr lang="en-US" sz="1350">
                <a:solidFill>
                  <a:schemeClr val="dk1"/>
                </a:solidFill>
                <a:latin typeface="Fira Sans"/>
                <a:ea typeface="Fira Sans"/>
                <a:cs typeface="Fira Sans"/>
                <a:sym typeface="Fira Sans"/>
              </a:rPr>
              <a:t>What are our strengths and areas to grow?</a:t>
            </a:r>
            <a:endParaRPr sz="1350">
              <a:solidFill>
                <a:schemeClr val="dk1"/>
              </a:solidFill>
              <a:latin typeface="Fira Sans"/>
              <a:ea typeface="Fira Sans"/>
              <a:cs typeface="Fira Sans"/>
              <a:sym typeface="Fira Sans"/>
            </a:endParaRPr>
          </a:p>
        </p:txBody>
      </p:sp>
      <p:sp>
        <p:nvSpPr>
          <p:cNvPr id="263" name="Google Shape;263;g25efdd13e1a_1_156"/>
          <p:cNvSpPr txBox="1"/>
          <p:nvPr/>
        </p:nvSpPr>
        <p:spPr>
          <a:xfrm>
            <a:off x="4509149" y="3767306"/>
            <a:ext cx="1108799" cy="641700"/>
          </a:xfrm>
          <a:prstGeom prst="rect">
            <a:avLst/>
          </a:prstGeom>
          <a:noFill/>
          <a:ln>
            <a:noFill/>
          </a:ln>
        </p:spPr>
        <p:txBody>
          <a:bodyPr spcFirstLastPara="1" wrap="square" lIns="0" tIns="0" rIns="0" bIns="0" anchor="t" anchorCtr="0">
            <a:noAutofit/>
          </a:bodyPr>
          <a:lstStyle/>
          <a:p>
            <a:pPr algn="ctr"/>
            <a:r>
              <a:rPr lang="en-US" sz="1350">
                <a:solidFill>
                  <a:schemeClr val="dk1"/>
                </a:solidFill>
                <a:latin typeface="Fira Sans"/>
                <a:ea typeface="Fira Sans"/>
                <a:cs typeface="Fira Sans"/>
                <a:sym typeface="Fira Sans"/>
              </a:rPr>
              <a:t>Theory of Change/Logic Model</a:t>
            </a:r>
            <a:endParaRPr sz="1350">
              <a:solidFill>
                <a:schemeClr val="dk1"/>
              </a:solidFill>
              <a:latin typeface="Fira Sans"/>
              <a:ea typeface="Fira Sans"/>
              <a:cs typeface="Fira Sans"/>
              <a:sym typeface="Fira Sans"/>
            </a:endParaRPr>
          </a:p>
        </p:txBody>
      </p:sp>
      <p:sp>
        <p:nvSpPr>
          <p:cNvPr id="264" name="Google Shape;264;g25efdd13e1a_1_156"/>
          <p:cNvSpPr txBox="1"/>
          <p:nvPr/>
        </p:nvSpPr>
        <p:spPr>
          <a:xfrm>
            <a:off x="5981417" y="3764085"/>
            <a:ext cx="1108800" cy="861135"/>
          </a:xfrm>
          <a:prstGeom prst="rect">
            <a:avLst/>
          </a:prstGeom>
          <a:noFill/>
          <a:ln>
            <a:noFill/>
          </a:ln>
        </p:spPr>
        <p:txBody>
          <a:bodyPr spcFirstLastPara="1" wrap="square" lIns="0" tIns="0" rIns="0" bIns="0" anchor="t" anchorCtr="0">
            <a:noAutofit/>
          </a:bodyPr>
          <a:lstStyle/>
          <a:p>
            <a:pPr algn="ctr"/>
            <a:r>
              <a:rPr lang="en-US" sz="1350" dirty="0">
                <a:solidFill>
                  <a:schemeClr val="dk1"/>
                </a:solidFill>
                <a:latin typeface="Fira Sans"/>
                <a:ea typeface="Fira Sans"/>
                <a:cs typeface="Fira Sans"/>
                <a:sym typeface="Fira Sans"/>
              </a:rPr>
              <a:t>Funding CSC and Extended Day Programs</a:t>
            </a:r>
            <a:endParaRPr sz="1350" dirty="0">
              <a:solidFill>
                <a:schemeClr val="dk1"/>
              </a:solidFill>
              <a:latin typeface="Fira Sans"/>
              <a:ea typeface="Fira Sans"/>
              <a:cs typeface="Fira Sans"/>
              <a:sym typeface="Fira Sans"/>
            </a:endParaRPr>
          </a:p>
        </p:txBody>
      </p:sp>
      <p:grpSp>
        <p:nvGrpSpPr>
          <p:cNvPr id="265" name="Google Shape;265;g25efdd13e1a_1_156"/>
          <p:cNvGrpSpPr/>
          <p:nvPr/>
        </p:nvGrpSpPr>
        <p:grpSpPr>
          <a:xfrm rot="10740000">
            <a:off x="6972764" y="1430471"/>
            <a:ext cx="355050" cy="473388"/>
            <a:chOff x="6880814" y="3576300"/>
            <a:chExt cx="473400" cy="473400"/>
          </a:xfrm>
        </p:grpSpPr>
        <p:sp>
          <p:nvSpPr>
            <p:cNvPr id="266" name="Google Shape;266;g25efdd13e1a_1_156"/>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68569" tIns="68569" rIns="68569" bIns="68569" anchor="ctr" anchorCtr="0">
              <a:noAutofit/>
            </a:bodyPr>
            <a:lstStyle/>
            <a:p>
              <a:endParaRPr sz="1350">
                <a:solidFill>
                  <a:schemeClr val="dk1"/>
                </a:solidFill>
                <a:latin typeface="Fira Sans"/>
                <a:ea typeface="Fira Sans"/>
                <a:cs typeface="Fira Sans"/>
                <a:sym typeface="Fira Sans"/>
              </a:endParaRPr>
            </a:p>
          </p:txBody>
        </p:sp>
        <p:sp>
          <p:nvSpPr>
            <p:cNvPr id="267" name="Google Shape;267;g25efdd13e1a_1_156"/>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algn="ctr"/>
              <a:endParaRPr lang="en-US" sz="450" dirty="0">
                <a:solidFill>
                  <a:schemeClr val="dk1"/>
                </a:solidFill>
                <a:latin typeface="Fira Sans"/>
                <a:ea typeface="Fira Sans"/>
                <a:cs typeface="Fira Sans"/>
              </a:endParaRPr>
            </a:p>
          </p:txBody>
        </p:sp>
      </p:grpSp>
      <p:sp>
        <p:nvSpPr>
          <p:cNvPr id="268" name="Google Shape;268;g25efdd13e1a_1_156"/>
          <p:cNvSpPr txBox="1"/>
          <p:nvPr/>
        </p:nvSpPr>
        <p:spPr>
          <a:xfrm>
            <a:off x="6710243" y="833851"/>
            <a:ext cx="935517" cy="553976"/>
          </a:xfrm>
          <a:prstGeom prst="rect">
            <a:avLst/>
          </a:prstGeom>
          <a:noFill/>
          <a:ln>
            <a:noFill/>
          </a:ln>
        </p:spPr>
        <p:txBody>
          <a:bodyPr spcFirstLastPara="1" wrap="square" lIns="68569" tIns="68569" rIns="68569" bIns="68569" anchor="t" anchorCtr="0">
            <a:spAutoFit/>
          </a:bodyPr>
          <a:lstStyle/>
          <a:p>
            <a:pPr algn="ctr"/>
            <a:r>
              <a:rPr lang="en-US" sz="1350" b="1">
                <a:latin typeface="Fira Sans Light"/>
                <a:ea typeface="Fira Sans Light"/>
                <a:cs typeface="Fira Sans Light"/>
                <a:sym typeface="Fira Sans Light"/>
              </a:rPr>
              <a:t>Advisory Board</a:t>
            </a:r>
            <a:endParaRPr sz="1350" b="1">
              <a:latin typeface="Fira Sans Light"/>
              <a:ea typeface="Fira Sans Light"/>
              <a:cs typeface="Fira Sans Light"/>
              <a:sym typeface="Fira Sans Light"/>
            </a:endParaRPr>
          </a:p>
        </p:txBody>
      </p:sp>
      <p:cxnSp>
        <p:nvCxnSpPr>
          <p:cNvPr id="9" name="Straight Connector 8">
            <a:extLst>
              <a:ext uri="{FF2B5EF4-FFF2-40B4-BE49-F238E27FC236}">
                <a16:creationId xmlns:a16="http://schemas.microsoft.com/office/drawing/2014/main" id="{7C43EC4C-5DA9-70AC-A2EA-A71775B3F520}"/>
              </a:ext>
            </a:extLst>
          </p:cNvPr>
          <p:cNvCxnSpPr>
            <a:cxnSpLocks/>
          </p:cNvCxnSpPr>
          <p:nvPr/>
        </p:nvCxnSpPr>
        <p:spPr>
          <a:xfrm>
            <a:off x="326571" y="767329"/>
            <a:ext cx="8530046" cy="19616"/>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71B63ABA-6E14-E155-53DE-1295E86D6A6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767828" y="3432048"/>
            <a:ext cx="1543050" cy="1543050"/>
          </a:xfrm>
          <a:prstGeom prst="ellipse">
            <a:avLst/>
          </a:prstGeom>
        </p:spPr>
      </p:pic>
      <p:sp>
        <p:nvSpPr>
          <p:cNvPr id="10" name="Google Shape;242;g25efdd13e1a_1_156">
            <a:extLst>
              <a:ext uri="{FF2B5EF4-FFF2-40B4-BE49-F238E27FC236}">
                <a16:creationId xmlns:a16="http://schemas.microsoft.com/office/drawing/2014/main" id="{49DE3C62-F9E8-D026-EC97-97EFECB5B4EA}"/>
              </a:ext>
            </a:extLst>
          </p:cNvPr>
          <p:cNvSpPr/>
          <p:nvPr/>
        </p:nvSpPr>
        <p:spPr>
          <a:xfrm rot="8100000">
            <a:off x="5649449" y="1648181"/>
            <a:ext cx="251058" cy="334736"/>
          </a:xfrm>
          <a:prstGeom prst="teardrop">
            <a:avLst>
              <a:gd name="adj" fmla="val 100000"/>
            </a:avLst>
          </a:prstGeom>
          <a:solidFill>
            <a:schemeClr val="accent1"/>
          </a:solidFill>
          <a:ln>
            <a:noFill/>
          </a:ln>
        </p:spPr>
        <p:txBody>
          <a:bodyPr spcFirstLastPara="1" wrap="square" lIns="68569" tIns="68569" rIns="68569" bIns="68569" anchor="ctr" anchorCtr="0">
            <a:noAutofit/>
          </a:bodyPr>
          <a:lstStyle/>
          <a:p>
            <a:endParaRPr sz="1350">
              <a:solidFill>
                <a:schemeClr val="dk1"/>
              </a:solidFill>
              <a:latin typeface="Fira Sans"/>
              <a:ea typeface="Fira Sans"/>
              <a:cs typeface="Fira Sans"/>
              <a:sym typeface="Fira Sans"/>
            </a:endParaRPr>
          </a:p>
        </p:txBody>
      </p:sp>
      <p:sp>
        <p:nvSpPr>
          <p:cNvPr id="11" name="Google Shape;242;g25efdd13e1a_1_156">
            <a:extLst>
              <a:ext uri="{FF2B5EF4-FFF2-40B4-BE49-F238E27FC236}">
                <a16:creationId xmlns:a16="http://schemas.microsoft.com/office/drawing/2014/main" id="{C61062D6-C160-93C4-95B3-01DE1EBD7DD5}"/>
              </a:ext>
            </a:extLst>
          </p:cNvPr>
          <p:cNvSpPr/>
          <p:nvPr/>
        </p:nvSpPr>
        <p:spPr>
          <a:xfrm rot="19500000">
            <a:off x="6327629" y="3393161"/>
            <a:ext cx="251058" cy="334736"/>
          </a:xfrm>
          <a:prstGeom prst="teardrop">
            <a:avLst>
              <a:gd name="adj" fmla="val 100000"/>
            </a:avLst>
          </a:prstGeom>
          <a:solidFill>
            <a:schemeClr val="accent1"/>
          </a:solidFill>
          <a:ln>
            <a:noFill/>
          </a:ln>
        </p:spPr>
        <p:txBody>
          <a:bodyPr spcFirstLastPara="1" wrap="square" lIns="68569" tIns="68569" rIns="68569" bIns="68569" anchor="ctr" anchorCtr="0">
            <a:noAutofit/>
          </a:bodyPr>
          <a:lstStyle/>
          <a:p>
            <a:endParaRPr sz="1350">
              <a:solidFill>
                <a:schemeClr val="dk1"/>
              </a:solidFill>
              <a:latin typeface="Fira Sans"/>
              <a:ea typeface="Fira Sans"/>
              <a:cs typeface="Fira Sans"/>
              <a:sym typeface="Fira Sans"/>
            </a:endParaRPr>
          </a:p>
        </p:txBody>
      </p:sp>
    </p:spTree>
  </p:cSld>
  <p:clrMapOvr>
    <a:masterClrMapping/>
  </p:clrMapOvr>
  <mc:AlternateContent xmlns:mc="http://schemas.openxmlformats.org/markup-compatibility/2006" xmlns:p14="http://schemas.microsoft.com/office/powerpoint/2010/main">
    <mc:Choice Requires="p14">
      <p:transition spd="slow" p14:dur="2000" advTm="88930"/>
    </mc:Choice>
    <mc:Fallback xmlns="">
      <p:transition spd="slow" advTm="88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F526409-A136-4488-A0AE-45BC1FEF258A}"/>
              </a:ext>
            </a:extLst>
          </p:cNvPr>
          <p:cNvSpPr txBox="1"/>
          <p:nvPr/>
        </p:nvSpPr>
        <p:spPr>
          <a:xfrm>
            <a:off x="4142645" y="855058"/>
            <a:ext cx="3621205" cy="830997"/>
          </a:xfrm>
          <a:prstGeom prst="rect">
            <a:avLst/>
          </a:prstGeom>
          <a:noFill/>
        </p:spPr>
        <p:txBody>
          <a:bodyPr wrap="square" rtlCol="0">
            <a:spAutoFit/>
          </a:bodyPr>
          <a:lstStyle/>
          <a:p>
            <a:r>
              <a:rPr lang="en-US" sz="2400" b="1">
                <a:latin typeface="Montserrat Bold" pitchFamily="2" charset="77"/>
              </a:rPr>
              <a:t>Community Schools </a:t>
            </a:r>
          </a:p>
          <a:p>
            <a:endParaRPr lang="en-US" sz="2400" b="1">
              <a:latin typeface="Montserrat Bold" pitchFamily="2" charset="77"/>
            </a:endParaRPr>
          </a:p>
        </p:txBody>
      </p:sp>
      <p:cxnSp>
        <p:nvCxnSpPr>
          <p:cNvPr id="10" name="Straight Connector 9">
            <a:extLst>
              <a:ext uri="{FF2B5EF4-FFF2-40B4-BE49-F238E27FC236}">
                <a16:creationId xmlns:a16="http://schemas.microsoft.com/office/drawing/2014/main" id="{EC36D4AC-74BB-4869-AA65-028C3836F787}"/>
              </a:ext>
            </a:extLst>
          </p:cNvPr>
          <p:cNvCxnSpPr>
            <a:cxnSpLocks/>
          </p:cNvCxnSpPr>
          <p:nvPr/>
        </p:nvCxnSpPr>
        <p:spPr>
          <a:xfrm>
            <a:off x="8193205" y="1405094"/>
            <a:ext cx="950795"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45E6B53-E1AB-BD4C-9176-0F7CD44F3454}"/>
              </a:ext>
            </a:extLst>
          </p:cNvPr>
          <p:cNvSpPr>
            <a:spLocks noGrp="1"/>
          </p:cNvSpPr>
          <p:nvPr>
            <p:ph type="sldNum" sz="quarter" idx="13"/>
          </p:nvPr>
        </p:nvSpPr>
        <p:spPr/>
        <p:txBody>
          <a:bodyPr/>
          <a:lstStyle/>
          <a:p>
            <a:fld id="{9E113F32-3E6D-4F9A-A773-66183D9F62AD}" type="slidenum">
              <a:rPr lang="en-ID" smtClean="0"/>
              <a:pPr/>
              <a:t>11</a:t>
            </a:fld>
            <a:endParaRPr lang="en-ID"/>
          </a:p>
        </p:txBody>
      </p:sp>
      <p:pic>
        <p:nvPicPr>
          <p:cNvPr id="4" name="Picture Placeholder 3">
            <a:extLst>
              <a:ext uri="{FF2B5EF4-FFF2-40B4-BE49-F238E27FC236}">
                <a16:creationId xmlns:a16="http://schemas.microsoft.com/office/drawing/2014/main" id="{0F4DF46A-4393-BE4A-830B-325E9DFB574D}"/>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a:stretch>
            <a:fillRect/>
          </a:stretch>
        </p:blipFill>
        <p:spPr>
          <a:xfrm>
            <a:off x="69448" y="914347"/>
            <a:ext cx="3933338" cy="3368881"/>
          </a:xfrm>
          <a:ln w="38100">
            <a:solidFill>
              <a:schemeClr val="accent1">
                <a:lumMod val="50000"/>
              </a:schemeClr>
            </a:solidFill>
          </a:ln>
        </p:spPr>
      </p:pic>
      <p:sp>
        <p:nvSpPr>
          <p:cNvPr id="3" name="TextBox 2">
            <a:extLst>
              <a:ext uri="{FF2B5EF4-FFF2-40B4-BE49-F238E27FC236}">
                <a16:creationId xmlns:a16="http://schemas.microsoft.com/office/drawing/2014/main" id="{E740588D-1420-3029-732E-7C538C66558A}"/>
              </a:ext>
            </a:extLst>
          </p:cNvPr>
          <p:cNvSpPr txBox="1"/>
          <p:nvPr/>
        </p:nvSpPr>
        <p:spPr>
          <a:xfrm>
            <a:off x="4572000" y="2387083"/>
            <a:ext cx="3621205" cy="923330"/>
          </a:xfrm>
          <a:prstGeom prst="rect">
            <a:avLst/>
          </a:prstGeom>
          <a:noFill/>
        </p:spPr>
        <p:txBody>
          <a:bodyPr wrap="square" rtlCol="0">
            <a:spAutoFit/>
          </a:bodyPr>
          <a:lstStyle/>
          <a:p>
            <a:r>
              <a:rPr lang="en-US" sz="1800" b="1" i="1">
                <a:latin typeface="Montserrat Bold" pitchFamily="2" charset="77"/>
              </a:rPr>
              <a:t>A good investment in Maine’s students, families and communities.</a:t>
            </a:r>
            <a:endParaRPr lang="en-ID" sz="1800" b="1" i="1">
              <a:latin typeface="Montserrat Bold" pitchFamily="2" charset="77"/>
            </a:endParaRPr>
          </a:p>
        </p:txBody>
      </p:sp>
      <p:pic>
        <p:nvPicPr>
          <p:cNvPr id="6" name="Audio 5">
            <a:hlinkClick r:id="" action="ppaction://media"/>
            <a:extLst>
              <a:ext uri="{FF2B5EF4-FFF2-40B4-BE49-F238E27FC236}">
                <a16:creationId xmlns:a16="http://schemas.microsoft.com/office/drawing/2014/main" id="{D8973970-3BE6-8575-AF65-9DB796DBEDB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2981601"/>
      </p:ext>
    </p:extLst>
  </p:cSld>
  <p:clrMapOvr>
    <a:masterClrMapping/>
  </p:clrMapOvr>
  <mc:AlternateContent xmlns:mc="http://schemas.openxmlformats.org/markup-compatibility/2006" xmlns:p14="http://schemas.microsoft.com/office/powerpoint/2010/main">
    <mc:Choice Requires="p14">
      <p:transition spd="slow" p14:dur="2000" advTm="84546"/>
    </mc:Choice>
    <mc:Fallback xmlns="">
      <p:transition spd="slow" advTm="84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lassroom of students raising their hands in front of a teacher">
            <a:extLst>
              <a:ext uri="{FF2B5EF4-FFF2-40B4-BE49-F238E27FC236}">
                <a16:creationId xmlns:a16="http://schemas.microsoft.com/office/drawing/2014/main" id="{E48532D9-D742-4311-0BEE-FAFDF2E5B1C2}"/>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0240" r="10240"/>
          <a:stretch>
            <a:fillRect/>
          </a:stretch>
        </p:blipFill>
        <p:spPr>
          <a:xfrm>
            <a:off x="115200" y="950866"/>
            <a:ext cx="4040205" cy="3460412"/>
          </a:xfrm>
        </p:spPr>
      </p:pic>
      <p:sp>
        <p:nvSpPr>
          <p:cNvPr id="3" name="Slide Number Placeholder 2">
            <a:extLst>
              <a:ext uri="{FF2B5EF4-FFF2-40B4-BE49-F238E27FC236}">
                <a16:creationId xmlns:a16="http://schemas.microsoft.com/office/drawing/2014/main" id="{5DA07AAE-A57A-72B4-FDAC-114943112FB7}"/>
              </a:ext>
            </a:extLst>
          </p:cNvPr>
          <p:cNvSpPr>
            <a:spLocks noGrp="1"/>
          </p:cNvSpPr>
          <p:nvPr>
            <p:ph type="sldNum" sz="quarter" idx="13"/>
          </p:nvPr>
        </p:nvSpPr>
        <p:spPr/>
        <p:txBody>
          <a:bodyPr/>
          <a:lstStyle/>
          <a:p>
            <a:fld id="{9E113F32-3E6D-4F9A-A773-66183D9F62AD}" type="slidenum">
              <a:rPr lang="en-ID" smtClean="0"/>
              <a:pPr/>
              <a:t>12</a:t>
            </a:fld>
            <a:endParaRPr lang="en-ID"/>
          </a:p>
        </p:txBody>
      </p:sp>
      <p:sp>
        <p:nvSpPr>
          <p:cNvPr id="4" name="TextBox 3">
            <a:extLst>
              <a:ext uri="{FF2B5EF4-FFF2-40B4-BE49-F238E27FC236}">
                <a16:creationId xmlns:a16="http://schemas.microsoft.com/office/drawing/2014/main" id="{8E2EF2AC-7CAC-42AC-FE37-F727B3A9893B}"/>
              </a:ext>
            </a:extLst>
          </p:cNvPr>
          <p:cNvSpPr txBox="1"/>
          <p:nvPr/>
        </p:nvSpPr>
        <p:spPr>
          <a:xfrm>
            <a:off x="4428000" y="1900800"/>
            <a:ext cx="4507200" cy="923330"/>
          </a:xfrm>
          <a:prstGeom prst="rect">
            <a:avLst/>
          </a:prstGeom>
          <a:noFill/>
        </p:spPr>
        <p:txBody>
          <a:bodyPr wrap="square" rtlCol="0">
            <a:spAutoFit/>
          </a:bodyPr>
          <a:lstStyle/>
          <a:p>
            <a:r>
              <a:rPr lang="en-US" i="1" dirty="0"/>
              <a:t>For more information please contact</a:t>
            </a:r>
          </a:p>
          <a:p>
            <a:r>
              <a:rPr lang="en-US" i="1" dirty="0"/>
              <a:t> Ann Hanna, Community Schools Consultant- ann.c.hanna@maine.gov</a:t>
            </a:r>
          </a:p>
        </p:txBody>
      </p:sp>
      <p:pic>
        <p:nvPicPr>
          <p:cNvPr id="5" name="Audio 4">
            <a:hlinkClick r:id="" action="ppaction://media"/>
            <a:extLst>
              <a:ext uri="{FF2B5EF4-FFF2-40B4-BE49-F238E27FC236}">
                <a16:creationId xmlns:a16="http://schemas.microsoft.com/office/drawing/2014/main" id="{E3FD4573-0AEC-DD47-31F2-73011F3C51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538281354"/>
      </p:ext>
    </p:extLst>
  </p:cSld>
  <p:clrMapOvr>
    <a:masterClrMapping/>
  </p:clrMapOvr>
  <mc:AlternateContent xmlns:mc="http://schemas.openxmlformats.org/markup-compatibility/2006" xmlns:p14="http://schemas.microsoft.com/office/powerpoint/2010/main">
    <mc:Choice Requires="p14">
      <p:transition spd="slow" p14:dur="2000" advTm="12063"/>
    </mc:Choice>
    <mc:Fallback xmlns="">
      <p:transition spd="slow" advTm="12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13F9519-164E-447F-BFA5-4A070B678226}"/>
              </a:ext>
            </a:extLst>
          </p:cNvPr>
          <p:cNvSpPr txBox="1"/>
          <p:nvPr/>
        </p:nvSpPr>
        <p:spPr>
          <a:xfrm>
            <a:off x="207429" y="348232"/>
            <a:ext cx="5011157" cy="461665"/>
          </a:xfrm>
          <a:prstGeom prst="rect">
            <a:avLst/>
          </a:prstGeom>
          <a:noFill/>
        </p:spPr>
        <p:txBody>
          <a:bodyPr wrap="square" rtlCol="0">
            <a:spAutoFit/>
          </a:bodyPr>
          <a:lstStyle/>
          <a:p>
            <a:r>
              <a:rPr lang="en-ID" sz="2400" b="1">
                <a:latin typeface="Montserrat Bold" pitchFamily="2" charset="77"/>
              </a:rPr>
              <a:t>Why Community Schools?</a:t>
            </a:r>
          </a:p>
        </p:txBody>
      </p:sp>
      <p:cxnSp>
        <p:nvCxnSpPr>
          <p:cNvPr id="11" name="Straight Connector 10">
            <a:extLst>
              <a:ext uri="{FF2B5EF4-FFF2-40B4-BE49-F238E27FC236}">
                <a16:creationId xmlns:a16="http://schemas.microsoft.com/office/drawing/2014/main" id="{B5A44158-2D4D-45E0-BCDA-710B9A129032}"/>
              </a:ext>
            </a:extLst>
          </p:cNvPr>
          <p:cNvCxnSpPr>
            <a:cxnSpLocks/>
          </p:cNvCxnSpPr>
          <p:nvPr/>
        </p:nvCxnSpPr>
        <p:spPr>
          <a:xfrm>
            <a:off x="207429" y="791231"/>
            <a:ext cx="4691142" cy="18666"/>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0307215-CABA-DB45-8B98-E49B42F294D9}"/>
              </a:ext>
            </a:extLst>
          </p:cNvPr>
          <p:cNvSpPr>
            <a:spLocks noGrp="1"/>
          </p:cNvSpPr>
          <p:nvPr>
            <p:ph type="sldNum" sz="quarter" idx="13"/>
          </p:nvPr>
        </p:nvSpPr>
        <p:spPr/>
        <p:txBody>
          <a:bodyPr/>
          <a:lstStyle/>
          <a:p>
            <a:fld id="{9E113F32-3E6D-4F9A-A773-66183D9F62AD}" type="slidenum">
              <a:rPr lang="en-ID" smtClean="0"/>
              <a:pPr/>
              <a:t>1</a:t>
            </a:fld>
            <a:endParaRPr lang="en-ID"/>
          </a:p>
        </p:txBody>
      </p:sp>
      <p:pic>
        <p:nvPicPr>
          <p:cNvPr id="24" name="Picture Placeholder 23">
            <a:extLst>
              <a:ext uri="{FF2B5EF4-FFF2-40B4-BE49-F238E27FC236}">
                <a16:creationId xmlns:a16="http://schemas.microsoft.com/office/drawing/2014/main" id="{9D2B985F-357C-6B48-88E6-50F2166F9A22}"/>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a:stretch/>
        </p:blipFill>
        <p:spPr>
          <a:xfrm>
            <a:off x="6792686" y="619467"/>
            <a:ext cx="2116477" cy="3236360"/>
          </a:xfrm>
        </p:spPr>
      </p:pic>
      <p:sp>
        <p:nvSpPr>
          <p:cNvPr id="25" name="Rectangle 24">
            <a:extLst>
              <a:ext uri="{FF2B5EF4-FFF2-40B4-BE49-F238E27FC236}">
                <a16:creationId xmlns:a16="http://schemas.microsoft.com/office/drawing/2014/main" id="{ADB65CE2-649E-AD4C-BBCF-252902344330}"/>
              </a:ext>
            </a:extLst>
          </p:cNvPr>
          <p:cNvSpPr/>
          <p:nvPr/>
        </p:nvSpPr>
        <p:spPr>
          <a:xfrm>
            <a:off x="212061" y="1079033"/>
            <a:ext cx="6580625" cy="3293209"/>
          </a:xfrm>
          <a:prstGeom prst="rect">
            <a:avLst/>
          </a:prstGeom>
        </p:spPr>
        <p:txBody>
          <a:bodyPr wrap="square">
            <a:spAutoFit/>
          </a:bodyPr>
          <a:lstStyle/>
          <a:p>
            <a:pPr marL="285750" indent="-285750">
              <a:buFont typeface="Arial" panose="020B0604020202020204" pitchFamily="34" charset="0"/>
              <a:buChar char="•"/>
            </a:pPr>
            <a:r>
              <a:rPr lang="en-US"/>
              <a:t>If a child comes to school hungry….they cannot learn</a:t>
            </a:r>
          </a:p>
          <a:p>
            <a:pPr marL="285750" indent="-285750">
              <a:buFont typeface="Arial" panose="020B0604020202020204" pitchFamily="34" charset="0"/>
              <a:buChar char="•"/>
            </a:pPr>
            <a:r>
              <a:rPr lang="en-US"/>
              <a:t>If a child comes to school sick…they cannot learn</a:t>
            </a:r>
          </a:p>
          <a:p>
            <a:pPr marL="285750" indent="-285750">
              <a:buFont typeface="Arial" panose="020B0604020202020204" pitchFamily="34" charset="0"/>
              <a:buChar char="•"/>
            </a:pPr>
            <a:r>
              <a:rPr lang="en-US"/>
              <a:t>If a child comes to school worried about immigration, unemployment or violence…they cannot learn</a:t>
            </a:r>
          </a:p>
          <a:p>
            <a:pPr marL="285750" indent="-285750">
              <a:buFont typeface="Arial" panose="020B0604020202020204" pitchFamily="34" charset="0"/>
              <a:buChar char="•"/>
            </a:pPr>
            <a:r>
              <a:rPr lang="en-US"/>
              <a:t>If a child’s family does not have the information, resources and stability to support them….they cannot learn</a:t>
            </a:r>
          </a:p>
          <a:p>
            <a:endParaRPr lang="en-US" sz="1400"/>
          </a:p>
          <a:p>
            <a:endParaRPr lang="en-US" sz="1400"/>
          </a:p>
          <a:p>
            <a:endParaRPr lang="en-US" sz="1400"/>
          </a:p>
          <a:p>
            <a:pPr marL="0" indent="0" algn="ctr">
              <a:buNone/>
            </a:pPr>
            <a:r>
              <a:rPr lang="en-US" sz="2000" b="1"/>
              <a:t>Schools must address these obstacles so children can reach their full potential!</a:t>
            </a:r>
          </a:p>
        </p:txBody>
      </p:sp>
      <p:pic>
        <p:nvPicPr>
          <p:cNvPr id="5" name="Audio 4">
            <a:hlinkClick r:id="" action="ppaction://media"/>
            <a:extLst>
              <a:ext uri="{FF2B5EF4-FFF2-40B4-BE49-F238E27FC236}">
                <a16:creationId xmlns:a16="http://schemas.microsoft.com/office/drawing/2014/main" id="{77079201-0118-5C3F-A2DD-C79D900EF53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479288796"/>
      </p:ext>
    </p:extLst>
  </p:cSld>
  <p:clrMapOvr>
    <a:masterClrMapping/>
  </p:clrMapOvr>
  <mc:AlternateContent xmlns:mc="http://schemas.openxmlformats.org/markup-compatibility/2006" xmlns:p14="http://schemas.microsoft.com/office/powerpoint/2010/main">
    <mc:Choice Requires="p14">
      <p:transition spd="slow" p14:dur="2000" advTm="25446"/>
    </mc:Choice>
    <mc:Fallback xmlns="">
      <p:transition spd="slow" advTm="25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52C4059-9536-4E26-98FF-26E87F829368}"/>
              </a:ext>
            </a:extLst>
          </p:cNvPr>
          <p:cNvCxnSpPr>
            <a:cxnSpLocks/>
          </p:cNvCxnSpPr>
          <p:nvPr/>
        </p:nvCxnSpPr>
        <p:spPr>
          <a:xfrm>
            <a:off x="4453544" y="1132167"/>
            <a:ext cx="4865298"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B2C83A1-290A-47B2-A341-FA35780174AA}"/>
              </a:ext>
            </a:extLst>
          </p:cNvPr>
          <p:cNvSpPr txBox="1"/>
          <p:nvPr/>
        </p:nvSpPr>
        <p:spPr>
          <a:xfrm>
            <a:off x="4389419" y="301170"/>
            <a:ext cx="4492311" cy="830997"/>
          </a:xfrm>
          <a:prstGeom prst="rect">
            <a:avLst/>
          </a:prstGeom>
          <a:noFill/>
        </p:spPr>
        <p:txBody>
          <a:bodyPr wrap="square" lIns="91440" tIns="45720" rIns="91440" bIns="45720" rtlCol="0" anchor="t">
            <a:spAutoFit/>
          </a:bodyPr>
          <a:lstStyle/>
          <a:p>
            <a:r>
              <a:rPr lang="en-US" sz="2400" b="1">
                <a:latin typeface="Montserrat"/>
              </a:rPr>
              <a:t>What is a Community School?</a:t>
            </a:r>
            <a:endParaRPr lang="en-US" sz="2400" b="1">
              <a:latin typeface="Montserrat" pitchFamily="2" charset="77"/>
            </a:endParaRPr>
          </a:p>
        </p:txBody>
      </p:sp>
      <p:sp>
        <p:nvSpPr>
          <p:cNvPr id="10" name="Rectangle 9">
            <a:extLst>
              <a:ext uri="{FF2B5EF4-FFF2-40B4-BE49-F238E27FC236}">
                <a16:creationId xmlns:a16="http://schemas.microsoft.com/office/drawing/2014/main" id="{22603C85-5534-421C-A670-9936B59407F2}"/>
              </a:ext>
            </a:extLst>
          </p:cNvPr>
          <p:cNvSpPr/>
          <p:nvPr/>
        </p:nvSpPr>
        <p:spPr>
          <a:xfrm>
            <a:off x="4571999" y="1246909"/>
            <a:ext cx="4585847" cy="3046988"/>
          </a:xfrm>
          <a:prstGeom prst="rect">
            <a:avLst/>
          </a:prstGeom>
        </p:spPr>
        <p:txBody>
          <a:bodyPr wrap="square" lIns="91440" tIns="45720" rIns="91440" bIns="45720" anchor="t">
            <a:spAutoFit/>
          </a:bodyPr>
          <a:lstStyle/>
          <a:p>
            <a:r>
              <a:rPr lang="en-US">
                <a:ea typeface="Open Sans"/>
                <a:cs typeface="Arial"/>
              </a:rPr>
              <a:t>A community school is both a place and a set of partnerships between the school and other community resources. Its integrated focus on academics, health and social services, youth and community development and community engagement leads to improved student learning, stronger families and healthier communities. </a:t>
            </a:r>
            <a:endParaRPr lang="en-US">
              <a:ea typeface="Open Sans"/>
            </a:endParaRPr>
          </a:p>
          <a:p>
            <a:br>
              <a:rPr lang="en-US" sz="1500"/>
            </a:br>
            <a:endParaRPr lang="en-US" sz="1500"/>
          </a:p>
        </p:txBody>
      </p:sp>
      <p:sp>
        <p:nvSpPr>
          <p:cNvPr id="25" name="Slide Number Placeholder 24">
            <a:extLst>
              <a:ext uri="{FF2B5EF4-FFF2-40B4-BE49-F238E27FC236}">
                <a16:creationId xmlns:a16="http://schemas.microsoft.com/office/drawing/2014/main" id="{ED0B988A-900B-1C46-9FF7-BE977CF08701}"/>
              </a:ext>
            </a:extLst>
          </p:cNvPr>
          <p:cNvSpPr>
            <a:spLocks noGrp="1"/>
          </p:cNvSpPr>
          <p:nvPr>
            <p:ph type="sldNum" sz="quarter" idx="13"/>
          </p:nvPr>
        </p:nvSpPr>
        <p:spPr/>
        <p:txBody>
          <a:bodyPr/>
          <a:lstStyle/>
          <a:p>
            <a:fld id="{9E113F32-3E6D-4F9A-A773-66183D9F62AD}" type="slidenum">
              <a:rPr lang="en-ID" smtClean="0"/>
              <a:pPr/>
              <a:t>2</a:t>
            </a:fld>
            <a:endParaRPr lang="en-ID"/>
          </a:p>
        </p:txBody>
      </p:sp>
      <p:pic>
        <p:nvPicPr>
          <p:cNvPr id="1028" name="Picture 4" descr="A cartoon of kids walking in front of a school&#10;&#10;Description automatically generated">
            <a:extLst>
              <a:ext uri="{FF2B5EF4-FFF2-40B4-BE49-F238E27FC236}">
                <a16:creationId xmlns:a16="http://schemas.microsoft.com/office/drawing/2014/main" id="{2D53DC7A-3199-1287-2684-9E15CE6F7608}"/>
              </a:ext>
            </a:extLst>
          </p:cNvPr>
          <p:cNvPicPr>
            <a:picLocks noGrp="1" noChangeAspect="1" noChangeArrowheads="1"/>
          </p:cNvPicPr>
          <p:nvPr>
            <p:ph type="pic" sz="quarter" idx="10"/>
          </p:nvPr>
        </p:nvPicPr>
        <p:blipFill>
          <a:blip r:embed="rId5">
            <a:extLst>
              <a:ext uri="{28A0092B-C50C-407E-A947-70E740481C1C}">
                <a14:useLocalDpi xmlns:a14="http://schemas.microsoft.com/office/drawing/2010/main" val="0"/>
              </a:ext>
            </a:extLst>
          </a:blip>
          <a:srcRect l="5911" r="5911"/>
          <a:stretch>
            <a:fillRect/>
          </a:stretch>
        </p:blipFill>
        <p:spPr bwMode="auto">
          <a:xfrm>
            <a:off x="-6860" y="-34251"/>
            <a:ext cx="4396279" cy="52120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DA8913F-3590-FE8E-FE46-33A803FBD4EF}"/>
              </a:ext>
            </a:extLst>
          </p:cNvPr>
          <p:cNvSpPr/>
          <p:nvPr/>
        </p:nvSpPr>
        <p:spPr>
          <a:xfrm>
            <a:off x="0" y="3211032"/>
            <a:ext cx="637953" cy="7000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b="1">
                <a:solidFill>
                  <a:schemeClr val="tx1"/>
                </a:solidFill>
                <a:latin typeface="Times New Roman" panose="02020603050405020304" pitchFamily="18" charset="0"/>
                <a:cs typeface="Times New Roman" panose="02020603050405020304" pitchFamily="18" charset="0"/>
              </a:rPr>
              <a:t>EXTENDED LEARNING</a:t>
            </a:r>
          </a:p>
        </p:txBody>
      </p:sp>
      <p:pic>
        <p:nvPicPr>
          <p:cNvPr id="4" name="Audio 3">
            <a:hlinkClick r:id="" action="ppaction://media"/>
            <a:extLst>
              <a:ext uri="{FF2B5EF4-FFF2-40B4-BE49-F238E27FC236}">
                <a16:creationId xmlns:a16="http://schemas.microsoft.com/office/drawing/2014/main" id="{3636C54A-69F0-AC0F-CE7A-DD56D35E315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167884"/>
      </p:ext>
    </p:extLst>
  </p:cSld>
  <p:clrMapOvr>
    <a:masterClrMapping/>
  </p:clrMapOvr>
  <mc:AlternateContent xmlns:mc="http://schemas.openxmlformats.org/markup-compatibility/2006" xmlns:p14="http://schemas.microsoft.com/office/powerpoint/2010/main">
    <mc:Choice Requires="p14">
      <p:transition spd="slow" p14:dur="2000" advTm="38753"/>
    </mc:Choice>
    <mc:Fallback xmlns="">
      <p:transition spd="slow" advTm="38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63E68F-B811-E462-DC9B-81F869ECFFC5}"/>
              </a:ext>
            </a:extLst>
          </p:cNvPr>
          <p:cNvSpPr>
            <a:spLocks noGrp="1"/>
          </p:cNvSpPr>
          <p:nvPr>
            <p:ph type="title"/>
          </p:nvPr>
        </p:nvSpPr>
        <p:spPr>
          <a:xfrm>
            <a:off x="628650" y="273844"/>
            <a:ext cx="7886700" cy="916200"/>
          </a:xfrm>
        </p:spPr>
        <p:txBody>
          <a:bodyPr>
            <a:normAutofit/>
          </a:bodyPr>
          <a:lstStyle/>
          <a:p>
            <a:r>
              <a:rPr lang="en-US" sz="2400"/>
              <a:t>Community schools </a:t>
            </a:r>
            <a:r>
              <a:rPr lang="en-US" sz="2400" b="1"/>
              <a:t>serve</a:t>
            </a:r>
            <a:r>
              <a:rPr lang="en-US" sz="2400"/>
              <a:t> </a:t>
            </a:r>
            <a:r>
              <a:rPr lang="en-US" sz="2400" b="1"/>
              <a:t>the</a:t>
            </a:r>
            <a:r>
              <a:rPr lang="en-US" sz="2400"/>
              <a:t> </a:t>
            </a:r>
            <a:r>
              <a:rPr lang="en-US" sz="2400" b="1"/>
              <a:t>whole child</a:t>
            </a:r>
            <a:endParaRPr lang="en-US" sz="2400"/>
          </a:p>
        </p:txBody>
      </p:sp>
      <p:sp>
        <p:nvSpPr>
          <p:cNvPr id="3" name="Slide Number Placeholder 2">
            <a:extLst>
              <a:ext uri="{FF2B5EF4-FFF2-40B4-BE49-F238E27FC236}">
                <a16:creationId xmlns:a16="http://schemas.microsoft.com/office/drawing/2014/main" id="{C6A9B6C5-49BF-36B7-6CB8-7D338FE15BBD}"/>
              </a:ext>
            </a:extLst>
          </p:cNvPr>
          <p:cNvSpPr>
            <a:spLocks noGrp="1"/>
          </p:cNvSpPr>
          <p:nvPr>
            <p:ph type="sldNum" sz="quarter" idx="12"/>
          </p:nvPr>
        </p:nvSpPr>
        <p:spPr/>
        <p:txBody>
          <a:bodyPr/>
          <a:lstStyle/>
          <a:p>
            <a:fld id="{9E113F32-3E6D-4F9A-A773-66183D9F62AD}" type="slidenum">
              <a:rPr lang="en-ID" smtClean="0"/>
              <a:pPr/>
              <a:t>3</a:t>
            </a:fld>
            <a:endParaRPr lang="en-ID"/>
          </a:p>
        </p:txBody>
      </p:sp>
      <p:pic>
        <p:nvPicPr>
          <p:cNvPr id="8" name="Content Placeholder 7">
            <a:extLst>
              <a:ext uri="{FF2B5EF4-FFF2-40B4-BE49-F238E27FC236}">
                <a16:creationId xmlns:a16="http://schemas.microsoft.com/office/drawing/2014/main" id="{F22AED35-E566-2E17-70C2-4F0C2346E50D}"/>
              </a:ext>
            </a:extLst>
          </p:cNvPr>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594884" y="1098957"/>
            <a:ext cx="5302102" cy="3364309"/>
          </a:xfrm>
          <a:prstGeom prst="rect">
            <a:avLst/>
          </a:prstGeom>
          <a:noFill/>
          <a:ln w="12700" cap="flat">
            <a:solidFill>
              <a:schemeClr val="tx1"/>
            </a:solidFill>
            <a:prstDash val="solid"/>
            <a:miter lim="800000"/>
            <a:headEnd/>
            <a:tailEnd/>
          </a:ln>
          <a:effectLst>
            <a:outerShdw blurRad="12700" dist="179605" dir="2700000" algn="ctr" rotWithShape="0">
              <a:schemeClr val="bg2"/>
            </a:outerShdw>
          </a:effectLst>
        </p:spPr>
      </p:pic>
      <p:cxnSp>
        <p:nvCxnSpPr>
          <p:cNvPr id="10" name="Straight Connector 9">
            <a:extLst>
              <a:ext uri="{FF2B5EF4-FFF2-40B4-BE49-F238E27FC236}">
                <a16:creationId xmlns:a16="http://schemas.microsoft.com/office/drawing/2014/main" id="{B7C0770B-04E1-3E1C-B311-43AE26D3D74B}"/>
              </a:ext>
            </a:extLst>
          </p:cNvPr>
          <p:cNvCxnSpPr>
            <a:cxnSpLocks/>
          </p:cNvCxnSpPr>
          <p:nvPr/>
        </p:nvCxnSpPr>
        <p:spPr>
          <a:xfrm>
            <a:off x="628650" y="897339"/>
            <a:ext cx="6685442" cy="49619"/>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2A38ACC1-5599-D7D2-E70B-B30BBF24A5A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11170916"/>
      </p:ext>
    </p:extLst>
  </p:cSld>
  <p:clrMapOvr>
    <a:masterClrMapping/>
  </p:clrMapOvr>
  <mc:AlternateContent xmlns:mc="http://schemas.openxmlformats.org/markup-compatibility/2006" xmlns:p14="http://schemas.microsoft.com/office/powerpoint/2010/main">
    <mc:Choice Requires="p14">
      <p:transition spd="slow" p14:dur="2000" advTm="27675"/>
    </mc:Choice>
    <mc:Fallback xmlns="">
      <p:transition spd="slow" advTm="27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8B805-8ACD-C00E-5388-8C8F897018DD}"/>
              </a:ext>
            </a:extLst>
          </p:cNvPr>
          <p:cNvSpPr>
            <a:spLocks noGrp="1"/>
          </p:cNvSpPr>
          <p:nvPr>
            <p:ph type="sldNum" sz="quarter" idx="13"/>
          </p:nvPr>
        </p:nvSpPr>
        <p:spPr/>
        <p:txBody>
          <a:bodyPr/>
          <a:lstStyle/>
          <a:p>
            <a:fld id="{9E113F32-3E6D-4F9A-A773-66183D9F62AD}" type="slidenum">
              <a:rPr lang="en-ID" smtClean="0"/>
              <a:pPr/>
              <a:t>4</a:t>
            </a:fld>
            <a:endParaRPr lang="en-ID"/>
          </a:p>
        </p:txBody>
      </p:sp>
      <p:pic>
        <p:nvPicPr>
          <p:cNvPr id="2050" name="Picture 2">
            <a:extLst>
              <a:ext uri="{FF2B5EF4-FFF2-40B4-BE49-F238E27FC236}">
                <a16:creationId xmlns:a16="http://schemas.microsoft.com/office/drawing/2014/main" id="{BDDC681F-E5C1-F8A2-6DE1-BFD444760E22}"/>
              </a:ext>
            </a:extLst>
          </p:cNvPr>
          <p:cNvPicPr>
            <a:picLocks noGrp="1" noChangeAspect="1" noChangeArrowheads="1"/>
          </p:cNvPicPr>
          <p:nvPr>
            <p:ph type="pic" sz="quarter" idx="10"/>
          </p:nvPr>
        </p:nvPicPr>
        <p:blipFill>
          <a:blip r:embed="rId5">
            <a:extLst>
              <a:ext uri="{28A0092B-C50C-407E-A947-70E740481C1C}">
                <a14:useLocalDpi xmlns:a14="http://schemas.microsoft.com/office/drawing/2010/main" val="0"/>
              </a:ext>
            </a:extLst>
          </a:blip>
          <a:srcRect l="7327" r="7327"/>
          <a:stretch>
            <a:fillRect/>
          </a:stretch>
        </p:blipFill>
        <p:spPr bwMode="auto">
          <a:xfrm>
            <a:off x="4389119" y="60905"/>
            <a:ext cx="4582201" cy="46596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49911E2-259B-62DD-7310-67BD61DFAB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638" y="929159"/>
            <a:ext cx="3514226" cy="262557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1E492FF6-7616-3356-4526-6FCF39F9EFC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012252053"/>
      </p:ext>
    </p:extLst>
  </p:cSld>
  <p:clrMapOvr>
    <a:masterClrMapping/>
  </p:clrMapOvr>
  <mc:AlternateContent xmlns:mc="http://schemas.openxmlformats.org/markup-compatibility/2006" xmlns:p14="http://schemas.microsoft.com/office/powerpoint/2010/main">
    <mc:Choice Requires="p14">
      <p:transition spd="slow" p14:dur="2000" advTm="48313"/>
    </mc:Choice>
    <mc:Fallback xmlns="">
      <p:transition spd="slow" advTm="48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147CD6-2E1B-6C41-ACB8-0EA7F8F98B95}"/>
              </a:ext>
            </a:extLst>
          </p:cNvPr>
          <p:cNvSpPr>
            <a:spLocks noGrp="1"/>
          </p:cNvSpPr>
          <p:nvPr>
            <p:ph type="sldNum" sz="quarter" idx="13"/>
          </p:nvPr>
        </p:nvSpPr>
        <p:spPr/>
        <p:txBody>
          <a:bodyPr/>
          <a:lstStyle/>
          <a:p>
            <a:fld id="{9E113F32-3E6D-4F9A-A773-66183D9F62AD}" type="slidenum">
              <a:rPr lang="en-ID" smtClean="0"/>
              <a:pPr/>
              <a:t>5</a:t>
            </a:fld>
            <a:endParaRPr lang="en-ID"/>
          </a:p>
        </p:txBody>
      </p:sp>
      <p:pic>
        <p:nvPicPr>
          <p:cNvPr id="9" name="Picture Placeholder 8" descr="Map">
            <a:extLst>
              <a:ext uri="{FF2B5EF4-FFF2-40B4-BE49-F238E27FC236}">
                <a16:creationId xmlns:a16="http://schemas.microsoft.com/office/drawing/2014/main" id="{B30FF4FB-22C8-3911-242A-9303C608AA91}"/>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1827" r="11827"/>
          <a:stretch>
            <a:fillRect/>
          </a:stretch>
        </p:blipFill>
        <p:spPr>
          <a:xfrm>
            <a:off x="1295724" y="1188720"/>
            <a:ext cx="2094911" cy="2411691"/>
          </a:xfrm>
        </p:spPr>
      </p:pic>
      <p:sp>
        <p:nvSpPr>
          <p:cNvPr id="10" name="TextBox 9">
            <a:extLst>
              <a:ext uri="{FF2B5EF4-FFF2-40B4-BE49-F238E27FC236}">
                <a16:creationId xmlns:a16="http://schemas.microsoft.com/office/drawing/2014/main" id="{B7F3E635-5DC9-AB62-D077-3F13363FB93F}"/>
              </a:ext>
            </a:extLst>
          </p:cNvPr>
          <p:cNvSpPr txBox="1"/>
          <p:nvPr/>
        </p:nvSpPr>
        <p:spPr>
          <a:xfrm>
            <a:off x="3612704" y="715771"/>
            <a:ext cx="5178599" cy="830997"/>
          </a:xfrm>
          <a:prstGeom prst="rect">
            <a:avLst/>
          </a:prstGeom>
          <a:noFill/>
        </p:spPr>
        <p:txBody>
          <a:bodyPr wrap="square" rtlCol="0">
            <a:spAutoFit/>
          </a:bodyPr>
          <a:lstStyle/>
          <a:p>
            <a:r>
              <a:rPr lang="en-US" sz="2400">
                <a:latin typeface="Montserrat Bold" panose="00000800000000000000" pitchFamily="2" charset="0"/>
              </a:rPr>
              <a:t>Community Schools in Maine</a:t>
            </a:r>
          </a:p>
          <a:p>
            <a:endParaRPr lang="en-US" sz="2400">
              <a:latin typeface="Montserrat Bold" panose="00000800000000000000" pitchFamily="2" charset="0"/>
            </a:endParaRPr>
          </a:p>
        </p:txBody>
      </p:sp>
      <p:cxnSp>
        <p:nvCxnSpPr>
          <p:cNvPr id="12" name="Straight Connector 11">
            <a:extLst>
              <a:ext uri="{FF2B5EF4-FFF2-40B4-BE49-F238E27FC236}">
                <a16:creationId xmlns:a16="http://schemas.microsoft.com/office/drawing/2014/main" id="{7D0F77C3-DF64-D94F-33DD-6FD9DBE5A2D3}"/>
              </a:ext>
            </a:extLst>
          </p:cNvPr>
          <p:cNvCxnSpPr>
            <a:cxnSpLocks/>
          </p:cNvCxnSpPr>
          <p:nvPr/>
        </p:nvCxnSpPr>
        <p:spPr>
          <a:xfrm>
            <a:off x="3709851" y="1188720"/>
            <a:ext cx="485938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3C72863-898F-B697-D9D6-59E4E3F99F5E}"/>
              </a:ext>
            </a:extLst>
          </p:cNvPr>
          <p:cNvSpPr txBox="1"/>
          <p:nvPr/>
        </p:nvSpPr>
        <p:spPr>
          <a:xfrm>
            <a:off x="3612704" y="1371421"/>
            <a:ext cx="4413601" cy="4247317"/>
          </a:xfrm>
          <a:prstGeom prst="rect">
            <a:avLst/>
          </a:prstGeom>
          <a:noFill/>
        </p:spPr>
        <p:txBody>
          <a:bodyPr wrap="square" rtlCol="0">
            <a:spAutoFit/>
          </a:bodyPr>
          <a:lstStyle/>
          <a:p>
            <a:pPr marL="285750" indent="-285750">
              <a:buFont typeface="Arial" panose="020B0604020202020204" pitchFamily="34" charset="0"/>
              <a:buChar char="•"/>
            </a:pPr>
            <a:r>
              <a:rPr lang="en-US"/>
              <a:t>2015-20-A MRSA Chapter 333</a:t>
            </a:r>
          </a:p>
          <a:p>
            <a:endParaRPr lang="en-US"/>
          </a:p>
          <a:p>
            <a:pPr marL="285750" indent="-285750">
              <a:buFont typeface="Arial" panose="020B0604020202020204" pitchFamily="34" charset="0"/>
              <a:buChar char="•"/>
            </a:pPr>
            <a:r>
              <a:rPr lang="en-US"/>
              <a:t>2019- Maine Community Schools Coalition</a:t>
            </a:r>
          </a:p>
          <a:p>
            <a:endParaRPr lang="en-US"/>
          </a:p>
          <a:p>
            <a:pPr marL="285750" indent="-285750">
              <a:buFont typeface="Arial" panose="020B0604020202020204" pitchFamily="34" charset="0"/>
              <a:buChar char="•"/>
            </a:pPr>
            <a:r>
              <a:rPr lang="en-US"/>
              <a:t>2019- Old Town Elementary</a:t>
            </a:r>
          </a:p>
          <a:p>
            <a:endParaRPr lang="en-US"/>
          </a:p>
          <a:p>
            <a:pPr marL="285750" indent="-285750">
              <a:buFont typeface="Arial" panose="020B0604020202020204" pitchFamily="34" charset="0"/>
              <a:buChar char="•"/>
            </a:pPr>
            <a:r>
              <a:rPr lang="en-US"/>
              <a:t>2022-Cape Cod Hill, Talbot</a:t>
            </a:r>
          </a:p>
          <a:p>
            <a:endParaRPr lang="en-US"/>
          </a:p>
          <a:p>
            <a:pPr marL="285750" indent="-285750">
              <a:buFont typeface="Arial" panose="020B0604020202020204" pitchFamily="34" charset="0"/>
              <a:buChar char="•"/>
            </a:pPr>
            <a:r>
              <a:rPr lang="en-US"/>
              <a:t>2024- ???</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p:txBody>
      </p:sp>
      <p:pic>
        <p:nvPicPr>
          <p:cNvPr id="4" name="Audio 3">
            <a:hlinkClick r:id="" action="ppaction://media"/>
            <a:extLst>
              <a:ext uri="{FF2B5EF4-FFF2-40B4-BE49-F238E27FC236}">
                <a16:creationId xmlns:a16="http://schemas.microsoft.com/office/drawing/2014/main" id="{C1ACDF93-54DD-3C15-B0C5-371042407C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097005535"/>
      </p:ext>
    </p:extLst>
  </p:cSld>
  <p:clrMapOvr>
    <a:masterClrMapping/>
  </p:clrMapOvr>
  <mc:AlternateContent xmlns:mc="http://schemas.openxmlformats.org/markup-compatibility/2006" xmlns:p14="http://schemas.microsoft.com/office/powerpoint/2010/main">
    <mc:Choice Requires="p14">
      <p:transition spd="slow" p14:dur="2000" advTm="72120"/>
    </mc:Choice>
    <mc:Fallback xmlns="">
      <p:transition spd="slow" advTm="72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Diagram&#10;&#10;Description automatically generated">
            <a:extLst>
              <a:ext uri="{FF2B5EF4-FFF2-40B4-BE49-F238E27FC236}">
                <a16:creationId xmlns:a16="http://schemas.microsoft.com/office/drawing/2014/main" id="{576A8347-7D97-6F0E-91D2-DC6DCA5E48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0" r="5375" b="2"/>
          <a:stretch/>
        </p:blipFill>
        <p:spPr bwMode="auto">
          <a:xfrm>
            <a:off x="342900" y="342900"/>
            <a:ext cx="8458200" cy="44577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E188CF3-F190-2E9B-B891-42DBB476D4F6}"/>
              </a:ext>
            </a:extLst>
          </p:cNvPr>
          <p:cNvSpPr>
            <a:spLocks noGrp="1"/>
          </p:cNvSpPr>
          <p:nvPr>
            <p:ph type="sldNum" sz="quarter" idx="12"/>
          </p:nvPr>
        </p:nvSpPr>
        <p:spPr>
          <a:xfrm>
            <a:off x="8778240" y="4841748"/>
            <a:ext cx="336042" cy="273843"/>
          </a:xfrm>
        </p:spPr>
        <p:txBody>
          <a:bodyPr>
            <a:normAutofit/>
          </a:bodyPr>
          <a:lstStyle/>
          <a:p>
            <a:pPr>
              <a:spcAft>
                <a:spcPts val="600"/>
              </a:spcAft>
            </a:pPr>
            <a:fld id="{9E113F32-3E6D-4F9A-A773-66183D9F62AD}" type="slidenum">
              <a:rPr lang="en-ID" sz="800">
                <a:solidFill>
                  <a:srgbClr val="FFFFFF"/>
                </a:solidFill>
              </a:rPr>
              <a:pPr>
                <a:spcAft>
                  <a:spcPts val="600"/>
                </a:spcAft>
              </a:pPr>
              <a:t>6</a:t>
            </a:fld>
            <a:endParaRPr lang="en-ID" sz="800">
              <a:solidFill>
                <a:srgbClr val="FFFFFF"/>
              </a:solidFill>
            </a:endParaRPr>
          </a:p>
        </p:txBody>
      </p:sp>
      <p:pic>
        <p:nvPicPr>
          <p:cNvPr id="4" name="Audio 3">
            <a:hlinkClick r:id="" action="ppaction://media"/>
            <a:extLst>
              <a:ext uri="{FF2B5EF4-FFF2-40B4-BE49-F238E27FC236}">
                <a16:creationId xmlns:a16="http://schemas.microsoft.com/office/drawing/2014/main" id="{E89C98B3-DAA7-DC5D-B5A8-615861A6CE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80583418"/>
      </p:ext>
    </p:extLst>
  </p:cSld>
  <p:clrMapOvr>
    <a:masterClrMapping/>
  </p:clrMapOvr>
  <mc:AlternateContent xmlns:mc="http://schemas.openxmlformats.org/markup-compatibility/2006" xmlns:p14="http://schemas.microsoft.com/office/powerpoint/2010/main">
    <mc:Choice Requires="p14">
      <p:transition spd="slow" p14:dur="2000" advTm="189354"/>
    </mc:Choice>
    <mc:Fallback xmlns="">
      <p:transition spd="slow" advTm="189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EF1074-D7CB-2D92-3419-03992861A788}"/>
              </a:ext>
            </a:extLst>
          </p:cNvPr>
          <p:cNvSpPr txBox="1"/>
          <p:nvPr/>
        </p:nvSpPr>
        <p:spPr>
          <a:xfrm>
            <a:off x="4719490" y="82371"/>
            <a:ext cx="3914774" cy="103196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400">
                <a:latin typeface="+mj-lt"/>
                <a:ea typeface="+mj-ea"/>
                <a:cs typeface="+mj-cs"/>
              </a:rPr>
              <a:t>Community  School Outcomes </a:t>
            </a:r>
          </a:p>
        </p:txBody>
      </p:sp>
      <p:pic>
        <p:nvPicPr>
          <p:cNvPr id="4" name="Picture Placeholder 10">
            <a:extLst>
              <a:ext uri="{FF2B5EF4-FFF2-40B4-BE49-F238E27FC236}">
                <a16:creationId xmlns:a16="http://schemas.microsoft.com/office/drawing/2014/main" id="{5B2B1FE7-767A-5A9C-3C09-E2354368FBE1}"/>
              </a:ext>
            </a:extLst>
          </p:cNvPr>
          <p:cNvPicPr>
            <a:picLocks noGrp="1" noChangeAspect="1"/>
          </p:cNvPicPr>
          <p:nvPr>
            <p:ph type="pic" sz="quarter" idx="10"/>
          </p:nvPr>
        </p:nvPicPr>
        <p:blipFill rotWithShape="1">
          <a:blip r:embed="rId5" cstate="screen">
            <a:extLst>
              <a:ext uri="{28A0092B-C50C-407E-A947-70E740481C1C}">
                <a14:useLocalDpi xmlns:a14="http://schemas.microsoft.com/office/drawing/2010/main"/>
              </a:ext>
            </a:extLst>
          </a:blip>
          <a:srcRect t="13094"/>
          <a:stretch/>
        </p:blipFill>
        <p:spPr>
          <a:xfrm>
            <a:off x="46260" y="-1"/>
            <a:ext cx="4571980" cy="5143490"/>
          </a:xfrm>
          <a:prstGeom prst="rect">
            <a:avLst/>
          </a:prstGeom>
        </p:spPr>
      </p:pic>
      <p:grpSp>
        <p:nvGrpSpPr>
          <p:cNvPr id="8" name="Group 10">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2521" cy="5143500"/>
            <a:chOff x="12068638" y="0"/>
            <a:chExt cx="123362" cy="6858000"/>
          </a:xfrm>
        </p:grpSpPr>
        <p:sp>
          <p:nvSpPr>
            <p:cNvPr id="12" name="Rectangle 11">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89EB87A-8595-3F04-E558-CBB7540B8C77}"/>
              </a:ext>
            </a:extLst>
          </p:cNvPr>
          <p:cNvSpPr txBox="1"/>
          <p:nvPr/>
        </p:nvSpPr>
        <p:spPr>
          <a:xfrm>
            <a:off x="4829956" y="1448923"/>
            <a:ext cx="3725646" cy="2983752"/>
          </a:xfrm>
          <a:prstGeom prst="rect">
            <a:avLst/>
          </a:prstGeom>
        </p:spPr>
        <p:txBody>
          <a:bodyPr vert="horz" lIns="91440" tIns="45720" rIns="91440" bIns="45720" rtlCol="0" anchor="t">
            <a:noAutofit/>
          </a:bodyPr>
          <a:lstStyle/>
          <a:p>
            <a:pPr indent="-228600" defTabSz="914400">
              <a:lnSpc>
                <a:spcPct val="90000"/>
              </a:lnSpc>
              <a:spcAft>
                <a:spcPts val="600"/>
              </a:spcAft>
              <a:buFont typeface="Arial" panose="020B0604020202020204" pitchFamily="34" charset="0"/>
              <a:buChar char="•"/>
            </a:pPr>
            <a:r>
              <a:rPr lang="en-US" sz="1400"/>
              <a:t>Increase academic achievement</a:t>
            </a:r>
          </a:p>
          <a:p>
            <a:pPr indent="-228600" defTabSz="914400">
              <a:lnSpc>
                <a:spcPct val="90000"/>
              </a:lnSpc>
              <a:spcAft>
                <a:spcPts val="600"/>
              </a:spcAft>
              <a:buFont typeface="Arial" panose="020B0604020202020204" pitchFamily="34" charset="0"/>
              <a:buChar char="•"/>
            </a:pPr>
            <a:r>
              <a:rPr lang="en-US" sz="1400"/>
              <a:t>Improve student health and wellness</a:t>
            </a:r>
          </a:p>
          <a:p>
            <a:pPr indent="-228600" defTabSz="914400">
              <a:lnSpc>
                <a:spcPct val="90000"/>
              </a:lnSpc>
              <a:spcAft>
                <a:spcPts val="600"/>
              </a:spcAft>
              <a:buFont typeface="Arial" panose="020B0604020202020204" pitchFamily="34" charset="0"/>
              <a:buChar char="•"/>
            </a:pPr>
            <a:r>
              <a:rPr lang="en-US" sz="1400"/>
              <a:t>Improve social-emotional well-being</a:t>
            </a:r>
          </a:p>
          <a:p>
            <a:pPr indent="-228600" defTabSz="914400">
              <a:lnSpc>
                <a:spcPct val="90000"/>
              </a:lnSpc>
              <a:spcAft>
                <a:spcPts val="600"/>
              </a:spcAft>
              <a:buFont typeface="Arial" panose="020B0604020202020204" pitchFamily="34" charset="0"/>
              <a:buChar char="•"/>
            </a:pPr>
            <a:r>
              <a:rPr lang="en-US" sz="1400"/>
              <a:t>Increase student attendance</a:t>
            </a:r>
          </a:p>
          <a:p>
            <a:pPr indent="-228600" defTabSz="914400">
              <a:lnSpc>
                <a:spcPct val="90000"/>
              </a:lnSpc>
              <a:spcAft>
                <a:spcPts val="600"/>
              </a:spcAft>
              <a:buFont typeface="Arial" panose="020B0604020202020204" pitchFamily="34" charset="0"/>
              <a:buChar char="•"/>
            </a:pPr>
            <a:r>
              <a:rPr lang="en-US" sz="1400"/>
              <a:t>Increase student/parent engagement</a:t>
            </a:r>
          </a:p>
          <a:p>
            <a:pPr indent="-228600" defTabSz="914400">
              <a:lnSpc>
                <a:spcPct val="90000"/>
              </a:lnSpc>
              <a:spcAft>
                <a:spcPts val="600"/>
              </a:spcAft>
              <a:buFont typeface="Arial" panose="020B0604020202020204" pitchFamily="34" charset="0"/>
              <a:buChar char="•"/>
            </a:pPr>
            <a:r>
              <a:rPr lang="en-US" sz="1400"/>
              <a:t>Increase access to adult education</a:t>
            </a:r>
          </a:p>
          <a:p>
            <a:pPr indent="-228600" defTabSz="914400">
              <a:lnSpc>
                <a:spcPct val="90000"/>
              </a:lnSpc>
              <a:spcAft>
                <a:spcPts val="600"/>
              </a:spcAft>
              <a:buFont typeface="Arial" panose="020B0604020202020204" pitchFamily="34" charset="0"/>
              <a:buChar char="•"/>
            </a:pPr>
            <a:r>
              <a:rPr lang="en-US" sz="1400"/>
              <a:t>Increase after-school opportunities</a:t>
            </a:r>
          </a:p>
          <a:p>
            <a:pPr indent="-228600" defTabSz="914400">
              <a:lnSpc>
                <a:spcPct val="90000"/>
              </a:lnSpc>
              <a:spcAft>
                <a:spcPts val="600"/>
              </a:spcAft>
              <a:buFont typeface="Arial" panose="020B0604020202020204" pitchFamily="34" charset="0"/>
              <a:buChar char="•"/>
            </a:pPr>
            <a:r>
              <a:rPr lang="en-US" sz="1400"/>
              <a:t>Improve school climate</a:t>
            </a:r>
          </a:p>
          <a:p>
            <a:pPr indent="-228600" defTabSz="914400">
              <a:lnSpc>
                <a:spcPct val="90000"/>
              </a:lnSpc>
              <a:spcAft>
                <a:spcPts val="600"/>
              </a:spcAft>
              <a:buFont typeface="Arial" panose="020B0604020202020204" pitchFamily="34" charset="0"/>
              <a:buChar char="•"/>
            </a:pPr>
            <a:r>
              <a:rPr lang="en-US" sz="1400"/>
              <a:t>Increase community engagement </a:t>
            </a:r>
          </a:p>
        </p:txBody>
      </p:sp>
      <p:sp>
        <p:nvSpPr>
          <p:cNvPr id="3" name="Slide Number Placeholder 2">
            <a:extLst>
              <a:ext uri="{FF2B5EF4-FFF2-40B4-BE49-F238E27FC236}">
                <a16:creationId xmlns:a16="http://schemas.microsoft.com/office/drawing/2014/main" id="{231C1857-DF1F-E04B-2EA9-A71380F7B97C}"/>
              </a:ext>
            </a:extLst>
          </p:cNvPr>
          <p:cNvSpPr>
            <a:spLocks noGrp="1"/>
          </p:cNvSpPr>
          <p:nvPr>
            <p:ph type="sldNum" sz="quarter" idx="13"/>
          </p:nvPr>
        </p:nvSpPr>
        <p:spPr>
          <a:xfrm>
            <a:off x="6457950" y="4767262"/>
            <a:ext cx="2057400" cy="273844"/>
          </a:xfrm>
        </p:spPr>
        <p:txBody>
          <a:bodyPr vert="horz" lIns="91440" tIns="45720" rIns="91440" bIns="45720" rtlCol="0" anchor="ctr">
            <a:normAutofit/>
          </a:bodyPr>
          <a:lstStyle/>
          <a:p>
            <a:pPr defTabSz="914400">
              <a:lnSpc>
                <a:spcPct val="90000"/>
              </a:lnSpc>
              <a:spcAft>
                <a:spcPts val="600"/>
              </a:spcAft>
              <a:defRPr/>
            </a:pPr>
            <a:fld id="{9E113F32-3E6D-4F9A-A773-66183D9F62AD}" type="slidenum">
              <a:rPr lang="en-US" sz="1200" b="0">
                <a:solidFill>
                  <a:schemeClr val="tx1">
                    <a:lumMod val="50000"/>
                    <a:lumOff val="50000"/>
                  </a:schemeClr>
                </a:solidFill>
                <a:latin typeface="Calibri" panose="020F0502020204030204"/>
              </a:rPr>
              <a:pPr defTabSz="914400">
                <a:lnSpc>
                  <a:spcPct val="90000"/>
                </a:lnSpc>
                <a:spcAft>
                  <a:spcPts val="600"/>
                </a:spcAft>
                <a:defRPr/>
              </a:pPr>
              <a:t>7</a:t>
            </a:fld>
            <a:endParaRPr lang="en-US" sz="1200" b="0">
              <a:solidFill>
                <a:schemeClr val="tx1">
                  <a:lumMod val="50000"/>
                  <a:lumOff val="50000"/>
                </a:schemeClr>
              </a:solidFill>
              <a:latin typeface="Calibri" panose="020F0502020204030204"/>
            </a:endParaRPr>
          </a:p>
        </p:txBody>
      </p:sp>
      <p:cxnSp>
        <p:nvCxnSpPr>
          <p:cNvPr id="7" name="Straight Connector 6">
            <a:extLst>
              <a:ext uri="{FF2B5EF4-FFF2-40B4-BE49-F238E27FC236}">
                <a16:creationId xmlns:a16="http://schemas.microsoft.com/office/drawing/2014/main" id="{855FA19C-E843-20E7-4C31-A6AB0C3E3B82}"/>
              </a:ext>
            </a:extLst>
          </p:cNvPr>
          <p:cNvCxnSpPr>
            <a:cxnSpLocks/>
          </p:cNvCxnSpPr>
          <p:nvPr/>
        </p:nvCxnSpPr>
        <p:spPr>
          <a:xfrm>
            <a:off x="4719490" y="1114337"/>
            <a:ext cx="3666864"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CCE73798-C882-09C4-9DCA-961B229B36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253653915"/>
      </p:ext>
    </p:extLst>
  </p:cSld>
  <p:clrMapOvr>
    <a:masterClrMapping/>
  </p:clrMapOvr>
  <mc:AlternateContent xmlns:mc="http://schemas.openxmlformats.org/markup-compatibility/2006" xmlns:p14="http://schemas.microsoft.com/office/powerpoint/2010/main">
    <mc:Choice Requires="p14">
      <p:transition spd="slow" p14:dur="2000" advTm="39368"/>
    </mc:Choice>
    <mc:Fallback xmlns="">
      <p:transition spd="slow" advTm="39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90D0DE-4AB0-4975-A0A7-EEFEE78F040E}"/>
              </a:ext>
            </a:extLst>
          </p:cNvPr>
          <p:cNvSpPr txBox="1"/>
          <p:nvPr/>
        </p:nvSpPr>
        <p:spPr>
          <a:xfrm>
            <a:off x="4135385" y="178045"/>
            <a:ext cx="3621205" cy="461665"/>
          </a:xfrm>
          <a:prstGeom prst="rect">
            <a:avLst/>
          </a:prstGeom>
          <a:noFill/>
        </p:spPr>
        <p:txBody>
          <a:bodyPr wrap="square" rtlCol="0">
            <a:spAutoFit/>
          </a:bodyPr>
          <a:lstStyle/>
          <a:p>
            <a:r>
              <a:rPr lang="en-US" sz="2400" b="1">
                <a:latin typeface="Montserrat Bold" pitchFamily="2" charset="77"/>
              </a:rPr>
              <a:t>Enabling Conditions</a:t>
            </a:r>
            <a:endParaRPr lang="en-ID" sz="2400" b="1">
              <a:latin typeface="Montserrat Bold" pitchFamily="2" charset="77"/>
            </a:endParaRPr>
          </a:p>
        </p:txBody>
      </p:sp>
      <p:cxnSp>
        <p:nvCxnSpPr>
          <p:cNvPr id="6" name="Straight Connector 5">
            <a:extLst>
              <a:ext uri="{FF2B5EF4-FFF2-40B4-BE49-F238E27FC236}">
                <a16:creationId xmlns:a16="http://schemas.microsoft.com/office/drawing/2014/main" id="{5912E3D8-A1AE-452B-B7F5-4DA2AE4AB23E}"/>
              </a:ext>
            </a:extLst>
          </p:cNvPr>
          <p:cNvCxnSpPr>
            <a:cxnSpLocks/>
          </p:cNvCxnSpPr>
          <p:nvPr/>
        </p:nvCxnSpPr>
        <p:spPr>
          <a:xfrm>
            <a:off x="4174405" y="667573"/>
            <a:ext cx="3348185"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49368EE-638C-405D-810D-46242FC9F9DC}"/>
              </a:ext>
            </a:extLst>
          </p:cNvPr>
          <p:cNvSpPr/>
          <p:nvPr/>
        </p:nvSpPr>
        <p:spPr>
          <a:xfrm>
            <a:off x="4135385" y="1046840"/>
            <a:ext cx="4631543" cy="2551404"/>
          </a:xfrm>
          <a:prstGeom prst="rect">
            <a:avLst/>
          </a:prstGeom>
        </p:spPr>
        <p:txBody>
          <a:bodyPr wrap="square" lIns="91440" tIns="45720" rIns="91440" bIns="45720" anchor="t">
            <a:spAutoFit/>
          </a:bodyPr>
          <a:lstStyle/>
          <a:p>
            <a:pPr marL="342900" indent="-342900">
              <a:lnSpc>
                <a:spcPct val="107000"/>
              </a:lnSpc>
              <a:buFont typeface="Symbol" panose="05050102010706020507" pitchFamily="18" charset="2"/>
              <a:buChar char=""/>
            </a:pPr>
            <a:r>
              <a:rPr lang="en-US" dirty="0">
                <a:ea typeface="Calibri" panose="020F0502020204030204" pitchFamily="34" charset="0"/>
                <a:cs typeface="Times New Roman"/>
              </a:rPr>
              <a:t>C</a:t>
            </a:r>
            <a:r>
              <a:rPr lang="en-US" sz="1800" dirty="0">
                <a:effectLst/>
                <a:ea typeface="Calibri" panose="020F0502020204030204" pitchFamily="34" charset="0"/>
                <a:cs typeface="Times New Roman"/>
              </a:rPr>
              <a:t>ollaborative school leadership</a:t>
            </a:r>
            <a:r>
              <a:rPr lang="en-US" dirty="0">
                <a:ea typeface="Calibri" panose="020F0502020204030204" pitchFamily="34" charset="0"/>
                <a:cs typeface="Times New Roman"/>
              </a:rPr>
              <a:t> </a:t>
            </a:r>
            <a:endParaRPr lang="en-US" sz="180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a:rPr>
              <a:t>Shared vision</a:t>
            </a:r>
          </a:p>
          <a:p>
            <a:pPr marL="342900" indent="-342900">
              <a:lnSpc>
                <a:spcPct val="107000"/>
              </a:lnSpc>
              <a:buFont typeface="Symbol" panose="05050102010706020507" pitchFamily="18" charset="2"/>
              <a:buChar char=""/>
            </a:pPr>
            <a:r>
              <a:rPr lang="en-US" dirty="0">
                <a:ea typeface="Calibri" panose="020F0502020204030204" pitchFamily="34" charset="0"/>
                <a:cs typeface="Times New Roman"/>
              </a:rPr>
              <a:t>High Quality </a:t>
            </a:r>
            <a:r>
              <a:rPr lang="en-US" sz="1800" dirty="0">
                <a:effectLst/>
                <a:ea typeface="Calibri" panose="020F0502020204030204" pitchFamily="34" charset="0"/>
                <a:cs typeface="Times New Roman"/>
              </a:rPr>
              <a:t>instruction</a:t>
            </a:r>
            <a:r>
              <a:rPr lang="en-US" dirty="0">
                <a:ea typeface="Calibri" panose="020F0502020204030204" pitchFamily="34" charset="0"/>
                <a:cs typeface="Times New Roman"/>
              </a:rPr>
              <a:t> </a:t>
            </a:r>
            <a:endParaRPr lang="en-US" sz="1800" dirty="0">
              <a:effectLst/>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1800" dirty="0">
                <a:effectLst/>
                <a:ea typeface="Calibri" panose="020F0502020204030204" pitchFamily="34" charset="0"/>
                <a:cs typeface="Times New Roman"/>
              </a:rPr>
              <a:t>Data based</a:t>
            </a:r>
            <a:r>
              <a:rPr lang="en-US" dirty="0">
                <a:ea typeface="Calibri" panose="020F0502020204030204" pitchFamily="34" charset="0"/>
                <a:cs typeface="Times New Roman"/>
              </a:rPr>
              <a:t> decision making</a:t>
            </a:r>
            <a:endParaRPr lang="en-US" sz="1800" dirty="0">
              <a:effectLst/>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dirty="0">
                <a:ea typeface="Calibri" panose="020F0502020204030204" pitchFamily="34" charset="0"/>
                <a:cs typeface="Times New Roman"/>
              </a:rPr>
              <a:t>T</a:t>
            </a:r>
            <a:r>
              <a:rPr lang="en-US" sz="1800" dirty="0">
                <a:effectLst/>
                <a:ea typeface="Calibri" panose="020F0502020204030204" pitchFamily="34" charset="0"/>
                <a:cs typeface="Times New Roman"/>
              </a:rPr>
              <a:t>rusting relationships</a:t>
            </a:r>
            <a:r>
              <a:rPr lang="en-US" dirty="0">
                <a:ea typeface="Calibri" panose="020F0502020204030204" pitchFamily="34" charset="0"/>
                <a:cs typeface="Times New Roman"/>
              </a:rPr>
              <a:t> </a:t>
            </a:r>
            <a:endParaRPr lang="en-US" sz="18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a typeface="Calibri" panose="020F0502020204030204" pitchFamily="34" charset="0"/>
                <a:cs typeface="Times New Roman"/>
              </a:rPr>
              <a:t>A</a:t>
            </a:r>
            <a:r>
              <a:rPr lang="en-US" sz="1800" dirty="0">
                <a:effectLst/>
                <a:ea typeface="Calibri" panose="020F0502020204030204" pitchFamily="34" charset="0"/>
                <a:cs typeface="Times New Roman"/>
              </a:rPr>
              <a:t>ssets-driven and strengths focused</a:t>
            </a:r>
          </a:p>
          <a:p>
            <a:pPr marL="342900" marR="0" lvl="0" indent="-342900">
              <a:lnSpc>
                <a:spcPct val="107000"/>
              </a:lnSpc>
              <a:spcBef>
                <a:spcPts val="0"/>
              </a:spcBef>
              <a:spcAft>
                <a:spcPts val="800"/>
              </a:spcAft>
              <a:buFont typeface="Symbol" panose="05050102010706020507" pitchFamily="18" charset="2"/>
              <a:buChar char=""/>
            </a:pPr>
            <a:r>
              <a:rPr lang="en-US" dirty="0">
                <a:ea typeface="Calibri" panose="020F0502020204030204" pitchFamily="34" charset="0"/>
                <a:cs typeface="Times New Roman"/>
              </a:rPr>
              <a:t>S</a:t>
            </a:r>
            <a:r>
              <a:rPr lang="en-US" sz="1800" dirty="0">
                <a:effectLst/>
                <a:ea typeface="Calibri" panose="020F0502020204030204" pitchFamily="34" charset="0"/>
                <a:cs typeface="Times New Roman"/>
              </a:rPr>
              <a:t>trong social and emotional learning</a:t>
            </a:r>
          </a:p>
          <a:p>
            <a:pPr marL="342900" indent="-342900">
              <a:lnSpc>
                <a:spcPct val="107000"/>
              </a:lnSpc>
              <a:spcAft>
                <a:spcPts val="800"/>
              </a:spcAft>
              <a:buFont typeface="Symbol" panose="05050102010706020507" pitchFamily="18" charset="2"/>
              <a:buChar char=""/>
            </a:pPr>
            <a:r>
              <a:rPr lang="en-US" dirty="0">
                <a:ea typeface="Calibri" panose="020F0502020204030204" pitchFamily="34" charset="0"/>
                <a:cs typeface="Times New Roman"/>
              </a:rPr>
              <a:t> </a:t>
            </a:r>
            <a:r>
              <a:rPr lang="en-US" sz="1800" dirty="0">
                <a:effectLst/>
                <a:ea typeface="Calibri" panose="020F0502020204030204" pitchFamily="34" charset="0"/>
                <a:cs typeface="Times New Roman"/>
              </a:rPr>
              <a:t>Culture of belonging, safety, and care</a:t>
            </a:r>
            <a:r>
              <a:rPr lang="en-US" dirty="0">
                <a:ea typeface="Calibri" panose="020F0502020204030204" pitchFamily="34" charset="0"/>
                <a:cs typeface="Times New Roman"/>
              </a:rPr>
              <a:t> </a:t>
            </a:r>
            <a:endParaRPr lang="en-US" sz="1800" dirty="0">
              <a:effectLst/>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03D0194-ADC8-A841-A80A-1F8459CF7256}"/>
              </a:ext>
            </a:extLst>
          </p:cNvPr>
          <p:cNvSpPr>
            <a:spLocks noGrp="1"/>
          </p:cNvSpPr>
          <p:nvPr>
            <p:ph type="sldNum" sz="quarter" idx="13"/>
          </p:nvPr>
        </p:nvSpPr>
        <p:spPr/>
        <p:txBody>
          <a:bodyPr/>
          <a:lstStyle/>
          <a:p>
            <a:fld id="{9E113F32-3E6D-4F9A-A773-66183D9F62AD}" type="slidenum">
              <a:rPr lang="en-ID" smtClean="0"/>
              <a:pPr/>
              <a:t>8</a:t>
            </a:fld>
            <a:endParaRPr lang="en-ID"/>
          </a:p>
        </p:txBody>
      </p:sp>
      <p:pic>
        <p:nvPicPr>
          <p:cNvPr id="7" name="Picture Placeholder 6">
            <a:extLst>
              <a:ext uri="{FF2B5EF4-FFF2-40B4-BE49-F238E27FC236}">
                <a16:creationId xmlns:a16="http://schemas.microsoft.com/office/drawing/2014/main" id="{67B2C822-9182-2047-8AD0-EAAEAD5492B9}"/>
              </a:ext>
            </a:extLst>
          </p:cNvPr>
          <p:cNvPicPr>
            <a:picLocks noGrp="1" noChangeAspect="1"/>
          </p:cNvPicPr>
          <p:nvPr>
            <p:ph type="pic" sz="quarter" idx="4294967295"/>
          </p:nvPr>
        </p:nvPicPr>
        <p:blipFill>
          <a:blip r:embed="rId5" cstate="screen">
            <a:extLst>
              <a:ext uri="{28A0092B-C50C-407E-A947-70E740481C1C}">
                <a14:useLocalDpi xmlns:a14="http://schemas.microsoft.com/office/drawing/2010/main"/>
              </a:ext>
            </a:extLst>
          </a:blip>
          <a:srcRect/>
          <a:stretch>
            <a:fillRect/>
          </a:stretch>
        </p:blipFill>
        <p:spPr>
          <a:xfrm>
            <a:off x="549275" y="27710"/>
            <a:ext cx="3306907" cy="3984088"/>
          </a:xfrm>
        </p:spPr>
      </p:pic>
      <p:pic>
        <p:nvPicPr>
          <p:cNvPr id="4" name="Audio 3">
            <a:hlinkClick r:id="" action="ppaction://media"/>
            <a:extLst>
              <a:ext uri="{FF2B5EF4-FFF2-40B4-BE49-F238E27FC236}">
                <a16:creationId xmlns:a16="http://schemas.microsoft.com/office/drawing/2014/main" id="{853EBC6D-71F0-6823-6195-32A4DCAB613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87690985"/>
      </p:ext>
    </p:extLst>
  </p:cSld>
  <p:clrMapOvr>
    <a:masterClrMapping/>
  </p:clrMapOvr>
  <mc:AlternateContent xmlns:mc="http://schemas.openxmlformats.org/markup-compatibility/2006" xmlns:p14="http://schemas.microsoft.com/office/powerpoint/2010/main">
    <mc:Choice Requires="p14">
      <p:transition spd="slow" p14:dur="2000" advTm="50865"/>
    </mc:Choice>
    <mc:Fallback xmlns="">
      <p:transition spd="slow" advTm="50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Univeristy Education">
      <a:dk1>
        <a:sysClr val="windowText" lastClr="000000"/>
      </a:dk1>
      <a:lt1>
        <a:sysClr val="window" lastClr="FFFFFF"/>
      </a:lt1>
      <a:dk2>
        <a:srgbClr val="3F3F3F"/>
      </a:dk2>
      <a:lt2>
        <a:srgbClr val="E7E6E6"/>
      </a:lt2>
      <a:accent1>
        <a:srgbClr val="2F5496"/>
      </a:accent1>
      <a:accent2>
        <a:srgbClr val="FFC000"/>
      </a:accent2>
      <a:accent3>
        <a:srgbClr val="A5A5A5"/>
      </a:accent3>
      <a:accent4>
        <a:srgbClr val="D8D8D8"/>
      </a:accent4>
      <a:accent5>
        <a:srgbClr val="FFFFFF"/>
      </a:accent5>
      <a:accent6>
        <a:srgbClr val="7F7F7F"/>
      </a:accent6>
      <a:hlink>
        <a:srgbClr val="0563C1"/>
      </a:hlink>
      <a:folHlink>
        <a:srgbClr val="954F72"/>
      </a:folHlink>
    </a:clrScheme>
    <a:fontScheme name="Univeristy Education">
      <a:majorFont>
        <a:latin typeface="Merriweather Black"/>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TotalTime>
  <Words>2386</Words>
  <Application>Microsoft Office PowerPoint</Application>
  <PresentationFormat>On-screen Show (16:9)</PresentationFormat>
  <Paragraphs>139</Paragraphs>
  <Slides>13</Slides>
  <Notes>12</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Community schools serve the whole child</vt:lpstr>
      <vt:lpstr>PowerPoint Presentation</vt:lpstr>
      <vt:lpstr>PowerPoint Presentation</vt:lpstr>
      <vt:lpstr>PowerPoint Presentation</vt:lpstr>
      <vt:lpstr>PowerPoint Presentation</vt:lpstr>
      <vt:lpstr>PowerPoint Presentation</vt:lpstr>
      <vt:lpstr>PowerPoint Presentation</vt:lpstr>
      <vt:lpstr>Community School Transformation Plan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Pathfinder</dc:creator>
  <cp:lastModifiedBy>Hanna, Ann C</cp:lastModifiedBy>
  <cp:revision>66</cp:revision>
  <dcterms:created xsi:type="dcterms:W3CDTF">2021-12-24T08:16:49Z</dcterms:created>
  <dcterms:modified xsi:type="dcterms:W3CDTF">2023-12-15T15:56:03Z</dcterms:modified>
</cp:coreProperties>
</file>