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0" r:id="rId1"/>
  </p:sldMasterIdLst>
  <p:notesMasterIdLst>
    <p:notesMasterId r:id="rId55"/>
  </p:notesMasterIdLst>
  <p:handoutMasterIdLst>
    <p:handoutMasterId r:id="rId56"/>
  </p:handoutMasterIdLst>
  <p:sldIdLst>
    <p:sldId id="284" r:id="rId2"/>
    <p:sldId id="361" r:id="rId3"/>
    <p:sldId id="273" r:id="rId4"/>
    <p:sldId id="946" r:id="rId5"/>
    <p:sldId id="312" r:id="rId6"/>
    <p:sldId id="313" r:id="rId7"/>
    <p:sldId id="314" r:id="rId8"/>
    <p:sldId id="315" r:id="rId9"/>
    <p:sldId id="316" r:id="rId10"/>
    <p:sldId id="317" r:id="rId11"/>
    <p:sldId id="318" r:id="rId12"/>
    <p:sldId id="319" r:id="rId13"/>
    <p:sldId id="320" r:id="rId14"/>
    <p:sldId id="321" r:id="rId15"/>
    <p:sldId id="324" r:id="rId16"/>
    <p:sldId id="327" r:id="rId17"/>
    <p:sldId id="328" r:id="rId18"/>
    <p:sldId id="329" r:id="rId19"/>
    <p:sldId id="330" r:id="rId20"/>
    <p:sldId id="331" r:id="rId21"/>
    <p:sldId id="332" r:id="rId22"/>
    <p:sldId id="333" r:id="rId23"/>
    <p:sldId id="334" r:id="rId24"/>
    <p:sldId id="335" r:id="rId25"/>
    <p:sldId id="338" r:id="rId26"/>
    <p:sldId id="341" r:id="rId27"/>
    <p:sldId id="342" r:id="rId28"/>
    <p:sldId id="343" r:id="rId29"/>
    <p:sldId id="344" r:id="rId30"/>
    <p:sldId id="362" r:id="rId31"/>
    <p:sldId id="346" r:id="rId32"/>
    <p:sldId id="348" r:id="rId33"/>
    <p:sldId id="363" r:id="rId34"/>
    <p:sldId id="350" r:id="rId35"/>
    <p:sldId id="364" r:id="rId36"/>
    <p:sldId id="948" r:id="rId37"/>
    <p:sldId id="947" r:id="rId38"/>
    <p:sldId id="351" r:id="rId39"/>
    <p:sldId id="368" r:id="rId40"/>
    <p:sldId id="352" r:id="rId41"/>
    <p:sldId id="353" r:id="rId42"/>
    <p:sldId id="369" r:id="rId43"/>
    <p:sldId id="354" r:id="rId44"/>
    <p:sldId id="355" r:id="rId45"/>
    <p:sldId id="365" r:id="rId46"/>
    <p:sldId id="356" r:id="rId47"/>
    <p:sldId id="366" r:id="rId48"/>
    <p:sldId id="357" r:id="rId49"/>
    <p:sldId id="367" r:id="rId50"/>
    <p:sldId id="949" r:id="rId51"/>
    <p:sldId id="950" r:id="rId52"/>
    <p:sldId id="260" r:id="rId53"/>
    <p:sldId id="951" r:id="rId5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8BA6"/>
    <a:srgbClr val="182B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C817B9-F595-4FB5-96F9-D86ECB91F4D2}" v="40" dt="2024-03-06T13:36:14.4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33" autoAdjust="0"/>
    <p:restoredTop sz="76739" autoAdjust="0"/>
  </p:normalViewPr>
  <p:slideViewPr>
    <p:cSldViewPr snapToGrid="0">
      <p:cViewPr varScale="1">
        <p:scale>
          <a:sx n="112" d="100"/>
          <a:sy n="112" d="100"/>
        </p:scale>
        <p:origin x="1686" y="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0" d="100"/>
          <a:sy n="50" d="100"/>
        </p:scale>
        <p:origin x="2640"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64"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0E69F8-0378-49FB-9D5F-C9BBBD4410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a:extLst>
              <a:ext uri="{FF2B5EF4-FFF2-40B4-BE49-F238E27FC236}">
                <a16:creationId xmlns:a16="http://schemas.microsoft.com/office/drawing/2014/main" id="{ED9D66E2-908D-4C7C-B77D-A67EB491DD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50943C-FD17-456F-9186-93C637EBEE19}" type="datetimeFigureOut">
              <a:rPr lang="en-ID" smtClean="0"/>
              <a:t>16/10/2025</a:t>
            </a:fld>
            <a:endParaRPr lang="en-ID"/>
          </a:p>
        </p:txBody>
      </p:sp>
      <p:sp>
        <p:nvSpPr>
          <p:cNvPr id="4" name="Footer Placeholder 3">
            <a:extLst>
              <a:ext uri="{FF2B5EF4-FFF2-40B4-BE49-F238E27FC236}">
                <a16:creationId xmlns:a16="http://schemas.microsoft.com/office/drawing/2014/main" id="{AC237C81-476A-49AC-AA51-FCBC1E79C8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5" name="Slide Number Placeholder 4">
            <a:extLst>
              <a:ext uri="{FF2B5EF4-FFF2-40B4-BE49-F238E27FC236}">
                <a16:creationId xmlns:a16="http://schemas.microsoft.com/office/drawing/2014/main" id="{EB329A36-632E-48BF-83DD-078A438E815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C85283-85A0-4983-89F3-459199E55DF5}" type="slidenum">
              <a:rPr lang="en-ID" smtClean="0"/>
              <a:t>‹#›</a:t>
            </a:fld>
            <a:endParaRPr lang="en-ID"/>
          </a:p>
        </p:txBody>
      </p:sp>
    </p:spTree>
    <p:extLst>
      <p:ext uri="{BB962C8B-B14F-4D97-AF65-F5344CB8AC3E}">
        <p14:creationId xmlns:p14="http://schemas.microsoft.com/office/powerpoint/2010/main" val="683195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F9FC38-530E-234F-B7F7-8AADFABE22DD}" type="datetimeFigureOut">
              <a:rPr lang="en-US" smtClean="0"/>
              <a:t>10/16/2025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F5EFD3-45C9-274E-AC0C-A1CE6E7E43BC}" type="slidenum">
              <a:rPr lang="en-US" smtClean="0"/>
              <a:t>‹#›</a:t>
            </a:fld>
            <a:endParaRPr lang="en-US"/>
          </a:p>
        </p:txBody>
      </p:sp>
    </p:spTree>
    <p:extLst>
      <p:ext uri="{BB962C8B-B14F-4D97-AF65-F5344CB8AC3E}">
        <p14:creationId xmlns:p14="http://schemas.microsoft.com/office/powerpoint/2010/main" val="2859721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73D80-2E96-5913-7061-114D1E2F8C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937826-0E02-CE44-CD7E-F7EFCF7EEE08}"/>
              </a:ext>
            </a:extLst>
          </p:cNvPr>
          <p:cNvSpPr txBox="1">
            <a:spLocks noGrp="1"/>
          </p:cNvSpPr>
          <p:nvPr>
            <p:ph type="body" sz="quarter" idx="1"/>
          </p:nvPr>
        </p:nvSpPr>
        <p:spPr/>
        <p:txBody>
          <a:bodyPr/>
          <a:lstStyle/>
          <a:p>
            <a:pPr lvl="0"/>
            <a:r>
              <a:rPr lang="en-US" dirty="0"/>
              <a:t>let’s review the breakfast OVS requirements. </a:t>
            </a:r>
          </a:p>
          <a:p>
            <a:pPr lvl="0"/>
            <a:endParaRPr lang="en-US" dirty="0"/>
          </a:p>
          <a:p>
            <a:pPr lvl="0"/>
            <a:endParaRPr lang="en-US" dirty="0"/>
          </a:p>
          <a:p>
            <a:pPr lvl="0"/>
            <a:endParaRPr lang="en-US" dirty="0"/>
          </a:p>
        </p:txBody>
      </p:sp>
      <p:sp>
        <p:nvSpPr>
          <p:cNvPr id="4" name="Slide Number Placeholder 3">
            <a:extLst>
              <a:ext uri="{FF2B5EF4-FFF2-40B4-BE49-F238E27FC236}">
                <a16:creationId xmlns:a16="http://schemas.microsoft.com/office/drawing/2014/main" id="{CAC711C7-6DEF-3F4D-FE41-10B227B2FCE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41DE55-B23C-4818-8602-976EF67465C0}" type="slidenum">
              <a:t>1</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DE30AE-EFF3-9920-67CF-CCB93B6E2446}"/>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38847D86-D3C8-2304-7D72-B4F6527DA192}"/>
              </a:ext>
            </a:extLst>
          </p:cNvPr>
          <p:cNvSpPr txBox="1">
            <a:spLocks noGrp="1"/>
          </p:cNvSpPr>
          <p:nvPr>
            <p:ph type="body" sz="quarter" idx="1"/>
          </p:nvPr>
        </p:nvSpPr>
        <p:spPr/>
        <p:txBody>
          <a:bodyPr/>
          <a:lstStyle/>
          <a:p>
            <a:pPr lvl="0"/>
            <a:r>
              <a:rPr lang="en-US"/>
              <a:t>How many items on this tray?  </a:t>
            </a:r>
            <a:r>
              <a:rPr lang="en-US" b="1"/>
              <a:t>3 items </a:t>
            </a:r>
          </a:p>
          <a:p>
            <a:pPr lvl="0"/>
            <a:r>
              <a:rPr lang="en-US"/>
              <a:t>-Is there a minimum of ½ cup fruit or vegetable? </a:t>
            </a:r>
            <a:r>
              <a:rPr lang="en-US" b="1"/>
              <a:t>Yes</a:t>
            </a:r>
          </a:p>
          <a:p>
            <a:pPr lvl="0"/>
            <a:r>
              <a:rPr lang="en-US"/>
              <a:t>-Is this tray reimbursable? </a:t>
            </a:r>
            <a:r>
              <a:rPr lang="en-US" b="1"/>
              <a:t>Yes</a:t>
            </a:r>
          </a:p>
        </p:txBody>
      </p:sp>
      <p:sp>
        <p:nvSpPr>
          <p:cNvPr id="4" name="Slide Number Placeholder 3">
            <a:extLst>
              <a:ext uri="{FF2B5EF4-FFF2-40B4-BE49-F238E27FC236}">
                <a16:creationId xmlns:a16="http://schemas.microsoft.com/office/drawing/2014/main" id="{A329B0CD-880D-B6F2-7163-83ACD2366C82}"/>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DFBD930-3567-433A-9058-6F73F93824BF}" type="slidenum">
              <a:t>10</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CFE83-9405-2190-9A8F-16AD6C54E094}"/>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FA855974-3035-E859-F03A-1E257BFECD14}"/>
              </a:ext>
            </a:extLst>
          </p:cNvPr>
          <p:cNvSpPr txBox="1">
            <a:spLocks noGrp="1"/>
          </p:cNvSpPr>
          <p:nvPr>
            <p:ph type="body" sz="quarter" idx="1"/>
          </p:nvPr>
        </p:nvSpPr>
        <p:spPr/>
        <p:txBody>
          <a:bodyPr/>
          <a:lstStyle/>
          <a:p>
            <a:pPr lvl="0"/>
            <a:endParaRPr lang="en-US" dirty="0"/>
          </a:p>
        </p:txBody>
      </p:sp>
      <p:sp>
        <p:nvSpPr>
          <p:cNvPr id="4" name="Slide Number Placeholder 3">
            <a:extLst>
              <a:ext uri="{FF2B5EF4-FFF2-40B4-BE49-F238E27FC236}">
                <a16:creationId xmlns:a16="http://schemas.microsoft.com/office/drawing/2014/main" id="{F49C46A6-1D44-FE5C-343F-DAFD2635A17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88C610C-7101-46FB-BC29-4496AFA98812}" type="slidenum">
              <a:t>11</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65F54-D197-58FC-B047-922C211BBE70}"/>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15383C16-C39C-9C21-F9A6-EA9AE91DE8A3}"/>
              </a:ext>
            </a:extLst>
          </p:cNvPr>
          <p:cNvSpPr txBox="1">
            <a:spLocks noGrp="1"/>
          </p:cNvSpPr>
          <p:nvPr>
            <p:ph type="body" sz="quarter" idx="1"/>
          </p:nvPr>
        </p:nvSpPr>
        <p:spPr/>
        <p:txBody>
          <a:bodyPr/>
          <a:lstStyle/>
          <a:p>
            <a:pPr lvl="0"/>
            <a:endParaRPr lang="en-US" dirty="0"/>
          </a:p>
        </p:txBody>
      </p:sp>
      <p:sp>
        <p:nvSpPr>
          <p:cNvPr id="4" name="Slide Number Placeholder 3">
            <a:extLst>
              <a:ext uri="{FF2B5EF4-FFF2-40B4-BE49-F238E27FC236}">
                <a16:creationId xmlns:a16="http://schemas.microsoft.com/office/drawing/2014/main" id="{EB21A0A9-E6DB-0046-7148-C6857B1D78C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CD48082-BC21-45B0-B09F-EDBAB89BBFD5}" type="slidenum">
              <a:t>12</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162A29-22C4-83C7-33DE-7E8DC9E822C2}"/>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73B2A770-042F-B6B2-B801-A31307621723}"/>
              </a:ext>
            </a:extLst>
          </p:cNvPr>
          <p:cNvSpPr txBox="1">
            <a:spLocks noGrp="1"/>
          </p:cNvSpPr>
          <p:nvPr>
            <p:ph type="body" sz="quarter" idx="1"/>
          </p:nvPr>
        </p:nvSpPr>
        <p:spPr/>
        <p:txBody>
          <a:bodyPr/>
          <a:lstStyle/>
          <a:p>
            <a:pPr lvl="0"/>
            <a:r>
              <a:rPr lang="en-US"/>
              <a:t>How many items on this tray?  </a:t>
            </a:r>
            <a:r>
              <a:rPr lang="en-US" b="1"/>
              <a:t>3 items </a:t>
            </a:r>
          </a:p>
          <a:p>
            <a:pPr lvl="0"/>
            <a:r>
              <a:rPr lang="en-US"/>
              <a:t>-Is there a minimum of ½ cup fruit or vegetable? </a:t>
            </a:r>
            <a:r>
              <a:rPr lang="en-US" b="1"/>
              <a:t>Yes</a:t>
            </a:r>
          </a:p>
          <a:p>
            <a:pPr lvl="0"/>
            <a:r>
              <a:rPr lang="en-US"/>
              <a:t>-Is this tray reimbursable? </a:t>
            </a:r>
            <a:r>
              <a:rPr lang="en-US" b="1"/>
              <a:t>Yes</a:t>
            </a:r>
            <a:endParaRPr lang="en-US"/>
          </a:p>
          <a:p>
            <a:pPr lvl="0"/>
            <a:endParaRPr lang="en-US"/>
          </a:p>
        </p:txBody>
      </p:sp>
      <p:sp>
        <p:nvSpPr>
          <p:cNvPr id="4" name="Slide Number Placeholder 3">
            <a:extLst>
              <a:ext uri="{FF2B5EF4-FFF2-40B4-BE49-F238E27FC236}">
                <a16:creationId xmlns:a16="http://schemas.microsoft.com/office/drawing/2014/main" id="{2F1C18E9-9019-CA0B-3A92-89A433796A3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5A92E56-A02E-4F45-B4B3-AC43AA9F7768}" type="slidenum">
              <a:t>13</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443209-D679-CCC0-CB99-B2DB619BE2C1}"/>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31EBAF03-9853-6710-CA73-8C2C12838938}"/>
              </a:ext>
            </a:extLst>
          </p:cNvPr>
          <p:cNvSpPr txBox="1">
            <a:spLocks noGrp="1"/>
          </p:cNvSpPr>
          <p:nvPr>
            <p:ph type="body" sz="quarter" idx="1"/>
          </p:nvPr>
        </p:nvSpPr>
        <p:spPr/>
        <p:txBody>
          <a:bodyPr/>
          <a:lstStyle/>
          <a:p>
            <a:pPr lvl="0" defTabSz="931773"/>
            <a:r>
              <a:rPr lang="en-US"/>
              <a:t>Here is our </a:t>
            </a:r>
            <a:r>
              <a:rPr lang="en-US" u="sng"/>
              <a:t>planned menu </a:t>
            </a:r>
            <a:r>
              <a:rPr lang="en-US"/>
              <a:t>with 1 cup of milk, 1 oz eq of cereal, 1 oz eq of toast and ½ cup of fruit and ½ cup of fruit juice</a:t>
            </a:r>
          </a:p>
          <a:p>
            <a:pPr lvl="0"/>
            <a:endParaRPr lang="en-US"/>
          </a:p>
        </p:txBody>
      </p:sp>
      <p:sp>
        <p:nvSpPr>
          <p:cNvPr id="4" name="Slide Number Placeholder 3">
            <a:extLst>
              <a:ext uri="{FF2B5EF4-FFF2-40B4-BE49-F238E27FC236}">
                <a16:creationId xmlns:a16="http://schemas.microsoft.com/office/drawing/2014/main" id="{C0D70366-0774-6EA3-9576-0021ED94A53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186824C-087C-4F78-8373-05D53EE6F913}" type="slidenum">
              <a:t>14</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61D47-E704-9458-3CF6-0393A3E7DA1D}"/>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116CDAA0-C24A-2076-6329-40D7A87D7C9A}"/>
              </a:ext>
            </a:extLst>
          </p:cNvPr>
          <p:cNvSpPr txBox="1">
            <a:spLocks noGrp="1"/>
          </p:cNvSpPr>
          <p:nvPr>
            <p:ph type="body" sz="quarter" idx="1"/>
          </p:nvPr>
        </p:nvSpPr>
        <p:spPr/>
        <p:txBody>
          <a:bodyPr/>
          <a:lstStyle/>
          <a:p>
            <a:pPr lvl="0"/>
            <a:r>
              <a:rPr lang="en-US"/>
              <a:t>How many items on this tray?  </a:t>
            </a:r>
            <a:r>
              <a:rPr lang="en-US" b="1"/>
              <a:t>3 items </a:t>
            </a:r>
          </a:p>
          <a:p>
            <a:pPr lvl="0"/>
            <a:r>
              <a:rPr lang="en-US"/>
              <a:t>-Is there a minimum of ½ cup fruit or vegetable? </a:t>
            </a:r>
            <a:r>
              <a:rPr lang="en-US" b="1" i="1"/>
              <a:t>YES</a:t>
            </a:r>
            <a:endParaRPr lang="en-US" b="1"/>
          </a:p>
          <a:p>
            <a:pPr lvl="0"/>
            <a:r>
              <a:rPr lang="en-US"/>
              <a:t>-Is this tray reimbursable? </a:t>
            </a:r>
            <a:r>
              <a:rPr lang="en-US" b="1"/>
              <a:t>Yes</a:t>
            </a:r>
            <a:endParaRPr lang="en-US"/>
          </a:p>
          <a:p>
            <a:pPr lvl="0"/>
            <a:endParaRPr lang="en-US"/>
          </a:p>
          <a:p>
            <a:pPr lvl="0"/>
            <a:endParaRPr lang="en-US"/>
          </a:p>
        </p:txBody>
      </p:sp>
      <p:sp>
        <p:nvSpPr>
          <p:cNvPr id="4" name="Slide Number Placeholder 3">
            <a:extLst>
              <a:ext uri="{FF2B5EF4-FFF2-40B4-BE49-F238E27FC236}">
                <a16:creationId xmlns:a16="http://schemas.microsoft.com/office/drawing/2014/main" id="{605FDFC9-D9D8-6804-9D92-0E4C75FB17D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71B49EF-E7BB-4406-9A75-B1E85193EF7D}" type="slidenum">
              <a:t>15</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D49145-02CF-C971-684F-24A6005AAFFE}"/>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93EE1E4C-1631-C787-C59B-E63D846BC9D1}"/>
              </a:ext>
            </a:extLst>
          </p:cNvPr>
          <p:cNvSpPr txBox="1">
            <a:spLocks noGrp="1"/>
          </p:cNvSpPr>
          <p:nvPr>
            <p:ph type="body" sz="quarter" idx="1"/>
          </p:nvPr>
        </p:nvSpPr>
        <p:spPr/>
        <p:txBody>
          <a:bodyPr/>
          <a:lstStyle/>
          <a:p>
            <a:pPr lvl="0"/>
            <a:r>
              <a:rPr lang="en-US"/>
              <a:t>How many items on this tray?  </a:t>
            </a:r>
            <a:r>
              <a:rPr lang="en-US" b="1"/>
              <a:t>3 items </a:t>
            </a:r>
          </a:p>
          <a:p>
            <a:pPr lvl="0"/>
            <a:r>
              <a:rPr lang="en-US"/>
              <a:t>-Is there a minimum of ½ cup fruit or vegetable? </a:t>
            </a:r>
            <a:r>
              <a:rPr lang="en-US" b="1" i="1"/>
              <a:t>YES</a:t>
            </a:r>
            <a:endParaRPr lang="en-US" b="1"/>
          </a:p>
          <a:p>
            <a:pPr lvl="0"/>
            <a:r>
              <a:rPr lang="en-US"/>
              <a:t>-Is this tray reimbursable? </a:t>
            </a:r>
            <a:r>
              <a:rPr lang="en-US" b="1"/>
              <a:t>Yes</a:t>
            </a:r>
            <a:endParaRPr lang="en-US"/>
          </a:p>
          <a:p>
            <a:pPr lvl="0"/>
            <a:endParaRPr lang="en-US"/>
          </a:p>
          <a:p>
            <a:pPr lvl="0"/>
            <a:endParaRPr lang="en-US"/>
          </a:p>
        </p:txBody>
      </p:sp>
      <p:sp>
        <p:nvSpPr>
          <p:cNvPr id="4" name="Slide Number Placeholder 3">
            <a:extLst>
              <a:ext uri="{FF2B5EF4-FFF2-40B4-BE49-F238E27FC236}">
                <a16:creationId xmlns:a16="http://schemas.microsoft.com/office/drawing/2014/main" id="{1A0015EB-4800-3048-871B-715AF2B4CAB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C39BFD3-6846-4CF5-B90E-CB4D17214420}" type="slidenum">
              <a:t>16</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148ED0-9011-9EE4-DC2F-1C9DB49816EA}"/>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A298FB03-2623-2B93-B522-3F9D51897F74}"/>
              </a:ext>
            </a:extLst>
          </p:cNvPr>
          <p:cNvSpPr txBox="1">
            <a:spLocks noGrp="1"/>
          </p:cNvSpPr>
          <p:nvPr>
            <p:ph type="body" sz="quarter" idx="1"/>
          </p:nvPr>
        </p:nvSpPr>
        <p:spPr/>
        <p:txBody>
          <a:bodyPr/>
          <a:lstStyle/>
          <a:p>
            <a:pPr lvl="0"/>
            <a:r>
              <a:rPr lang="en-US"/>
              <a:t>How many items on this tray?  </a:t>
            </a:r>
            <a:r>
              <a:rPr lang="en-US" b="1"/>
              <a:t>3 items </a:t>
            </a:r>
          </a:p>
          <a:p>
            <a:pPr lvl="0"/>
            <a:r>
              <a:rPr lang="en-US"/>
              <a:t>-Is there a minimum of ½ cup fruit or vegetable? </a:t>
            </a:r>
            <a:r>
              <a:rPr lang="en-US" b="1" i="1"/>
              <a:t>YES</a:t>
            </a:r>
            <a:endParaRPr lang="en-US" b="1"/>
          </a:p>
          <a:p>
            <a:pPr lvl="0"/>
            <a:r>
              <a:rPr lang="en-US"/>
              <a:t>-Is this tray reimbursable? </a:t>
            </a:r>
            <a:r>
              <a:rPr lang="en-US" b="1"/>
              <a:t>Yes</a:t>
            </a:r>
            <a:endParaRPr lang="en-US"/>
          </a:p>
          <a:p>
            <a:pPr lvl="0"/>
            <a:endParaRPr lang="en-US"/>
          </a:p>
        </p:txBody>
      </p:sp>
      <p:sp>
        <p:nvSpPr>
          <p:cNvPr id="4" name="Slide Number Placeholder 3">
            <a:extLst>
              <a:ext uri="{FF2B5EF4-FFF2-40B4-BE49-F238E27FC236}">
                <a16:creationId xmlns:a16="http://schemas.microsoft.com/office/drawing/2014/main" id="{CD0CB75B-6144-51A3-1AF1-433ED80AD55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63AE2BC-6A19-43EB-B51D-AAC698F1E3D5}" type="slidenum">
              <a:t>17</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1619E1-FC4D-5B13-7F3F-BC41FDC559EA}"/>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07B25883-B7D1-CD96-6C37-070579E287C6}"/>
              </a:ext>
            </a:extLst>
          </p:cNvPr>
          <p:cNvSpPr txBox="1">
            <a:spLocks noGrp="1"/>
          </p:cNvSpPr>
          <p:nvPr>
            <p:ph type="body" sz="quarter" idx="1"/>
          </p:nvPr>
        </p:nvSpPr>
        <p:spPr/>
        <p:txBody>
          <a:bodyPr/>
          <a:lstStyle/>
          <a:p>
            <a:pPr lvl="0"/>
            <a:r>
              <a:rPr lang="en-US"/>
              <a:t>How many items on this tray?  </a:t>
            </a:r>
            <a:r>
              <a:rPr lang="en-US" b="1"/>
              <a:t>3 items </a:t>
            </a:r>
          </a:p>
          <a:p>
            <a:pPr lvl="0"/>
            <a:r>
              <a:rPr lang="en-US"/>
              <a:t>-Is there a minimum of ½ cup fruit or vegetable? </a:t>
            </a:r>
            <a:r>
              <a:rPr lang="en-US" b="1" i="1"/>
              <a:t>YES</a:t>
            </a:r>
            <a:endParaRPr lang="en-US" b="1"/>
          </a:p>
          <a:p>
            <a:pPr lvl="0"/>
            <a:r>
              <a:rPr lang="en-US"/>
              <a:t>-Is this tray reimbursable? </a:t>
            </a:r>
            <a:r>
              <a:rPr lang="en-US" b="1"/>
              <a:t>Yes</a:t>
            </a:r>
            <a:endParaRPr lang="en-US"/>
          </a:p>
          <a:p>
            <a:pPr lvl="0"/>
            <a:endParaRPr lang="en-US"/>
          </a:p>
        </p:txBody>
      </p:sp>
      <p:sp>
        <p:nvSpPr>
          <p:cNvPr id="4" name="Slide Number Placeholder 3">
            <a:extLst>
              <a:ext uri="{FF2B5EF4-FFF2-40B4-BE49-F238E27FC236}">
                <a16:creationId xmlns:a16="http://schemas.microsoft.com/office/drawing/2014/main" id="{A206409C-453F-7DE3-29B4-D7A885F72C8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D8505A3-4A3D-4DB3-8E20-C11107D0532B}" type="slidenum">
              <a:t>18</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F63C10-465C-F8B2-BA42-F3E7E4790E02}"/>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58817569-C36D-B961-16B8-4342365A76DF}"/>
              </a:ext>
            </a:extLst>
          </p:cNvPr>
          <p:cNvSpPr txBox="1">
            <a:spLocks noGrp="1"/>
          </p:cNvSpPr>
          <p:nvPr>
            <p:ph type="body" sz="quarter" idx="1"/>
          </p:nvPr>
        </p:nvSpPr>
        <p:spPr/>
        <p:txBody>
          <a:bodyPr/>
          <a:lstStyle/>
          <a:p>
            <a:pPr lvl="0"/>
            <a:r>
              <a:rPr lang="en-US"/>
              <a:t>Let’s look at several trays where we count the </a:t>
            </a:r>
            <a:r>
              <a:rPr lang="en-US" u="sng"/>
              <a:t>M/MA (yogurt) counted as a grain</a:t>
            </a:r>
            <a:endParaRPr lang="en-US" b="1" u="sng"/>
          </a:p>
          <a:p>
            <a:pPr lvl="0"/>
            <a:endParaRPr lang="en-US" b="1" u="sng"/>
          </a:p>
          <a:p>
            <a:pPr lvl="0"/>
            <a:r>
              <a:rPr lang="en-US"/>
              <a:t>So the </a:t>
            </a:r>
            <a:r>
              <a:rPr lang="en-US" u="sng"/>
              <a:t>planned</a:t>
            </a:r>
            <a:r>
              <a:rPr lang="en-US"/>
              <a:t> menu is 1 cup of milk, a carton of yogurt that counts as a 1 oz grain, a WG bagel that is 2 oz eq of grain, ½ cup of fruit, and ½ cup juice:</a:t>
            </a:r>
          </a:p>
          <a:p>
            <a:pPr marL="174705" lvl="0" indent="-174705">
              <a:buSzPct val="100000"/>
              <a:buFont typeface="Wingdings" pitchFamily="2"/>
              <a:buChar char=""/>
            </a:pPr>
            <a:r>
              <a:rPr lang="en-US"/>
              <a:t>The yogurt that is 1 oz equivalent of M/MA is an </a:t>
            </a:r>
            <a:r>
              <a:rPr lang="en-US" b="1" u="sng"/>
              <a:t>counted as a grain</a:t>
            </a:r>
          </a:p>
          <a:p>
            <a:pPr lvl="0"/>
            <a:endParaRPr lang="en-US"/>
          </a:p>
        </p:txBody>
      </p:sp>
      <p:sp>
        <p:nvSpPr>
          <p:cNvPr id="4" name="Slide Number Placeholder 3">
            <a:extLst>
              <a:ext uri="{FF2B5EF4-FFF2-40B4-BE49-F238E27FC236}">
                <a16:creationId xmlns:a16="http://schemas.microsoft.com/office/drawing/2014/main" id="{C17178DB-40DF-4D3D-4C55-0F01CC09B9B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AD81D4A-EBB5-4928-8CD3-AD55802F5B89}" type="slidenum">
              <a:t>19</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B2F0E3-E693-474A-906A-A6C406623525}" type="slidenum">
              <a:rPr lang="en-US" smtClean="0"/>
              <a:t>2</a:t>
            </a:fld>
            <a:endParaRPr lang="en-US"/>
          </a:p>
        </p:txBody>
      </p:sp>
    </p:spTree>
    <p:extLst>
      <p:ext uri="{BB962C8B-B14F-4D97-AF65-F5344CB8AC3E}">
        <p14:creationId xmlns:p14="http://schemas.microsoft.com/office/powerpoint/2010/main" val="814145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E47CC-FC9F-DE29-90B0-CA105C842657}"/>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47D4E5A1-6F06-4426-4DEF-DE9D258B6FE9}"/>
              </a:ext>
            </a:extLst>
          </p:cNvPr>
          <p:cNvSpPr txBox="1">
            <a:spLocks noGrp="1"/>
          </p:cNvSpPr>
          <p:nvPr>
            <p:ph type="body" sz="quarter" idx="1"/>
          </p:nvPr>
        </p:nvSpPr>
        <p:spPr/>
        <p:txBody>
          <a:bodyPr/>
          <a:lstStyle/>
          <a:p>
            <a:pPr lvl="0"/>
            <a:r>
              <a:rPr lang="en-US"/>
              <a:t>How many items on this tray?  </a:t>
            </a:r>
            <a:r>
              <a:rPr lang="en-US" b="1"/>
              <a:t>4 items </a:t>
            </a:r>
          </a:p>
          <a:p>
            <a:pPr lvl="0"/>
            <a:r>
              <a:rPr lang="en-US"/>
              <a:t>What are the items? (cc doesn’t count)</a:t>
            </a:r>
          </a:p>
          <a:p>
            <a:pPr lvl="0"/>
            <a:r>
              <a:rPr lang="en-US"/>
              <a:t>-Is there a minimum of ½ cup fruit or vegetable? </a:t>
            </a:r>
            <a:r>
              <a:rPr lang="en-US" b="1"/>
              <a:t>No</a:t>
            </a:r>
          </a:p>
          <a:p>
            <a:pPr lvl="0"/>
            <a:r>
              <a:rPr lang="en-US"/>
              <a:t>-Is this tray reimbursable? </a:t>
            </a:r>
            <a:r>
              <a:rPr lang="en-US" b="1"/>
              <a:t>No</a:t>
            </a:r>
            <a:endParaRPr lang="en-US"/>
          </a:p>
          <a:p>
            <a:pPr lvl="0"/>
            <a:endParaRPr lang="en-US"/>
          </a:p>
        </p:txBody>
      </p:sp>
      <p:sp>
        <p:nvSpPr>
          <p:cNvPr id="4" name="Slide Number Placeholder 3">
            <a:extLst>
              <a:ext uri="{FF2B5EF4-FFF2-40B4-BE49-F238E27FC236}">
                <a16:creationId xmlns:a16="http://schemas.microsoft.com/office/drawing/2014/main" id="{272A6A81-B185-3116-4616-5ED49515942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F5AD841-DB12-46AE-9601-126CE6D59E37}" type="slidenum">
              <a:t>20</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00BA00-1ABC-44BF-28CC-723ED2E923B6}"/>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27FDFDD3-A9E9-E755-1737-90222AA38E5B}"/>
              </a:ext>
            </a:extLst>
          </p:cNvPr>
          <p:cNvSpPr txBox="1">
            <a:spLocks noGrp="1"/>
          </p:cNvSpPr>
          <p:nvPr>
            <p:ph type="body" sz="quarter" idx="1"/>
          </p:nvPr>
        </p:nvSpPr>
        <p:spPr/>
        <p:txBody>
          <a:bodyPr/>
          <a:lstStyle/>
          <a:p>
            <a:pPr lvl="0"/>
            <a:r>
              <a:rPr lang="en-US"/>
              <a:t>How many items on this tray?  </a:t>
            </a:r>
            <a:r>
              <a:rPr lang="en-US" b="1"/>
              <a:t>4 items </a:t>
            </a:r>
          </a:p>
          <a:p>
            <a:pPr lvl="0"/>
            <a:r>
              <a:rPr lang="en-US"/>
              <a:t>What are the items? (cc doesn’t count)</a:t>
            </a:r>
          </a:p>
          <a:p>
            <a:pPr lvl="0"/>
            <a:r>
              <a:rPr lang="en-US"/>
              <a:t>-Is there a minimum of ½ cup fruit or vegetable? </a:t>
            </a:r>
            <a:r>
              <a:rPr lang="en-US" b="1"/>
              <a:t>No</a:t>
            </a:r>
          </a:p>
          <a:p>
            <a:pPr lvl="0"/>
            <a:r>
              <a:rPr lang="en-US"/>
              <a:t>-Is this tray reimbursable? </a:t>
            </a:r>
            <a:r>
              <a:rPr lang="en-US" b="1"/>
              <a:t>No</a:t>
            </a:r>
            <a:endParaRPr lang="en-US"/>
          </a:p>
          <a:p>
            <a:pPr lvl="0"/>
            <a:endParaRPr lang="en-US"/>
          </a:p>
        </p:txBody>
      </p:sp>
      <p:sp>
        <p:nvSpPr>
          <p:cNvPr id="4" name="Slide Number Placeholder 3">
            <a:extLst>
              <a:ext uri="{FF2B5EF4-FFF2-40B4-BE49-F238E27FC236}">
                <a16:creationId xmlns:a16="http://schemas.microsoft.com/office/drawing/2014/main" id="{E104EC45-B3D0-649F-B7B9-44EBC96C782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AA40E4A-E92D-4116-87CD-3ADF7C3C6735}" type="slidenum">
              <a:t>21</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350A84-9035-FE17-5D5F-BC6426727E4C}"/>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A7673558-70C4-F6D1-E6F6-5BF56C3D7B01}"/>
              </a:ext>
            </a:extLst>
          </p:cNvPr>
          <p:cNvSpPr txBox="1">
            <a:spLocks noGrp="1"/>
          </p:cNvSpPr>
          <p:nvPr>
            <p:ph type="body" sz="quarter" idx="1"/>
          </p:nvPr>
        </p:nvSpPr>
        <p:spPr/>
        <p:txBody>
          <a:bodyPr/>
          <a:lstStyle/>
          <a:p>
            <a:pPr lvl="0"/>
            <a:r>
              <a:rPr lang="en-US"/>
              <a:t>How many items on this tray?  </a:t>
            </a:r>
            <a:r>
              <a:rPr lang="en-US" b="1"/>
              <a:t>3 items </a:t>
            </a:r>
          </a:p>
          <a:p>
            <a:pPr lvl="0"/>
            <a:r>
              <a:rPr lang="en-US"/>
              <a:t>-Is there a minimum of ½ cup fruit or vegetable? </a:t>
            </a:r>
            <a:r>
              <a:rPr lang="en-US" b="1" i="1"/>
              <a:t>YES</a:t>
            </a:r>
            <a:endParaRPr lang="en-US" b="1"/>
          </a:p>
          <a:p>
            <a:pPr lvl="0"/>
            <a:r>
              <a:rPr lang="en-US"/>
              <a:t>-Is this tray reimbursable? </a:t>
            </a:r>
            <a:r>
              <a:rPr lang="en-US" b="1"/>
              <a:t>Yes</a:t>
            </a:r>
            <a:endParaRPr lang="en-US"/>
          </a:p>
          <a:p>
            <a:pPr lvl="0"/>
            <a:endParaRPr lang="en-US"/>
          </a:p>
        </p:txBody>
      </p:sp>
      <p:sp>
        <p:nvSpPr>
          <p:cNvPr id="4" name="Slide Number Placeholder 3">
            <a:extLst>
              <a:ext uri="{FF2B5EF4-FFF2-40B4-BE49-F238E27FC236}">
                <a16:creationId xmlns:a16="http://schemas.microsoft.com/office/drawing/2014/main" id="{95E0AAC5-B447-FC82-689C-D32CE81A66B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91CE6B1-142A-4095-8E1C-D68CA2CA1058}" type="slidenum">
              <a:t>22</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48D3E-B34B-BFEB-A0AF-78DC51027CBE}"/>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C4DF190A-42B7-389C-F845-B071233E26DF}"/>
              </a:ext>
            </a:extLst>
          </p:cNvPr>
          <p:cNvSpPr txBox="1">
            <a:spLocks noGrp="1"/>
          </p:cNvSpPr>
          <p:nvPr>
            <p:ph type="body" sz="quarter" idx="1"/>
          </p:nvPr>
        </p:nvSpPr>
        <p:spPr/>
        <p:txBody>
          <a:bodyPr/>
          <a:lstStyle/>
          <a:p>
            <a:pPr lvl="0"/>
            <a:r>
              <a:rPr lang="en-US"/>
              <a:t>How many items on this tray?  </a:t>
            </a:r>
            <a:r>
              <a:rPr lang="en-US" b="1"/>
              <a:t>3 items </a:t>
            </a:r>
          </a:p>
          <a:p>
            <a:pPr lvl="0"/>
            <a:r>
              <a:rPr lang="en-US"/>
              <a:t>-Is there a minimum of ½ cup fruit or vegetable? </a:t>
            </a:r>
            <a:r>
              <a:rPr lang="en-US" b="1" i="1"/>
              <a:t>YES</a:t>
            </a:r>
            <a:endParaRPr lang="en-US" b="1"/>
          </a:p>
          <a:p>
            <a:pPr lvl="0"/>
            <a:r>
              <a:rPr lang="en-US"/>
              <a:t>-Is this tray reimbursable? </a:t>
            </a:r>
            <a:r>
              <a:rPr lang="en-US" b="1"/>
              <a:t>Yes</a:t>
            </a:r>
            <a:endParaRPr lang="en-US"/>
          </a:p>
          <a:p>
            <a:pPr lvl="0"/>
            <a:endParaRPr lang="en-US"/>
          </a:p>
        </p:txBody>
      </p:sp>
      <p:sp>
        <p:nvSpPr>
          <p:cNvPr id="4" name="Slide Number Placeholder 3">
            <a:extLst>
              <a:ext uri="{FF2B5EF4-FFF2-40B4-BE49-F238E27FC236}">
                <a16:creationId xmlns:a16="http://schemas.microsoft.com/office/drawing/2014/main" id="{7DE678BC-3EC7-0D07-F659-C7CB1FBE1CF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526C81E-7C74-4F94-92FF-26D062F79153}" type="slidenum">
              <a:t>23</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79CE54-8600-3F61-755C-3657754A7E35}"/>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9F2CF0E5-E62D-919D-3056-71755600A371}"/>
              </a:ext>
            </a:extLst>
          </p:cNvPr>
          <p:cNvSpPr txBox="1">
            <a:spLocks noGrp="1"/>
          </p:cNvSpPr>
          <p:nvPr>
            <p:ph type="body" sz="quarter" idx="1"/>
          </p:nvPr>
        </p:nvSpPr>
        <p:spPr/>
        <p:txBody>
          <a:bodyPr/>
          <a:lstStyle/>
          <a:p>
            <a:pPr lvl="0"/>
            <a:r>
              <a:rPr lang="en-US"/>
              <a:t>The breakfast sandwich can count as</a:t>
            </a:r>
          </a:p>
          <a:p>
            <a:pPr lvl="0"/>
            <a:r>
              <a:rPr lang="en-US"/>
              <a:t>	4 ITEMS: Count both grains oz eq AND count the 2 oz M/MA as grains</a:t>
            </a:r>
          </a:p>
          <a:p>
            <a:pPr lvl="0"/>
            <a:r>
              <a:rPr lang="en-US"/>
              <a:t>	2 ITEMS: Count both grains oz eq and count the 2oz M/MA as EXTRA</a:t>
            </a:r>
          </a:p>
          <a:p>
            <a:pPr lvl="0"/>
            <a:r>
              <a:rPr lang="en-US"/>
              <a:t>	1 ITEM: Count the 2oz grains as 1 item and count the 2oz M/MA as EXTRA</a:t>
            </a:r>
          </a:p>
          <a:p>
            <a:pPr lvl="0"/>
            <a:endParaRPr lang="en-US"/>
          </a:p>
          <a:p>
            <a:pPr lvl="0"/>
            <a:r>
              <a:rPr lang="en-US"/>
              <a:t>The </a:t>
            </a:r>
            <a:r>
              <a:rPr lang="en-US" u="sng"/>
              <a:t>planned</a:t>
            </a:r>
            <a:r>
              <a:rPr lang="en-US"/>
              <a:t> menu is 1 cup of milk, a breakfast sandwich that is 2oz eq of grain and 2 oz equivalent of M/MA and ½ cup of juice and ½ cup of fruit</a:t>
            </a:r>
          </a:p>
          <a:p>
            <a:pPr lvl="0"/>
            <a:endParaRPr lang="en-US"/>
          </a:p>
        </p:txBody>
      </p:sp>
      <p:sp>
        <p:nvSpPr>
          <p:cNvPr id="4" name="Slide Number Placeholder 3">
            <a:extLst>
              <a:ext uri="{FF2B5EF4-FFF2-40B4-BE49-F238E27FC236}">
                <a16:creationId xmlns:a16="http://schemas.microsoft.com/office/drawing/2014/main" id="{1106EE09-4CF2-F05A-DD07-BB3BC3E7691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B418AB-6603-46F5-972F-9B0F4BCCF903}" type="slidenum">
              <a:t>24</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357C2-D0F3-D54C-D9C7-001A165D36A5}"/>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60F8F989-8754-2415-8364-393D560ECD92}"/>
              </a:ext>
            </a:extLst>
          </p:cNvPr>
          <p:cNvSpPr txBox="1">
            <a:spLocks noGrp="1"/>
          </p:cNvSpPr>
          <p:nvPr>
            <p:ph type="body" sz="quarter" idx="1"/>
          </p:nvPr>
        </p:nvSpPr>
        <p:spPr/>
        <p:txBody>
          <a:bodyPr/>
          <a:lstStyle/>
          <a:p>
            <a:pPr lvl="0"/>
            <a:r>
              <a:rPr lang="en-US"/>
              <a:t>How many items on this tray?  </a:t>
            </a:r>
            <a:r>
              <a:rPr lang="en-US" b="1"/>
              <a:t>3 items </a:t>
            </a:r>
          </a:p>
          <a:p>
            <a:pPr lvl="0"/>
            <a:r>
              <a:rPr lang="en-US"/>
              <a:t>-Is there a minimum of ½ cup fruit or vegetable? </a:t>
            </a:r>
            <a:r>
              <a:rPr lang="en-US" b="1" i="1"/>
              <a:t>YES</a:t>
            </a:r>
            <a:endParaRPr lang="en-US" b="1"/>
          </a:p>
          <a:p>
            <a:pPr lvl="0"/>
            <a:r>
              <a:rPr lang="en-US"/>
              <a:t>-Is this tray reimbursable? </a:t>
            </a:r>
            <a:r>
              <a:rPr lang="en-US" b="1"/>
              <a:t>Yes</a:t>
            </a:r>
            <a:endParaRPr lang="en-US"/>
          </a:p>
          <a:p>
            <a:pPr lvl="0"/>
            <a:endParaRPr lang="en-US"/>
          </a:p>
        </p:txBody>
      </p:sp>
      <p:sp>
        <p:nvSpPr>
          <p:cNvPr id="4" name="Slide Number Placeholder 3">
            <a:extLst>
              <a:ext uri="{FF2B5EF4-FFF2-40B4-BE49-F238E27FC236}">
                <a16:creationId xmlns:a16="http://schemas.microsoft.com/office/drawing/2014/main" id="{3F900CE5-B7DC-3B95-A684-5E631C4AD05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5E85C8-0832-4645-B7EA-09B9BB54C19B}" type="slidenum">
              <a:t>25</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86D93-1954-E6B4-A081-FA53AEE0625B}"/>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820A95BC-BC2A-B4FF-C2C0-A095B6404ED3}"/>
              </a:ext>
            </a:extLst>
          </p:cNvPr>
          <p:cNvSpPr txBox="1">
            <a:spLocks noGrp="1"/>
          </p:cNvSpPr>
          <p:nvPr>
            <p:ph type="body" sz="quarter" idx="1"/>
          </p:nvPr>
        </p:nvSpPr>
        <p:spPr/>
        <p:txBody>
          <a:bodyPr/>
          <a:lstStyle/>
          <a:p>
            <a:pPr lvl="0"/>
            <a:r>
              <a:rPr lang="en-US" dirty="0"/>
              <a:t>How many items on this tray?  </a:t>
            </a:r>
            <a:r>
              <a:rPr lang="en-US" b="1" dirty="0"/>
              <a:t>3 items </a:t>
            </a:r>
          </a:p>
          <a:p>
            <a:pPr lvl="0"/>
            <a:r>
              <a:rPr lang="en-US" dirty="0"/>
              <a:t>-Is there a minimum of ½ cup fruit or vegetable? </a:t>
            </a:r>
            <a:r>
              <a:rPr lang="en-US" b="1" i="1" dirty="0"/>
              <a:t>YES</a:t>
            </a:r>
            <a:endParaRPr lang="en-US" b="1" dirty="0"/>
          </a:p>
          <a:p>
            <a:pPr lvl="0"/>
            <a:r>
              <a:rPr lang="en-US" dirty="0"/>
              <a:t>-Is this tray reimbursable? </a:t>
            </a:r>
            <a:r>
              <a:rPr lang="en-US" b="1" dirty="0"/>
              <a:t>Yes</a:t>
            </a:r>
            <a:endParaRPr lang="en-US" dirty="0"/>
          </a:p>
          <a:p>
            <a:pPr lvl="0"/>
            <a:endParaRPr lang="en-US" dirty="0"/>
          </a:p>
        </p:txBody>
      </p:sp>
      <p:sp>
        <p:nvSpPr>
          <p:cNvPr id="4" name="Slide Number Placeholder 3">
            <a:extLst>
              <a:ext uri="{FF2B5EF4-FFF2-40B4-BE49-F238E27FC236}">
                <a16:creationId xmlns:a16="http://schemas.microsoft.com/office/drawing/2014/main" id="{C0B27316-3C82-0983-6948-88B75D6D322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84FEEA8-740F-4A7D-A213-7AA0D19CFBAC}" type="slidenum">
              <a:t>26</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5C83-D35F-98C1-B384-0EE970E84DE3}"/>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62553D3B-5F5F-97B4-EAA7-58C1189E960F}"/>
              </a:ext>
            </a:extLst>
          </p:cNvPr>
          <p:cNvSpPr txBox="1">
            <a:spLocks noGrp="1"/>
          </p:cNvSpPr>
          <p:nvPr>
            <p:ph type="body" sz="quarter" idx="1"/>
          </p:nvPr>
        </p:nvSpPr>
        <p:spPr/>
        <p:txBody>
          <a:bodyPr/>
          <a:lstStyle/>
          <a:p>
            <a:pPr lvl="0"/>
            <a:r>
              <a:rPr lang="en-US"/>
              <a:t>How many items on this tray?  </a:t>
            </a:r>
            <a:r>
              <a:rPr lang="en-US" b="1"/>
              <a:t>3 items</a:t>
            </a:r>
          </a:p>
          <a:p>
            <a:pPr lvl="0"/>
            <a:r>
              <a:rPr lang="en-US"/>
              <a:t>-Is there a minimum of ½ cup fruit or vegetable? </a:t>
            </a:r>
            <a:r>
              <a:rPr lang="en-US" b="1" i="1"/>
              <a:t>YES</a:t>
            </a:r>
            <a:endParaRPr lang="en-US" b="1"/>
          </a:p>
          <a:p>
            <a:pPr lvl="0"/>
            <a:r>
              <a:rPr lang="en-US"/>
              <a:t>-Is this tray reimbursable? </a:t>
            </a:r>
            <a:r>
              <a:rPr lang="en-US" b="1"/>
              <a:t>Yes</a:t>
            </a:r>
            <a:endParaRPr lang="en-US"/>
          </a:p>
          <a:p>
            <a:pPr lvl="0"/>
            <a:endParaRPr lang="en-US"/>
          </a:p>
          <a:p>
            <a:pPr lvl="0"/>
            <a:endParaRPr lang="en-US"/>
          </a:p>
        </p:txBody>
      </p:sp>
      <p:sp>
        <p:nvSpPr>
          <p:cNvPr id="4" name="Slide Number Placeholder 3">
            <a:extLst>
              <a:ext uri="{FF2B5EF4-FFF2-40B4-BE49-F238E27FC236}">
                <a16:creationId xmlns:a16="http://schemas.microsoft.com/office/drawing/2014/main" id="{5ABD4C86-507A-AF9C-B2FF-EEE5BFA69FC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7A4DF2D-42C2-4B43-AC85-F4F4942CC5D5}" type="slidenum">
              <a:t>27</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36346-9496-21EE-685C-1ECB4073F640}"/>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8C416C61-CDDD-40D1-F326-2DD7D7444F09}"/>
              </a:ext>
            </a:extLst>
          </p:cNvPr>
          <p:cNvSpPr txBox="1">
            <a:spLocks noGrp="1"/>
          </p:cNvSpPr>
          <p:nvPr>
            <p:ph type="body" sz="quarter" idx="1"/>
          </p:nvPr>
        </p:nvSpPr>
        <p:spPr/>
        <p:txBody>
          <a:bodyPr/>
          <a:lstStyle/>
          <a:p>
            <a:pPr lvl="0"/>
            <a:r>
              <a:rPr lang="en-US"/>
              <a:t>How many items on this tray?  </a:t>
            </a:r>
            <a:r>
              <a:rPr lang="en-US" b="1"/>
              <a:t>3 items (a FULL cup of fruit/juice is considered an item)</a:t>
            </a:r>
          </a:p>
          <a:p>
            <a:pPr lvl="0"/>
            <a:r>
              <a:rPr lang="en-US"/>
              <a:t>-Is there a minimum of ½ cup fruit or vegetable? </a:t>
            </a:r>
            <a:r>
              <a:rPr lang="en-US" b="1" i="1"/>
              <a:t>YES</a:t>
            </a:r>
            <a:endParaRPr lang="en-US" b="1"/>
          </a:p>
          <a:p>
            <a:pPr lvl="0"/>
            <a:r>
              <a:rPr lang="en-US"/>
              <a:t>-Is this tray reimbursable? </a:t>
            </a:r>
            <a:r>
              <a:rPr lang="en-US" b="1"/>
              <a:t>Yes</a:t>
            </a:r>
            <a:endParaRPr lang="en-US"/>
          </a:p>
          <a:p>
            <a:pPr lvl="0"/>
            <a:endParaRPr lang="en-US"/>
          </a:p>
          <a:p>
            <a:pPr lvl="0"/>
            <a:endParaRPr lang="en-US"/>
          </a:p>
        </p:txBody>
      </p:sp>
      <p:sp>
        <p:nvSpPr>
          <p:cNvPr id="4" name="Slide Number Placeholder 3">
            <a:extLst>
              <a:ext uri="{FF2B5EF4-FFF2-40B4-BE49-F238E27FC236}">
                <a16:creationId xmlns:a16="http://schemas.microsoft.com/office/drawing/2014/main" id="{2DA5A346-D6E9-485F-1B61-0174A2493CE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0263815-3009-487A-B2A7-E2039CD00800}" type="slidenum">
              <a:t>28</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486719-807E-2A18-ACEC-09F9FE4574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AA1BA4-FD21-F9DE-E2BF-AFAB84C2972F}"/>
              </a:ext>
            </a:extLst>
          </p:cNvPr>
          <p:cNvSpPr txBox="1">
            <a:spLocks noGrp="1"/>
          </p:cNvSpPr>
          <p:nvPr>
            <p:ph type="body" sz="quarter" idx="1"/>
          </p:nvPr>
        </p:nvSpPr>
        <p:spPr/>
        <p:txBody>
          <a:bodyPr/>
          <a:lstStyle/>
          <a:p>
            <a:pPr lvl="0"/>
            <a:r>
              <a:rPr lang="en-US"/>
              <a:t>So let’s move into lunch. Remember with lunch students select meal components (or food groups) vs. items. </a:t>
            </a:r>
          </a:p>
          <a:p>
            <a:pPr lvl="0"/>
            <a:endParaRPr lang="en-US"/>
          </a:p>
          <a:p>
            <a:pPr lvl="0"/>
            <a:r>
              <a:rPr lang="en-US"/>
              <a:t>How many components do students have to select (at minimum)? The answer is 3! These have to be three different food components, or three different food groups if that is easier to remember. </a:t>
            </a:r>
          </a:p>
          <a:p>
            <a:pPr lvl="0"/>
            <a:endParaRPr lang="en-US"/>
          </a:p>
          <a:p>
            <a:pPr lvl="0"/>
            <a:r>
              <a:rPr lang="en-US"/>
              <a:t>Out of the three components, which component are they required to take? </a:t>
            </a:r>
          </a:p>
        </p:txBody>
      </p:sp>
      <p:sp>
        <p:nvSpPr>
          <p:cNvPr id="4" name="Slide Number Placeholder 3">
            <a:extLst>
              <a:ext uri="{FF2B5EF4-FFF2-40B4-BE49-F238E27FC236}">
                <a16:creationId xmlns:a16="http://schemas.microsoft.com/office/drawing/2014/main" id="{7DC510A2-1675-67AA-CA44-B91EE0B1B48A}"/>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303C281-1CD0-437B-8DB7-20A5A48AE722}" type="slidenum">
              <a:t>29</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D0990-C6FA-5E9D-EF43-6ADD07B98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13EACD-769C-2877-C534-80BEFDD69F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177C7D-11A2-3CB5-10BE-194D5030EC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99E967-9A56-A385-056F-87A5B7DFB2D0}"/>
              </a:ext>
            </a:extLst>
          </p:cNvPr>
          <p:cNvSpPr>
            <a:spLocks noGrp="1"/>
          </p:cNvSpPr>
          <p:nvPr>
            <p:ph type="sldNum" sz="quarter" idx="5"/>
          </p:nvPr>
        </p:nvSpPr>
        <p:spPr/>
        <p:txBody>
          <a:bodyPr/>
          <a:lstStyle/>
          <a:p>
            <a:fld id="{8BF5EFD3-45C9-274E-AC0C-A1CE6E7E43BC}" type="slidenum">
              <a:rPr lang="en-US" smtClean="0"/>
              <a:t>3</a:t>
            </a:fld>
            <a:endParaRPr lang="en-US"/>
          </a:p>
        </p:txBody>
      </p:sp>
    </p:spTree>
    <p:extLst>
      <p:ext uri="{BB962C8B-B14F-4D97-AF65-F5344CB8AC3E}">
        <p14:creationId xmlns:p14="http://schemas.microsoft.com/office/powerpoint/2010/main" val="12172275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35F575-AE98-04D6-7478-D35BE51BE379}"/>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1476D068-5357-D513-0116-8F6E365BDE39}"/>
              </a:ext>
            </a:extLst>
          </p:cNvPr>
          <p:cNvSpPr txBox="1">
            <a:spLocks noGrp="1"/>
          </p:cNvSpPr>
          <p:nvPr>
            <p:ph type="body" sz="quarter" idx="1"/>
          </p:nvPr>
        </p:nvSpPr>
        <p:spPr/>
        <p:txBody>
          <a:bodyPr/>
          <a:lstStyle/>
          <a:p>
            <a:pPr lvl="0"/>
            <a:r>
              <a:rPr lang="en-US" dirty="0"/>
              <a:t>Here is our </a:t>
            </a:r>
            <a:r>
              <a:rPr lang="en-US" b="1" u="sng" dirty="0"/>
              <a:t>planned</a:t>
            </a:r>
            <a:r>
              <a:rPr lang="en-US" dirty="0"/>
              <a:t> meal: Spaghetti w/meat sauce), ½ green beans, 1 cup mixed salad (that credits as what??? ½ cup), 1 cup fresh grapes and milk.</a:t>
            </a:r>
          </a:p>
          <a:p>
            <a:pPr lvl="0"/>
            <a:endParaRPr lang="en-US" dirty="0"/>
          </a:p>
        </p:txBody>
      </p:sp>
      <p:sp>
        <p:nvSpPr>
          <p:cNvPr id="4" name="Slide Number Placeholder 3">
            <a:extLst>
              <a:ext uri="{FF2B5EF4-FFF2-40B4-BE49-F238E27FC236}">
                <a16:creationId xmlns:a16="http://schemas.microsoft.com/office/drawing/2014/main" id="{4F003299-C01F-5602-C8DA-3FBF4433A4A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41779A0-A7F0-4D47-844B-F0B151A1308B}" type="slidenum">
              <a:t>30</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D86758-31BA-3BAB-2B20-200816B18A48}"/>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9D9E12CC-C4AC-22C1-A698-E2BEBB476B09}"/>
              </a:ext>
            </a:extLst>
          </p:cNvPr>
          <p:cNvSpPr txBox="1">
            <a:spLocks noGrp="1"/>
          </p:cNvSpPr>
          <p:nvPr>
            <p:ph type="body" sz="quarter" idx="1"/>
          </p:nvPr>
        </p:nvSpPr>
        <p:spPr/>
        <p:txBody>
          <a:bodyPr/>
          <a:lstStyle/>
          <a:p>
            <a:pPr lvl="0"/>
            <a:endParaRPr lang="en-US" b="1" i="1" dirty="0"/>
          </a:p>
        </p:txBody>
      </p:sp>
      <p:sp>
        <p:nvSpPr>
          <p:cNvPr id="4" name="Slide Number Placeholder 3">
            <a:extLst>
              <a:ext uri="{FF2B5EF4-FFF2-40B4-BE49-F238E27FC236}">
                <a16:creationId xmlns:a16="http://schemas.microsoft.com/office/drawing/2014/main" id="{2377A268-F876-E259-AAAE-855DFE9C3DA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00C7C48-0AC8-4C42-A009-362FF5585D55}" type="slidenum">
              <a:t>31</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D72F8-CA82-8EDA-2C49-0F9298E48D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20F32F-53E4-4BC6-BA3C-77511BBC331B}"/>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997D1B6F-C838-E203-599A-B63F4DAE514B}"/>
              </a:ext>
            </a:extLst>
          </p:cNvPr>
          <p:cNvSpPr txBox="1">
            <a:spLocks noGrp="1"/>
          </p:cNvSpPr>
          <p:nvPr>
            <p:ph type="body" sz="quarter" idx="1"/>
          </p:nvPr>
        </p:nvSpPr>
        <p:spPr/>
        <p:txBody>
          <a:bodyPr/>
          <a:lstStyle/>
          <a:p>
            <a:pPr lvl="0"/>
            <a:r>
              <a:rPr lang="en-US"/>
              <a:t>For this tray:</a:t>
            </a:r>
          </a:p>
          <a:p>
            <a:pPr lvl="0"/>
            <a:r>
              <a:rPr lang="en-US" i="1"/>
              <a:t>   -</a:t>
            </a:r>
            <a:r>
              <a:rPr lang="en-US"/>
              <a:t>How many components: </a:t>
            </a:r>
            <a:r>
              <a:rPr lang="en-US" b="1" i="1"/>
              <a:t>4</a:t>
            </a:r>
            <a:r>
              <a:rPr lang="en-US"/>
              <a:t>   </a:t>
            </a:r>
          </a:p>
          <a:p>
            <a:pPr lvl="0"/>
            <a:r>
              <a:rPr lang="en-US"/>
              <a:t>   -Is there a minimum of ½ cup fruit or vegetable? </a:t>
            </a:r>
            <a:r>
              <a:rPr lang="en-US" b="1"/>
              <a:t>Yes</a:t>
            </a:r>
          </a:p>
          <a:p>
            <a:pPr lvl="0"/>
            <a:r>
              <a:rPr lang="en-US"/>
              <a:t>   -Is this tray reimbursable: </a:t>
            </a:r>
            <a:r>
              <a:rPr lang="en-US" b="1" i="1"/>
              <a:t>Yes</a:t>
            </a:r>
          </a:p>
          <a:p>
            <a:pPr lvl="0"/>
            <a:endParaRPr lang="en-US" b="1" i="1"/>
          </a:p>
        </p:txBody>
      </p:sp>
      <p:sp>
        <p:nvSpPr>
          <p:cNvPr id="4" name="Slide Number Placeholder 3">
            <a:extLst>
              <a:ext uri="{FF2B5EF4-FFF2-40B4-BE49-F238E27FC236}">
                <a16:creationId xmlns:a16="http://schemas.microsoft.com/office/drawing/2014/main" id="{9795B38B-D65A-DE6A-4F24-B151F5E55D3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00C7C48-0AC8-4C42-A009-362FF5585D55}" type="slidenum">
              <a:t>32</a:t>
            </a:fld>
            <a:endParaRPr lang="en-US" sz="1200" b="0" i="0" u="none" strike="noStrike" kern="1200" cap="none" spc="0" baseline="0">
              <a:solidFill>
                <a:srgbClr val="000000"/>
              </a:solidFill>
              <a:uFillTx/>
              <a:latin typeface="Calibri" pitchFamily="34"/>
            </a:endParaRPr>
          </a:p>
        </p:txBody>
      </p:sp>
    </p:spTree>
    <p:extLst>
      <p:ext uri="{BB962C8B-B14F-4D97-AF65-F5344CB8AC3E}">
        <p14:creationId xmlns:p14="http://schemas.microsoft.com/office/powerpoint/2010/main" val="34360657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2CB3D-71C7-BCBA-AE2F-7119EB743A89}"/>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D17954E6-0E53-2B47-8D70-E5B3E87D2489}"/>
              </a:ext>
            </a:extLst>
          </p:cNvPr>
          <p:cNvSpPr txBox="1">
            <a:spLocks noGrp="1"/>
          </p:cNvSpPr>
          <p:nvPr>
            <p:ph type="body" sz="quarter" idx="1"/>
          </p:nvPr>
        </p:nvSpPr>
        <p:spPr/>
        <p:txBody>
          <a:bodyPr/>
          <a:lstStyle/>
          <a:p>
            <a:pPr lvl="0"/>
            <a:endParaRPr lang="en-US" b="1" i="1" dirty="0"/>
          </a:p>
        </p:txBody>
      </p:sp>
      <p:sp>
        <p:nvSpPr>
          <p:cNvPr id="4" name="Slide Number Placeholder 3">
            <a:extLst>
              <a:ext uri="{FF2B5EF4-FFF2-40B4-BE49-F238E27FC236}">
                <a16:creationId xmlns:a16="http://schemas.microsoft.com/office/drawing/2014/main" id="{5ED20DBC-A1BE-F466-417D-C12AEC17CA3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2A90D45-A6BF-4321-9DF9-D1D7D89C6A30}" type="slidenum">
              <a:t>33</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18940-25BE-843D-7254-9303796BD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EFC914-1E12-F2DD-F171-A9EF6BEF3277}"/>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34758F50-C751-906C-A806-DF764AD2D9FB}"/>
              </a:ext>
            </a:extLst>
          </p:cNvPr>
          <p:cNvSpPr txBox="1">
            <a:spLocks noGrp="1"/>
          </p:cNvSpPr>
          <p:nvPr>
            <p:ph type="body" sz="quarter" idx="1"/>
          </p:nvPr>
        </p:nvSpPr>
        <p:spPr/>
        <p:txBody>
          <a:bodyPr/>
          <a:lstStyle/>
          <a:p>
            <a:pPr lvl="0"/>
            <a:r>
              <a:rPr lang="en-US"/>
              <a:t>For this tray:</a:t>
            </a:r>
          </a:p>
          <a:p>
            <a:pPr lvl="0"/>
            <a:r>
              <a:rPr lang="en-US" i="1"/>
              <a:t>   -</a:t>
            </a:r>
            <a:r>
              <a:rPr lang="en-US"/>
              <a:t>How many components: </a:t>
            </a:r>
            <a:r>
              <a:rPr lang="en-US" b="1" i="1"/>
              <a:t>3 (1 cup F, ½ cup v, 1 milk)</a:t>
            </a:r>
          </a:p>
          <a:p>
            <a:pPr lvl="0"/>
            <a:r>
              <a:rPr lang="en-US"/>
              <a:t>   -Is there a minimum of ½ cup fruit or vegetable? </a:t>
            </a:r>
            <a:r>
              <a:rPr lang="en-US" b="1" i="1"/>
              <a:t>Yes</a:t>
            </a:r>
          </a:p>
          <a:p>
            <a:pPr lvl="0"/>
            <a:r>
              <a:rPr lang="en-US"/>
              <a:t>   -Is this tray reimbursable: </a:t>
            </a:r>
            <a:r>
              <a:rPr lang="en-US" b="1" i="1"/>
              <a:t>Yes</a:t>
            </a:r>
          </a:p>
        </p:txBody>
      </p:sp>
      <p:sp>
        <p:nvSpPr>
          <p:cNvPr id="4" name="Slide Number Placeholder 3">
            <a:extLst>
              <a:ext uri="{FF2B5EF4-FFF2-40B4-BE49-F238E27FC236}">
                <a16:creationId xmlns:a16="http://schemas.microsoft.com/office/drawing/2014/main" id="{CB87C734-3A8F-0614-EBF5-072D3F337452}"/>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2A90D45-A6BF-4321-9DF9-D1D7D89C6A30}" type="slidenum">
              <a:t>34</a:t>
            </a:fld>
            <a:endParaRPr lang="en-US" sz="1200" b="0" i="0" u="none" strike="noStrike" kern="1200" cap="none" spc="0" baseline="0">
              <a:solidFill>
                <a:srgbClr val="000000"/>
              </a:solidFill>
              <a:uFillTx/>
              <a:latin typeface="Calibri" pitchFamily="34"/>
            </a:endParaRPr>
          </a:p>
        </p:txBody>
      </p:sp>
    </p:spTree>
    <p:extLst>
      <p:ext uri="{BB962C8B-B14F-4D97-AF65-F5344CB8AC3E}">
        <p14:creationId xmlns:p14="http://schemas.microsoft.com/office/powerpoint/2010/main" val="27710980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7AC7D-8E33-A604-21CB-566993721C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44353-A435-688D-B6CA-60BDF4C07C72}"/>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CCF7E571-AED2-9707-C060-ADF55D91EA5A}"/>
              </a:ext>
            </a:extLst>
          </p:cNvPr>
          <p:cNvSpPr txBox="1">
            <a:spLocks noGrp="1"/>
          </p:cNvSpPr>
          <p:nvPr>
            <p:ph type="body" sz="quarter" idx="1"/>
          </p:nvPr>
        </p:nvSpPr>
        <p:spPr/>
        <p:txBody>
          <a:bodyPr/>
          <a:lstStyle/>
          <a:p>
            <a:pPr lvl="0"/>
            <a:endParaRPr lang="en-US" b="1" i="1" dirty="0"/>
          </a:p>
        </p:txBody>
      </p:sp>
      <p:sp>
        <p:nvSpPr>
          <p:cNvPr id="4" name="Slide Number Placeholder 3">
            <a:extLst>
              <a:ext uri="{FF2B5EF4-FFF2-40B4-BE49-F238E27FC236}">
                <a16:creationId xmlns:a16="http://schemas.microsoft.com/office/drawing/2014/main" id="{584BD200-2E1E-95D9-7994-12AD46C57E9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2A90D45-A6BF-4321-9DF9-D1D7D89C6A30}" type="slidenum">
              <a:t>35</a:t>
            </a:fld>
            <a:endParaRPr lang="en-US" sz="1200" b="0" i="0" u="none" strike="noStrike" kern="1200" cap="none" spc="0" baseline="0">
              <a:solidFill>
                <a:srgbClr val="000000"/>
              </a:solidFill>
              <a:uFillTx/>
              <a:latin typeface="Calibri" pitchFamily="34"/>
            </a:endParaRPr>
          </a:p>
        </p:txBody>
      </p:sp>
    </p:spTree>
    <p:extLst>
      <p:ext uri="{BB962C8B-B14F-4D97-AF65-F5344CB8AC3E}">
        <p14:creationId xmlns:p14="http://schemas.microsoft.com/office/powerpoint/2010/main" val="21972176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5E08F-5B1A-1BA1-CAB5-AE87C58585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BE4B73-AD20-B3E6-88B0-341B6320A61A}"/>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4C79696A-D43F-DE49-BB82-D3EEB9C826D5}"/>
              </a:ext>
            </a:extLst>
          </p:cNvPr>
          <p:cNvSpPr txBox="1">
            <a:spLocks noGrp="1"/>
          </p:cNvSpPr>
          <p:nvPr>
            <p:ph type="body" sz="quarter" idx="1"/>
          </p:nvPr>
        </p:nvSpPr>
        <p:spPr/>
        <p:txBody>
          <a:bodyPr/>
          <a:lstStyle/>
          <a:p>
            <a:pPr lvl="0"/>
            <a:r>
              <a:rPr lang="en-US" dirty="0"/>
              <a:t>For this tray:</a:t>
            </a:r>
          </a:p>
          <a:p>
            <a:pPr lvl="0"/>
            <a:r>
              <a:rPr lang="en-US" i="1" dirty="0"/>
              <a:t>   -</a:t>
            </a:r>
            <a:r>
              <a:rPr lang="en-US" dirty="0"/>
              <a:t>How many components: </a:t>
            </a:r>
            <a:r>
              <a:rPr lang="en-US" b="1" i="1" dirty="0"/>
              <a:t>2 (1 cup v, 1 milk)</a:t>
            </a:r>
          </a:p>
          <a:p>
            <a:pPr lvl="0"/>
            <a:r>
              <a:rPr lang="en-US" dirty="0"/>
              <a:t>   -Is there a minimum of ½ cup fruit or vegetable? </a:t>
            </a:r>
            <a:r>
              <a:rPr lang="en-US" b="1" i="1" dirty="0"/>
              <a:t>Yes</a:t>
            </a:r>
          </a:p>
          <a:p>
            <a:pPr lvl="0"/>
            <a:r>
              <a:rPr lang="en-US" dirty="0"/>
              <a:t>   -Is this tray reimbursable: </a:t>
            </a:r>
            <a:r>
              <a:rPr lang="en-US" b="1" i="1" dirty="0"/>
              <a:t>No</a:t>
            </a:r>
          </a:p>
        </p:txBody>
      </p:sp>
      <p:sp>
        <p:nvSpPr>
          <p:cNvPr id="4" name="Slide Number Placeholder 3">
            <a:extLst>
              <a:ext uri="{FF2B5EF4-FFF2-40B4-BE49-F238E27FC236}">
                <a16:creationId xmlns:a16="http://schemas.microsoft.com/office/drawing/2014/main" id="{48D79120-8D3D-3292-D424-6984489029E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2A90D45-A6BF-4321-9DF9-D1D7D89C6A30}" type="slidenum">
              <a:t>36</a:t>
            </a:fld>
            <a:endParaRPr lang="en-US" sz="1200" b="0" i="0" u="none" strike="noStrike" kern="1200" cap="none" spc="0" baseline="0">
              <a:solidFill>
                <a:srgbClr val="000000"/>
              </a:solidFill>
              <a:uFillTx/>
              <a:latin typeface="Calibri" pitchFamily="34"/>
            </a:endParaRPr>
          </a:p>
        </p:txBody>
      </p:sp>
    </p:spTree>
    <p:extLst>
      <p:ext uri="{BB962C8B-B14F-4D97-AF65-F5344CB8AC3E}">
        <p14:creationId xmlns:p14="http://schemas.microsoft.com/office/powerpoint/2010/main" val="1309317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0D07F-4B45-A78C-58F4-A840F009906B}"/>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9A894E5B-AC31-AE22-07D0-CC6815F3E45E}"/>
              </a:ext>
            </a:extLst>
          </p:cNvPr>
          <p:cNvSpPr txBox="1">
            <a:spLocks noGrp="1"/>
          </p:cNvSpPr>
          <p:nvPr>
            <p:ph type="body" sz="quarter" idx="1"/>
          </p:nvPr>
        </p:nvSpPr>
        <p:spPr/>
        <p:txBody>
          <a:bodyPr/>
          <a:lstStyle/>
          <a:p>
            <a:pPr lvl="0"/>
            <a:r>
              <a:rPr lang="en-US" dirty="0"/>
              <a:t>The </a:t>
            </a:r>
            <a:r>
              <a:rPr lang="en-US" u="sng" dirty="0"/>
              <a:t>planned</a:t>
            </a:r>
            <a:r>
              <a:rPr lang="en-US" dirty="0"/>
              <a:t> meal for the day :</a:t>
            </a:r>
          </a:p>
        </p:txBody>
      </p:sp>
      <p:sp>
        <p:nvSpPr>
          <p:cNvPr id="4" name="Slide Number Placeholder 3">
            <a:extLst>
              <a:ext uri="{FF2B5EF4-FFF2-40B4-BE49-F238E27FC236}">
                <a16:creationId xmlns:a16="http://schemas.microsoft.com/office/drawing/2014/main" id="{B206B9F3-6DBD-FD5B-3735-FD276D41E6E2}"/>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165B257-156D-4B58-A797-18E7A1E84753}" type="slidenum">
              <a:t>37</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36483-C994-B3D2-FB32-AB279FB09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19CE45-8565-02AA-61F4-426A133D862D}"/>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367A04A9-8D5D-F299-6497-FFB03DEB37C7}"/>
              </a:ext>
            </a:extLst>
          </p:cNvPr>
          <p:cNvSpPr txBox="1">
            <a:spLocks noGrp="1"/>
          </p:cNvSpPr>
          <p:nvPr>
            <p:ph type="body" sz="quarter" idx="1"/>
          </p:nvPr>
        </p:nvSpPr>
        <p:spPr/>
        <p:txBody>
          <a:bodyPr/>
          <a:lstStyle/>
          <a:p>
            <a:pPr lvl="0"/>
            <a:endParaRPr lang="en-US" b="1" i="1" dirty="0"/>
          </a:p>
        </p:txBody>
      </p:sp>
      <p:sp>
        <p:nvSpPr>
          <p:cNvPr id="4" name="Slide Number Placeholder 3">
            <a:extLst>
              <a:ext uri="{FF2B5EF4-FFF2-40B4-BE49-F238E27FC236}">
                <a16:creationId xmlns:a16="http://schemas.microsoft.com/office/drawing/2014/main" id="{2E4D1BC8-B5D8-A37C-5C54-5D82BFF8BD0C}"/>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C5AB04-CDAF-4FB2-B1BC-37B641091605}" type="slidenum">
              <a:t>38</a:t>
            </a:fld>
            <a:endParaRPr lang="en-US" sz="1200" b="0" i="0" u="none" strike="noStrike" kern="1200" cap="none" spc="0" baseline="0">
              <a:solidFill>
                <a:srgbClr val="000000"/>
              </a:solidFill>
              <a:uFillTx/>
              <a:latin typeface="Calibri" pitchFamily="34"/>
            </a:endParaRPr>
          </a:p>
        </p:txBody>
      </p:sp>
    </p:spTree>
    <p:extLst>
      <p:ext uri="{BB962C8B-B14F-4D97-AF65-F5344CB8AC3E}">
        <p14:creationId xmlns:p14="http://schemas.microsoft.com/office/powerpoint/2010/main" val="29351202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76D0AF-46C5-16F6-139F-5541978A1AFD}"/>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D2A74BBE-2453-4B33-0655-35ACF4BAA7ED}"/>
              </a:ext>
            </a:extLst>
          </p:cNvPr>
          <p:cNvSpPr txBox="1">
            <a:spLocks noGrp="1"/>
          </p:cNvSpPr>
          <p:nvPr>
            <p:ph type="body" sz="quarter" idx="1"/>
          </p:nvPr>
        </p:nvSpPr>
        <p:spPr/>
        <p:txBody>
          <a:bodyPr/>
          <a:lstStyle/>
          <a:p>
            <a:pPr lvl="0"/>
            <a:r>
              <a:rPr lang="en-US"/>
              <a:t>How many components: </a:t>
            </a:r>
            <a:r>
              <a:rPr lang="en-US" b="1" i="1"/>
              <a:t>3</a:t>
            </a:r>
          </a:p>
          <a:p>
            <a:pPr lvl="0"/>
            <a:r>
              <a:rPr lang="en-US" b="1" i="1"/>
              <a:t>Do you ever see trays like this?</a:t>
            </a:r>
          </a:p>
          <a:p>
            <a:pPr lvl="0"/>
            <a:r>
              <a:rPr lang="en-US"/>
              <a:t>   -Is there a minimum of ½ cup fruit or vegetable? </a:t>
            </a:r>
            <a:r>
              <a:rPr lang="en-US" b="1" i="1"/>
              <a:t>No</a:t>
            </a:r>
          </a:p>
          <a:p>
            <a:pPr lvl="0"/>
            <a:r>
              <a:rPr lang="en-US"/>
              <a:t>  -Is this tray reimbursable: </a:t>
            </a:r>
            <a:r>
              <a:rPr lang="en-US" b="1" i="1"/>
              <a:t>No</a:t>
            </a:r>
          </a:p>
        </p:txBody>
      </p:sp>
      <p:sp>
        <p:nvSpPr>
          <p:cNvPr id="4" name="Slide Number Placeholder 3">
            <a:extLst>
              <a:ext uri="{FF2B5EF4-FFF2-40B4-BE49-F238E27FC236}">
                <a16:creationId xmlns:a16="http://schemas.microsoft.com/office/drawing/2014/main" id="{BDB3D9FD-1DC6-C3CE-FFC3-73D816918DD2}"/>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C5AB04-CDAF-4FB2-B1BC-37B641091605}" type="slidenum">
              <a:t>39</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007548-B326-116C-25A2-DB2B71436C3E}"/>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15B02158-06C1-D523-75C5-199C6486F398}"/>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CFDEE46F-A468-F990-0B1D-7A948FFD7F7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577B877-D5C7-4C5C-BC23-B7624A5CA9CE}" type="slidenum">
              <a:t>4</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82088-A08A-D913-E26E-2676EDB9D3B9}"/>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027260F8-3A25-1D0F-30D2-1C2F8E899DA7}"/>
              </a:ext>
            </a:extLst>
          </p:cNvPr>
          <p:cNvSpPr txBox="1">
            <a:spLocks noGrp="1"/>
          </p:cNvSpPr>
          <p:nvPr>
            <p:ph type="body" sz="quarter" idx="1"/>
          </p:nvPr>
        </p:nvSpPr>
        <p:spPr/>
        <p:txBody>
          <a:bodyPr/>
          <a:lstStyle/>
          <a:p>
            <a:pPr lvl="0"/>
            <a:endParaRPr lang="en-US" b="1" i="1" dirty="0"/>
          </a:p>
        </p:txBody>
      </p:sp>
      <p:sp>
        <p:nvSpPr>
          <p:cNvPr id="4" name="Slide Number Placeholder 3">
            <a:extLst>
              <a:ext uri="{FF2B5EF4-FFF2-40B4-BE49-F238E27FC236}">
                <a16:creationId xmlns:a16="http://schemas.microsoft.com/office/drawing/2014/main" id="{81E5FEB8-6D51-2189-5467-29B6EF44E06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5D8CC01-43D3-48D1-B7FB-65F0B38CC8BC}" type="slidenum">
              <a:t>40</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AF89D-05FE-2389-ADC7-F48C1A528E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96DEDE-6517-D291-178E-CBFE8AFC164E}"/>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C8AAC1C8-042A-ADFA-FCC3-A54976049465}"/>
              </a:ext>
            </a:extLst>
          </p:cNvPr>
          <p:cNvSpPr txBox="1">
            <a:spLocks noGrp="1"/>
          </p:cNvSpPr>
          <p:nvPr>
            <p:ph type="body" sz="quarter" idx="1"/>
          </p:nvPr>
        </p:nvSpPr>
        <p:spPr/>
        <p:txBody>
          <a:bodyPr/>
          <a:lstStyle/>
          <a:p>
            <a:pPr lvl="0"/>
            <a:r>
              <a:rPr lang="en-US"/>
              <a:t>How many components: </a:t>
            </a:r>
            <a:r>
              <a:rPr lang="en-US" b="1" i="1"/>
              <a:t>3</a:t>
            </a:r>
          </a:p>
          <a:p>
            <a:pPr lvl="0"/>
            <a:r>
              <a:rPr lang="en-US"/>
              <a:t>   -Is there a minimum of ½ cup fruit or vegetable? </a:t>
            </a:r>
            <a:r>
              <a:rPr lang="en-US" b="1" i="1"/>
              <a:t>YES</a:t>
            </a:r>
          </a:p>
          <a:p>
            <a:pPr lvl="0"/>
            <a:r>
              <a:rPr lang="en-US"/>
              <a:t>  -Is this tray reimbursable: </a:t>
            </a:r>
            <a:r>
              <a:rPr lang="en-US" b="1" i="1"/>
              <a:t>YES</a:t>
            </a:r>
          </a:p>
        </p:txBody>
      </p:sp>
      <p:sp>
        <p:nvSpPr>
          <p:cNvPr id="4" name="Slide Number Placeholder 3">
            <a:extLst>
              <a:ext uri="{FF2B5EF4-FFF2-40B4-BE49-F238E27FC236}">
                <a16:creationId xmlns:a16="http://schemas.microsoft.com/office/drawing/2014/main" id="{6F2C7868-BC0F-A98D-3D74-13BFAD038CB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5D8CC01-43D3-48D1-B7FB-65F0B38CC8BC}" type="slidenum">
              <a:t>41</a:t>
            </a:fld>
            <a:endParaRPr lang="en-US" sz="1200" b="0" i="0" u="none" strike="noStrike" kern="1200" cap="none" spc="0" baseline="0">
              <a:solidFill>
                <a:srgbClr val="000000"/>
              </a:solidFill>
              <a:uFillTx/>
              <a:latin typeface="Calibri" pitchFamily="34"/>
            </a:endParaRPr>
          </a:p>
        </p:txBody>
      </p:sp>
    </p:spTree>
    <p:extLst>
      <p:ext uri="{BB962C8B-B14F-4D97-AF65-F5344CB8AC3E}">
        <p14:creationId xmlns:p14="http://schemas.microsoft.com/office/powerpoint/2010/main" val="11591315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8B8ED3-FB7A-1CCA-E467-831DD6EB8554}"/>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DE939D0F-285F-1386-4D6F-888CB3E8C051}"/>
              </a:ext>
            </a:extLst>
          </p:cNvPr>
          <p:cNvSpPr txBox="1">
            <a:spLocks noGrp="1"/>
          </p:cNvSpPr>
          <p:nvPr>
            <p:ph type="body" sz="quarter" idx="1"/>
          </p:nvPr>
        </p:nvSpPr>
        <p:spPr/>
        <p:txBody>
          <a:bodyPr/>
          <a:lstStyle/>
          <a:p>
            <a:pPr lvl="0"/>
            <a:r>
              <a:rPr lang="en-US"/>
              <a:t>The </a:t>
            </a:r>
            <a:r>
              <a:rPr lang="en-US" u="sng"/>
              <a:t>planned</a:t>
            </a:r>
            <a:r>
              <a:rPr lang="en-US"/>
              <a:t> meal for the day : a beef and bean burrito, ½ c corn, ½ cup of broccoli florets, 1 cup of watermelon, and milk.</a:t>
            </a:r>
          </a:p>
          <a:p>
            <a:pPr lvl="0"/>
            <a:endParaRPr lang="en-US"/>
          </a:p>
        </p:txBody>
      </p:sp>
      <p:sp>
        <p:nvSpPr>
          <p:cNvPr id="4" name="Slide Number Placeholder 3">
            <a:extLst>
              <a:ext uri="{FF2B5EF4-FFF2-40B4-BE49-F238E27FC236}">
                <a16:creationId xmlns:a16="http://schemas.microsoft.com/office/drawing/2014/main" id="{6EEC3D41-A8CE-9A43-7B8D-BAF0B6F2281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1DAEAEF-4F87-4570-ABE3-3CC5680F756A}" type="slidenum">
              <a:t>42</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561CDA-1FAB-6360-CE4A-F868AF41402E}"/>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CF0124E7-FB2C-B372-CAFC-0526308EAD2A}"/>
              </a:ext>
            </a:extLst>
          </p:cNvPr>
          <p:cNvSpPr txBox="1">
            <a:spLocks noGrp="1"/>
          </p:cNvSpPr>
          <p:nvPr>
            <p:ph type="body" sz="quarter" idx="1"/>
          </p:nvPr>
        </p:nvSpPr>
        <p:spPr/>
        <p:txBody>
          <a:bodyPr/>
          <a:lstStyle/>
          <a:p>
            <a:pPr lvl="0"/>
            <a:endParaRPr lang="en-US" b="1" i="1" dirty="0"/>
          </a:p>
        </p:txBody>
      </p:sp>
      <p:sp>
        <p:nvSpPr>
          <p:cNvPr id="4" name="Slide Number Placeholder 3">
            <a:extLst>
              <a:ext uri="{FF2B5EF4-FFF2-40B4-BE49-F238E27FC236}">
                <a16:creationId xmlns:a16="http://schemas.microsoft.com/office/drawing/2014/main" id="{7EC98B73-04D6-4236-9123-E624C05C41A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2AD0A36-822A-4723-A2F3-0B3AA14D06A7}" type="slidenum">
              <a:t>43</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214FC-0D6D-E8B4-3A11-162174627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16F19-6669-B1B8-6101-D076926466F1}"/>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8CF87F5A-DE29-3329-2A9D-6BDB8F70D08D}"/>
              </a:ext>
            </a:extLst>
          </p:cNvPr>
          <p:cNvSpPr txBox="1">
            <a:spLocks noGrp="1"/>
          </p:cNvSpPr>
          <p:nvPr>
            <p:ph type="body" sz="quarter" idx="1"/>
          </p:nvPr>
        </p:nvSpPr>
        <p:spPr/>
        <p:txBody>
          <a:bodyPr/>
          <a:lstStyle/>
          <a:p>
            <a:pPr lvl="0"/>
            <a:r>
              <a:rPr lang="en-US"/>
              <a:t>How many components: </a:t>
            </a:r>
            <a:r>
              <a:rPr lang="en-US" b="1" i="1"/>
              <a:t>3</a:t>
            </a:r>
          </a:p>
          <a:p>
            <a:pPr lvl="0"/>
            <a:r>
              <a:rPr lang="en-US"/>
              <a:t>  -Is there a minimum of ½ cup fruit or vegetable? </a:t>
            </a:r>
            <a:r>
              <a:rPr lang="en-US" b="1" i="1"/>
              <a:t>YES</a:t>
            </a:r>
          </a:p>
          <a:p>
            <a:pPr lvl="0"/>
            <a:r>
              <a:rPr lang="en-US"/>
              <a:t>  -Is this tray reimbursable: </a:t>
            </a:r>
            <a:r>
              <a:rPr lang="en-US" b="1" i="1"/>
              <a:t>YES</a:t>
            </a:r>
          </a:p>
          <a:p>
            <a:pPr lvl="0"/>
            <a:endParaRPr lang="en-US" b="1" i="1"/>
          </a:p>
        </p:txBody>
      </p:sp>
      <p:sp>
        <p:nvSpPr>
          <p:cNvPr id="4" name="Slide Number Placeholder 3">
            <a:extLst>
              <a:ext uri="{FF2B5EF4-FFF2-40B4-BE49-F238E27FC236}">
                <a16:creationId xmlns:a16="http://schemas.microsoft.com/office/drawing/2014/main" id="{F441966F-6F07-E947-80B5-F7D6E581C1B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2AD0A36-822A-4723-A2F3-0B3AA14D06A7}" type="slidenum">
              <a:t>44</a:t>
            </a:fld>
            <a:endParaRPr lang="en-US" sz="1200" b="0" i="0" u="none" strike="noStrike" kern="1200" cap="none" spc="0" baseline="0">
              <a:solidFill>
                <a:srgbClr val="000000"/>
              </a:solidFill>
              <a:uFillTx/>
              <a:latin typeface="Calibri" pitchFamily="34"/>
            </a:endParaRPr>
          </a:p>
        </p:txBody>
      </p:sp>
    </p:spTree>
    <p:extLst>
      <p:ext uri="{BB962C8B-B14F-4D97-AF65-F5344CB8AC3E}">
        <p14:creationId xmlns:p14="http://schemas.microsoft.com/office/powerpoint/2010/main" val="138966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901213-3CB4-1B7B-7807-CA04F15797BB}"/>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DEA50C62-E116-8C3F-9E1B-C722A93CFAEB}"/>
              </a:ext>
            </a:extLst>
          </p:cNvPr>
          <p:cNvSpPr txBox="1">
            <a:spLocks noGrp="1"/>
          </p:cNvSpPr>
          <p:nvPr>
            <p:ph type="body" sz="quarter" idx="1"/>
          </p:nvPr>
        </p:nvSpPr>
        <p:spPr/>
        <p:txBody>
          <a:bodyPr/>
          <a:lstStyle/>
          <a:p>
            <a:pPr lvl="0"/>
            <a:endParaRPr lang="en-US" b="1" i="1" dirty="0"/>
          </a:p>
        </p:txBody>
      </p:sp>
      <p:sp>
        <p:nvSpPr>
          <p:cNvPr id="4" name="Slide Number Placeholder 3">
            <a:extLst>
              <a:ext uri="{FF2B5EF4-FFF2-40B4-BE49-F238E27FC236}">
                <a16:creationId xmlns:a16="http://schemas.microsoft.com/office/drawing/2014/main" id="{E4A19C89-8B59-C772-71F4-7DE6F85EFFE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D8E16EC-D574-4CF7-8E6B-94959366171A}" type="slidenum">
              <a:t>45</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F6FA9-FA81-786E-8DDE-0E4A229B1A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69EE3-057E-4EEE-5F87-CEA09852124D}"/>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6E6C2ADC-7293-5E1E-CF36-9AC5270DF515}"/>
              </a:ext>
            </a:extLst>
          </p:cNvPr>
          <p:cNvSpPr txBox="1">
            <a:spLocks noGrp="1"/>
          </p:cNvSpPr>
          <p:nvPr>
            <p:ph type="body" sz="quarter" idx="1"/>
          </p:nvPr>
        </p:nvSpPr>
        <p:spPr/>
        <p:txBody>
          <a:bodyPr/>
          <a:lstStyle/>
          <a:p>
            <a:pPr lvl="0"/>
            <a:r>
              <a:rPr lang="en-US"/>
              <a:t>How many components: </a:t>
            </a:r>
            <a:r>
              <a:rPr lang="en-US" b="1" i="1"/>
              <a:t>3</a:t>
            </a:r>
            <a:r>
              <a:rPr lang="en-US"/>
              <a:t>   </a:t>
            </a:r>
          </a:p>
          <a:p>
            <a:pPr lvl="0"/>
            <a:r>
              <a:rPr lang="en-US"/>
              <a:t> -Is there a minimum of ½ cup fruit or vegetable? </a:t>
            </a:r>
            <a:r>
              <a:rPr lang="en-US" b="1" i="1"/>
              <a:t>No</a:t>
            </a:r>
          </a:p>
          <a:p>
            <a:pPr lvl="0"/>
            <a:r>
              <a:rPr lang="en-US"/>
              <a:t>  -Is this tray reimbursable: </a:t>
            </a:r>
            <a:r>
              <a:rPr lang="en-US" b="1" i="1"/>
              <a:t>No</a:t>
            </a:r>
          </a:p>
          <a:p>
            <a:pPr lvl="0"/>
            <a:endParaRPr lang="en-US" b="1" i="1"/>
          </a:p>
        </p:txBody>
      </p:sp>
      <p:sp>
        <p:nvSpPr>
          <p:cNvPr id="4" name="Slide Number Placeholder 3">
            <a:extLst>
              <a:ext uri="{FF2B5EF4-FFF2-40B4-BE49-F238E27FC236}">
                <a16:creationId xmlns:a16="http://schemas.microsoft.com/office/drawing/2014/main" id="{1808F255-76A6-D97C-9235-1372B2EFE17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D8E16EC-D574-4CF7-8E6B-94959366171A}" type="slidenum">
              <a:t>46</a:t>
            </a:fld>
            <a:endParaRPr lang="en-US" sz="1200" b="0" i="0" u="none" strike="noStrike" kern="1200" cap="none" spc="0" baseline="0">
              <a:solidFill>
                <a:srgbClr val="000000"/>
              </a:solidFill>
              <a:uFillTx/>
              <a:latin typeface="Calibri" pitchFamily="34"/>
            </a:endParaRPr>
          </a:p>
        </p:txBody>
      </p:sp>
    </p:spTree>
    <p:extLst>
      <p:ext uri="{BB962C8B-B14F-4D97-AF65-F5344CB8AC3E}">
        <p14:creationId xmlns:p14="http://schemas.microsoft.com/office/powerpoint/2010/main" val="24728499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3552B-F1D7-5009-5EB1-396B850595D9}"/>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1A0FE045-F489-ADD1-0F9C-EADDA78A323F}"/>
              </a:ext>
            </a:extLst>
          </p:cNvPr>
          <p:cNvSpPr txBox="1">
            <a:spLocks noGrp="1"/>
          </p:cNvSpPr>
          <p:nvPr>
            <p:ph type="body" sz="quarter" idx="1"/>
          </p:nvPr>
        </p:nvSpPr>
        <p:spPr/>
        <p:txBody>
          <a:bodyPr/>
          <a:lstStyle/>
          <a:p>
            <a:pPr lvl="0"/>
            <a:endParaRPr lang="en-US" b="1" i="1" dirty="0"/>
          </a:p>
        </p:txBody>
      </p:sp>
      <p:sp>
        <p:nvSpPr>
          <p:cNvPr id="4" name="Slide Number Placeholder 3">
            <a:extLst>
              <a:ext uri="{FF2B5EF4-FFF2-40B4-BE49-F238E27FC236}">
                <a16:creationId xmlns:a16="http://schemas.microsoft.com/office/drawing/2014/main" id="{7345D0F6-A9CA-3C07-9B87-445409DC4DA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ECACB97-41D7-41C1-82BA-573729303710}" type="slidenum">
              <a:t>47</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7A72F-7423-7D45-0A7C-79FB5D905D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C66F2-271D-1BEA-D3EF-496F310F5CC7}"/>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E7079EF9-2429-DA27-5918-E6F83772AFA8}"/>
              </a:ext>
            </a:extLst>
          </p:cNvPr>
          <p:cNvSpPr txBox="1">
            <a:spLocks noGrp="1"/>
          </p:cNvSpPr>
          <p:nvPr>
            <p:ph type="body" sz="quarter" idx="1"/>
          </p:nvPr>
        </p:nvSpPr>
        <p:spPr/>
        <p:txBody>
          <a:bodyPr/>
          <a:lstStyle/>
          <a:p>
            <a:pPr lvl="0"/>
            <a:r>
              <a:rPr lang="en-US"/>
              <a:t>How many components: </a:t>
            </a:r>
            <a:r>
              <a:rPr lang="en-US" b="1" i="1"/>
              <a:t>3</a:t>
            </a:r>
          </a:p>
          <a:p>
            <a:pPr lvl="0"/>
            <a:r>
              <a:rPr lang="en-US"/>
              <a:t>  -Is there a minimum of ½ cup fruit or vegetable? </a:t>
            </a:r>
            <a:r>
              <a:rPr lang="en-US" b="1" i="1"/>
              <a:t>YES</a:t>
            </a:r>
          </a:p>
          <a:p>
            <a:pPr lvl="0"/>
            <a:r>
              <a:rPr lang="en-US"/>
              <a:t>  -Is this tray reimbursable: </a:t>
            </a:r>
            <a:r>
              <a:rPr lang="en-US" b="1" i="1"/>
              <a:t>YES</a:t>
            </a:r>
          </a:p>
          <a:p>
            <a:pPr lvl="0"/>
            <a:endParaRPr lang="en-US" b="1" i="1"/>
          </a:p>
        </p:txBody>
      </p:sp>
      <p:sp>
        <p:nvSpPr>
          <p:cNvPr id="4" name="Slide Number Placeholder 3">
            <a:extLst>
              <a:ext uri="{FF2B5EF4-FFF2-40B4-BE49-F238E27FC236}">
                <a16:creationId xmlns:a16="http://schemas.microsoft.com/office/drawing/2014/main" id="{B3756D6C-345C-30EE-3DE0-FD6E770862E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ECACB97-41D7-41C1-82BA-573729303710}" type="slidenum">
              <a:t>48</a:t>
            </a:fld>
            <a:endParaRPr lang="en-US" sz="1200" b="0" i="0" u="none" strike="noStrike" kern="1200" cap="none" spc="0" baseline="0">
              <a:solidFill>
                <a:srgbClr val="000000"/>
              </a:solidFill>
              <a:uFillTx/>
              <a:latin typeface="Calibri" pitchFamily="34"/>
            </a:endParaRPr>
          </a:p>
        </p:txBody>
      </p:sp>
    </p:spTree>
    <p:extLst>
      <p:ext uri="{BB962C8B-B14F-4D97-AF65-F5344CB8AC3E}">
        <p14:creationId xmlns:p14="http://schemas.microsoft.com/office/powerpoint/2010/main" val="20701288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3E351-27A9-7C91-4C7D-EF5030869F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507CAA-8C76-AA1C-C02B-26FA11F9F231}"/>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3CEFBD11-6BA3-5267-F402-10C24401034A}"/>
              </a:ext>
            </a:extLst>
          </p:cNvPr>
          <p:cNvSpPr txBox="1">
            <a:spLocks noGrp="1"/>
          </p:cNvSpPr>
          <p:nvPr>
            <p:ph type="body" sz="quarter" idx="1"/>
          </p:nvPr>
        </p:nvSpPr>
        <p:spPr/>
        <p:txBody>
          <a:bodyPr/>
          <a:lstStyle/>
          <a:p>
            <a:pPr lvl="0"/>
            <a:endParaRPr lang="en-US" b="1" i="1" dirty="0"/>
          </a:p>
        </p:txBody>
      </p:sp>
      <p:sp>
        <p:nvSpPr>
          <p:cNvPr id="4" name="Slide Number Placeholder 3">
            <a:extLst>
              <a:ext uri="{FF2B5EF4-FFF2-40B4-BE49-F238E27FC236}">
                <a16:creationId xmlns:a16="http://schemas.microsoft.com/office/drawing/2014/main" id="{6D9A0667-D194-F928-92F2-62630B397D1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ECACB97-41D7-41C1-82BA-573729303710}" type="slidenum">
              <a:t>49</a:t>
            </a:fld>
            <a:endParaRPr lang="en-US" sz="1200" b="0" i="0" u="none" strike="noStrike" kern="1200" cap="none" spc="0" baseline="0">
              <a:solidFill>
                <a:srgbClr val="000000"/>
              </a:solidFill>
              <a:uFillTx/>
              <a:latin typeface="Calibri" pitchFamily="34"/>
            </a:endParaRPr>
          </a:p>
        </p:txBody>
      </p:sp>
    </p:spTree>
    <p:extLst>
      <p:ext uri="{BB962C8B-B14F-4D97-AF65-F5344CB8AC3E}">
        <p14:creationId xmlns:p14="http://schemas.microsoft.com/office/powerpoint/2010/main" val="2394946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600F08-5A94-995A-F96E-228B664769B8}"/>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735861E6-CF23-6C25-AF3F-890C745B7EF8}"/>
              </a:ext>
            </a:extLst>
          </p:cNvPr>
          <p:cNvSpPr txBox="1">
            <a:spLocks noGrp="1"/>
          </p:cNvSpPr>
          <p:nvPr>
            <p:ph type="body" sz="quarter" idx="1"/>
          </p:nvPr>
        </p:nvSpPr>
        <p:spPr/>
        <p:txBody>
          <a:bodyPr/>
          <a:lstStyle/>
          <a:p>
            <a:pPr lvl="0"/>
            <a:endParaRPr lang="en-US" b="1" dirty="0"/>
          </a:p>
          <a:p>
            <a:pPr lvl="0"/>
            <a:endParaRPr lang="en-US" dirty="0"/>
          </a:p>
        </p:txBody>
      </p:sp>
      <p:sp>
        <p:nvSpPr>
          <p:cNvPr id="4" name="Slide Number Placeholder 3">
            <a:extLst>
              <a:ext uri="{FF2B5EF4-FFF2-40B4-BE49-F238E27FC236}">
                <a16:creationId xmlns:a16="http://schemas.microsoft.com/office/drawing/2014/main" id="{A3E4528D-5B30-210B-14F4-311A74843B3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A666C19-6973-40FD-88D5-4092E298FEBE}" type="slidenum">
              <a:t>5</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D5686-0782-A785-7C98-14E5B8DEC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81D6E8-CFC3-20AA-38D4-E001EB86984C}"/>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E68EB8BC-598A-D7E9-C6ED-684494C874F6}"/>
              </a:ext>
            </a:extLst>
          </p:cNvPr>
          <p:cNvSpPr txBox="1">
            <a:spLocks noGrp="1"/>
          </p:cNvSpPr>
          <p:nvPr>
            <p:ph type="body" sz="quarter" idx="1"/>
          </p:nvPr>
        </p:nvSpPr>
        <p:spPr/>
        <p:txBody>
          <a:bodyPr/>
          <a:lstStyle/>
          <a:p>
            <a:pPr lvl="0"/>
            <a:r>
              <a:rPr lang="en-US" b="1" i="1" dirty="0"/>
              <a:t>K-8:</a:t>
            </a:r>
          </a:p>
          <a:p>
            <a:pPr lvl="0"/>
            <a:r>
              <a:rPr lang="en-US" b="1" i="1" dirty="0"/>
              <a:t> Milk and fruit are in full serving sizes and student also took ½ cup vegetable</a:t>
            </a:r>
          </a:p>
          <a:p>
            <a:pPr lvl="0"/>
            <a:endParaRPr lang="en-US" b="1" i="1" dirty="0"/>
          </a:p>
          <a:p>
            <a:pPr lvl="0"/>
            <a:r>
              <a:rPr lang="en-US" b="1" i="1" dirty="0"/>
              <a:t>9-12 </a:t>
            </a:r>
          </a:p>
          <a:p>
            <a:pPr lvl="0"/>
            <a:r>
              <a:rPr lang="en-US" b="1" i="1" dirty="0"/>
              <a:t>Milk is in the full serving size but the ½ cup fruit or vegetable requirement can only be applied to either the fruit or the vegetable. The other one must be in the full amount of 1 cup.</a:t>
            </a:r>
          </a:p>
        </p:txBody>
      </p:sp>
      <p:sp>
        <p:nvSpPr>
          <p:cNvPr id="4" name="Slide Number Placeholder 3">
            <a:extLst>
              <a:ext uri="{FF2B5EF4-FFF2-40B4-BE49-F238E27FC236}">
                <a16:creationId xmlns:a16="http://schemas.microsoft.com/office/drawing/2014/main" id="{A6B818AF-A640-F7A2-DE9C-0C8AF6D6B5C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ECACB97-41D7-41C1-82BA-573729303710}" type="slidenum">
              <a:t>50</a:t>
            </a:fld>
            <a:endParaRPr lang="en-US" sz="1200" b="0" i="0" u="none" strike="noStrike" kern="1200" cap="none" spc="0" baseline="0">
              <a:solidFill>
                <a:srgbClr val="000000"/>
              </a:solidFill>
              <a:uFillTx/>
              <a:latin typeface="Calibri" pitchFamily="34"/>
            </a:endParaRPr>
          </a:p>
        </p:txBody>
      </p:sp>
    </p:spTree>
    <p:extLst>
      <p:ext uri="{BB962C8B-B14F-4D97-AF65-F5344CB8AC3E}">
        <p14:creationId xmlns:p14="http://schemas.microsoft.com/office/powerpoint/2010/main" val="1786292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EE657-F750-F871-7B61-C612325711B5}"/>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9C10D6A2-0440-0628-4AA7-F3C943103A54}"/>
              </a:ext>
            </a:extLst>
          </p:cNvPr>
          <p:cNvSpPr txBox="1">
            <a:spLocks noGrp="1"/>
          </p:cNvSpPr>
          <p:nvPr>
            <p:ph type="body" sz="quarter" idx="1"/>
          </p:nvPr>
        </p:nvSpPr>
        <p:spPr/>
        <p:txBody>
          <a:bodyPr/>
          <a:lstStyle/>
          <a:p>
            <a:pPr lvl="0"/>
            <a:r>
              <a:rPr lang="en-US" dirty="0"/>
              <a:t>NOT REIMBURSABLE.</a:t>
            </a:r>
          </a:p>
          <a:p>
            <a:pPr lvl="0"/>
            <a:r>
              <a:rPr lang="en-US" dirty="0"/>
              <a:t>How many items on this tray?  </a:t>
            </a:r>
            <a:r>
              <a:rPr lang="en-US" b="1" dirty="0"/>
              <a:t>3 items (1 oz eq MMA, 1 oz eq Grain, 8 oz milk)</a:t>
            </a:r>
          </a:p>
          <a:p>
            <a:pPr lvl="0"/>
            <a:r>
              <a:rPr lang="en-US" dirty="0"/>
              <a:t>-Is there a minimum of ½ cup fruit or vegetable? </a:t>
            </a:r>
            <a:r>
              <a:rPr lang="en-US" b="1" dirty="0"/>
              <a:t>No</a:t>
            </a:r>
          </a:p>
          <a:p>
            <a:pPr lvl="0"/>
            <a:r>
              <a:rPr lang="en-US" dirty="0"/>
              <a:t>-Is this tray reimbursable? </a:t>
            </a:r>
            <a:r>
              <a:rPr lang="en-US" b="1" dirty="0"/>
              <a:t>No</a:t>
            </a:r>
          </a:p>
          <a:p>
            <a:pPr lvl="0"/>
            <a:endParaRPr lang="en-US" dirty="0"/>
          </a:p>
        </p:txBody>
      </p:sp>
      <p:sp>
        <p:nvSpPr>
          <p:cNvPr id="4" name="Slide Number Placeholder 3">
            <a:extLst>
              <a:ext uri="{FF2B5EF4-FFF2-40B4-BE49-F238E27FC236}">
                <a16:creationId xmlns:a16="http://schemas.microsoft.com/office/drawing/2014/main" id="{AB2A88B9-0DF7-2E01-28B8-B753DA04361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B93294-F434-4226-80C3-B1A6B5BEDDC1}" type="slidenum">
              <a:t>6</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C8AF1E-1C7B-B83E-2191-151576A5B125}"/>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8881A8EC-DA80-1410-4C12-C9391B4EB767}"/>
              </a:ext>
            </a:extLst>
          </p:cNvPr>
          <p:cNvSpPr txBox="1">
            <a:spLocks noGrp="1"/>
          </p:cNvSpPr>
          <p:nvPr>
            <p:ph type="body" sz="quarter" idx="1"/>
          </p:nvPr>
        </p:nvSpPr>
        <p:spPr/>
        <p:txBody>
          <a:bodyPr/>
          <a:lstStyle/>
          <a:p>
            <a:pPr lvl="0"/>
            <a:endParaRPr lang="en-US" dirty="0"/>
          </a:p>
        </p:txBody>
      </p:sp>
      <p:sp>
        <p:nvSpPr>
          <p:cNvPr id="4" name="Slide Number Placeholder 3">
            <a:extLst>
              <a:ext uri="{FF2B5EF4-FFF2-40B4-BE49-F238E27FC236}">
                <a16:creationId xmlns:a16="http://schemas.microsoft.com/office/drawing/2014/main" id="{FCA09AC4-CDAA-8EBD-4CCA-4560DF45694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189BA42-7387-4124-AC82-C00A780F4DF1}" type="slidenum">
              <a:t>7</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84B52-E07E-16B3-2B36-90EE34247CFE}"/>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2D6FE2A5-09F8-3B0B-62A1-523D935FB06F}"/>
              </a:ext>
            </a:extLst>
          </p:cNvPr>
          <p:cNvSpPr txBox="1">
            <a:spLocks noGrp="1"/>
          </p:cNvSpPr>
          <p:nvPr>
            <p:ph type="body" sz="quarter" idx="1"/>
          </p:nvPr>
        </p:nvSpPr>
        <p:spPr/>
        <p:txBody>
          <a:bodyPr/>
          <a:lstStyle/>
          <a:p>
            <a:pPr lvl="0"/>
            <a:r>
              <a:rPr lang="en-US"/>
              <a:t>How many items on this tray?  </a:t>
            </a:r>
            <a:r>
              <a:rPr lang="en-US" b="1"/>
              <a:t>3 items </a:t>
            </a:r>
          </a:p>
          <a:p>
            <a:pPr lvl="0"/>
            <a:r>
              <a:rPr lang="en-US"/>
              <a:t>-Is there a minimum of ½ cup fruit or vegetable? </a:t>
            </a:r>
            <a:r>
              <a:rPr lang="en-US" b="1"/>
              <a:t>Yes</a:t>
            </a:r>
          </a:p>
          <a:p>
            <a:pPr lvl="0"/>
            <a:r>
              <a:rPr lang="en-US"/>
              <a:t>-Is this tray reimbursable? </a:t>
            </a:r>
            <a:r>
              <a:rPr lang="en-US" b="1"/>
              <a:t>Yes</a:t>
            </a:r>
          </a:p>
          <a:p>
            <a:pPr lvl="0"/>
            <a:endParaRPr lang="en-US"/>
          </a:p>
        </p:txBody>
      </p:sp>
      <p:sp>
        <p:nvSpPr>
          <p:cNvPr id="4" name="Slide Number Placeholder 3">
            <a:extLst>
              <a:ext uri="{FF2B5EF4-FFF2-40B4-BE49-F238E27FC236}">
                <a16:creationId xmlns:a16="http://schemas.microsoft.com/office/drawing/2014/main" id="{FA4A481E-AB08-4CCE-5620-547A95810E64}"/>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9D1C75B-54E8-482A-B648-8F15AB40E09D}" type="slidenum">
              <a:t>8</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3BFDB8-9850-0FF2-D5E0-9E8D289B292C}"/>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5B9CC2B2-1B27-BD05-9D77-753094A37130}"/>
              </a:ext>
            </a:extLst>
          </p:cNvPr>
          <p:cNvSpPr txBox="1">
            <a:spLocks noGrp="1"/>
          </p:cNvSpPr>
          <p:nvPr>
            <p:ph type="body" sz="quarter" idx="1"/>
          </p:nvPr>
        </p:nvSpPr>
        <p:spPr/>
        <p:txBody>
          <a:bodyPr/>
          <a:lstStyle/>
          <a:p>
            <a:pPr lvl="0"/>
            <a:r>
              <a:rPr lang="en-US"/>
              <a:t>How many items on this tray?  </a:t>
            </a:r>
            <a:r>
              <a:rPr lang="en-US" b="1"/>
              <a:t>3 items </a:t>
            </a:r>
          </a:p>
          <a:p>
            <a:pPr lvl="0"/>
            <a:r>
              <a:rPr lang="en-US"/>
              <a:t>-Is there a minimum of ½ cup fruit or vegetable? </a:t>
            </a:r>
            <a:r>
              <a:rPr lang="en-US" b="1"/>
              <a:t>Yes</a:t>
            </a:r>
          </a:p>
          <a:p>
            <a:pPr lvl="0"/>
            <a:r>
              <a:rPr lang="en-US"/>
              <a:t>-Is this tray reimbursable? </a:t>
            </a:r>
            <a:r>
              <a:rPr lang="en-US" b="1"/>
              <a:t>Yes</a:t>
            </a:r>
          </a:p>
        </p:txBody>
      </p:sp>
      <p:sp>
        <p:nvSpPr>
          <p:cNvPr id="4" name="Slide Number Placeholder 3">
            <a:extLst>
              <a:ext uri="{FF2B5EF4-FFF2-40B4-BE49-F238E27FC236}">
                <a16:creationId xmlns:a16="http://schemas.microsoft.com/office/drawing/2014/main" id="{E83F3C74-4ED5-1E5E-CA86-B96B496C38C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37714D-4937-4EFF-A615-2DD2BE6AEF18}" type="slidenum">
              <a:t>9</a:t>
            </a:fld>
            <a:endParaRPr lang="en-US" sz="1200" b="0" i="0" u="none" strike="noStrike" kern="1200" cap="none" spc="0" baseline="0">
              <a:solidFill>
                <a:srgbClr val="000000"/>
              </a:solidFill>
              <a:uFillTx/>
              <a:latin typeface="Calibri" pitchFamily="34"/>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9E113F32-3E6D-4F9A-A773-66183D9F62AD}" type="slidenum">
              <a:rPr lang="en-ID" smtClean="0"/>
              <a:t>‹#›</a:t>
            </a:fld>
            <a:endParaRPr lang="en-ID"/>
          </a:p>
        </p:txBody>
      </p:sp>
      <p:sp>
        <p:nvSpPr>
          <p:cNvPr id="7" name="Rectangle 6">
            <a:extLst>
              <a:ext uri="{FF2B5EF4-FFF2-40B4-BE49-F238E27FC236}">
                <a16:creationId xmlns:a16="http://schemas.microsoft.com/office/drawing/2014/main" id="{7E105AC0-6A11-984D-8903-28B8AC302B66}"/>
              </a:ext>
            </a:extLst>
          </p:cNvPr>
          <p:cNvSpPr/>
          <p:nvPr userDrawn="1"/>
        </p:nvSpPr>
        <p:spPr>
          <a:xfrm>
            <a:off x="0" y="4747846"/>
            <a:ext cx="9144000" cy="395654"/>
          </a:xfrm>
          <a:prstGeom prst="rect">
            <a:avLst/>
          </a:prstGeom>
          <a:solidFill>
            <a:srgbClr val="182B3C"/>
          </a:solidFill>
          <a:ln>
            <a:solidFill>
              <a:srgbClr val="182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CF31F6A-B53A-824B-B4A4-382219BF7960}"/>
              </a:ext>
            </a:extLst>
          </p:cNvPr>
          <p:cNvSpPr/>
          <p:nvPr userDrawn="1"/>
        </p:nvSpPr>
        <p:spPr>
          <a:xfrm>
            <a:off x="0" y="0"/>
            <a:ext cx="9144000" cy="5143500"/>
          </a:xfrm>
          <a:prstGeom prst="rect">
            <a:avLst/>
          </a:prstGeom>
          <a:noFill/>
          <a:ln w="57150">
            <a:solidFill>
              <a:srgbClr val="182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0">
            <a:extLst>
              <a:ext uri="{FF2B5EF4-FFF2-40B4-BE49-F238E27FC236}">
                <a16:creationId xmlns:a16="http://schemas.microsoft.com/office/drawing/2014/main" id="{CE88ABC1-ACE8-B34D-9FF1-B08FF0B8C0F6}"/>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dirty="0"/>
          </a:p>
        </p:txBody>
      </p:sp>
      <p:pic>
        <p:nvPicPr>
          <p:cNvPr id="10" name="Picture 9">
            <a:extLst>
              <a:ext uri="{FF2B5EF4-FFF2-40B4-BE49-F238E27FC236}">
                <a16:creationId xmlns:a16="http://schemas.microsoft.com/office/drawing/2014/main" id="{463C2911-808A-ED48-A527-CA02957925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1037788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586BB16-B146-4506-8BF9-C7E91AF71A5E}"/>
              </a:ext>
            </a:extLst>
          </p:cNvPr>
          <p:cNvSpPr>
            <a:spLocks noGrp="1"/>
          </p:cNvSpPr>
          <p:nvPr>
            <p:ph type="pic" sz="quarter" idx="10"/>
          </p:nvPr>
        </p:nvSpPr>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en-ID"/>
          </a:p>
        </p:txBody>
      </p:sp>
      <p:sp>
        <p:nvSpPr>
          <p:cNvPr id="3" name="Rectangle 2">
            <a:extLst>
              <a:ext uri="{FF2B5EF4-FFF2-40B4-BE49-F238E27FC236}">
                <a16:creationId xmlns:a16="http://schemas.microsoft.com/office/drawing/2014/main" id="{47E2D5C1-AA66-7847-B3C0-1EB53BF628B5}"/>
              </a:ext>
            </a:extLst>
          </p:cNvPr>
          <p:cNvSpPr/>
          <p:nvPr userDrawn="1"/>
        </p:nvSpPr>
        <p:spPr>
          <a:xfrm>
            <a:off x="0" y="4747846"/>
            <a:ext cx="9144000" cy="395654"/>
          </a:xfrm>
          <a:prstGeom prst="rect">
            <a:avLst/>
          </a:prstGeom>
          <a:solidFill>
            <a:srgbClr val="18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3A7B7BB-7256-1148-ABC0-EC75A28B76AA}"/>
              </a:ext>
            </a:extLst>
          </p:cNvPr>
          <p:cNvSpPr/>
          <p:nvPr userDrawn="1"/>
        </p:nvSpPr>
        <p:spPr>
          <a:xfrm>
            <a:off x="0" y="0"/>
            <a:ext cx="9144000" cy="5143500"/>
          </a:xfrm>
          <a:prstGeom prst="rect">
            <a:avLst/>
          </a:prstGeom>
          <a:noFill/>
          <a:ln w="57150">
            <a:solidFill>
              <a:srgbClr val="182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0">
            <a:extLst>
              <a:ext uri="{FF2B5EF4-FFF2-40B4-BE49-F238E27FC236}">
                <a16:creationId xmlns:a16="http://schemas.microsoft.com/office/drawing/2014/main" id="{18E4B4B5-886E-614F-9423-90111BFF7677}"/>
              </a:ext>
            </a:extLst>
          </p:cNvPr>
          <p:cNvSpPr>
            <a:spLocks noGrp="1"/>
          </p:cNvSpPr>
          <p:nvPr>
            <p:ph type="sldNum" sz="quarter" idx="13"/>
          </p:nvPr>
        </p:nvSpPr>
        <p:spPr>
          <a:xfrm>
            <a:off x="7011865" y="4808751"/>
            <a:ext cx="2057400" cy="273844"/>
          </a:xfrm>
        </p:spPr>
        <p:txBody>
          <a:bodyPr/>
          <a:lstStyle>
            <a:lvl1pPr>
              <a:defRPr b="1" i="0">
                <a:solidFill>
                  <a:schemeClr val="bg1"/>
                </a:solidFill>
                <a:latin typeface="Montserrat" pitchFamily="2" charset="77"/>
              </a:defRPr>
            </a:lvl1pPr>
          </a:lstStyle>
          <a:p>
            <a:fld id="{9E113F32-3E6D-4F9A-A773-66183D9F62AD}" type="slidenum">
              <a:rPr lang="en-ID" smtClean="0"/>
              <a:pPr/>
              <a:t>‹#›</a:t>
            </a:fld>
            <a:endParaRPr lang="en-ID" dirty="0"/>
          </a:p>
        </p:txBody>
      </p:sp>
      <p:pic>
        <p:nvPicPr>
          <p:cNvPr id="7" name="Picture 6">
            <a:extLst>
              <a:ext uri="{FF2B5EF4-FFF2-40B4-BE49-F238E27FC236}">
                <a16:creationId xmlns:a16="http://schemas.microsoft.com/office/drawing/2014/main" id="{1ACBE14A-009A-3B4B-BDD7-B05A9C94BB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2452685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 P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2E77EAB-8151-4F81-B645-236E967BA9FB}"/>
              </a:ext>
            </a:extLst>
          </p:cNvPr>
          <p:cNvSpPr>
            <a:spLocks noGrp="1"/>
          </p:cNvSpPr>
          <p:nvPr>
            <p:ph type="pic" sz="quarter" idx="10"/>
          </p:nvPr>
        </p:nvSpPr>
        <p:spPr>
          <a:xfrm>
            <a:off x="536377" y="495300"/>
            <a:ext cx="3368873" cy="4648200"/>
          </a:xfrm>
          <a:custGeom>
            <a:avLst/>
            <a:gdLst>
              <a:gd name="connsiteX0" fmla="*/ 0 w 4491831"/>
              <a:gd name="connsiteY0" fmla="*/ 0 h 6197600"/>
              <a:gd name="connsiteX1" fmla="*/ 4491831 w 4491831"/>
              <a:gd name="connsiteY1" fmla="*/ 0 h 6197600"/>
              <a:gd name="connsiteX2" fmla="*/ 4491831 w 4491831"/>
              <a:gd name="connsiteY2" fmla="*/ 6197600 h 6197600"/>
              <a:gd name="connsiteX3" fmla="*/ 0 w 4491831"/>
              <a:gd name="connsiteY3" fmla="*/ 6197600 h 6197600"/>
            </a:gdLst>
            <a:ahLst/>
            <a:cxnLst>
              <a:cxn ang="0">
                <a:pos x="connsiteX0" y="connsiteY0"/>
              </a:cxn>
              <a:cxn ang="0">
                <a:pos x="connsiteX1" y="connsiteY1"/>
              </a:cxn>
              <a:cxn ang="0">
                <a:pos x="connsiteX2" y="connsiteY2"/>
              </a:cxn>
              <a:cxn ang="0">
                <a:pos x="connsiteX3" y="connsiteY3"/>
              </a:cxn>
            </a:cxnLst>
            <a:rect l="l" t="t" r="r" b="b"/>
            <a:pathLst>
              <a:path w="4491831" h="6197600">
                <a:moveTo>
                  <a:pt x="0" y="0"/>
                </a:moveTo>
                <a:lnTo>
                  <a:pt x="4491831" y="0"/>
                </a:lnTo>
                <a:lnTo>
                  <a:pt x="4491831" y="6197600"/>
                </a:lnTo>
                <a:lnTo>
                  <a:pt x="0" y="6197600"/>
                </a:lnTo>
                <a:close/>
              </a:path>
            </a:pathLst>
          </a:custGeom>
          <a:ln w="57150">
            <a:noFill/>
          </a:ln>
          <a:effectLst/>
        </p:spPr>
        <p:txBody>
          <a:bodyPr wrap="square">
            <a:noAutofit/>
          </a:bodyPr>
          <a:lstStyle/>
          <a:p>
            <a:endParaRPr lang="en-ID"/>
          </a:p>
        </p:txBody>
      </p:sp>
      <p:sp>
        <p:nvSpPr>
          <p:cNvPr id="3" name="Rectangle 2">
            <a:extLst>
              <a:ext uri="{FF2B5EF4-FFF2-40B4-BE49-F238E27FC236}">
                <a16:creationId xmlns:a16="http://schemas.microsoft.com/office/drawing/2014/main" id="{6BF71889-426A-FB42-89EA-73188B8D0093}"/>
              </a:ext>
            </a:extLst>
          </p:cNvPr>
          <p:cNvSpPr/>
          <p:nvPr userDrawn="1"/>
        </p:nvSpPr>
        <p:spPr>
          <a:xfrm>
            <a:off x="0" y="4747846"/>
            <a:ext cx="9144000" cy="395654"/>
          </a:xfrm>
          <a:prstGeom prst="rect">
            <a:avLst/>
          </a:prstGeom>
          <a:solidFill>
            <a:srgbClr val="18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CF1F308-DCC3-8F45-842C-8208463AE2B9}"/>
              </a:ext>
            </a:extLst>
          </p:cNvPr>
          <p:cNvSpPr/>
          <p:nvPr userDrawn="1"/>
        </p:nvSpPr>
        <p:spPr>
          <a:xfrm>
            <a:off x="0" y="0"/>
            <a:ext cx="9144000" cy="5143500"/>
          </a:xfrm>
          <a:prstGeom prst="rect">
            <a:avLst/>
          </a:prstGeom>
          <a:noFill/>
          <a:ln w="57150">
            <a:solidFill>
              <a:srgbClr val="182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0">
            <a:extLst>
              <a:ext uri="{FF2B5EF4-FFF2-40B4-BE49-F238E27FC236}">
                <a16:creationId xmlns:a16="http://schemas.microsoft.com/office/drawing/2014/main" id="{9CC98A58-5054-4B41-A615-08C4DFF89987}"/>
              </a:ext>
            </a:extLst>
          </p:cNvPr>
          <p:cNvSpPr>
            <a:spLocks noGrp="1"/>
          </p:cNvSpPr>
          <p:nvPr>
            <p:ph type="sldNum" sz="quarter" idx="13"/>
          </p:nvPr>
        </p:nvSpPr>
        <p:spPr>
          <a:xfrm>
            <a:off x="7011865" y="4808751"/>
            <a:ext cx="2057400" cy="273844"/>
          </a:xfrm>
        </p:spPr>
        <p:txBody>
          <a:bodyPr/>
          <a:lstStyle>
            <a:lvl1pPr>
              <a:defRPr b="1" i="0">
                <a:solidFill>
                  <a:schemeClr val="bg1"/>
                </a:solidFill>
                <a:latin typeface="Montserrat" pitchFamily="2" charset="77"/>
              </a:defRPr>
            </a:lvl1pPr>
          </a:lstStyle>
          <a:p>
            <a:fld id="{9E113F32-3E6D-4F9A-A773-66183D9F62AD}" type="slidenum">
              <a:rPr lang="en-ID" smtClean="0"/>
              <a:pPr/>
              <a:t>‹#›</a:t>
            </a:fld>
            <a:endParaRPr lang="en-ID" dirty="0"/>
          </a:p>
        </p:txBody>
      </p:sp>
      <p:sp>
        <p:nvSpPr>
          <p:cNvPr id="2" name="Content Placeholder 2">
            <a:extLst>
              <a:ext uri="{FF2B5EF4-FFF2-40B4-BE49-F238E27FC236}">
                <a16:creationId xmlns:a16="http://schemas.microsoft.com/office/drawing/2014/main" id="{C0135C87-9349-D63B-8F4A-B63A9F74F7A2}"/>
              </a:ext>
            </a:extLst>
          </p:cNvPr>
          <p:cNvSpPr>
            <a:spLocks noGrp="1"/>
          </p:cNvSpPr>
          <p:nvPr>
            <p:ph sz="half" idx="1"/>
          </p:nvPr>
        </p:nvSpPr>
        <p:spPr>
          <a:xfrm>
            <a:off x="4102639" y="1060127"/>
            <a:ext cx="3886200" cy="35633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3A67B2C9-DF7E-1895-16E8-08347F74FD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561318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075339-9FC7-AF4C-8F94-76CE35500EC7}"/>
              </a:ext>
            </a:extLst>
          </p:cNvPr>
          <p:cNvSpPr/>
          <p:nvPr userDrawn="1"/>
        </p:nvSpPr>
        <p:spPr>
          <a:xfrm>
            <a:off x="0" y="4747846"/>
            <a:ext cx="9144000" cy="395654"/>
          </a:xfrm>
          <a:prstGeom prst="rect">
            <a:avLst/>
          </a:prstGeom>
          <a:solidFill>
            <a:srgbClr val="18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FFF21C5-E5EB-214F-8369-91DC075CC14C}"/>
              </a:ext>
            </a:extLst>
          </p:cNvPr>
          <p:cNvSpPr/>
          <p:nvPr userDrawn="1"/>
        </p:nvSpPr>
        <p:spPr>
          <a:xfrm>
            <a:off x="0" y="0"/>
            <a:ext cx="9144000" cy="5143500"/>
          </a:xfrm>
          <a:prstGeom prst="rect">
            <a:avLst/>
          </a:prstGeom>
          <a:noFill/>
          <a:ln w="57150">
            <a:solidFill>
              <a:srgbClr val="182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10">
            <a:extLst>
              <a:ext uri="{FF2B5EF4-FFF2-40B4-BE49-F238E27FC236}">
                <a16:creationId xmlns:a16="http://schemas.microsoft.com/office/drawing/2014/main" id="{AE920C69-67B7-9A47-97E3-21167E74A124}"/>
              </a:ext>
            </a:extLst>
          </p:cNvPr>
          <p:cNvSpPr>
            <a:spLocks noGrp="1"/>
          </p:cNvSpPr>
          <p:nvPr>
            <p:ph type="sldNum" sz="quarter" idx="13"/>
          </p:nvPr>
        </p:nvSpPr>
        <p:spPr>
          <a:xfrm>
            <a:off x="7011865" y="4808751"/>
            <a:ext cx="2057400" cy="273844"/>
          </a:xfrm>
        </p:spPr>
        <p:txBody>
          <a:bodyPr/>
          <a:lstStyle>
            <a:lvl1pPr>
              <a:defRPr b="1" i="0">
                <a:solidFill>
                  <a:schemeClr val="bg1"/>
                </a:solidFill>
                <a:latin typeface="Montserrat" pitchFamily="2" charset="77"/>
              </a:defRPr>
            </a:lvl1pPr>
          </a:lstStyle>
          <a:p>
            <a:fld id="{9E113F32-3E6D-4F9A-A773-66183D9F62AD}" type="slidenum">
              <a:rPr lang="en-ID" smtClean="0"/>
              <a:pPr/>
              <a:t>‹#›</a:t>
            </a:fld>
            <a:endParaRPr lang="en-ID" dirty="0"/>
          </a:p>
        </p:txBody>
      </p:sp>
      <p:pic>
        <p:nvPicPr>
          <p:cNvPr id="5" name="Picture 4">
            <a:extLst>
              <a:ext uri="{FF2B5EF4-FFF2-40B4-BE49-F238E27FC236}">
                <a16:creationId xmlns:a16="http://schemas.microsoft.com/office/drawing/2014/main" id="{4987294F-8CBE-3643-88A8-DB39387062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2359942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43A8DC-187C-46D4-A57F-CD393C091C4D}"/>
              </a:ext>
            </a:extLst>
          </p:cNvPr>
          <p:cNvSpPr/>
          <p:nvPr userDrawn="1"/>
        </p:nvSpPr>
        <p:spPr>
          <a:xfrm>
            <a:off x="612337" y="714375"/>
            <a:ext cx="2670845" cy="3576638"/>
          </a:xfrm>
          <a:prstGeom prst="rect">
            <a:avLst/>
          </a:prstGeom>
          <a:solidFill>
            <a:srgbClr val="18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b="0" i="0" dirty="0">
              <a:latin typeface="Calibri Regular"/>
            </a:endParaRPr>
          </a:p>
        </p:txBody>
      </p:sp>
      <p:sp>
        <p:nvSpPr>
          <p:cNvPr id="6" name="Picture Placeholder 5">
            <a:extLst>
              <a:ext uri="{FF2B5EF4-FFF2-40B4-BE49-F238E27FC236}">
                <a16:creationId xmlns:a16="http://schemas.microsoft.com/office/drawing/2014/main" id="{07BC3311-5259-4C76-BCCD-88601E0DA0ED}"/>
              </a:ext>
            </a:extLst>
          </p:cNvPr>
          <p:cNvSpPr>
            <a:spLocks noGrp="1"/>
          </p:cNvSpPr>
          <p:nvPr>
            <p:ph type="pic" sz="quarter" idx="10"/>
          </p:nvPr>
        </p:nvSpPr>
        <p:spPr>
          <a:xfrm>
            <a:off x="1436684" y="1129459"/>
            <a:ext cx="2640015" cy="1565153"/>
          </a:xfrm>
          <a:custGeom>
            <a:avLst/>
            <a:gdLst>
              <a:gd name="connsiteX0" fmla="*/ 0 w 3520020"/>
              <a:gd name="connsiteY0" fmla="*/ 0 h 2086871"/>
              <a:gd name="connsiteX1" fmla="*/ 3520020 w 3520020"/>
              <a:gd name="connsiteY1" fmla="*/ 0 h 2086871"/>
              <a:gd name="connsiteX2" fmla="*/ 3520020 w 3520020"/>
              <a:gd name="connsiteY2" fmla="*/ 2086871 h 2086871"/>
              <a:gd name="connsiteX3" fmla="*/ 0 w 3520020"/>
              <a:gd name="connsiteY3" fmla="*/ 2086871 h 2086871"/>
            </a:gdLst>
            <a:ahLst/>
            <a:cxnLst>
              <a:cxn ang="0">
                <a:pos x="connsiteX0" y="connsiteY0"/>
              </a:cxn>
              <a:cxn ang="0">
                <a:pos x="connsiteX1" y="connsiteY1"/>
              </a:cxn>
              <a:cxn ang="0">
                <a:pos x="connsiteX2" y="connsiteY2"/>
              </a:cxn>
              <a:cxn ang="0">
                <a:pos x="connsiteX3" y="connsiteY3"/>
              </a:cxn>
            </a:cxnLst>
            <a:rect l="l" t="t" r="r" b="b"/>
            <a:pathLst>
              <a:path w="3520020" h="2086871">
                <a:moveTo>
                  <a:pt x="0" y="0"/>
                </a:moveTo>
                <a:lnTo>
                  <a:pt x="3520020" y="0"/>
                </a:lnTo>
                <a:lnTo>
                  <a:pt x="3520020" y="2086871"/>
                </a:lnTo>
                <a:lnTo>
                  <a:pt x="0" y="2086871"/>
                </a:lnTo>
                <a:close/>
              </a:path>
            </a:pathLst>
          </a:custGeom>
        </p:spPr>
        <p:txBody>
          <a:bodyPr wrap="square">
            <a:noAutofit/>
          </a:bodyPr>
          <a:lstStyle/>
          <a:p>
            <a:endParaRPr lang="en-ID"/>
          </a:p>
        </p:txBody>
      </p:sp>
      <p:sp>
        <p:nvSpPr>
          <p:cNvPr id="4" name="Rectangle 3">
            <a:extLst>
              <a:ext uri="{FF2B5EF4-FFF2-40B4-BE49-F238E27FC236}">
                <a16:creationId xmlns:a16="http://schemas.microsoft.com/office/drawing/2014/main" id="{89DAAFA5-5589-0F4C-965D-4098C8AD04B4}"/>
              </a:ext>
            </a:extLst>
          </p:cNvPr>
          <p:cNvSpPr/>
          <p:nvPr userDrawn="1"/>
        </p:nvSpPr>
        <p:spPr>
          <a:xfrm>
            <a:off x="0" y="4747846"/>
            <a:ext cx="9144000" cy="395654"/>
          </a:xfrm>
          <a:prstGeom prst="rect">
            <a:avLst/>
          </a:prstGeom>
          <a:solidFill>
            <a:srgbClr val="18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EAF4997-DE8D-A741-B828-247A0B871024}"/>
              </a:ext>
            </a:extLst>
          </p:cNvPr>
          <p:cNvSpPr/>
          <p:nvPr userDrawn="1"/>
        </p:nvSpPr>
        <p:spPr>
          <a:xfrm>
            <a:off x="0" y="0"/>
            <a:ext cx="9144000" cy="5143500"/>
          </a:xfrm>
          <a:prstGeom prst="rect">
            <a:avLst/>
          </a:prstGeom>
          <a:noFill/>
          <a:ln w="57150">
            <a:solidFill>
              <a:srgbClr val="182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0">
            <a:extLst>
              <a:ext uri="{FF2B5EF4-FFF2-40B4-BE49-F238E27FC236}">
                <a16:creationId xmlns:a16="http://schemas.microsoft.com/office/drawing/2014/main" id="{EDC0BB80-8A16-7747-B2E8-1F568332F5D3}"/>
              </a:ext>
            </a:extLst>
          </p:cNvPr>
          <p:cNvSpPr>
            <a:spLocks noGrp="1"/>
          </p:cNvSpPr>
          <p:nvPr>
            <p:ph type="sldNum" sz="quarter" idx="13"/>
          </p:nvPr>
        </p:nvSpPr>
        <p:spPr>
          <a:xfrm>
            <a:off x="7011865" y="4808751"/>
            <a:ext cx="2057400" cy="273844"/>
          </a:xfrm>
        </p:spPr>
        <p:txBody>
          <a:bodyPr/>
          <a:lstStyle>
            <a:lvl1pPr>
              <a:defRPr b="1" i="0">
                <a:solidFill>
                  <a:schemeClr val="bg1"/>
                </a:solidFill>
                <a:latin typeface="Montserrat" pitchFamily="2" charset="77"/>
              </a:defRPr>
            </a:lvl1pPr>
          </a:lstStyle>
          <a:p>
            <a:fld id="{9E113F32-3E6D-4F9A-A773-66183D9F62AD}" type="slidenum">
              <a:rPr lang="en-ID" smtClean="0"/>
              <a:pPr/>
              <a:t>‹#›</a:t>
            </a:fld>
            <a:endParaRPr lang="en-ID" dirty="0"/>
          </a:p>
        </p:txBody>
      </p:sp>
      <p:pic>
        <p:nvPicPr>
          <p:cNvPr id="8" name="Picture 7">
            <a:extLst>
              <a:ext uri="{FF2B5EF4-FFF2-40B4-BE49-F238E27FC236}">
                <a16:creationId xmlns:a16="http://schemas.microsoft.com/office/drawing/2014/main" id="{E4E8AF30-37C0-1D4E-AC90-3A54D0441A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
        <p:nvSpPr>
          <p:cNvPr id="3" name="Content Placeholder 2">
            <a:extLst>
              <a:ext uri="{FF2B5EF4-FFF2-40B4-BE49-F238E27FC236}">
                <a16:creationId xmlns:a16="http://schemas.microsoft.com/office/drawing/2014/main" id="{DAD19467-81AE-629F-8D2A-49A8CCF00428}"/>
              </a:ext>
            </a:extLst>
          </p:cNvPr>
          <p:cNvSpPr>
            <a:spLocks noGrp="1"/>
          </p:cNvSpPr>
          <p:nvPr>
            <p:ph sz="half" idx="1"/>
          </p:nvPr>
        </p:nvSpPr>
        <p:spPr>
          <a:xfrm>
            <a:off x="4270130" y="1129459"/>
            <a:ext cx="3886200"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7161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9E113F32-3E6D-4F9A-A773-66183D9F62AD}" type="slidenum">
              <a:rPr lang="en-ID" smtClean="0"/>
              <a:t>‹#›</a:t>
            </a:fld>
            <a:endParaRPr lang="en-ID"/>
          </a:p>
        </p:txBody>
      </p:sp>
      <p:sp>
        <p:nvSpPr>
          <p:cNvPr id="7" name="Rectangle 6">
            <a:extLst>
              <a:ext uri="{FF2B5EF4-FFF2-40B4-BE49-F238E27FC236}">
                <a16:creationId xmlns:a16="http://schemas.microsoft.com/office/drawing/2014/main" id="{A2AAF435-1BC4-C647-81AB-8D27F3A99D6C}"/>
              </a:ext>
            </a:extLst>
          </p:cNvPr>
          <p:cNvSpPr/>
          <p:nvPr userDrawn="1"/>
        </p:nvSpPr>
        <p:spPr>
          <a:xfrm>
            <a:off x="0" y="4747846"/>
            <a:ext cx="9144000" cy="395654"/>
          </a:xfrm>
          <a:prstGeom prst="rect">
            <a:avLst/>
          </a:prstGeom>
          <a:solidFill>
            <a:srgbClr val="182B3C"/>
          </a:solidFill>
          <a:ln>
            <a:solidFill>
              <a:srgbClr val="182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8799014-0F19-3C43-B45F-7038E474B83C}"/>
              </a:ext>
            </a:extLst>
          </p:cNvPr>
          <p:cNvSpPr/>
          <p:nvPr userDrawn="1"/>
        </p:nvSpPr>
        <p:spPr>
          <a:xfrm>
            <a:off x="0" y="0"/>
            <a:ext cx="9144000" cy="5143500"/>
          </a:xfrm>
          <a:prstGeom prst="rect">
            <a:avLst/>
          </a:prstGeom>
          <a:noFill/>
          <a:ln w="57150">
            <a:solidFill>
              <a:srgbClr val="182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0">
            <a:extLst>
              <a:ext uri="{FF2B5EF4-FFF2-40B4-BE49-F238E27FC236}">
                <a16:creationId xmlns:a16="http://schemas.microsoft.com/office/drawing/2014/main" id="{FC8C7A40-059E-DB4D-80B1-0A8C6929715C}"/>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dirty="0"/>
          </a:p>
        </p:txBody>
      </p:sp>
      <p:pic>
        <p:nvPicPr>
          <p:cNvPr id="10" name="Picture 9">
            <a:extLst>
              <a:ext uri="{FF2B5EF4-FFF2-40B4-BE49-F238E27FC236}">
                <a16:creationId xmlns:a16="http://schemas.microsoft.com/office/drawing/2014/main" id="{9E0FBA0F-7B15-664F-913C-9050040E2D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688342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9E113F32-3E6D-4F9A-A773-66183D9F62AD}" type="slidenum">
              <a:rPr lang="en-ID" smtClean="0"/>
              <a:t>‹#›</a:t>
            </a:fld>
            <a:endParaRPr lang="en-ID"/>
          </a:p>
        </p:txBody>
      </p:sp>
      <p:sp>
        <p:nvSpPr>
          <p:cNvPr id="7" name="Rectangle 6">
            <a:extLst>
              <a:ext uri="{FF2B5EF4-FFF2-40B4-BE49-F238E27FC236}">
                <a16:creationId xmlns:a16="http://schemas.microsoft.com/office/drawing/2014/main" id="{E8FB0147-65E1-F742-99E9-FDD3737645C9}"/>
              </a:ext>
            </a:extLst>
          </p:cNvPr>
          <p:cNvSpPr/>
          <p:nvPr userDrawn="1"/>
        </p:nvSpPr>
        <p:spPr>
          <a:xfrm>
            <a:off x="0" y="4747846"/>
            <a:ext cx="9144000" cy="395654"/>
          </a:xfrm>
          <a:prstGeom prst="rect">
            <a:avLst/>
          </a:prstGeom>
          <a:solidFill>
            <a:srgbClr val="18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5FBE8A0-4587-7548-BB24-C548F3F62C76}"/>
              </a:ext>
            </a:extLst>
          </p:cNvPr>
          <p:cNvSpPr/>
          <p:nvPr userDrawn="1"/>
        </p:nvSpPr>
        <p:spPr>
          <a:xfrm>
            <a:off x="0" y="0"/>
            <a:ext cx="9144000" cy="5143500"/>
          </a:xfrm>
          <a:prstGeom prst="rect">
            <a:avLst/>
          </a:prstGeom>
          <a:noFill/>
          <a:ln w="57150">
            <a:solidFill>
              <a:srgbClr val="182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0">
            <a:extLst>
              <a:ext uri="{FF2B5EF4-FFF2-40B4-BE49-F238E27FC236}">
                <a16:creationId xmlns:a16="http://schemas.microsoft.com/office/drawing/2014/main" id="{AFD375C8-D501-1946-9A00-98B14611EE53}"/>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dirty="0"/>
          </a:p>
        </p:txBody>
      </p:sp>
      <p:pic>
        <p:nvPicPr>
          <p:cNvPr id="10" name="Picture 9">
            <a:extLst>
              <a:ext uri="{FF2B5EF4-FFF2-40B4-BE49-F238E27FC236}">
                <a16:creationId xmlns:a16="http://schemas.microsoft.com/office/drawing/2014/main" id="{7CDBA76B-BC26-D84C-9810-15EEBAF1CC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2808847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9E113F32-3E6D-4F9A-A773-66183D9F62AD}" type="slidenum">
              <a:rPr lang="en-ID" smtClean="0"/>
              <a:t>‹#›</a:t>
            </a:fld>
            <a:endParaRPr lang="en-ID"/>
          </a:p>
        </p:txBody>
      </p:sp>
      <p:sp>
        <p:nvSpPr>
          <p:cNvPr id="8" name="Rectangle 7">
            <a:extLst>
              <a:ext uri="{FF2B5EF4-FFF2-40B4-BE49-F238E27FC236}">
                <a16:creationId xmlns:a16="http://schemas.microsoft.com/office/drawing/2014/main" id="{C303C5D4-0C69-C142-BCE9-8E0A1A8B1763}"/>
              </a:ext>
            </a:extLst>
          </p:cNvPr>
          <p:cNvSpPr/>
          <p:nvPr userDrawn="1"/>
        </p:nvSpPr>
        <p:spPr>
          <a:xfrm>
            <a:off x="0" y="4747846"/>
            <a:ext cx="9144000" cy="395654"/>
          </a:xfrm>
          <a:prstGeom prst="rect">
            <a:avLst/>
          </a:prstGeom>
          <a:solidFill>
            <a:srgbClr val="182B3C"/>
          </a:solidFill>
          <a:ln>
            <a:solidFill>
              <a:srgbClr val="182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DAACB38-1FA9-9941-9319-D359C4C22686}"/>
              </a:ext>
            </a:extLst>
          </p:cNvPr>
          <p:cNvSpPr/>
          <p:nvPr userDrawn="1"/>
        </p:nvSpPr>
        <p:spPr>
          <a:xfrm>
            <a:off x="0" y="0"/>
            <a:ext cx="9144000" cy="5143500"/>
          </a:xfrm>
          <a:prstGeom prst="rect">
            <a:avLst/>
          </a:prstGeom>
          <a:noFill/>
          <a:ln w="57150">
            <a:solidFill>
              <a:srgbClr val="182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0">
            <a:extLst>
              <a:ext uri="{FF2B5EF4-FFF2-40B4-BE49-F238E27FC236}">
                <a16:creationId xmlns:a16="http://schemas.microsoft.com/office/drawing/2014/main" id="{E4E0E06E-1531-6845-8998-37CD5F7BF9FE}"/>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dirty="0"/>
          </a:p>
        </p:txBody>
      </p:sp>
      <p:pic>
        <p:nvPicPr>
          <p:cNvPr id="11" name="Picture 10">
            <a:extLst>
              <a:ext uri="{FF2B5EF4-FFF2-40B4-BE49-F238E27FC236}">
                <a16:creationId xmlns:a16="http://schemas.microsoft.com/office/drawing/2014/main" id="{162BFB35-8176-5941-A4A9-403D0508D1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1774047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ID"/>
          </a:p>
        </p:txBody>
      </p:sp>
      <p:sp>
        <p:nvSpPr>
          <p:cNvPr id="8" name="Footer Placeholder 7"/>
          <p:cNvSpPr>
            <a:spLocks noGrp="1"/>
          </p:cNvSpPr>
          <p:nvPr>
            <p:ph type="ftr" sz="quarter" idx="11"/>
          </p:nvPr>
        </p:nvSpPr>
        <p:spPr/>
        <p:txBody>
          <a:bodyPr/>
          <a:lstStyle/>
          <a:p>
            <a:endParaRPr lang="en-ID"/>
          </a:p>
        </p:txBody>
      </p:sp>
      <p:sp>
        <p:nvSpPr>
          <p:cNvPr id="9" name="Slide Number Placeholder 8"/>
          <p:cNvSpPr>
            <a:spLocks noGrp="1"/>
          </p:cNvSpPr>
          <p:nvPr>
            <p:ph type="sldNum" sz="quarter" idx="12"/>
          </p:nvPr>
        </p:nvSpPr>
        <p:spPr/>
        <p:txBody>
          <a:bodyPr/>
          <a:lstStyle/>
          <a:p>
            <a:fld id="{9E113F32-3E6D-4F9A-A773-66183D9F62AD}" type="slidenum">
              <a:rPr lang="en-ID" smtClean="0"/>
              <a:t>‹#›</a:t>
            </a:fld>
            <a:endParaRPr lang="en-ID"/>
          </a:p>
        </p:txBody>
      </p:sp>
      <p:sp>
        <p:nvSpPr>
          <p:cNvPr id="10" name="Rectangle 9">
            <a:extLst>
              <a:ext uri="{FF2B5EF4-FFF2-40B4-BE49-F238E27FC236}">
                <a16:creationId xmlns:a16="http://schemas.microsoft.com/office/drawing/2014/main" id="{6FFC4140-AB4E-814C-BCA2-B4DF3BBF940C}"/>
              </a:ext>
            </a:extLst>
          </p:cNvPr>
          <p:cNvSpPr/>
          <p:nvPr userDrawn="1"/>
        </p:nvSpPr>
        <p:spPr>
          <a:xfrm>
            <a:off x="0" y="4747846"/>
            <a:ext cx="9144000" cy="395654"/>
          </a:xfrm>
          <a:prstGeom prst="rect">
            <a:avLst/>
          </a:prstGeom>
          <a:solidFill>
            <a:srgbClr val="182B3C"/>
          </a:solidFill>
          <a:ln>
            <a:solidFill>
              <a:srgbClr val="182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02AFA10-3430-0543-8D83-FF760B631153}"/>
              </a:ext>
            </a:extLst>
          </p:cNvPr>
          <p:cNvSpPr/>
          <p:nvPr userDrawn="1"/>
        </p:nvSpPr>
        <p:spPr>
          <a:xfrm>
            <a:off x="0" y="0"/>
            <a:ext cx="9144000" cy="5143500"/>
          </a:xfrm>
          <a:prstGeom prst="rect">
            <a:avLst/>
          </a:prstGeom>
          <a:noFill/>
          <a:ln w="57150">
            <a:solidFill>
              <a:srgbClr val="182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0">
            <a:extLst>
              <a:ext uri="{FF2B5EF4-FFF2-40B4-BE49-F238E27FC236}">
                <a16:creationId xmlns:a16="http://schemas.microsoft.com/office/drawing/2014/main" id="{A4618300-CFF5-C645-B2AE-1CDD1268A7FE}"/>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dirty="0"/>
          </a:p>
        </p:txBody>
      </p:sp>
      <p:pic>
        <p:nvPicPr>
          <p:cNvPr id="13" name="Picture 12">
            <a:extLst>
              <a:ext uri="{FF2B5EF4-FFF2-40B4-BE49-F238E27FC236}">
                <a16:creationId xmlns:a16="http://schemas.microsoft.com/office/drawing/2014/main" id="{A3298EB5-B147-634A-9B26-A17529F2D0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3155542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ID"/>
          </a:p>
        </p:txBody>
      </p:sp>
      <p:sp>
        <p:nvSpPr>
          <p:cNvPr id="4" name="Footer Placeholder 3"/>
          <p:cNvSpPr>
            <a:spLocks noGrp="1"/>
          </p:cNvSpPr>
          <p:nvPr>
            <p:ph type="ftr" sz="quarter" idx="11"/>
          </p:nvPr>
        </p:nvSpPr>
        <p:spPr/>
        <p:txBody>
          <a:bodyPr/>
          <a:lstStyle/>
          <a:p>
            <a:endParaRPr lang="en-ID"/>
          </a:p>
        </p:txBody>
      </p:sp>
      <p:sp>
        <p:nvSpPr>
          <p:cNvPr id="5" name="Slide Number Placeholder 4"/>
          <p:cNvSpPr>
            <a:spLocks noGrp="1"/>
          </p:cNvSpPr>
          <p:nvPr>
            <p:ph type="sldNum" sz="quarter" idx="12"/>
          </p:nvPr>
        </p:nvSpPr>
        <p:spPr/>
        <p:txBody>
          <a:bodyPr/>
          <a:lstStyle/>
          <a:p>
            <a:fld id="{9E113F32-3E6D-4F9A-A773-66183D9F62AD}" type="slidenum">
              <a:rPr lang="en-ID" smtClean="0"/>
              <a:t>‹#›</a:t>
            </a:fld>
            <a:endParaRPr lang="en-ID"/>
          </a:p>
        </p:txBody>
      </p:sp>
      <p:sp>
        <p:nvSpPr>
          <p:cNvPr id="6" name="Rectangle 5">
            <a:extLst>
              <a:ext uri="{FF2B5EF4-FFF2-40B4-BE49-F238E27FC236}">
                <a16:creationId xmlns:a16="http://schemas.microsoft.com/office/drawing/2014/main" id="{7F38F12C-87A2-EE4A-80C4-9F7062267240}"/>
              </a:ext>
            </a:extLst>
          </p:cNvPr>
          <p:cNvSpPr/>
          <p:nvPr userDrawn="1"/>
        </p:nvSpPr>
        <p:spPr>
          <a:xfrm>
            <a:off x="0" y="4747846"/>
            <a:ext cx="9144000" cy="395654"/>
          </a:xfrm>
          <a:prstGeom prst="rect">
            <a:avLst/>
          </a:prstGeom>
          <a:solidFill>
            <a:srgbClr val="18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6DC0546-3DF4-5D4F-B57F-D0AE13B6F8D9}"/>
              </a:ext>
            </a:extLst>
          </p:cNvPr>
          <p:cNvSpPr/>
          <p:nvPr userDrawn="1"/>
        </p:nvSpPr>
        <p:spPr>
          <a:xfrm>
            <a:off x="0" y="0"/>
            <a:ext cx="9144000" cy="5143500"/>
          </a:xfrm>
          <a:prstGeom prst="rect">
            <a:avLst/>
          </a:prstGeom>
          <a:noFill/>
          <a:ln w="57150">
            <a:solidFill>
              <a:srgbClr val="182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0">
            <a:extLst>
              <a:ext uri="{FF2B5EF4-FFF2-40B4-BE49-F238E27FC236}">
                <a16:creationId xmlns:a16="http://schemas.microsoft.com/office/drawing/2014/main" id="{8E39E613-F28F-BA48-B06B-C75E4113AA4C}"/>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dirty="0"/>
          </a:p>
        </p:txBody>
      </p:sp>
      <p:pic>
        <p:nvPicPr>
          <p:cNvPr id="9" name="Picture 8">
            <a:extLst>
              <a:ext uri="{FF2B5EF4-FFF2-40B4-BE49-F238E27FC236}">
                <a16:creationId xmlns:a16="http://schemas.microsoft.com/office/drawing/2014/main" id="{3AE85B33-4FCA-4A42-8F5F-90FA159E8B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1474443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ID"/>
          </a:p>
        </p:txBody>
      </p:sp>
      <p:sp>
        <p:nvSpPr>
          <p:cNvPr id="3" name="Footer Placeholder 2"/>
          <p:cNvSpPr>
            <a:spLocks noGrp="1"/>
          </p:cNvSpPr>
          <p:nvPr>
            <p:ph type="ftr" sz="quarter" idx="11"/>
          </p:nvPr>
        </p:nvSpPr>
        <p:spPr/>
        <p:txBody>
          <a:bodyPr/>
          <a:lstStyle/>
          <a:p>
            <a:endParaRPr lang="en-ID"/>
          </a:p>
        </p:txBody>
      </p:sp>
      <p:sp>
        <p:nvSpPr>
          <p:cNvPr id="4" name="Slide Number Placeholder 3"/>
          <p:cNvSpPr>
            <a:spLocks noGrp="1"/>
          </p:cNvSpPr>
          <p:nvPr>
            <p:ph type="sldNum" sz="quarter" idx="12"/>
          </p:nvPr>
        </p:nvSpPr>
        <p:spPr/>
        <p:txBody>
          <a:bodyPr/>
          <a:lstStyle/>
          <a:p>
            <a:fld id="{9E113F32-3E6D-4F9A-A773-66183D9F62AD}" type="slidenum">
              <a:rPr lang="en-ID" smtClean="0"/>
              <a:t>‹#›</a:t>
            </a:fld>
            <a:endParaRPr lang="en-ID"/>
          </a:p>
        </p:txBody>
      </p:sp>
      <p:sp>
        <p:nvSpPr>
          <p:cNvPr id="5" name="Rectangle 4">
            <a:extLst>
              <a:ext uri="{FF2B5EF4-FFF2-40B4-BE49-F238E27FC236}">
                <a16:creationId xmlns:a16="http://schemas.microsoft.com/office/drawing/2014/main" id="{C856BC3E-C597-2342-99E6-62DA8DF47E2B}"/>
              </a:ext>
            </a:extLst>
          </p:cNvPr>
          <p:cNvSpPr/>
          <p:nvPr userDrawn="1"/>
        </p:nvSpPr>
        <p:spPr>
          <a:xfrm>
            <a:off x="0" y="4747846"/>
            <a:ext cx="9144000" cy="395654"/>
          </a:xfrm>
          <a:prstGeom prst="rect">
            <a:avLst/>
          </a:prstGeom>
          <a:solidFill>
            <a:srgbClr val="18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D8C01C7-5B90-FD45-8AC5-3F15FDFF56CE}"/>
              </a:ext>
            </a:extLst>
          </p:cNvPr>
          <p:cNvSpPr/>
          <p:nvPr userDrawn="1"/>
        </p:nvSpPr>
        <p:spPr>
          <a:xfrm>
            <a:off x="0" y="0"/>
            <a:ext cx="9144000" cy="5143500"/>
          </a:xfrm>
          <a:prstGeom prst="rect">
            <a:avLst/>
          </a:prstGeom>
          <a:noFill/>
          <a:ln w="57150">
            <a:solidFill>
              <a:srgbClr val="182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0">
            <a:extLst>
              <a:ext uri="{FF2B5EF4-FFF2-40B4-BE49-F238E27FC236}">
                <a16:creationId xmlns:a16="http://schemas.microsoft.com/office/drawing/2014/main" id="{ABD6DB79-E8DC-D448-B69A-4534EB2E8628}"/>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dirty="0"/>
          </a:p>
        </p:txBody>
      </p:sp>
      <p:pic>
        <p:nvPicPr>
          <p:cNvPr id="8" name="Picture 7">
            <a:extLst>
              <a:ext uri="{FF2B5EF4-FFF2-40B4-BE49-F238E27FC236}">
                <a16:creationId xmlns:a16="http://schemas.microsoft.com/office/drawing/2014/main" id="{2A054D09-03A6-CF4F-992C-5E418A954D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3781671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9E113F32-3E6D-4F9A-A773-66183D9F62AD}" type="slidenum">
              <a:rPr lang="en-ID" smtClean="0"/>
              <a:t>‹#›</a:t>
            </a:fld>
            <a:endParaRPr lang="en-ID"/>
          </a:p>
        </p:txBody>
      </p:sp>
      <p:sp>
        <p:nvSpPr>
          <p:cNvPr id="8" name="Rectangle 7">
            <a:extLst>
              <a:ext uri="{FF2B5EF4-FFF2-40B4-BE49-F238E27FC236}">
                <a16:creationId xmlns:a16="http://schemas.microsoft.com/office/drawing/2014/main" id="{5E66A3BE-96CF-5B4F-ABED-BD0082ABAD36}"/>
              </a:ext>
            </a:extLst>
          </p:cNvPr>
          <p:cNvSpPr/>
          <p:nvPr userDrawn="1"/>
        </p:nvSpPr>
        <p:spPr>
          <a:xfrm>
            <a:off x="0" y="4747846"/>
            <a:ext cx="9144000" cy="395654"/>
          </a:xfrm>
          <a:prstGeom prst="rect">
            <a:avLst/>
          </a:prstGeom>
          <a:solidFill>
            <a:srgbClr val="18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F140294-0BC4-5146-B342-CE7021DDD224}"/>
              </a:ext>
            </a:extLst>
          </p:cNvPr>
          <p:cNvSpPr/>
          <p:nvPr userDrawn="1"/>
        </p:nvSpPr>
        <p:spPr>
          <a:xfrm>
            <a:off x="0" y="0"/>
            <a:ext cx="9144000" cy="5143500"/>
          </a:xfrm>
          <a:prstGeom prst="rect">
            <a:avLst/>
          </a:prstGeom>
          <a:noFill/>
          <a:ln w="57150">
            <a:solidFill>
              <a:srgbClr val="182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0">
            <a:extLst>
              <a:ext uri="{FF2B5EF4-FFF2-40B4-BE49-F238E27FC236}">
                <a16:creationId xmlns:a16="http://schemas.microsoft.com/office/drawing/2014/main" id="{88A4FDFD-0066-B94C-A202-4C02F3024D11}"/>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dirty="0"/>
          </a:p>
        </p:txBody>
      </p:sp>
      <p:pic>
        <p:nvPicPr>
          <p:cNvPr id="11" name="Picture 10">
            <a:extLst>
              <a:ext uri="{FF2B5EF4-FFF2-40B4-BE49-F238E27FC236}">
                <a16:creationId xmlns:a16="http://schemas.microsoft.com/office/drawing/2014/main" id="{12F17327-59EC-684C-9B6D-D7ADACD6F5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1381731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9E113F32-3E6D-4F9A-A773-66183D9F62AD}" type="slidenum">
              <a:rPr lang="en-ID" smtClean="0"/>
              <a:t>‹#›</a:t>
            </a:fld>
            <a:endParaRPr lang="en-ID"/>
          </a:p>
        </p:txBody>
      </p:sp>
      <p:sp>
        <p:nvSpPr>
          <p:cNvPr id="8" name="Rectangle 7">
            <a:extLst>
              <a:ext uri="{FF2B5EF4-FFF2-40B4-BE49-F238E27FC236}">
                <a16:creationId xmlns:a16="http://schemas.microsoft.com/office/drawing/2014/main" id="{4DD39B48-5148-6943-866E-63FD32FF7E49}"/>
              </a:ext>
            </a:extLst>
          </p:cNvPr>
          <p:cNvSpPr/>
          <p:nvPr userDrawn="1"/>
        </p:nvSpPr>
        <p:spPr>
          <a:xfrm>
            <a:off x="0" y="4747846"/>
            <a:ext cx="9144000" cy="395654"/>
          </a:xfrm>
          <a:prstGeom prst="rect">
            <a:avLst/>
          </a:prstGeom>
          <a:solidFill>
            <a:srgbClr val="18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CCC1FB5-65DE-B147-802B-F4BABE1275F1}"/>
              </a:ext>
            </a:extLst>
          </p:cNvPr>
          <p:cNvSpPr/>
          <p:nvPr userDrawn="1"/>
        </p:nvSpPr>
        <p:spPr>
          <a:xfrm>
            <a:off x="0" y="0"/>
            <a:ext cx="9144000" cy="5143500"/>
          </a:xfrm>
          <a:prstGeom prst="rect">
            <a:avLst/>
          </a:prstGeom>
          <a:noFill/>
          <a:ln w="57150">
            <a:solidFill>
              <a:srgbClr val="182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0">
            <a:extLst>
              <a:ext uri="{FF2B5EF4-FFF2-40B4-BE49-F238E27FC236}">
                <a16:creationId xmlns:a16="http://schemas.microsoft.com/office/drawing/2014/main" id="{8E322EC1-B9B0-CC47-A0A2-9004ADB87C1A}"/>
              </a:ext>
            </a:extLst>
          </p:cNvPr>
          <p:cNvSpPr txBox="1">
            <a:spLocks/>
          </p:cNvSpPr>
          <p:nvPr userDrawn="1"/>
        </p:nvSpPr>
        <p:spPr>
          <a:xfrm>
            <a:off x="7011865" y="4808751"/>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b="1" i="0" kern="1200">
                <a:solidFill>
                  <a:schemeClr val="bg1"/>
                </a:solidFill>
                <a:latin typeface="Montserrat"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E113F32-3E6D-4F9A-A773-66183D9F62AD}" type="slidenum">
              <a:rPr lang="en-ID" smtClean="0"/>
              <a:pPr/>
              <a:t>‹#›</a:t>
            </a:fld>
            <a:endParaRPr lang="en-ID" dirty="0"/>
          </a:p>
        </p:txBody>
      </p:sp>
      <p:pic>
        <p:nvPicPr>
          <p:cNvPr id="11" name="Picture 10">
            <a:extLst>
              <a:ext uri="{FF2B5EF4-FFF2-40B4-BE49-F238E27FC236}">
                <a16:creationId xmlns:a16="http://schemas.microsoft.com/office/drawing/2014/main" id="{A6F50053-EC2C-B34A-BA34-7AC20C3C19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1065" y="4277338"/>
            <a:ext cx="838200" cy="440055"/>
          </a:xfrm>
          <a:prstGeom prst="rect">
            <a:avLst/>
          </a:prstGeom>
        </p:spPr>
      </p:pic>
    </p:spTree>
    <p:extLst>
      <p:ext uri="{BB962C8B-B14F-4D97-AF65-F5344CB8AC3E}">
        <p14:creationId xmlns:p14="http://schemas.microsoft.com/office/powerpoint/2010/main" val="3831505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b="0" i="0">
                <a:solidFill>
                  <a:schemeClr val="tx1">
                    <a:tint val="75000"/>
                  </a:schemeClr>
                </a:solidFill>
                <a:latin typeface="Calibri Regular"/>
              </a:defRPr>
            </a:lvl1pPr>
          </a:lstStyle>
          <a:p>
            <a:endParaRPr lang="en-ID"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b="0" i="0">
                <a:solidFill>
                  <a:schemeClr val="tx1">
                    <a:tint val="75000"/>
                  </a:schemeClr>
                </a:solidFill>
                <a:latin typeface="Calibri Regular"/>
              </a:defRPr>
            </a:lvl1pPr>
          </a:lstStyle>
          <a:p>
            <a:endParaRPr lang="en-ID"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b="0" i="0">
                <a:solidFill>
                  <a:schemeClr val="tx1">
                    <a:tint val="75000"/>
                  </a:schemeClr>
                </a:solidFill>
                <a:latin typeface="Calibri Regular"/>
              </a:defRPr>
            </a:lvl1pPr>
          </a:lstStyle>
          <a:p>
            <a:fld id="{9E113F32-3E6D-4F9A-A773-66183D9F62AD}" type="slidenum">
              <a:rPr lang="en-ID" smtClean="0"/>
              <a:pPr/>
              <a:t>‹#›</a:t>
            </a:fld>
            <a:endParaRPr lang="en-ID" dirty="0"/>
          </a:p>
        </p:txBody>
      </p:sp>
    </p:spTree>
    <p:extLst>
      <p:ext uri="{BB962C8B-B14F-4D97-AF65-F5344CB8AC3E}">
        <p14:creationId xmlns:p14="http://schemas.microsoft.com/office/powerpoint/2010/main" val="246252512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2" r:id="rId10"/>
    <p:sldLayoutId id="2147483722" r:id="rId11"/>
    <p:sldLayoutId id="2147483650" r:id="rId12"/>
    <p:sldLayoutId id="2147483730" r:id="rId13"/>
  </p:sldLayoutIdLst>
  <p:hf hdr="0" ftr="0" dt="0"/>
  <p:txStyles>
    <p:titleStyle>
      <a:lvl1pPr algn="l" defTabSz="685800" rtl="0" eaLnBrk="1" latinLnBrk="0" hangingPunct="1">
        <a:lnSpc>
          <a:spcPct val="90000"/>
        </a:lnSpc>
        <a:spcBef>
          <a:spcPct val="0"/>
        </a:spcBef>
        <a:buNone/>
        <a:defRPr sz="3300" b="1" i="0" kern="1200">
          <a:solidFill>
            <a:schemeClr val="tx1"/>
          </a:solidFill>
          <a:latin typeface="Montserrat Bold" pitchFamily="2"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Calibri Regular"/>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Calibri Regular"/>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Calibri Regular"/>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Calibri Regular"/>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Calibri Regular"/>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8.png"/><Relationship Id="rId10"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2.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2.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21.png"/><Relationship Id="rId4" Type="http://schemas.openxmlformats.org/officeDocument/2006/relationships/image" Target="../media/image33.png"/><Relationship Id="rId9"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3.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3.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png"/><Relationship Id="rId7"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15.png"/><Relationship Id="rId4" Type="http://schemas.openxmlformats.org/officeDocument/2006/relationships/image" Target="../media/image44.png"/><Relationship Id="rId9"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6.png"/><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6.png"/><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mailto:program.intake@usda.gov" TargetMode="External"/><Relationship Id="rId2" Type="http://schemas.openxmlformats.org/officeDocument/2006/relationships/hyperlink" Target="https://gcc02.safelinks.protection.outlook.com/?url=https%3A%2F%2Fwww.usda.gov%2Fsites%2Fdefault%2Ffiles%2Fdocuments%2FUSDA-OASCR%2520P-Complaint-Form-0508-0002-508-11-28-17Fax2Mail.pdf&amp;data=05%7C01%7CPaula.Nadeau%40maine.gov%7C8662eda17df646c3d5ea08da38c8743d%7C413fa8ab207d4b629bcdea1a8f2f864e%7C0%7C0%7C637884730830351761%7CUnknown%7CTWFpbGZsb3d8eyJWIjoiMC4wLjAwMDAiLCJQIjoiV2luMzIiLCJBTiI6Ik1haWwiLCJXVCI6Mn0%3D%7C3000%7C%7C%7C&amp;sdata=OeYhSpIJPVT%2F7gK70PpHBCGkTzr2aFKaZe%2BLnyUR%2FxI%3D&amp;reserved=0" TargetMode="External"/><Relationship Id="rId1" Type="http://schemas.openxmlformats.org/officeDocument/2006/relationships/slideLayout" Target="../slideLayouts/slideLayout2.xml"/><Relationship Id="rId4" Type="http://schemas.openxmlformats.org/officeDocument/2006/relationships/hyperlink" Target="https://www.maine.gov/mhrc/file/instruction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00F4DB2-EC3C-2C19-C9D9-3C0AF2287E3A}"/>
              </a:ext>
            </a:extLst>
          </p:cNvPr>
          <p:cNvPicPr>
            <a:picLocks noGrp="1" noChangeAspect="1"/>
          </p:cNvPicPr>
          <p:nvPr>
            <p:ph type="pic" sz="quarter" idx="10"/>
          </p:nvPr>
        </p:nvPicPr>
        <p:blipFill>
          <a:blip r:embed="rId2"/>
          <a:srcRect t="7758" b="7758"/>
          <a:stretch>
            <a:fillRect/>
          </a:stretch>
        </p:blipFill>
        <p:spPr>
          <a:xfrm>
            <a:off x="-2429704" y="36505"/>
            <a:ext cx="10038795" cy="5646823"/>
          </a:xfrm>
          <a:prstGeom prst="rect">
            <a:avLst/>
          </a:prstGeom>
        </p:spPr>
      </p:pic>
      <p:sp>
        <p:nvSpPr>
          <p:cNvPr id="6" name="Rectangle 5">
            <a:extLst>
              <a:ext uri="{FF2B5EF4-FFF2-40B4-BE49-F238E27FC236}">
                <a16:creationId xmlns:a16="http://schemas.microsoft.com/office/drawing/2014/main" id="{EAA9955C-4ABE-4C9A-AF7A-D8E511347C63}"/>
              </a:ext>
            </a:extLst>
          </p:cNvPr>
          <p:cNvSpPr/>
          <p:nvPr/>
        </p:nvSpPr>
        <p:spPr>
          <a:xfrm>
            <a:off x="0" y="3753"/>
            <a:ext cx="9144000" cy="51435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dirty="0">
              <a:latin typeface="Calibri Regular"/>
            </a:endParaRPr>
          </a:p>
        </p:txBody>
      </p:sp>
      <p:sp>
        <p:nvSpPr>
          <p:cNvPr id="10" name="TextBox 9">
            <a:extLst>
              <a:ext uri="{FF2B5EF4-FFF2-40B4-BE49-F238E27FC236}">
                <a16:creationId xmlns:a16="http://schemas.microsoft.com/office/drawing/2014/main" id="{04D8461A-639B-49F0-8728-BDE3A9F0CF94}"/>
              </a:ext>
            </a:extLst>
          </p:cNvPr>
          <p:cNvSpPr txBox="1"/>
          <p:nvPr/>
        </p:nvSpPr>
        <p:spPr>
          <a:xfrm>
            <a:off x="1176587" y="1208741"/>
            <a:ext cx="6790824" cy="646331"/>
          </a:xfrm>
          <a:prstGeom prst="rect">
            <a:avLst/>
          </a:prstGeom>
          <a:noFill/>
        </p:spPr>
        <p:txBody>
          <a:bodyPr wrap="square" rtlCol="0">
            <a:spAutoFit/>
          </a:bodyPr>
          <a:lstStyle/>
          <a:p>
            <a:pPr algn="ctr"/>
            <a:r>
              <a:rPr lang="en-US" sz="1200" b="1" dirty="0">
                <a:solidFill>
                  <a:schemeClr val="bg1"/>
                </a:solidFill>
                <a:latin typeface="Montserrat Bold" pitchFamily="2" charset="77"/>
              </a:rPr>
              <a:t>MAINE DEPARTMENT </a:t>
            </a:r>
            <a:br>
              <a:rPr lang="en-US" sz="1200" b="1" dirty="0">
                <a:solidFill>
                  <a:schemeClr val="bg1"/>
                </a:solidFill>
                <a:latin typeface="Montserrat Bold" pitchFamily="2" charset="77"/>
              </a:rPr>
            </a:br>
            <a:r>
              <a:rPr lang="en-US" sz="1200" b="1" dirty="0">
                <a:solidFill>
                  <a:schemeClr val="bg1"/>
                </a:solidFill>
                <a:latin typeface="Montserrat Bold" pitchFamily="2" charset="77"/>
              </a:rPr>
              <a:t>OF EDUCATION</a:t>
            </a:r>
          </a:p>
          <a:p>
            <a:pPr algn="ctr"/>
            <a:r>
              <a:rPr lang="en-US" sz="1200" b="1" dirty="0">
                <a:solidFill>
                  <a:schemeClr val="bg1"/>
                </a:solidFill>
                <a:latin typeface="Montserrat Bold" pitchFamily="2" charset="77"/>
              </a:rPr>
              <a:t>Child Nutrition Programs</a:t>
            </a:r>
            <a:endParaRPr lang="en-ID" sz="1200" b="1" dirty="0">
              <a:solidFill>
                <a:schemeClr val="bg1"/>
              </a:solidFill>
              <a:latin typeface="Montserrat Bold" pitchFamily="2" charset="77"/>
            </a:endParaRPr>
          </a:p>
        </p:txBody>
      </p:sp>
      <p:sp>
        <p:nvSpPr>
          <p:cNvPr id="7" name="Rectangle 6">
            <a:extLst>
              <a:ext uri="{FF2B5EF4-FFF2-40B4-BE49-F238E27FC236}">
                <a16:creationId xmlns:a16="http://schemas.microsoft.com/office/drawing/2014/main" id="{04A29866-9EF0-4DF7-8E1E-E9BFC4B8A3A1}"/>
              </a:ext>
            </a:extLst>
          </p:cNvPr>
          <p:cNvSpPr/>
          <p:nvPr/>
        </p:nvSpPr>
        <p:spPr>
          <a:xfrm>
            <a:off x="0" y="2549797"/>
            <a:ext cx="1849349" cy="4390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dirty="0">
              <a:latin typeface="Calibri Regular"/>
            </a:endParaRPr>
          </a:p>
        </p:txBody>
      </p:sp>
      <p:sp>
        <p:nvSpPr>
          <p:cNvPr id="12" name="Rectangle 11">
            <a:extLst>
              <a:ext uri="{FF2B5EF4-FFF2-40B4-BE49-F238E27FC236}">
                <a16:creationId xmlns:a16="http://schemas.microsoft.com/office/drawing/2014/main" id="{9BC0B539-02C9-43E6-902E-169409129F56}"/>
              </a:ext>
            </a:extLst>
          </p:cNvPr>
          <p:cNvSpPr/>
          <p:nvPr/>
        </p:nvSpPr>
        <p:spPr>
          <a:xfrm>
            <a:off x="7294651" y="2549797"/>
            <a:ext cx="1849349" cy="4390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dirty="0">
              <a:latin typeface="Calibri Regular"/>
            </a:endParaRPr>
          </a:p>
        </p:txBody>
      </p:sp>
      <p:sp>
        <p:nvSpPr>
          <p:cNvPr id="18" name="Rectangle 17">
            <a:extLst>
              <a:ext uri="{FF2B5EF4-FFF2-40B4-BE49-F238E27FC236}">
                <a16:creationId xmlns:a16="http://schemas.microsoft.com/office/drawing/2014/main" id="{BAB97B7C-7535-5E47-B464-BBE3397755BF}"/>
              </a:ext>
            </a:extLst>
          </p:cNvPr>
          <p:cNvSpPr/>
          <p:nvPr/>
        </p:nvSpPr>
        <p:spPr>
          <a:xfrm>
            <a:off x="0" y="4216559"/>
            <a:ext cx="9144000" cy="744900"/>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Meal Pattern Requirements for Offer Versus Serve</a:t>
            </a:r>
          </a:p>
        </p:txBody>
      </p:sp>
      <p:pic>
        <p:nvPicPr>
          <p:cNvPr id="17" name="Picture 16">
            <a:extLst>
              <a:ext uri="{FF2B5EF4-FFF2-40B4-BE49-F238E27FC236}">
                <a16:creationId xmlns:a16="http://schemas.microsoft.com/office/drawing/2014/main" id="{CE2C7253-7F98-3A48-8996-25B947C45E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256" y="4317431"/>
            <a:ext cx="1034580" cy="543155"/>
          </a:xfrm>
          <a:prstGeom prst="rect">
            <a:avLst/>
          </a:prstGeom>
        </p:spPr>
      </p:pic>
      <p:cxnSp>
        <p:nvCxnSpPr>
          <p:cNvPr id="20" name="Straight Connector 19">
            <a:extLst>
              <a:ext uri="{FF2B5EF4-FFF2-40B4-BE49-F238E27FC236}">
                <a16:creationId xmlns:a16="http://schemas.microsoft.com/office/drawing/2014/main" id="{F3F06380-D4BF-934F-9E7A-6BF813EF09ED}"/>
              </a:ext>
            </a:extLst>
          </p:cNvPr>
          <p:cNvCxnSpPr/>
          <p:nvPr/>
        </p:nvCxnSpPr>
        <p:spPr>
          <a:xfrm>
            <a:off x="3853714" y="1829666"/>
            <a:ext cx="143657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AE08EDA-D1CB-8C3B-3DE5-6AAE519A4C56}"/>
              </a:ext>
            </a:extLst>
          </p:cNvPr>
          <p:cNvPicPr>
            <a:picLocks noChangeAspect="1"/>
          </p:cNvPicPr>
          <p:nvPr/>
        </p:nvPicPr>
        <p:blipFill>
          <a:blip r:embed="rId4"/>
          <a:srcRect/>
          <a:stretch>
            <a:fillRect/>
          </a:stretch>
        </p:blipFill>
        <p:spPr>
          <a:xfrm>
            <a:off x="600363" y="1782958"/>
            <a:ext cx="7404765" cy="1533677"/>
          </a:xfrm>
          <a:prstGeom prst="rect">
            <a:avLst/>
          </a:prstGeom>
          <a:noFill/>
          <a:ln cap="flat">
            <a:noFill/>
          </a:ln>
        </p:spPr>
      </p:pic>
      <p:sp>
        <p:nvSpPr>
          <p:cNvPr id="3" name="TextBox 9">
            <a:extLst>
              <a:ext uri="{FF2B5EF4-FFF2-40B4-BE49-F238E27FC236}">
                <a16:creationId xmlns:a16="http://schemas.microsoft.com/office/drawing/2014/main" id="{E3916D82-6AB6-3958-0A7D-66AE780EDB3D}"/>
              </a:ext>
            </a:extLst>
          </p:cNvPr>
          <p:cNvSpPr txBox="1"/>
          <p:nvPr/>
        </p:nvSpPr>
        <p:spPr>
          <a:xfrm rot="503767">
            <a:off x="5430706" y="2264211"/>
            <a:ext cx="611925" cy="553998"/>
          </a:xfrm>
          <a:prstGeom prst="rect">
            <a:avLst/>
          </a:prstGeom>
          <a:solidFill>
            <a:srgbClr val="4472C4"/>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000" b="0" i="0" u="none" strike="noStrike" kern="1200" cap="none" spc="0" baseline="0" dirty="0">
                <a:solidFill>
                  <a:srgbClr val="000000"/>
                </a:solidFill>
                <a:uFillTx/>
                <a:latin typeface="Arial Black" pitchFamily="34"/>
                <a:cs typeface="Aharoni" pitchFamily="2"/>
              </a:rPr>
              <a:t>M</a:t>
            </a:r>
          </a:p>
        </p:txBody>
      </p:sp>
      <p:pic>
        <p:nvPicPr>
          <p:cNvPr id="5" name="Picture 1">
            <a:extLst>
              <a:ext uri="{FF2B5EF4-FFF2-40B4-BE49-F238E27FC236}">
                <a16:creationId xmlns:a16="http://schemas.microsoft.com/office/drawing/2014/main" id="{C63F7A82-E0D4-C9E5-456F-EFC3E093FFE4}"/>
              </a:ext>
            </a:extLst>
          </p:cNvPr>
          <p:cNvPicPr>
            <a:picLocks noChangeAspect="1"/>
          </p:cNvPicPr>
          <p:nvPr/>
        </p:nvPicPr>
        <p:blipFill>
          <a:blip r:embed="rId5"/>
          <a:stretch>
            <a:fillRect/>
          </a:stretch>
        </p:blipFill>
        <p:spPr>
          <a:xfrm>
            <a:off x="718581" y="2099567"/>
            <a:ext cx="1001277" cy="988274"/>
          </a:xfrm>
          <a:prstGeom prst="rect">
            <a:avLst/>
          </a:prstGeom>
          <a:noFill/>
          <a:ln cap="flat">
            <a:noFill/>
          </a:ln>
        </p:spPr>
      </p:pic>
    </p:spTree>
    <p:extLst>
      <p:ext uri="{BB962C8B-B14F-4D97-AF65-F5344CB8AC3E}">
        <p14:creationId xmlns:p14="http://schemas.microsoft.com/office/powerpoint/2010/main" val="2734994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6819F2D-B12A-D278-DE08-A3966EFC13C3}"/>
              </a:ext>
            </a:extLst>
          </p:cNvPr>
          <p:cNvPicPr>
            <a:picLocks noGrp="1" noChangeAspect="1"/>
          </p:cNvPicPr>
          <p:nvPr>
            <p:ph idx="1"/>
          </p:nvPr>
        </p:nvPicPr>
        <p:blipFill>
          <a:blip r:embed="rId3"/>
          <a:srcRect/>
          <a:stretch>
            <a:fillRect/>
          </a:stretch>
        </p:blipFill>
        <p:spPr>
          <a:xfrm>
            <a:off x="1957388" y="1429652"/>
            <a:ext cx="5229224" cy="3199497"/>
          </a:xfrm>
        </p:spPr>
      </p:pic>
      <p:pic>
        <p:nvPicPr>
          <p:cNvPr id="3" name="Picture 2">
            <a:extLst>
              <a:ext uri="{FF2B5EF4-FFF2-40B4-BE49-F238E27FC236}">
                <a16:creationId xmlns:a16="http://schemas.microsoft.com/office/drawing/2014/main" id="{F812B09C-CAAD-52AA-D99D-B6715A76966A}"/>
              </a:ext>
            </a:extLst>
          </p:cNvPr>
          <p:cNvPicPr>
            <a:picLocks noChangeAspect="1"/>
          </p:cNvPicPr>
          <p:nvPr/>
        </p:nvPicPr>
        <p:blipFill>
          <a:blip r:embed="rId4"/>
          <a:srcRect/>
          <a:stretch>
            <a:fillRect/>
          </a:stretch>
        </p:blipFill>
        <p:spPr>
          <a:xfrm>
            <a:off x="4152304" y="3029398"/>
            <a:ext cx="2030338" cy="1310893"/>
          </a:xfrm>
          <a:prstGeom prst="rect">
            <a:avLst/>
          </a:prstGeom>
          <a:noFill/>
          <a:ln cap="flat">
            <a:noFill/>
          </a:ln>
        </p:spPr>
      </p:pic>
      <p:pic>
        <p:nvPicPr>
          <p:cNvPr id="4" name="Picture 6">
            <a:extLst>
              <a:ext uri="{FF2B5EF4-FFF2-40B4-BE49-F238E27FC236}">
                <a16:creationId xmlns:a16="http://schemas.microsoft.com/office/drawing/2014/main" id="{F91A7A00-1B82-DCF7-191B-9B56904D7AD5}"/>
              </a:ext>
            </a:extLst>
          </p:cNvPr>
          <p:cNvPicPr>
            <a:picLocks noChangeAspect="1"/>
          </p:cNvPicPr>
          <p:nvPr/>
        </p:nvPicPr>
        <p:blipFill>
          <a:blip r:embed="rId5"/>
          <a:srcRect/>
          <a:stretch>
            <a:fillRect/>
          </a:stretch>
        </p:blipFill>
        <p:spPr>
          <a:xfrm>
            <a:off x="4993630" y="1773595"/>
            <a:ext cx="1337666" cy="1172464"/>
          </a:xfrm>
          <a:prstGeom prst="rect">
            <a:avLst/>
          </a:prstGeom>
          <a:noFill/>
          <a:ln cap="flat">
            <a:noFill/>
          </a:ln>
        </p:spPr>
      </p:pic>
      <p:sp>
        <p:nvSpPr>
          <p:cNvPr id="5" name="Title 1">
            <a:extLst>
              <a:ext uri="{FF2B5EF4-FFF2-40B4-BE49-F238E27FC236}">
                <a16:creationId xmlns:a16="http://schemas.microsoft.com/office/drawing/2014/main" id="{5977AC98-5BEB-3A48-B3DF-B311EAB6095D}"/>
              </a:ext>
            </a:extLst>
          </p:cNvPr>
          <p:cNvSpPr txBox="1">
            <a:spLocks noGrp="1"/>
          </p:cNvSpPr>
          <p:nvPr>
            <p:ph type="title"/>
          </p:nvPr>
        </p:nvSpPr>
        <p:spPr>
          <a:xfrm>
            <a:off x="1550632" y="398539"/>
            <a:ext cx="6198446" cy="518197"/>
          </a:xfrm>
        </p:spPr>
        <p:txBody>
          <a:bodyPr>
            <a:normAutofit fontScale="90000"/>
          </a:bodyPr>
          <a:lstStyle/>
          <a:p>
            <a:pPr lvl="0"/>
            <a:r>
              <a:rPr lang="en-US"/>
              <a:t>Offer Versus Serve - Breakfast</a:t>
            </a:r>
          </a:p>
        </p:txBody>
      </p:sp>
      <p:sp>
        <p:nvSpPr>
          <p:cNvPr id="8" name="TextBox 1">
            <a:extLst>
              <a:ext uri="{FF2B5EF4-FFF2-40B4-BE49-F238E27FC236}">
                <a16:creationId xmlns:a16="http://schemas.microsoft.com/office/drawing/2014/main" id="{090B0A2C-FFDD-2CFA-2FB2-5181AD2470CB}"/>
              </a:ext>
            </a:extLst>
          </p:cNvPr>
          <p:cNvSpPr txBox="1"/>
          <p:nvPr/>
        </p:nvSpPr>
        <p:spPr>
          <a:xfrm>
            <a:off x="2213360" y="928559"/>
            <a:ext cx="4768554"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What the students selects. Is this Reimbursable?</a:t>
            </a:r>
            <a:endParaRPr lang="en-US" sz="2475" dirty="0">
              <a:solidFill>
                <a:srgbClr val="000000"/>
              </a:solidFill>
              <a:latin typeface="Calibri"/>
            </a:endParaRPr>
          </a:p>
        </p:txBody>
      </p:sp>
      <p:sp>
        <p:nvSpPr>
          <p:cNvPr id="6" name="Rectangle 8">
            <a:extLst>
              <a:ext uri="{FF2B5EF4-FFF2-40B4-BE49-F238E27FC236}">
                <a16:creationId xmlns:a16="http://schemas.microsoft.com/office/drawing/2014/main" id="{68CBD283-46C3-1E81-F355-EA884C869E1A}"/>
              </a:ext>
            </a:extLst>
          </p:cNvPr>
          <p:cNvSpPr/>
          <p:nvPr/>
        </p:nvSpPr>
        <p:spPr>
          <a:xfrm>
            <a:off x="5255269" y="2824384"/>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Fruit</a:t>
            </a:r>
          </a:p>
        </p:txBody>
      </p:sp>
      <p:sp>
        <p:nvSpPr>
          <p:cNvPr id="7" name="Rectangle 7">
            <a:extLst>
              <a:ext uri="{FF2B5EF4-FFF2-40B4-BE49-F238E27FC236}">
                <a16:creationId xmlns:a16="http://schemas.microsoft.com/office/drawing/2014/main" id="{8E3D0213-5ECB-E3EF-AA00-5672945AD6EA}"/>
              </a:ext>
            </a:extLst>
          </p:cNvPr>
          <p:cNvSpPr/>
          <p:nvPr/>
        </p:nvSpPr>
        <p:spPr>
          <a:xfrm>
            <a:off x="3809945" y="3877521"/>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eq M/MA</a:t>
            </a:r>
          </a:p>
        </p:txBody>
      </p:sp>
      <p:sp>
        <p:nvSpPr>
          <p:cNvPr id="9" name="Rectangle 13">
            <a:extLst>
              <a:ext uri="{FF2B5EF4-FFF2-40B4-BE49-F238E27FC236}">
                <a16:creationId xmlns:a16="http://schemas.microsoft.com/office/drawing/2014/main" id="{6D14A5BD-035F-BF19-5E7F-B8AAD228E82B}"/>
              </a:ext>
            </a:extLst>
          </p:cNvPr>
          <p:cNvSpPr/>
          <p:nvPr/>
        </p:nvSpPr>
        <p:spPr>
          <a:xfrm>
            <a:off x="3818751" y="4157526"/>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eq Grain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BD2E0B0-62CE-470B-2346-BD33A1483A69}"/>
              </a:ext>
            </a:extLst>
          </p:cNvPr>
          <p:cNvPicPr>
            <a:picLocks noGrp="1" noChangeAspect="1"/>
          </p:cNvPicPr>
          <p:nvPr>
            <p:ph idx="1"/>
          </p:nvPr>
        </p:nvPicPr>
        <p:blipFill>
          <a:blip r:embed="rId3"/>
          <a:srcRect/>
          <a:stretch>
            <a:fillRect/>
          </a:stretch>
        </p:blipFill>
        <p:spPr>
          <a:xfrm>
            <a:off x="1957388" y="1429652"/>
            <a:ext cx="5229224" cy="3199497"/>
          </a:xfrm>
        </p:spPr>
      </p:pic>
      <p:pic>
        <p:nvPicPr>
          <p:cNvPr id="3" name="Picture 2">
            <a:extLst>
              <a:ext uri="{FF2B5EF4-FFF2-40B4-BE49-F238E27FC236}">
                <a16:creationId xmlns:a16="http://schemas.microsoft.com/office/drawing/2014/main" id="{0AA83C84-526B-1F08-FAA9-2D515BB7EA2E}"/>
              </a:ext>
            </a:extLst>
          </p:cNvPr>
          <p:cNvPicPr>
            <a:picLocks noChangeAspect="1"/>
          </p:cNvPicPr>
          <p:nvPr/>
        </p:nvPicPr>
        <p:blipFill>
          <a:blip r:embed="rId4"/>
          <a:srcRect/>
          <a:stretch>
            <a:fillRect/>
          </a:stretch>
        </p:blipFill>
        <p:spPr>
          <a:xfrm>
            <a:off x="4152304" y="3029398"/>
            <a:ext cx="2030338" cy="1310893"/>
          </a:xfrm>
          <a:prstGeom prst="rect">
            <a:avLst/>
          </a:prstGeom>
          <a:noFill/>
          <a:ln cap="flat">
            <a:noFill/>
          </a:ln>
        </p:spPr>
      </p:pic>
      <p:pic>
        <p:nvPicPr>
          <p:cNvPr id="4" name="Picture 6">
            <a:extLst>
              <a:ext uri="{FF2B5EF4-FFF2-40B4-BE49-F238E27FC236}">
                <a16:creationId xmlns:a16="http://schemas.microsoft.com/office/drawing/2014/main" id="{7BC75415-EA1D-7BBE-7285-5F24F55E3CB8}"/>
              </a:ext>
            </a:extLst>
          </p:cNvPr>
          <p:cNvPicPr>
            <a:picLocks noChangeAspect="1"/>
          </p:cNvPicPr>
          <p:nvPr/>
        </p:nvPicPr>
        <p:blipFill>
          <a:blip r:embed="rId5"/>
          <a:srcRect/>
          <a:stretch>
            <a:fillRect/>
          </a:stretch>
        </p:blipFill>
        <p:spPr>
          <a:xfrm>
            <a:off x="4993630" y="1773595"/>
            <a:ext cx="1337666" cy="1172464"/>
          </a:xfrm>
          <a:prstGeom prst="rect">
            <a:avLst/>
          </a:prstGeom>
          <a:noFill/>
          <a:ln cap="flat">
            <a:noFill/>
          </a:ln>
        </p:spPr>
      </p:pic>
      <p:sp>
        <p:nvSpPr>
          <p:cNvPr id="5" name="Title 1">
            <a:extLst>
              <a:ext uri="{FF2B5EF4-FFF2-40B4-BE49-F238E27FC236}">
                <a16:creationId xmlns:a16="http://schemas.microsoft.com/office/drawing/2014/main" id="{A197820B-5A63-A4CD-A71C-05AA588D7C15}"/>
              </a:ext>
            </a:extLst>
          </p:cNvPr>
          <p:cNvSpPr txBox="1">
            <a:spLocks noGrp="1"/>
          </p:cNvSpPr>
          <p:nvPr>
            <p:ph type="title"/>
          </p:nvPr>
        </p:nvSpPr>
        <p:spPr>
          <a:xfrm>
            <a:off x="1550632" y="398539"/>
            <a:ext cx="6198446" cy="518197"/>
          </a:xfrm>
        </p:spPr>
        <p:txBody>
          <a:bodyPr>
            <a:normAutofit fontScale="90000"/>
          </a:bodyPr>
          <a:lstStyle/>
          <a:p>
            <a:pPr lvl="0"/>
            <a:r>
              <a:rPr lang="en-US"/>
              <a:t>Offer Versus Serve - Breakfast</a:t>
            </a:r>
          </a:p>
        </p:txBody>
      </p:sp>
      <p:sp>
        <p:nvSpPr>
          <p:cNvPr id="6" name="TextBox 8">
            <a:extLst>
              <a:ext uri="{FF2B5EF4-FFF2-40B4-BE49-F238E27FC236}">
                <a16:creationId xmlns:a16="http://schemas.microsoft.com/office/drawing/2014/main" id="{7782FE69-E6EB-559C-02C8-AC9431B91011}"/>
              </a:ext>
            </a:extLst>
          </p:cNvPr>
          <p:cNvSpPr txBox="1"/>
          <p:nvPr/>
        </p:nvSpPr>
        <p:spPr>
          <a:xfrm>
            <a:off x="2223306" y="3434500"/>
            <a:ext cx="1522935" cy="536750"/>
          </a:xfrm>
          <a:prstGeom prst="rect">
            <a:avLst/>
          </a:prstGeom>
          <a:solidFill>
            <a:srgbClr val="FFFFFF"/>
          </a:solid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3038" b="1">
                <a:solidFill>
                  <a:srgbClr val="00B050"/>
                </a:solidFill>
                <a:latin typeface="Calibri"/>
              </a:rPr>
              <a:t>YES</a:t>
            </a:r>
            <a:r>
              <a:rPr lang="en-US" sz="3038">
                <a:solidFill>
                  <a:srgbClr val="000000"/>
                </a:solidFill>
                <a:latin typeface="Calibri"/>
              </a:rPr>
              <a:t> </a:t>
            </a:r>
          </a:p>
        </p:txBody>
      </p:sp>
      <p:sp>
        <p:nvSpPr>
          <p:cNvPr id="7" name="TextBox 1">
            <a:extLst>
              <a:ext uri="{FF2B5EF4-FFF2-40B4-BE49-F238E27FC236}">
                <a16:creationId xmlns:a16="http://schemas.microsoft.com/office/drawing/2014/main" id="{99D7A04E-3528-334E-5EBA-DC417265D8B3}"/>
              </a:ext>
            </a:extLst>
          </p:cNvPr>
          <p:cNvSpPr txBox="1"/>
          <p:nvPr/>
        </p:nvSpPr>
        <p:spPr>
          <a:xfrm>
            <a:off x="2521411" y="1007022"/>
            <a:ext cx="5144568"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There are 3 items including ½ cup of fruit.</a:t>
            </a:r>
            <a:endParaRPr lang="en-US" sz="2475" dirty="0">
              <a:solidFill>
                <a:srgbClr val="000000"/>
              </a:solidFill>
              <a:latin typeface="Calibri"/>
            </a:endParaRPr>
          </a:p>
        </p:txBody>
      </p:sp>
      <p:sp>
        <p:nvSpPr>
          <p:cNvPr id="8" name="Rectangle 7">
            <a:extLst>
              <a:ext uri="{FF2B5EF4-FFF2-40B4-BE49-F238E27FC236}">
                <a16:creationId xmlns:a16="http://schemas.microsoft.com/office/drawing/2014/main" id="{97EB7C6C-A74D-C8C5-687E-A570EEA0E0BF}"/>
              </a:ext>
            </a:extLst>
          </p:cNvPr>
          <p:cNvSpPr/>
          <p:nvPr/>
        </p:nvSpPr>
        <p:spPr>
          <a:xfrm>
            <a:off x="3809945" y="3877521"/>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eq  M/MA</a:t>
            </a:r>
          </a:p>
        </p:txBody>
      </p:sp>
      <p:sp>
        <p:nvSpPr>
          <p:cNvPr id="9" name="Rectangle 13">
            <a:extLst>
              <a:ext uri="{FF2B5EF4-FFF2-40B4-BE49-F238E27FC236}">
                <a16:creationId xmlns:a16="http://schemas.microsoft.com/office/drawing/2014/main" id="{D966687E-ED84-0771-44DB-2ECB93044D97}"/>
              </a:ext>
            </a:extLst>
          </p:cNvPr>
          <p:cNvSpPr/>
          <p:nvPr/>
        </p:nvSpPr>
        <p:spPr>
          <a:xfrm>
            <a:off x="3818751" y="4157526"/>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eq Grain</a:t>
            </a:r>
          </a:p>
        </p:txBody>
      </p:sp>
      <p:sp>
        <p:nvSpPr>
          <p:cNvPr id="10" name="Rectangle 8">
            <a:extLst>
              <a:ext uri="{FF2B5EF4-FFF2-40B4-BE49-F238E27FC236}">
                <a16:creationId xmlns:a16="http://schemas.microsoft.com/office/drawing/2014/main" id="{0C00611C-5149-F0BA-AA48-7ACFF2F3BC1E}"/>
              </a:ext>
            </a:extLst>
          </p:cNvPr>
          <p:cNvSpPr/>
          <p:nvPr/>
        </p:nvSpPr>
        <p:spPr>
          <a:xfrm>
            <a:off x="5255269" y="2824384"/>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Fruit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3B3D2D0-CDDE-B72D-C570-7CBB3B8EBF1D}"/>
              </a:ext>
            </a:extLst>
          </p:cNvPr>
          <p:cNvPicPr>
            <a:picLocks noGrp="1" noChangeAspect="1"/>
          </p:cNvPicPr>
          <p:nvPr>
            <p:ph idx="1"/>
          </p:nvPr>
        </p:nvPicPr>
        <p:blipFill>
          <a:blip r:embed="rId3"/>
          <a:srcRect/>
          <a:stretch>
            <a:fillRect/>
          </a:stretch>
        </p:blipFill>
        <p:spPr>
          <a:xfrm>
            <a:off x="1957388" y="1429652"/>
            <a:ext cx="5229224" cy="3199497"/>
          </a:xfrm>
        </p:spPr>
      </p:pic>
      <p:sp>
        <p:nvSpPr>
          <p:cNvPr id="3" name="Rectangle 15">
            <a:extLst>
              <a:ext uri="{FF2B5EF4-FFF2-40B4-BE49-F238E27FC236}">
                <a16:creationId xmlns:a16="http://schemas.microsoft.com/office/drawing/2014/main" id="{9DFAF735-5CC4-71A9-1272-E7802D63D42D}"/>
              </a:ext>
            </a:extLst>
          </p:cNvPr>
          <p:cNvSpPr/>
          <p:nvPr/>
        </p:nvSpPr>
        <p:spPr>
          <a:xfrm>
            <a:off x="3822413" y="1501017"/>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½ cup Fruit</a:t>
            </a:r>
          </a:p>
        </p:txBody>
      </p:sp>
      <p:sp>
        <p:nvSpPr>
          <p:cNvPr id="4" name="Rectangle 10">
            <a:extLst>
              <a:ext uri="{FF2B5EF4-FFF2-40B4-BE49-F238E27FC236}">
                <a16:creationId xmlns:a16="http://schemas.microsoft.com/office/drawing/2014/main" id="{BB479757-FE46-68AC-ADEB-6174B4673365}"/>
              </a:ext>
            </a:extLst>
          </p:cNvPr>
          <p:cNvSpPr/>
          <p:nvPr/>
        </p:nvSpPr>
        <p:spPr>
          <a:xfrm>
            <a:off x="5399198" y="3024694"/>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1 cup milk</a:t>
            </a:r>
          </a:p>
        </p:txBody>
      </p:sp>
      <p:sp>
        <p:nvSpPr>
          <p:cNvPr id="5" name="Rectangle 14">
            <a:extLst>
              <a:ext uri="{FF2B5EF4-FFF2-40B4-BE49-F238E27FC236}">
                <a16:creationId xmlns:a16="http://schemas.microsoft.com/office/drawing/2014/main" id="{6B7AEF34-58FC-4090-2FF3-3AA5BAE636E5}"/>
              </a:ext>
            </a:extLst>
          </p:cNvPr>
          <p:cNvSpPr/>
          <p:nvPr/>
        </p:nvSpPr>
        <p:spPr>
          <a:xfrm>
            <a:off x="3641527" y="3118607"/>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eq Grain</a:t>
            </a:r>
          </a:p>
        </p:txBody>
      </p:sp>
      <p:sp>
        <p:nvSpPr>
          <p:cNvPr id="6" name="Rectangle 16">
            <a:extLst>
              <a:ext uri="{FF2B5EF4-FFF2-40B4-BE49-F238E27FC236}">
                <a16:creationId xmlns:a16="http://schemas.microsoft.com/office/drawing/2014/main" id="{5D231416-FF84-9A90-842E-37EEC23BD853}"/>
              </a:ext>
            </a:extLst>
          </p:cNvPr>
          <p:cNvSpPr/>
          <p:nvPr/>
        </p:nvSpPr>
        <p:spPr>
          <a:xfrm>
            <a:off x="3645854" y="3439417"/>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½ cup Fruit</a:t>
            </a:r>
          </a:p>
        </p:txBody>
      </p:sp>
      <p:sp>
        <p:nvSpPr>
          <p:cNvPr id="7" name="Rectangle 17">
            <a:extLst>
              <a:ext uri="{FF2B5EF4-FFF2-40B4-BE49-F238E27FC236}">
                <a16:creationId xmlns:a16="http://schemas.microsoft.com/office/drawing/2014/main" id="{B7020026-5896-F426-C79C-F6C5E31982E4}"/>
              </a:ext>
            </a:extLst>
          </p:cNvPr>
          <p:cNvSpPr/>
          <p:nvPr/>
        </p:nvSpPr>
        <p:spPr>
          <a:xfrm>
            <a:off x="3645854" y="3760227"/>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eq M/MA</a:t>
            </a:r>
          </a:p>
        </p:txBody>
      </p:sp>
      <p:pic>
        <p:nvPicPr>
          <p:cNvPr id="8" name="Picture 2">
            <a:extLst>
              <a:ext uri="{FF2B5EF4-FFF2-40B4-BE49-F238E27FC236}">
                <a16:creationId xmlns:a16="http://schemas.microsoft.com/office/drawing/2014/main" id="{4B92AE26-8C0A-579C-DD95-C6B4AC2C75A7}"/>
              </a:ext>
            </a:extLst>
          </p:cNvPr>
          <p:cNvPicPr>
            <a:picLocks noChangeAspect="1"/>
          </p:cNvPicPr>
          <p:nvPr/>
        </p:nvPicPr>
        <p:blipFill>
          <a:blip r:embed="rId4"/>
          <a:srcRect/>
          <a:stretch>
            <a:fillRect/>
          </a:stretch>
        </p:blipFill>
        <p:spPr>
          <a:xfrm>
            <a:off x="2178229" y="2762574"/>
            <a:ext cx="1435201" cy="1785940"/>
          </a:xfrm>
          <a:prstGeom prst="rect">
            <a:avLst/>
          </a:prstGeom>
          <a:noFill/>
          <a:ln cap="flat">
            <a:noFill/>
          </a:ln>
        </p:spPr>
      </p:pic>
      <p:pic>
        <p:nvPicPr>
          <p:cNvPr id="9" name="Picture 2" descr="\\k12\shares\user data\leanne.eko\My Pictures\Mollies tray photos\JUICE.jpg">
            <a:extLst>
              <a:ext uri="{FF2B5EF4-FFF2-40B4-BE49-F238E27FC236}">
                <a16:creationId xmlns:a16="http://schemas.microsoft.com/office/drawing/2014/main" id="{3EEBB4CF-FB07-036F-31A0-4B6CEDA2397A}"/>
              </a:ext>
            </a:extLst>
          </p:cNvPr>
          <p:cNvPicPr>
            <a:picLocks noChangeAspect="1"/>
          </p:cNvPicPr>
          <p:nvPr/>
        </p:nvPicPr>
        <p:blipFill>
          <a:blip r:embed="rId5"/>
          <a:srcRect/>
          <a:stretch>
            <a:fillRect/>
          </a:stretch>
        </p:blipFill>
        <p:spPr>
          <a:xfrm>
            <a:off x="3613429" y="1723579"/>
            <a:ext cx="1339457" cy="1172471"/>
          </a:xfrm>
          <a:prstGeom prst="rect">
            <a:avLst/>
          </a:prstGeom>
          <a:noFill/>
          <a:ln cap="flat">
            <a:noFill/>
          </a:ln>
        </p:spPr>
      </p:pic>
      <p:pic>
        <p:nvPicPr>
          <p:cNvPr id="10" name="Picture 2">
            <a:extLst>
              <a:ext uri="{FF2B5EF4-FFF2-40B4-BE49-F238E27FC236}">
                <a16:creationId xmlns:a16="http://schemas.microsoft.com/office/drawing/2014/main" id="{4D1484ED-7C5C-BDE3-F56F-90C6DF430573}"/>
              </a:ext>
            </a:extLst>
          </p:cNvPr>
          <p:cNvPicPr>
            <a:picLocks noChangeAspect="1"/>
          </p:cNvPicPr>
          <p:nvPr/>
        </p:nvPicPr>
        <p:blipFill>
          <a:blip r:embed="rId6"/>
          <a:srcRect/>
          <a:stretch>
            <a:fillRect/>
          </a:stretch>
        </p:blipFill>
        <p:spPr>
          <a:xfrm>
            <a:off x="5047349" y="1459300"/>
            <a:ext cx="915289" cy="1563590"/>
          </a:xfrm>
          <a:prstGeom prst="rect">
            <a:avLst/>
          </a:prstGeom>
          <a:noFill/>
          <a:ln cap="flat">
            <a:noFill/>
          </a:ln>
        </p:spPr>
      </p:pic>
      <p:pic>
        <p:nvPicPr>
          <p:cNvPr id="11" name="Picture 13">
            <a:extLst>
              <a:ext uri="{FF2B5EF4-FFF2-40B4-BE49-F238E27FC236}">
                <a16:creationId xmlns:a16="http://schemas.microsoft.com/office/drawing/2014/main" id="{4A832991-6A4E-5CA4-888F-7417C2E2B5C1}"/>
              </a:ext>
            </a:extLst>
          </p:cNvPr>
          <p:cNvPicPr>
            <a:picLocks noChangeAspect="1"/>
          </p:cNvPicPr>
          <p:nvPr/>
        </p:nvPicPr>
        <p:blipFill>
          <a:blip r:embed="rId7"/>
          <a:srcRect l="16423" t="10593" r="10949" b="5866"/>
          <a:stretch>
            <a:fillRect/>
          </a:stretch>
        </p:blipFill>
        <p:spPr>
          <a:xfrm>
            <a:off x="5806392" y="1466247"/>
            <a:ext cx="852607" cy="1487329"/>
          </a:xfrm>
          <a:prstGeom prst="rect">
            <a:avLst/>
          </a:prstGeom>
          <a:noFill/>
          <a:ln cap="flat">
            <a:noFill/>
          </a:ln>
        </p:spPr>
      </p:pic>
      <p:sp>
        <p:nvSpPr>
          <p:cNvPr id="12" name="Title 1">
            <a:extLst>
              <a:ext uri="{FF2B5EF4-FFF2-40B4-BE49-F238E27FC236}">
                <a16:creationId xmlns:a16="http://schemas.microsoft.com/office/drawing/2014/main" id="{BBF1CF2D-BC12-6E23-40AB-7C5B76D2CCE0}"/>
              </a:ext>
            </a:extLst>
          </p:cNvPr>
          <p:cNvSpPr txBox="1">
            <a:spLocks noGrp="1"/>
          </p:cNvSpPr>
          <p:nvPr>
            <p:ph type="title"/>
          </p:nvPr>
        </p:nvSpPr>
        <p:spPr>
          <a:xfrm>
            <a:off x="1550632" y="398539"/>
            <a:ext cx="6198446" cy="518197"/>
          </a:xfrm>
        </p:spPr>
        <p:txBody>
          <a:bodyPr>
            <a:normAutofit fontScale="90000"/>
          </a:bodyPr>
          <a:lstStyle/>
          <a:p>
            <a:pPr lvl="0"/>
            <a:r>
              <a:rPr lang="en-US"/>
              <a:t>Offer Versus Serve - Breakfast</a:t>
            </a:r>
          </a:p>
        </p:txBody>
      </p:sp>
      <p:sp>
        <p:nvSpPr>
          <p:cNvPr id="13" name="TextBox 22">
            <a:extLst>
              <a:ext uri="{FF2B5EF4-FFF2-40B4-BE49-F238E27FC236}">
                <a16:creationId xmlns:a16="http://schemas.microsoft.com/office/drawing/2014/main" id="{16011792-0CF1-A36E-91F2-EC1FA5221903}"/>
              </a:ext>
            </a:extLst>
          </p:cNvPr>
          <p:cNvSpPr txBox="1"/>
          <p:nvPr/>
        </p:nvSpPr>
        <p:spPr>
          <a:xfrm>
            <a:off x="3915683" y="926865"/>
            <a:ext cx="1459588" cy="438582"/>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sz="2400" dirty="0">
                <a:solidFill>
                  <a:srgbClr val="000000"/>
                </a:solidFill>
                <a:latin typeface="Calibri"/>
              </a:rPr>
              <a:t>Offered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4B30EC5-9F84-0346-5A9E-B383C4268E56}"/>
              </a:ext>
            </a:extLst>
          </p:cNvPr>
          <p:cNvPicPr>
            <a:picLocks noGrp="1" noChangeAspect="1"/>
          </p:cNvPicPr>
          <p:nvPr>
            <p:ph idx="1"/>
          </p:nvPr>
        </p:nvPicPr>
        <p:blipFill>
          <a:blip r:embed="rId3"/>
          <a:srcRect/>
          <a:stretch>
            <a:fillRect/>
          </a:stretch>
        </p:blipFill>
        <p:spPr>
          <a:xfrm>
            <a:off x="1957388" y="1429652"/>
            <a:ext cx="5229224" cy="3199497"/>
          </a:xfrm>
        </p:spPr>
      </p:pic>
      <p:sp>
        <p:nvSpPr>
          <p:cNvPr id="3" name="Title 1">
            <a:extLst>
              <a:ext uri="{FF2B5EF4-FFF2-40B4-BE49-F238E27FC236}">
                <a16:creationId xmlns:a16="http://schemas.microsoft.com/office/drawing/2014/main" id="{30EB2F90-84B9-E6D2-6D83-4919D868D41B}"/>
              </a:ext>
            </a:extLst>
          </p:cNvPr>
          <p:cNvSpPr txBox="1">
            <a:spLocks noGrp="1"/>
          </p:cNvSpPr>
          <p:nvPr>
            <p:ph type="title"/>
          </p:nvPr>
        </p:nvSpPr>
        <p:spPr>
          <a:xfrm>
            <a:off x="1550632" y="398539"/>
            <a:ext cx="6198446" cy="518197"/>
          </a:xfrm>
        </p:spPr>
        <p:txBody>
          <a:bodyPr>
            <a:normAutofit fontScale="90000"/>
          </a:bodyPr>
          <a:lstStyle/>
          <a:p>
            <a:pPr lvl="0"/>
            <a:r>
              <a:rPr lang="en-US"/>
              <a:t>Offer Versus Serve - Breakfast</a:t>
            </a:r>
          </a:p>
        </p:txBody>
      </p:sp>
      <p:sp>
        <p:nvSpPr>
          <p:cNvPr id="5" name="TextBox 5">
            <a:extLst>
              <a:ext uri="{FF2B5EF4-FFF2-40B4-BE49-F238E27FC236}">
                <a16:creationId xmlns:a16="http://schemas.microsoft.com/office/drawing/2014/main" id="{5A6FCEF8-548C-45C0-46C0-9C3B28833D2F}"/>
              </a:ext>
            </a:extLst>
          </p:cNvPr>
          <p:cNvSpPr txBox="1"/>
          <p:nvPr/>
        </p:nvSpPr>
        <p:spPr>
          <a:xfrm>
            <a:off x="2075749" y="1810443"/>
            <a:ext cx="1331906" cy="225126"/>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sz="1013">
                <a:solidFill>
                  <a:srgbClr val="000000"/>
                </a:solidFill>
                <a:latin typeface="Calibri"/>
              </a:rPr>
              <a:t> </a:t>
            </a:r>
          </a:p>
        </p:txBody>
      </p:sp>
      <p:sp>
        <p:nvSpPr>
          <p:cNvPr id="7" name="TextBox 1">
            <a:extLst>
              <a:ext uri="{FF2B5EF4-FFF2-40B4-BE49-F238E27FC236}">
                <a16:creationId xmlns:a16="http://schemas.microsoft.com/office/drawing/2014/main" id="{1708FA2E-F1F9-11AB-F35E-BE9BFFC9E65C}"/>
              </a:ext>
            </a:extLst>
          </p:cNvPr>
          <p:cNvSpPr txBox="1"/>
          <p:nvPr/>
        </p:nvSpPr>
        <p:spPr>
          <a:xfrm>
            <a:off x="2213360" y="928559"/>
            <a:ext cx="4768554"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What the students selects. Is this Reimbursable?</a:t>
            </a:r>
            <a:endParaRPr lang="en-US" sz="2475" dirty="0">
              <a:solidFill>
                <a:srgbClr val="000000"/>
              </a:solidFill>
              <a:latin typeface="Calibri"/>
            </a:endParaRPr>
          </a:p>
        </p:txBody>
      </p:sp>
      <p:sp>
        <p:nvSpPr>
          <p:cNvPr id="6" name="Rectangle 14">
            <a:extLst>
              <a:ext uri="{FF2B5EF4-FFF2-40B4-BE49-F238E27FC236}">
                <a16:creationId xmlns:a16="http://schemas.microsoft.com/office/drawing/2014/main" id="{9985EBC3-4AD5-1973-3A1C-BDFFC336DEEA}"/>
              </a:ext>
            </a:extLst>
          </p:cNvPr>
          <p:cNvSpPr/>
          <p:nvPr/>
        </p:nvSpPr>
        <p:spPr>
          <a:xfrm>
            <a:off x="3641527" y="3118607"/>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eq Grain</a:t>
            </a:r>
          </a:p>
        </p:txBody>
      </p:sp>
      <p:sp>
        <p:nvSpPr>
          <p:cNvPr id="8" name="Rectangle 16">
            <a:extLst>
              <a:ext uri="{FF2B5EF4-FFF2-40B4-BE49-F238E27FC236}">
                <a16:creationId xmlns:a16="http://schemas.microsoft.com/office/drawing/2014/main" id="{8AC5551C-FFC4-32CD-DBE8-D8E1ADCF138D}"/>
              </a:ext>
            </a:extLst>
          </p:cNvPr>
          <p:cNvSpPr/>
          <p:nvPr/>
        </p:nvSpPr>
        <p:spPr>
          <a:xfrm>
            <a:off x="3645854" y="3439417"/>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½ cup Fruit</a:t>
            </a:r>
          </a:p>
        </p:txBody>
      </p:sp>
      <p:sp>
        <p:nvSpPr>
          <p:cNvPr id="9" name="Rectangle 17">
            <a:extLst>
              <a:ext uri="{FF2B5EF4-FFF2-40B4-BE49-F238E27FC236}">
                <a16:creationId xmlns:a16="http://schemas.microsoft.com/office/drawing/2014/main" id="{D5AACA3E-F716-A803-5374-CC071618344E}"/>
              </a:ext>
            </a:extLst>
          </p:cNvPr>
          <p:cNvSpPr/>
          <p:nvPr/>
        </p:nvSpPr>
        <p:spPr>
          <a:xfrm>
            <a:off x="3645854" y="3760227"/>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eq M/MA</a:t>
            </a:r>
          </a:p>
        </p:txBody>
      </p:sp>
      <p:pic>
        <p:nvPicPr>
          <p:cNvPr id="10" name="Picture 2">
            <a:extLst>
              <a:ext uri="{FF2B5EF4-FFF2-40B4-BE49-F238E27FC236}">
                <a16:creationId xmlns:a16="http://schemas.microsoft.com/office/drawing/2014/main" id="{061E103C-1489-7929-8BD9-49EFB4BFB0FB}"/>
              </a:ext>
            </a:extLst>
          </p:cNvPr>
          <p:cNvPicPr>
            <a:picLocks noChangeAspect="1"/>
          </p:cNvPicPr>
          <p:nvPr/>
        </p:nvPicPr>
        <p:blipFill>
          <a:blip r:embed="rId4"/>
          <a:srcRect/>
          <a:stretch>
            <a:fillRect/>
          </a:stretch>
        </p:blipFill>
        <p:spPr>
          <a:xfrm>
            <a:off x="2178229" y="2762574"/>
            <a:ext cx="1435201" cy="1785940"/>
          </a:xfrm>
          <a:prstGeom prst="rect">
            <a:avLst/>
          </a:prstGeom>
          <a:noFill/>
          <a:ln cap="flat">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80253-94E6-F2D2-CFC0-4772C37E2E9B}"/>
              </a:ext>
            </a:extLst>
          </p:cNvPr>
          <p:cNvSpPr txBox="1"/>
          <p:nvPr/>
        </p:nvSpPr>
        <p:spPr>
          <a:xfrm>
            <a:off x="1550632" y="398539"/>
            <a:ext cx="6198446" cy="518197"/>
          </a:xfrm>
          <a:prstGeom prst="rect">
            <a:avLst/>
          </a:prstGeom>
          <a:noFill/>
          <a:ln cap="flat">
            <a:noFill/>
          </a:ln>
        </p:spPr>
        <p:txBody>
          <a:bodyPr vert="horz" wrap="square" lIns="68580" tIns="34290" rIns="68580" bIns="34290" anchor="b" anchorCtr="1" compatLnSpc="1">
            <a:normAutofit/>
          </a:bodyPr>
          <a:lstStyle/>
          <a:p>
            <a:pPr algn="ctr" defTabSz="685800" hangingPunct="0">
              <a:defRPr sz="1800" b="0" i="0" u="none" strike="noStrike" kern="0" cap="none" spc="0" baseline="0">
                <a:solidFill>
                  <a:srgbClr val="000000"/>
                </a:solidFill>
                <a:uFillTx/>
              </a:defRPr>
            </a:pPr>
            <a:r>
              <a:rPr lang="en-US" sz="2700" b="1">
                <a:solidFill>
                  <a:srgbClr val="162C40"/>
                </a:solidFill>
                <a:latin typeface="Arial"/>
              </a:rPr>
              <a:t>Offer Versus Serve - Breakfast</a:t>
            </a:r>
          </a:p>
        </p:txBody>
      </p:sp>
      <p:pic>
        <p:nvPicPr>
          <p:cNvPr id="3" name="Content Placeholder 2">
            <a:extLst>
              <a:ext uri="{FF2B5EF4-FFF2-40B4-BE49-F238E27FC236}">
                <a16:creationId xmlns:a16="http://schemas.microsoft.com/office/drawing/2014/main" id="{2900D1B1-C9A1-670F-35A4-696514B116B1}"/>
              </a:ext>
            </a:extLst>
          </p:cNvPr>
          <p:cNvPicPr>
            <a:picLocks noGrp="1" noChangeAspect="1"/>
          </p:cNvPicPr>
          <p:nvPr>
            <p:ph idx="1"/>
          </p:nvPr>
        </p:nvPicPr>
        <p:blipFill>
          <a:blip r:embed="rId3"/>
          <a:srcRect/>
          <a:stretch>
            <a:fillRect/>
          </a:stretch>
        </p:blipFill>
        <p:spPr>
          <a:xfrm>
            <a:off x="1957388" y="1429652"/>
            <a:ext cx="5229224" cy="3199497"/>
          </a:xfrm>
        </p:spPr>
      </p:pic>
      <p:sp>
        <p:nvSpPr>
          <p:cNvPr id="5" name="TextBox 9">
            <a:extLst>
              <a:ext uri="{FF2B5EF4-FFF2-40B4-BE49-F238E27FC236}">
                <a16:creationId xmlns:a16="http://schemas.microsoft.com/office/drawing/2014/main" id="{0B2A6698-D03B-8ED9-3013-759C5C23997B}"/>
              </a:ext>
            </a:extLst>
          </p:cNvPr>
          <p:cNvSpPr txBox="1"/>
          <p:nvPr/>
        </p:nvSpPr>
        <p:spPr>
          <a:xfrm>
            <a:off x="4231567" y="2043246"/>
            <a:ext cx="1522935" cy="536750"/>
          </a:xfrm>
          <a:prstGeom prst="rect">
            <a:avLst/>
          </a:prstGeom>
          <a:solidFill>
            <a:srgbClr val="FFFFFF"/>
          </a:solid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3038" b="1">
                <a:solidFill>
                  <a:srgbClr val="00B050"/>
                </a:solidFill>
                <a:latin typeface="Calibri"/>
              </a:rPr>
              <a:t>YES</a:t>
            </a:r>
            <a:r>
              <a:rPr lang="en-US" sz="3038">
                <a:solidFill>
                  <a:srgbClr val="000000"/>
                </a:solidFill>
                <a:latin typeface="Calibri"/>
              </a:rPr>
              <a:t> </a:t>
            </a:r>
          </a:p>
        </p:txBody>
      </p:sp>
      <p:sp>
        <p:nvSpPr>
          <p:cNvPr id="6" name="TextBox 1">
            <a:extLst>
              <a:ext uri="{FF2B5EF4-FFF2-40B4-BE49-F238E27FC236}">
                <a16:creationId xmlns:a16="http://schemas.microsoft.com/office/drawing/2014/main" id="{9169B4BB-99F8-CED5-8640-0576C450FA8A}"/>
              </a:ext>
            </a:extLst>
          </p:cNvPr>
          <p:cNvSpPr txBox="1"/>
          <p:nvPr/>
        </p:nvSpPr>
        <p:spPr>
          <a:xfrm>
            <a:off x="2521411" y="1007022"/>
            <a:ext cx="5144568"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There are 3 items including ½ cup of fruit.</a:t>
            </a:r>
            <a:endParaRPr lang="en-US" sz="2475" dirty="0">
              <a:solidFill>
                <a:srgbClr val="000000"/>
              </a:solidFill>
              <a:latin typeface="Calibri"/>
            </a:endParaRPr>
          </a:p>
        </p:txBody>
      </p:sp>
      <p:pic>
        <p:nvPicPr>
          <p:cNvPr id="7" name="Picture 2">
            <a:extLst>
              <a:ext uri="{FF2B5EF4-FFF2-40B4-BE49-F238E27FC236}">
                <a16:creationId xmlns:a16="http://schemas.microsoft.com/office/drawing/2014/main" id="{05C7F022-6732-9F7E-A9AF-9876C416D9C6}"/>
              </a:ext>
            </a:extLst>
          </p:cNvPr>
          <p:cNvPicPr>
            <a:picLocks noChangeAspect="1"/>
          </p:cNvPicPr>
          <p:nvPr/>
        </p:nvPicPr>
        <p:blipFill>
          <a:blip r:embed="rId4"/>
          <a:srcRect/>
          <a:stretch>
            <a:fillRect/>
          </a:stretch>
        </p:blipFill>
        <p:spPr>
          <a:xfrm>
            <a:off x="2178229" y="2762574"/>
            <a:ext cx="1435201" cy="1785940"/>
          </a:xfrm>
          <a:prstGeom prst="rect">
            <a:avLst/>
          </a:prstGeom>
          <a:noFill/>
          <a:ln cap="flat">
            <a:noFill/>
          </a:ln>
        </p:spPr>
      </p:pic>
      <p:sp>
        <p:nvSpPr>
          <p:cNvPr id="8" name="Rectangle 14">
            <a:extLst>
              <a:ext uri="{FF2B5EF4-FFF2-40B4-BE49-F238E27FC236}">
                <a16:creationId xmlns:a16="http://schemas.microsoft.com/office/drawing/2014/main" id="{948701A6-138C-E105-841D-69AAEDA31DDE}"/>
              </a:ext>
            </a:extLst>
          </p:cNvPr>
          <p:cNvSpPr/>
          <p:nvPr/>
        </p:nvSpPr>
        <p:spPr>
          <a:xfrm>
            <a:off x="3641527" y="3118607"/>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eq Grain</a:t>
            </a:r>
          </a:p>
        </p:txBody>
      </p:sp>
      <p:sp>
        <p:nvSpPr>
          <p:cNvPr id="9" name="Rectangle 16">
            <a:extLst>
              <a:ext uri="{FF2B5EF4-FFF2-40B4-BE49-F238E27FC236}">
                <a16:creationId xmlns:a16="http://schemas.microsoft.com/office/drawing/2014/main" id="{95392E50-B328-4527-F058-488E520AAB79}"/>
              </a:ext>
            </a:extLst>
          </p:cNvPr>
          <p:cNvSpPr/>
          <p:nvPr/>
        </p:nvSpPr>
        <p:spPr>
          <a:xfrm>
            <a:off x="3645854" y="3439417"/>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½ cup Fruit</a:t>
            </a:r>
          </a:p>
        </p:txBody>
      </p:sp>
      <p:sp>
        <p:nvSpPr>
          <p:cNvPr id="10" name="Rectangle 17">
            <a:extLst>
              <a:ext uri="{FF2B5EF4-FFF2-40B4-BE49-F238E27FC236}">
                <a16:creationId xmlns:a16="http://schemas.microsoft.com/office/drawing/2014/main" id="{77A57E30-3CC3-9B8B-A4D3-1D1CF7EEF160}"/>
              </a:ext>
            </a:extLst>
          </p:cNvPr>
          <p:cNvSpPr/>
          <p:nvPr/>
        </p:nvSpPr>
        <p:spPr>
          <a:xfrm>
            <a:off x="3645854" y="3760227"/>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eq M/MA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ABC6AAD-1B60-EEF1-D4A1-9260C69B7DA5}"/>
              </a:ext>
            </a:extLst>
          </p:cNvPr>
          <p:cNvPicPr>
            <a:picLocks noGrp="1" noChangeAspect="1"/>
          </p:cNvPicPr>
          <p:nvPr>
            <p:ph idx="1"/>
          </p:nvPr>
        </p:nvPicPr>
        <p:blipFill>
          <a:blip r:embed="rId3"/>
          <a:srcRect/>
          <a:stretch>
            <a:fillRect/>
          </a:stretch>
        </p:blipFill>
        <p:spPr>
          <a:xfrm>
            <a:off x="1957388" y="1429652"/>
            <a:ext cx="5229224" cy="3199497"/>
          </a:xfrm>
        </p:spPr>
      </p:pic>
      <p:pic>
        <p:nvPicPr>
          <p:cNvPr id="3" name="Picture 4" descr="http://ecx.images-amazon.com/images/I/51ktyDDyAgL._SL500_SS500_.jpg">
            <a:extLst>
              <a:ext uri="{FF2B5EF4-FFF2-40B4-BE49-F238E27FC236}">
                <a16:creationId xmlns:a16="http://schemas.microsoft.com/office/drawing/2014/main" id="{340928C6-8371-B5F1-5731-A474E74DACF7}"/>
              </a:ext>
            </a:extLst>
          </p:cNvPr>
          <p:cNvPicPr>
            <a:picLocks noChangeAspect="1"/>
          </p:cNvPicPr>
          <p:nvPr/>
        </p:nvPicPr>
        <p:blipFill>
          <a:blip r:embed="rId4"/>
          <a:srcRect/>
          <a:stretch>
            <a:fillRect/>
          </a:stretch>
        </p:blipFill>
        <p:spPr>
          <a:xfrm>
            <a:off x="4418072" y="2821004"/>
            <a:ext cx="1632766" cy="1632766"/>
          </a:xfrm>
          <a:prstGeom prst="rect">
            <a:avLst/>
          </a:prstGeom>
          <a:noFill/>
          <a:ln cap="flat">
            <a:noFill/>
          </a:ln>
        </p:spPr>
      </p:pic>
      <p:pic>
        <p:nvPicPr>
          <p:cNvPr id="4" name="Picture 1">
            <a:extLst>
              <a:ext uri="{FF2B5EF4-FFF2-40B4-BE49-F238E27FC236}">
                <a16:creationId xmlns:a16="http://schemas.microsoft.com/office/drawing/2014/main" id="{06F03BB7-7C1A-13C4-BFDF-6621AEFA7B4D}"/>
              </a:ext>
            </a:extLst>
          </p:cNvPr>
          <p:cNvPicPr>
            <a:picLocks noChangeAspect="1"/>
          </p:cNvPicPr>
          <p:nvPr/>
        </p:nvPicPr>
        <p:blipFill>
          <a:blip r:embed="rId5"/>
          <a:srcRect/>
          <a:stretch>
            <a:fillRect/>
          </a:stretch>
        </p:blipFill>
        <p:spPr>
          <a:xfrm>
            <a:off x="3129262" y="1497808"/>
            <a:ext cx="1716653" cy="1287686"/>
          </a:xfrm>
          <a:prstGeom prst="rect">
            <a:avLst/>
          </a:prstGeom>
          <a:noFill/>
          <a:ln cap="flat">
            <a:noFill/>
          </a:ln>
        </p:spPr>
      </p:pic>
      <p:sp>
        <p:nvSpPr>
          <p:cNvPr id="5" name="Rectangle 7">
            <a:extLst>
              <a:ext uri="{FF2B5EF4-FFF2-40B4-BE49-F238E27FC236}">
                <a16:creationId xmlns:a16="http://schemas.microsoft.com/office/drawing/2014/main" id="{1C5C0D74-3A4A-40B3-52CC-B86755B353B0}"/>
              </a:ext>
            </a:extLst>
          </p:cNvPr>
          <p:cNvSpPr/>
          <p:nvPr/>
        </p:nvSpPr>
        <p:spPr>
          <a:xfrm>
            <a:off x="3585325" y="2637306"/>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Fruit</a:t>
            </a:r>
          </a:p>
        </p:txBody>
      </p:sp>
      <p:sp>
        <p:nvSpPr>
          <p:cNvPr id="6" name="Rectangle 8">
            <a:extLst>
              <a:ext uri="{FF2B5EF4-FFF2-40B4-BE49-F238E27FC236}">
                <a16:creationId xmlns:a16="http://schemas.microsoft.com/office/drawing/2014/main" id="{B586DA11-04DA-AF8A-022F-0780F075EB62}"/>
              </a:ext>
            </a:extLst>
          </p:cNvPr>
          <p:cNvSpPr/>
          <p:nvPr/>
        </p:nvSpPr>
        <p:spPr>
          <a:xfrm>
            <a:off x="4883956" y="4187667"/>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eq Grain</a:t>
            </a:r>
          </a:p>
        </p:txBody>
      </p:sp>
      <p:sp>
        <p:nvSpPr>
          <p:cNvPr id="7" name="Rectangle 9">
            <a:extLst>
              <a:ext uri="{FF2B5EF4-FFF2-40B4-BE49-F238E27FC236}">
                <a16:creationId xmlns:a16="http://schemas.microsoft.com/office/drawing/2014/main" id="{317DA4D3-D126-CD7F-1007-12CA5B8D50A3}"/>
              </a:ext>
            </a:extLst>
          </p:cNvPr>
          <p:cNvSpPr/>
          <p:nvPr/>
        </p:nvSpPr>
        <p:spPr>
          <a:xfrm>
            <a:off x="6086170" y="3014345"/>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1 cup milk</a:t>
            </a:r>
          </a:p>
        </p:txBody>
      </p:sp>
      <p:pic>
        <p:nvPicPr>
          <p:cNvPr id="8" name="Picture 13" descr="http://duden.de/_media_/full/T/Toast-201100280976.jpg">
            <a:extLst>
              <a:ext uri="{FF2B5EF4-FFF2-40B4-BE49-F238E27FC236}">
                <a16:creationId xmlns:a16="http://schemas.microsoft.com/office/drawing/2014/main" id="{F6B01FBE-A80C-66BB-04A4-5E96DAF52A9E}"/>
              </a:ext>
            </a:extLst>
          </p:cNvPr>
          <p:cNvPicPr>
            <a:picLocks noChangeAspect="1"/>
          </p:cNvPicPr>
          <p:nvPr/>
        </p:nvPicPr>
        <p:blipFill>
          <a:blip r:embed="rId6"/>
          <a:srcRect/>
          <a:stretch>
            <a:fillRect/>
          </a:stretch>
        </p:blipFill>
        <p:spPr>
          <a:xfrm rot="12020872">
            <a:off x="2630775" y="3162038"/>
            <a:ext cx="1793977" cy="1707353"/>
          </a:xfrm>
          <a:prstGeom prst="rect">
            <a:avLst/>
          </a:prstGeom>
          <a:noFill/>
          <a:ln cap="flat">
            <a:noFill/>
          </a:ln>
        </p:spPr>
      </p:pic>
      <p:sp>
        <p:nvSpPr>
          <p:cNvPr id="9" name="Rectangle 11">
            <a:extLst>
              <a:ext uri="{FF2B5EF4-FFF2-40B4-BE49-F238E27FC236}">
                <a16:creationId xmlns:a16="http://schemas.microsoft.com/office/drawing/2014/main" id="{0C00EBDD-D12C-8F7A-3314-0621268D99B8}"/>
              </a:ext>
            </a:extLst>
          </p:cNvPr>
          <p:cNvSpPr/>
          <p:nvPr/>
        </p:nvSpPr>
        <p:spPr>
          <a:xfrm>
            <a:off x="3444064" y="4107277"/>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eq Grain</a:t>
            </a:r>
          </a:p>
        </p:txBody>
      </p:sp>
      <p:pic>
        <p:nvPicPr>
          <p:cNvPr id="10" name="Picture 2" descr="\\k12\shares\user data\leanne.eko\My Pictures\Mollies tray photos\JUICE.jpg">
            <a:extLst>
              <a:ext uri="{FF2B5EF4-FFF2-40B4-BE49-F238E27FC236}">
                <a16:creationId xmlns:a16="http://schemas.microsoft.com/office/drawing/2014/main" id="{42E98014-9186-6C85-F324-49225470E8D4}"/>
              </a:ext>
            </a:extLst>
          </p:cNvPr>
          <p:cNvPicPr>
            <a:picLocks noChangeAspect="1"/>
          </p:cNvPicPr>
          <p:nvPr/>
        </p:nvPicPr>
        <p:blipFill>
          <a:blip r:embed="rId7"/>
          <a:srcRect/>
          <a:stretch>
            <a:fillRect/>
          </a:stretch>
        </p:blipFill>
        <p:spPr>
          <a:xfrm>
            <a:off x="4675247" y="1625731"/>
            <a:ext cx="1118416" cy="978986"/>
          </a:xfrm>
          <a:prstGeom prst="rect">
            <a:avLst/>
          </a:prstGeom>
          <a:noFill/>
          <a:ln cap="flat">
            <a:noFill/>
          </a:ln>
        </p:spPr>
      </p:pic>
      <p:sp>
        <p:nvSpPr>
          <p:cNvPr id="11" name="Rectangle 14">
            <a:extLst>
              <a:ext uri="{FF2B5EF4-FFF2-40B4-BE49-F238E27FC236}">
                <a16:creationId xmlns:a16="http://schemas.microsoft.com/office/drawing/2014/main" id="{320BB527-EB00-67AC-5582-28F5F0971A0B}"/>
              </a:ext>
            </a:extLst>
          </p:cNvPr>
          <p:cNvSpPr/>
          <p:nvPr/>
        </p:nvSpPr>
        <p:spPr>
          <a:xfrm>
            <a:off x="4811254" y="2541870"/>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½ cup Fruit</a:t>
            </a:r>
          </a:p>
        </p:txBody>
      </p:sp>
      <p:pic>
        <p:nvPicPr>
          <p:cNvPr id="12" name="Picture 13" descr="http://duden.de/_media_/full/T/Toast-201100280976.jpg">
            <a:extLst>
              <a:ext uri="{FF2B5EF4-FFF2-40B4-BE49-F238E27FC236}">
                <a16:creationId xmlns:a16="http://schemas.microsoft.com/office/drawing/2014/main" id="{2803D7C1-52D2-9670-9FE9-3BDC063E8AF5}"/>
              </a:ext>
            </a:extLst>
          </p:cNvPr>
          <p:cNvPicPr>
            <a:picLocks noChangeAspect="1"/>
          </p:cNvPicPr>
          <p:nvPr/>
        </p:nvPicPr>
        <p:blipFill>
          <a:blip r:embed="rId6"/>
          <a:srcRect/>
          <a:stretch>
            <a:fillRect/>
          </a:stretch>
        </p:blipFill>
        <p:spPr>
          <a:xfrm rot="9579109">
            <a:off x="2026304" y="3127255"/>
            <a:ext cx="1793078" cy="1706462"/>
          </a:xfrm>
          <a:prstGeom prst="rect">
            <a:avLst/>
          </a:prstGeom>
          <a:noFill/>
          <a:ln cap="flat">
            <a:noFill/>
          </a:ln>
        </p:spPr>
      </p:pic>
      <p:pic>
        <p:nvPicPr>
          <p:cNvPr id="13" name="Picture 16">
            <a:extLst>
              <a:ext uri="{FF2B5EF4-FFF2-40B4-BE49-F238E27FC236}">
                <a16:creationId xmlns:a16="http://schemas.microsoft.com/office/drawing/2014/main" id="{676F234F-ACE7-756E-2FE0-D8919B077598}"/>
              </a:ext>
            </a:extLst>
          </p:cNvPr>
          <p:cNvPicPr>
            <a:picLocks noChangeAspect="1"/>
          </p:cNvPicPr>
          <p:nvPr/>
        </p:nvPicPr>
        <p:blipFill>
          <a:blip r:embed="rId8"/>
          <a:srcRect l="16423" t="10593" r="10949" b="5866"/>
          <a:stretch>
            <a:fillRect/>
          </a:stretch>
        </p:blipFill>
        <p:spPr>
          <a:xfrm>
            <a:off x="6338998" y="1495181"/>
            <a:ext cx="852607" cy="1487329"/>
          </a:xfrm>
          <a:prstGeom prst="rect">
            <a:avLst/>
          </a:prstGeom>
          <a:noFill/>
          <a:ln cap="flat">
            <a:noFill/>
          </a:ln>
        </p:spPr>
      </p:pic>
      <p:pic>
        <p:nvPicPr>
          <p:cNvPr id="14" name="Picture 2">
            <a:extLst>
              <a:ext uri="{FF2B5EF4-FFF2-40B4-BE49-F238E27FC236}">
                <a16:creationId xmlns:a16="http://schemas.microsoft.com/office/drawing/2014/main" id="{5ECBA1B5-1F0E-2FED-497D-18AB12ED38D9}"/>
              </a:ext>
            </a:extLst>
          </p:cNvPr>
          <p:cNvPicPr>
            <a:picLocks noChangeAspect="1"/>
          </p:cNvPicPr>
          <p:nvPr/>
        </p:nvPicPr>
        <p:blipFill>
          <a:blip r:embed="rId9"/>
          <a:srcRect/>
          <a:stretch>
            <a:fillRect/>
          </a:stretch>
        </p:blipFill>
        <p:spPr>
          <a:xfrm>
            <a:off x="5711786" y="1509472"/>
            <a:ext cx="915289" cy="1563590"/>
          </a:xfrm>
          <a:prstGeom prst="rect">
            <a:avLst/>
          </a:prstGeom>
          <a:noFill/>
          <a:ln cap="flat">
            <a:noFill/>
          </a:ln>
        </p:spPr>
      </p:pic>
      <p:sp>
        <p:nvSpPr>
          <p:cNvPr id="15" name="Title 1">
            <a:extLst>
              <a:ext uri="{FF2B5EF4-FFF2-40B4-BE49-F238E27FC236}">
                <a16:creationId xmlns:a16="http://schemas.microsoft.com/office/drawing/2014/main" id="{234EF66F-CCEB-7661-C2FD-ED2CDB5FBC3B}"/>
              </a:ext>
            </a:extLst>
          </p:cNvPr>
          <p:cNvSpPr txBox="1">
            <a:spLocks noGrp="1"/>
          </p:cNvSpPr>
          <p:nvPr>
            <p:ph type="title"/>
          </p:nvPr>
        </p:nvSpPr>
        <p:spPr>
          <a:xfrm>
            <a:off x="1550632" y="398539"/>
            <a:ext cx="6198446" cy="518197"/>
          </a:xfrm>
        </p:spPr>
        <p:txBody>
          <a:bodyPr>
            <a:normAutofit fontScale="90000"/>
          </a:bodyPr>
          <a:lstStyle/>
          <a:p>
            <a:pPr lvl="0"/>
            <a:r>
              <a:rPr lang="en-US"/>
              <a:t>Offer Versus Serve - Breakfast</a:t>
            </a:r>
          </a:p>
        </p:txBody>
      </p:sp>
      <p:sp>
        <p:nvSpPr>
          <p:cNvPr id="16" name="TextBox 21">
            <a:extLst>
              <a:ext uri="{FF2B5EF4-FFF2-40B4-BE49-F238E27FC236}">
                <a16:creationId xmlns:a16="http://schemas.microsoft.com/office/drawing/2014/main" id="{F92D2957-AB5A-B936-2363-9A104BE22D98}"/>
              </a:ext>
            </a:extLst>
          </p:cNvPr>
          <p:cNvSpPr txBox="1"/>
          <p:nvPr/>
        </p:nvSpPr>
        <p:spPr>
          <a:xfrm>
            <a:off x="3915683" y="926865"/>
            <a:ext cx="1459588" cy="438582"/>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sz="2400" dirty="0">
                <a:solidFill>
                  <a:srgbClr val="000000"/>
                </a:solidFill>
                <a:latin typeface="Calibri"/>
              </a:rPr>
              <a:t>Offered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A898464-C154-53B7-113A-58833F1DEBFC}"/>
              </a:ext>
            </a:extLst>
          </p:cNvPr>
          <p:cNvPicPr>
            <a:picLocks noGrp="1" noChangeAspect="1"/>
          </p:cNvPicPr>
          <p:nvPr>
            <p:ph idx="1"/>
          </p:nvPr>
        </p:nvPicPr>
        <p:blipFill>
          <a:blip r:embed="rId3"/>
          <a:srcRect/>
          <a:stretch>
            <a:fillRect/>
          </a:stretch>
        </p:blipFill>
        <p:spPr>
          <a:xfrm>
            <a:off x="1957388" y="1429652"/>
            <a:ext cx="5229224" cy="3199497"/>
          </a:xfrm>
        </p:spPr>
      </p:pic>
      <p:sp>
        <p:nvSpPr>
          <p:cNvPr id="6" name="Title 1">
            <a:extLst>
              <a:ext uri="{FF2B5EF4-FFF2-40B4-BE49-F238E27FC236}">
                <a16:creationId xmlns:a16="http://schemas.microsoft.com/office/drawing/2014/main" id="{551BECCB-25D3-34E9-1F04-AEB2409263C4}"/>
              </a:ext>
            </a:extLst>
          </p:cNvPr>
          <p:cNvSpPr txBox="1">
            <a:spLocks noGrp="1"/>
          </p:cNvSpPr>
          <p:nvPr>
            <p:ph type="title"/>
          </p:nvPr>
        </p:nvSpPr>
        <p:spPr>
          <a:xfrm>
            <a:off x="1550632" y="398539"/>
            <a:ext cx="6198446" cy="518197"/>
          </a:xfrm>
        </p:spPr>
        <p:txBody>
          <a:bodyPr>
            <a:normAutofit fontScale="90000"/>
          </a:bodyPr>
          <a:lstStyle/>
          <a:p>
            <a:pPr lvl="0"/>
            <a:r>
              <a:rPr lang="en-US"/>
              <a:t>Offer Versus Serve - Breakfast</a:t>
            </a:r>
          </a:p>
        </p:txBody>
      </p:sp>
      <p:sp>
        <p:nvSpPr>
          <p:cNvPr id="8" name="TextBox 1">
            <a:extLst>
              <a:ext uri="{FF2B5EF4-FFF2-40B4-BE49-F238E27FC236}">
                <a16:creationId xmlns:a16="http://schemas.microsoft.com/office/drawing/2014/main" id="{F4BB5FF9-30DF-96EA-6342-1F89524764F2}"/>
              </a:ext>
            </a:extLst>
          </p:cNvPr>
          <p:cNvSpPr txBox="1"/>
          <p:nvPr/>
        </p:nvSpPr>
        <p:spPr>
          <a:xfrm>
            <a:off x="2213360" y="928559"/>
            <a:ext cx="4768554"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What the students selects. Is this Reimbursable?</a:t>
            </a:r>
            <a:endParaRPr lang="en-US" sz="2475" dirty="0">
              <a:solidFill>
                <a:srgbClr val="000000"/>
              </a:solidFill>
              <a:latin typeface="Calibri"/>
            </a:endParaRPr>
          </a:p>
        </p:txBody>
      </p:sp>
      <p:pic>
        <p:nvPicPr>
          <p:cNvPr id="14" name="Picture 4" descr="http://ecx.images-amazon.com/images/I/51ktyDDyAgL._SL500_SS500_.jpg">
            <a:extLst>
              <a:ext uri="{FF2B5EF4-FFF2-40B4-BE49-F238E27FC236}">
                <a16:creationId xmlns:a16="http://schemas.microsoft.com/office/drawing/2014/main" id="{EF1EC251-0862-6AB8-794A-929FC2598283}"/>
              </a:ext>
            </a:extLst>
          </p:cNvPr>
          <p:cNvPicPr>
            <a:picLocks noChangeAspect="1"/>
          </p:cNvPicPr>
          <p:nvPr/>
        </p:nvPicPr>
        <p:blipFill>
          <a:blip r:embed="rId4"/>
          <a:srcRect/>
          <a:stretch>
            <a:fillRect/>
          </a:stretch>
        </p:blipFill>
        <p:spPr>
          <a:xfrm>
            <a:off x="4418072" y="2821004"/>
            <a:ext cx="1632766" cy="1632766"/>
          </a:xfrm>
          <a:prstGeom prst="rect">
            <a:avLst/>
          </a:prstGeom>
          <a:noFill/>
          <a:ln cap="flat">
            <a:noFill/>
          </a:ln>
        </p:spPr>
      </p:pic>
      <p:pic>
        <p:nvPicPr>
          <p:cNvPr id="15" name="Picture 1">
            <a:extLst>
              <a:ext uri="{FF2B5EF4-FFF2-40B4-BE49-F238E27FC236}">
                <a16:creationId xmlns:a16="http://schemas.microsoft.com/office/drawing/2014/main" id="{3F892429-1F2E-4BC4-B3DB-44D5A10807C0}"/>
              </a:ext>
            </a:extLst>
          </p:cNvPr>
          <p:cNvPicPr>
            <a:picLocks noChangeAspect="1"/>
          </p:cNvPicPr>
          <p:nvPr/>
        </p:nvPicPr>
        <p:blipFill>
          <a:blip r:embed="rId5"/>
          <a:srcRect/>
          <a:stretch>
            <a:fillRect/>
          </a:stretch>
        </p:blipFill>
        <p:spPr>
          <a:xfrm>
            <a:off x="3129262" y="1497808"/>
            <a:ext cx="1716653" cy="1287686"/>
          </a:xfrm>
          <a:prstGeom prst="rect">
            <a:avLst/>
          </a:prstGeom>
          <a:noFill/>
          <a:ln cap="flat">
            <a:noFill/>
          </a:ln>
        </p:spPr>
      </p:pic>
      <p:sp>
        <p:nvSpPr>
          <p:cNvPr id="16" name="Rectangle 7">
            <a:extLst>
              <a:ext uri="{FF2B5EF4-FFF2-40B4-BE49-F238E27FC236}">
                <a16:creationId xmlns:a16="http://schemas.microsoft.com/office/drawing/2014/main" id="{B174A815-95BC-EC93-8C5F-66F353A02C7D}"/>
              </a:ext>
            </a:extLst>
          </p:cNvPr>
          <p:cNvSpPr/>
          <p:nvPr/>
        </p:nvSpPr>
        <p:spPr>
          <a:xfrm>
            <a:off x="3585325" y="2637306"/>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Fruit</a:t>
            </a:r>
          </a:p>
        </p:txBody>
      </p:sp>
      <p:sp>
        <p:nvSpPr>
          <p:cNvPr id="17" name="Rectangle 8">
            <a:extLst>
              <a:ext uri="{FF2B5EF4-FFF2-40B4-BE49-F238E27FC236}">
                <a16:creationId xmlns:a16="http://schemas.microsoft.com/office/drawing/2014/main" id="{91D9455A-06B2-27BC-1096-C9FA00617683}"/>
              </a:ext>
            </a:extLst>
          </p:cNvPr>
          <p:cNvSpPr/>
          <p:nvPr/>
        </p:nvSpPr>
        <p:spPr>
          <a:xfrm>
            <a:off x="4883956" y="4187667"/>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eq Grain</a:t>
            </a:r>
          </a:p>
        </p:txBody>
      </p:sp>
      <p:sp>
        <p:nvSpPr>
          <p:cNvPr id="18" name="Rectangle 9">
            <a:extLst>
              <a:ext uri="{FF2B5EF4-FFF2-40B4-BE49-F238E27FC236}">
                <a16:creationId xmlns:a16="http://schemas.microsoft.com/office/drawing/2014/main" id="{ED5FC427-CFA2-DB2E-8ED1-D9992304E832}"/>
              </a:ext>
            </a:extLst>
          </p:cNvPr>
          <p:cNvSpPr/>
          <p:nvPr/>
        </p:nvSpPr>
        <p:spPr>
          <a:xfrm>
            <a:off x="6086170" y="3014345"/>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1 cup milk</a:t>
            </a:r>
          </a:p>
        </p:txBody>
      </p:sp>
      <p:pic>
        <p:nvPicPr>
          <p:cNvPr id="19" name="Picture 2">
            <a:extLst>
              <a:ext uri="{FF2B5EF4-FFF2-40B4-BE49-F238E27FC236}">
                <a16:creationId xmlns:a16="http://schemas.microsoft.com/office/drawing/2014/main" id="{E496CE43-A351-044D-BA6E-1B91A122233D}"/>
              </a:ext>
            </a:extLst>
          </p:cNvPr>
          <p:cNvPicPr>
            <a:picLocks noChangeAspect="1"/>
          </p:cNvPicPr>
          <p:nvPr/>
        </p:nvPicPr>
        <p:blipFill>
          <a:blip r:embed="rId6"/>
          <a:srcRect/>
          <a:stretch>
            <a:fillRect/>
          </a:stretch>
        </p:blipFill>
        <p:spPr>
          <a:xfrm>
            <a:off x="5711786" y="1509472"/>
            <a:ext cx="915289" cy="1563590"/>
          </a:xfrm>
          <a:prstGeom prst="rect">
            <a:avLst/>
          </a:prstGeom>
          <a:noFill/>
          <a:ln cap="flat">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EC185-230B-78F8-82D7-07F004C32FCE}"/>
              </a:ext>
            </a:extLst>
          </p:cNvPr>
          <p:cNvSpPr txBox="1">
            <a:spLocks noGrp="1"/>
          </p:cNvSpPr>
          <p:nvPr>
            <p:ph type="title"/>
          </p:nvPr>
        </p:nvSpPr>
        <p:spPr>
          <a:xfrm>
            <a:off x="1550632" y="398539"/>
            <a:ext cx="6198446" cy="518197"/>
          </a:xfrm>
        </p:spPr>
        <p:txBody>
          <a:bodyPr>
            <a:normAutofit fontScale="90000"/>
          </a:bodyPr>
          <a:lstStyle/>
          <a:p>
            <a:pPr lvl="0"/>
            <a:r>
              <a:rPr lang="en-US"/>
              <a:t>Offer Versus Serve - Breakfast</a:t>
            </a:r>
          </a:p>
        </p:txBody>
      </p:sp>
      <p:pic>
        <p:nvPicPr>
          <p:cNvPr id="3" name="Content Placeholder 2">
            <a:extLst>
              <a:ext uri="{FF2B5EF4-FFF2-40B4-BE49-F238E27FC236}">
                <a16:creationId xmlns:a16="http://schemas.microsoft.com/office/drawing/2014/main" id="{5BFBD9F6-079B-8D12-90F9-77DA2DDCBFFE}"/>
              </a:ext>
            </a:extLst>
          </p:cNvPr>
          <p:cNvPicPr>
            <a:picLocks noGrp="1" noChangeAspect="1"/>
          </p:cNvPicPr>
          <p:nvPr>
            <p:ph idx="1"/>
          </p:nvPr>
        </p:nvPicPr>
        <p:blipFill>
          <a:blip r:embed="rId3"/>
          <a:srcRect/>
          <a:stretch>
            <a:fillRect/>
          </a:stretch>
        </p:blipFill>
        <p:spPr>
          <a:xfrm>
            <a:off x="1957388" y="1429652"/>
            <a:ext cx="5229224" cy="3199497"/>
          </a:xfrm>
        </p:spPr>
      </p:pic>
      <p:sp>
        <p:nvSpPr>
          <p:cNvPr id="7" name="TextBox 14">
            <a:extLst>
              <a:ext uri="{FF2B5EF4-FFF2-40B4-BE49-F238E27FC236}">
                <a16:creationId xmlns:a16="http://schemas.microsoft.com/office/drawing/2014/main" id="{337CE7B9-3656-73C5-5F52-A72BB6486065}"/>
              </a:ext>
            </a:extLst>
          </p:cNvPr>
          <p:cNvSpPr txBox="1"/>
          <p:nvPr/>
        </p:nvSpPr>
        <p:spPr>
          <a:xfrm>
            <a:off x="2223306" y="3434500"/>
            <a:ext cx="1522935" cy="536750"/>
          </a:xfrm>
          <a:prstGeom prst="rect">
            <a:avLst/>
          </a:prstGeom>
          <a:solidFill>
            <a:srgbClr val="FFFFFF"/>
          </a:solid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3038" b="1">
                <a:solidFill>
                  <a:srgbClr val="00B050"/>
                </a:solidFill>
                <a:latin typeface="Calibri"/>
              </a:rPr>
              <a:t>YES</a:t>
            </a:r>
            <a:r>
              <a:rPr lang="en-US" sz="3038">
                <a:solidFill>
                  <a:srgbClr val="000000"/>
                </a:solidFill>
                <a:latin typeface="Calibri"/>
              </a:rPr>
              <a:t> </a:t>
            </a:r>
          </a:p>
        </p:txBody>
      </p:sp>
      <p:sp>
        <p:nvSpPr>
          <p:cNvPr id="8" name="TextBox 1">
            <a:extLst>
              <a:ext uri="{FF2B5EF4-FFF2-40B4-BE49-F238E27FC236}">
                <a16:creationId xmlns:a16="http://schemas.microsoft.com/office/drawing/2014/main" id="{6F585798-9CB1-42D1-55A4-1702164B0EF6}"/>
              </a:ext>
            </a:extLst>
          </p:cNvPr>
          <p:cNvSpPr txBox="1"/>
          <p:nvPr/>
        </p:nvSpPr>
        <p:spPr>
          <a:xfrm>
            <a:off x="2521411" y="1007022"/>
            <a:ext cx="5144568"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There are 3 items including ½ cup of fruit.</a:t>
            </a:r>
            <a:endParaRPr lang="en-US" sz="2475" dirty="0">
              <a:solidFill>
                <a:srgbClr val="000000"/>
              </a:solidFill>
              <a:latin typeface="Calibri"/>
            </a:endParaRPr>
          </a:p>
        </p:txBody>
      </p:sp>
      <p:pic>
        <p:nvPicPr>
          <p:cNvPr id="12" name="Picture 4" descr="http://ecx.images-amazon.com/images/I/51ktyDDyAgL._SL500_SS500_.jpg">
            <a:extLst>
              <a:ext uri="{FF2B5EF4-FFF2-40B4-BE49-F238E27FC236}">
                <a16:creationId xmlns:a16="http://schemas.microsoft.com/office/drawing/2014/main" id="{7A3211D7-BF14-C67B-B06F-F4BA70C244E1}"/>
              </a:ext>
            </a:extLst>
          </p:cNvPr>
          <p:cNvPicPr>
            <a:picLocks noChangeAspect="1"/>
          </p:cNvPicPr>
          <p:nvPr/>
        </p:nvPicPr>
        <p:blipFill>
          <a:blip r:embed="rId4"/>
          <a:srcRect/>
          <a:stretch>
            <a:fillRect/>
          </a:stretch>
        </p:blipFill>
        <p:spPr>
          <a:xfrm>
            <a:off x="4418072" y="2821004"/>
            <a:ext cx="1632766" cy="1632766"/>
          </a:xfrm>
          <a:prstGeom prst="rect">
            <a:avLst/>
          </a:prstGeom>
          <a:noFill/>
          <a:ln cap="flat">
            <a:noFill/>
          </a:ln>
        </p:spPr>
      </p:pic>
      <p:pic>
        <p:nvPicPr>
          <p:cNvPr id="13" name="Picture 1">
            <a:extLst>
              <a:ext uri="{FF2B5EF4-FFF2-40B4-BE49-F238E27FC236}">
                <a16:creationId xmlns:a16="http://schemas.microsoft.com/office/drawing/2014/main" id="{6C487561-412F-830A-013D-71F6F41257F4}"/>
              </a:ext>
            </a:extLst>
          </p:cNvPr>
          <p:cNvPicPr>
            <a:picLocks noChangeAspect="1"/>
          </p:cNvPicPr>
          <p:nvPr/>
        </p:nvPicPr>
        <p:blipFill>
          <a:blip r:embed="rId5"/>
          <a:srcRect/>
          <a:stretch>
            <a:fillRect/>
          </a:stretch>
        </p:blipFill>
        <p:spPr>
          <a:xfrm>
            <a:off x="3129262" y="1497808"/>
            <a:ext cx="1716653" cy="1287686"/>
          </a:xfrm>
          <a:prstGeom prst="rect">
            <a:avLst/>
          </a:prstGeom>
          <a:noFill/>
          <a:ln cap="flat">
            <a:noFill/>
          </a:ln>
        </p:spPr>
      </p:pic>
      <p:sp>
        <p:nvSpPr>
          <p:cNvPr id="14" name="Rectangle 7">
            <a:extLst>
              <a:ext uri="{FF2B5EF4-FFF2-40B4-BE49-F238E27FC236}">
                <a16:creationId xmlns:a16="http://schemas.microsoft.com/office/drawing/2014/main" id="{ADCB139C-E9C5-0714-6E57-E9980C6D3E9A}"/>
              </a:ext>
            </a:extLst>
          </p:cNvPr>
          <p:cNvSpPr/>
          <p:nvPr/>
        </p:nvSpPr>
        <p:spPr>
          <a:xfrm>
            <a:off x="3585325" y="2637306"/>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Fruit</a:t>
            </a:r>
          </a:p>
        </p:txBody>
      </p:sp>
      <p:sp>
        <p:nvSpPr>
          <p:cNvPr id="15" name="Rectangle 8">
            <a:extLst>
              <a:ext uri="{FF2B5EF4-FFF2-40B4-BE49-F238E27FC236}">
                <a16:creationId xmlns:a16="http://schemas.microsoft.com/office/drawing/2014/main" id="{4F4EED8D-9512-2F43-8B52-567CF989AE49}"/>
              </a:ext>
            </a:extLst>
          </p:cNvPr>
          <p:cNvSpPr/>
          <p:nvPr/>
        </p:nvSpPr>
        <p:spPr>
          <a:xfrm>
            <a:off x="4883956" y="4187667"/>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eq Grain</a:t>
            </a:r>
          </a:p>
        </p:txBody>
      </p:sp>
      <p:sp>
        <p:nvSpPr>
          <p:cNvPr id="16" name="Rectangle 9">
            <a:extLst>
              <a:ext uri="{FF2B5EF4-FFF2-40B4-BE49-F238E27FC236}">
                <a16:creationId xmlns:a16="http://schemas.microsoft.com/office/drawing/2014/main" id="{251B76C9-C5CD-3B8F-250B-FB7EB7F97A3F}"/>
              </a:ext>
            </a:extLst>
          </p:cNvPr>
          <p:cNvSpPr/>
          <p:nvPr/>
        </p:nvSpPr>
        <p:spPr>
          <a:xfrm>
            <a:off x="6086170" y="3014345"/>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1 cup milk</a:t>
            </a:r>
          </a:p>
        </p:txBody>
      </p:sp>
      <p:pic>
        <p:nvPicPr>
          <p:cNvPr id="17" name="Picture 2">
            <a:extLst>
              <a:ext uri="{FF2B5EF4-FFF2-40B4-BE49-F238E27FC236}">
                <a16:creationId xmlns:a16="http://schemas.microsoft.com/office/drawing/2014/main" id="{F9373ED2-9D13-D5D9-BF11-044214D2D5DC}"/>
              </a:ext>
            </a:extLst>
          </p:cNvPr>
          <p:cNvPicPr>
            <a:picLocks noChangeAspect="1"/>
          </p:cNvPicPr>
          <p:nvPr/>
        </p:nvPicPr>
        <p:blipFill>
          <a:blip r:embed="rId6"/>
          <a:srcRect/>
          <a:stretch>
            <a:fillRect/>
          </a:stretch>
        </p:blipFill>
        <p:spPr>
          <a:xfrm>
            <a:off x="5711786" y="1509472"/>
            <a:ext cx="915289" cy="1563590"/>
          </a:xfrm>
          <a:prstGeom prst="rect">
            <a:avLst/>
          </a:prstGeom>
          <a:noFill/>
          <a:ln cap="flat">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D35E39E-AA3F-1769-4D6D-4B83587F276B}"/>
              </a:ext>
            </a:extLst>
          </p:cNvPr>
          <p:cNvPicPr>
            <a:picLocks noGrp="1" noChangeAspect="1"/>
          </p:cNvPicPr>
          <p:nvPr>
            <p:ph idx="1"/>
          </p:nvPr>
        </p:nvPicPr>
        <p:blipFill>
          <a:blip r:embed="rId3"/>
          <a:srcRect/>
          <a:stretch>
            <a:fillRect/>
          </a:stretch>
        </p:blipFill>
        <p:spPr>
          <a:xfrm>
            <a:off x="1957388" y="1429652"/>
            <a:ext cx="5229224" cy="3199497"/>
          </a:xfrm>
        </p:spPr>
      </p:pic>
      <p:pic>
        <p:nvPicPr>
          <p:cNvPr id="3" name="Picture 13" descr="http://duden.de/_media_/full/T/Toast-201100280976.jpg">
            <a:extLst>
              <a:ext uri="{FF2B5EF4-FFF2-40B4-BE49-F238E27FC236}">
                <a16:creationId xmlns:a16="http://schemas.microsoft.com/office/drawing/2014/main" id="{FE358465-76F6-2768-251D-9D26E394A99E}"/>
              </a:ext>
            </a:extLst>
          </p:cNvPr>
          <p:cNvPicPr>
            <a:picLocks noChangeAspect="1"/>
          </p:cNvPicPr>
          <p:nvPr/>
        </p:nvPicPr>
        <p:blipFill>
          <a:blip r:embed="rId4"/>
          <a:srcRect/>
          <a:stretch>
            <a:fillRect/>
          </a:stretch>
        </p:blipFill>
        <p:spPr>
          <a:xfrm rot="12020872">
            <a:off x="2204721" y="3177517"/>
            <a:ext cx="1793977" cy="1707353"/>
          </a:xfrm>
          <a:prstGeom prst="rect">
            <a:avLst/>
          </a:prstGeom>
          <a:noFill/>
          <a:ln cap="flat">
            <a:noFill/>
          </a:ln>
        </p:spPr>
      </p:pic>
      <p:pic>
        <p:nvPicPr>
          <p:cNvPr id="4" name="Picture 2" descr="\\k12\shares\user data\leanne.eko\My Pictures\Mollies tray photos\JUICE.jpg">
            <a:extLst>
              <a:ext uri="{FF2B5EF4-FFF2-40B4-BE49-F238E27FC236}">
                <a16:creationId xmlns:a16="http://schemas.microsoft.com/office/drawing/2014/main" id="{9B5667A5-7A2F-4674-AEC5-DF41032712CB}"/>
              </a:ext>
            </a:extLst>
          </p:cNvPr>
          <p:cNvPicPr>
            <a:picLocks noChangeAspect="1"/>
          </p:cNvPicPr>
          <p:nvPr/>
        </p:nvPicPr>
        <p:blipFill>
          <a:blip r:embed="rId5"/>
          <a:srcRect/>
          <a:stretch>
            <a:fillRect/>
          </a:stretch>
        </p:blipFill>
        <p:spPr>
          <a:xfrm>
            <a:off x="3655469" y="1710906"/>
            <a:ext cx="1339457" cy="1172471"/>
          </a:xfrm>
          <a:prstGeom prst="rect">
            <a:avLst/>
          </a:prstGeom>
          <a:noFill/>
          <a:ln cap="flat">
            <a:noFill/>
          </a:ln>
        </p:spPr>
      </p:pic>
      <p:pic>
        <p:nvPicPr>
          <p:cNvPr id="5" name="Picture 13" descr="http://duden.de/_media_/full/T/Toast-201100280976.jpg">
            <a:extLst>
              <a:ext uri="{FF2B5EF4-FFF2-40B4-BE49-F238E27FC236}">
                <a16:creationId xmlns:a16="http://schemas.microsoft.com/office/drawing/2014/main" id="{421C8444-D73A-32CE-6F89-AD16CB82B6DD}"/>
              </a:ext>
            </a:extLst>
          </p:cNvPr>
          <p:cNvPicPr>
            <a:picLocks noChangeAspect="1"/>
          </p:cNvPicPr>
          <p:nvPr/>
        </p:nvPicPr>
        <p:blipFill>
          <a:blip r:embed="rId4"/>
          <a:srcRect/>
          <a:stretch>
            <a:fillRect/>
          </a:stretch>
        </p:blipFill>
        <p:spPr>
          <a:xfrm rot="9579109">
            <a:off x="1942273" y="2830255"/>
            <a:ext cx="1793078" cy="1706462"/>
          </a:xfrm>
          <a:prstGeom prst="rect">
            <a:avLst/>
          </a:prstGeom>
          <a:noFill/>
          <a:ln cap="flat">
            <a:noFill/>
          </a:ln>
        </p:spPr>
      </p:pic>
      <p:pic>
        <p:nvPicPr>
          <p:cNvPr id="6" name="Picture 2" descr="\\k12\shares\user data\leanne.eko\My Pictures\Mollies tray photos\JUICE.jpg">
            <a:extLst>
              <a:ext uri="{FF2B5EF4-FFF2-40B4-BE49-F238E27FC236}">
                <a16:creationId xmlns:a16="http://schemas.microsoft.com/office/drawing/2014/main" id="{C627BEEC-8D30-03E1-D16C-1364D3DD732A}"/>
              </a:ext>
            </a:extLst>
          </p:cNvPr>
          <p:cNvPicPr>
            <a:picLocks noChangeAspect="1"/>
          </p:cNvPicPr>
          <p:nvPr/>
        </p:nvPicPr>
        <p:blipFill>
          <a:blip r:embed="rId5"/>
          <a:srcRect/>
          <a:stretch>
            <a:fillRect/>
          </a:stretch>
        </p:blipFill>
        <p:spPr>
          <a:xfrm>
            <a:off x="5101643" y="1746547"/>
            <a:ext cx="1339457" cy="1172471"/>
          </a:xfrm>
          <a:prstGeom prst="rect">
            <a:avLst/>
          </a:prstGeom>
          <a:noFill/>
          <a:ln cap="flat">
            <a:noFill/>
          </a:ln>
        </p:spPr>
      </p:pic>
      <p:sp>
        <p:nvSpPr>
          <p:cNvPr id="7" name="Title 1">
            <a:extLst>
              <a:ext uri="{FF2B5EF4-FFF2-40B4-BE49-F238E27FC236}">
                <a16:creationId xmlns:a16="http://schemas.microsoft.com/office/drawing/2014/main" id="{8086BFA1-DF6D-F5F4-ECC3-03AB19283E5D}"/>
              </a:ext>
            </a:extLst>
          </p:cNvPr>
          <p:cNvSpPr txBox="1">
            <a:spLocks noGrp="1"/>
          </p:cNvSpPr>
          <p:nvPr>
            <p:ph type="title"/>
          </p:nvPr>
        </p:nvSpPr>
        <p:spPr>
          <a:xfrm>
            <a:off x="1550632" y="398539"/>
            <a:ext cx="6198446" cy="518197"/>
          </a:xfrm>
        </p:spPr>
        <p:txBody>
          <a:bodyPr>
            <a:normAutofit fontScale="90000"/>
          </a:bodyPr>
          <a:lstStyle/>
          <a:p>
            <a:pPr lvl="0"/>
            <a:r>
              <a:rPr lang="en-US"/>
              <a:t>Offer Versus Serve - Breakfast</a:t>
            </a:r>
          </a:p>
        </p:txBody>
      </p:sp>
      <p:sp>
        <p:nvSpPr>
          <p:cNvPr id="9" name="TextBox 1">
            <a:extLst>
              <a:ext uri="{FF2B5EF4-FFF2-40B4-BE49-F238E27FC236}">
                <a16:creationId xmlns:a16="http://schemas.microsoft.com/office/drawing/2014/main" id="{793BEC6A-D13E-6DDA-DE56-F74E93049C03}"/>
              </a:ext>
            </a:extLst>
          </p:cNvPr>
          <p:cNvSpPr txBox="1"/>
          <p:nvPr/>
        </p:nvSpPr>
        <p:spPr>
          <a:xfrm>
            <a:off x="2170632" y="928566"/>
            <a:ext cx="6272613"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What the students selects. Is this Reimbursable?</a:t>
            </a:r>
            <a:endParaRPr lang="en-US" sz="2400" dirty="0">
              <a:solidFill>
                <a:srgbClr val="000000"/>
              </a:solidFill>
              <a:latin typeface="Calibri"/>
            </a:endParaRPr>
          </a:p>
        </p:txBody>
      </p:sp>
      <p:sp>
        <p:nvSpPr>
          <p:cNvPr id="8" name="Rectangle 7">
            <a:extLst>
              <a:ext uri="{FF2B5EF4-FFF2-40B4-BE49-F238E27FC236}">
                <a16:creationId xmlns:a16="http://schemas.microsoft.com/office/drawing/2014/main" id="{7E8B71D7-2448-D7A7-A174-AF183186B45B}"/>
              </a:ext>
            </a:extLst>
          </p:cNvPr>
          <p:cNvSpPr/>
          <p:nvPr/>
        </p:nvSpPr>
        <p:spPr>
          <a:xfrm>
            <a:off x="3856216" y="2739395"/>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Fruit</a:t>
            </a:r>
          </a:p>
        </p:txBody>
      </p:sp>
      <p:sp>
        <p:nvSpPr>
          <p:cNvPr id="10" name="Rectangle 7">
            <a:extLst>
              <a:ext uri="{FF2B5EF4-FFF2-40B4-BE49-F238E27FC236}">
                <a16:creationId xmlns:a16="http://schemas.microsoft.com/office/drawing/2014/main" id="{5DC8840B-2099-D8BE-1D58-6FCCCB2E3C7E}"/>
              </a:ext>
            </a:extLst>
          </p:cNvPr>
          <p:cNvSpPr/>
          <p:nvPr/>
        </p:nvSpPr>
        <p:spPr>
          <a:xfrm>
            <a:off x="5380834" y="2735951"/>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Fruit</a:t>
            </a:r>
          </a:p>
        </p:txBody>
      </p:sp>
      <p:sp>
        <p:nvSpPr>
          <p:cNvPr id="11" name="Rectangle 8">
            <a:extLst>
              <a:ext uri="{FF2B5EF4-FFF2-40B4-BE49-F238E27FC236}">
                <a16:creationId xmlns:a16="http://schemas.microsoft.com/office/drawing/2014/main" id="{5439D228-0F6A-D28B-B83B-291B64DFBDE3}"/>
              </a:ext>
            </a:extLst>
          </p:cNvPr>
          <p:cNvSpPr/>
          <p:nvPr/>
        </p:nvSpPr>
        <p:spPr>
          <a:xfrm>
            <a:off x="3161706" y="4081882"/>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eq Grain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B642-A96D-7E28-8482-88EC9CF2D3E8}"/>
              </a:ext>
            </a:extLst>
          </p:cNvPr>
          <p:cNvSpPr txBox="1">
            <a:spLocks noGrp="1"/>
          </p:cNvSpPr>
          <p:nvPr>
            <p:ph type="title"/>
          </p:nvPr>
        </p:nvSpPr>
        <p:spPr>
          <a:xfrm>
            <a:off x="1550632" y="398539"/>
            <a:ext cx="6198446" cy="518197"/>
          </a:xfrm>
        </p:spPr>
        <p:txBody>
          <a:bodyPr>
            <a:normAutofit fontScale="90000"/>
          </a:bodyPr>
          <a:lstStyle/>
          <a:p>
            <a:pPr lvl="0"/>
            <a:r>
              <a:rPr lang="en-US"/>
              <a:t>Offer Versus Serve - Breakfast</a:t>
            </a:r>
          </a:p>
        </p:txBody>
      </p:sp>
      <p:pic>
        <p:nvPicPr>
          <p:cNvPr id="3" name="Content Placeholder 2">
            <a:extLst>
              <a:ext uri="{FF2B5EF4-FFF2-40B4-BE49-F238E27FC236}">
                <a16:creationId xmlns:a16="http://schemas.microsoft.com/office/drawing/2014/main" id="{3AA60970-3E95-FA2A-2E55-CC0F2D9C406D}"/>
              </a:ext>
            </a:extLst>
          </p:cNvPr>
          <p:cNvPicPr>
            <a:picLocks noGrp="1" noChangeAspect="1"/>
          </p:cNvPicPr>
          <p:nvPr>
            <p:ph idx="1"/>
          </p:nvPr>
        </p:nvPicPr>
        <p:blipFill>
          <a:blip r:embed="rId3"/>
          <a:srcRect/>
          <a:stretch>
            <a:fillRect/>
          </a:stretch>
        </p:blipFill>
        <p:spPr>
          <a:xfrm>
            <a:off x="1957388" y="1429652"/>
            <a:ext cx="5229224" cy="3199497"/>
          </a:xfrm>
        </p:spPr>
      </p:pic>
      <p:pic>
        <p:nvPicPr>
          <p:cNvPr id="4" name="Picture 13" descr="http://duden.de/_media_/full/T/Toast-201100280976.jpg">
            <a:extLst>
              <a:ext uri="{FF2B5EF4-FFF2-40B4-BE49-F238E27FC236}">
                <a16:creationId xmlns:a16="http://schemas.microsoft.com/office/drawing/2014/main" id="{6EFA7852-EDA9-680E-EBC4-4C06D42D71BE}"/>
              </a:ext>
            </a:extLst>
          </p:cNvPr>
          <p:cNvPicPr>
            <a:picLocks noChangeAspect="1"/>
          </p:cNvPicPr>
          <p:nvPr/>
        </p:nvPicPr>
        <p:blipFill>
          <a:blip r:embed="rId4"/>
          <a:srcRect/>
          <a:stretch>
            <a:fillRect/>
          </a:stretch>
        </p:blipFill>
        <p:spPr>
          <a:xfrm rot="12020872">
            <a:off x="2204721" y="3177517"/>
            <a:ext cx="1793977" cy="1707353"/>
          </a:xfrm>
          <a:prstGeom prst="rect">
            <a:avLst/>
          </a:prstGeom>
          <a:noFill/>
          <a:ln cap="flat">
            <a:noFill/>
          </a:ln>
        </p:spPr>
      </p:pic>
      <p:pic>
        <p:nvPicPr>
          <p:cNvPr id="5" name="Picture 2" descr="\\k12\shares\user data\leanne.eko\My Pictures\Mollies tray photos\JUICE.jpg">
            <a:extLst>
              <a:ext uri="{FF2B5EF4-FFF2-40B4-BE49-F238E27FC236}">
                <a16:creationId xmlns:a16="http://schemas.microsoft.com/office/drawing/2014/main" id="{3E1D3B55-4439-9F30-E2D1-A451376C6721}"/>
              </a:ext>
            </a:extLst>
          </p:cNvPr>
          <p:cNvPicPr>
            <a:picLocks noChangeAspect="1"/>
          </p:cNvPicPr>
          <p:nvPr/>
        </p:nvPicPr>
        <p:blipFill>
          <a:blip r:embed="rId5"/>
          <a:srcRect/>
          <a:stretch>
            <a:fillRect/>
          </a:stretch>
        </p:blipFill>
        <p:spPr>
          <a:xfrm>
            <a:off x="3655469" y="1710906"/>
            <a:ext cx="1339457" cy="1172471"/>
          </a:xfrm>
          <a:prstGeom prst="rect">
            <a:avLst/>
          </a:prstGeom>
          <a:noFill/>
          <a:ln cap="flat">
            <a:noFill/>
          </a:ln>
        </p:spPr>
      </p:pic>
      <p:pic>
        <p:nvPicPr>
          <p:cNvPr id="6" name="Picture 13" descr="http://duden.de/_media_/full/T/Toast-201100280976.jpg">
            <a:extLst>
              <a:ext uri="{FF2B5EF4-FFF2-40B4-BE49-F238E27FC236}">
                <a16:creationId xmlns:a16="http://schemas.microsoft.com/office/drawing/2014/main" id="{4B019545-FF02-ACC4-D5B3-E42A4145E3DD}"/>
              </a:ext>
            </a:extLst>
          </p:cNvPr>
          <p:cNvPicPr>
            <a:picLocks noChangeAspect="1"/>
          </p:cNvPicPr>
          <p:nvPr/>
        </p:nvPicPr>
        <p:blipFill>
          <a:blip r:embed="rId4"/>
          <a:srcRect/>
          <a:stretch>
            <a:fillRect/>
          </a:stretch>
        </p:blipFill>
        <p:spPr>
          <a:xfrm rot="9579109">
            <a:off x="1942273" y="2830255"/>
            <a:ext cx="1793078" cy="1706462"/>
          </a:xfrm>
          <a:prstGeom prst="rect">
            <a:avLst/>
          </a:prstGeom>
          <a:noFill/>
          <a:ln cap="flat">
            <a:noFill/>
          </a:ln>
        </p:spPr>
      </p:pic>
      <p:pic>
        <p:nvPicPr>
          <p:cNvPr id="7" name="Picture 2" descr="\\k12\shares\user data\leanne.eko\My Pictures\Mollies tray photos\JUICE.jpg">
            <a:extLst>
              <a:ext uri="{FF2B5EF4-FFF2-40B4-BE49-F238E27FC236}">
                <a16:creationId xmlns:a16="http://schemas.microsoft.com/office/drawing/2014/main" id="{649AA8A1-9CB1-352D-1E44-BF43203108C8}"/>
              </a:ext>
            </a:extLst>
          </p:cNvPr>
          <p:cNvPicPr>
            <a:picLocks noChangeAspect="1"/>
          </p:cNvPicPr>
          <p:nvPr/>
        </p:nvPicPr>
        <p:blipFill>
          <a:blip r:embed="rId5"/>
          <a:srcRect/>
          <a:stretch>
            <a:fillRect/>
          </a:stretch>
        </p:blipFill>
        <p:spPr>
          <a:xfrm>
            <a:off x="5101643" y="1746547"/>
            <a:ext cx="1339457" cy="1172471"/>
          </a:xfrm>
          <a:prstGeom prst="rect">
            <a:avLst/>
          </a:prstGeom>
          <a:noFill/>
          <a:ln cap="flat">
            <a:noFill/>
          </a:ln>
        </p:spPr>
      </p:pic>
      <p:sp>
        <p:nvSpPr>
          <p:cNvPr id="8" name="TextBox 20">
            <a:extLst>
              <a:ext uri="{FF2B5EF4-FFF2-40B4-BE49-F238E27FC236}">
                <a16:creationId xmlns:a16="http://schemas.microsoft.com/office/drawing/2014/main" id="{0D8AAB4A-967A-A6BB-384E-D78B8C79B57C}"/>
              </a:ext>
            </a:extLst>
          </p:cNvPr>
          <p:cNvSpPr txBox="1"/>
          <p:nvPr/>
        </p:nvSpPr>
        <p:spPr>
          <a:xfrm>
            <a:off x="4399672" y="3431935"/>
            <a:ext cx="1522935" cy="536750"/>
          </a:xfrm>
          <a:prstGeom prst="rect">
            <a:avLst/>
          </a:prstGeom>
          <a:solidFill>
            <a:srgbClr val="FFFFFF"/>
          </a:solid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3038" b="1">
                <a:solidFill>
                  <a:srgbClr val="00B050"/>
                </a:solidFill>
                <a:latin typeface="Calibri"/>
              </a:rPr>
              <a:t>YES</a:t>
            </a:r>
            <a:r>
              <a:rPr lang="en-US" sz="3038">
                <a:solidFill>
                  <a:srgbClr val="000000"/>
                </a:solidFill>
                <a:latin typeface="Calibri"/>
              </a:rPr>
              <a:t> </a:t>
            </a:r>
          </a:p>
        </p:txBody>
      </p:sp>
      <p:sp>
        <p:nvSpPr>
          <p:cNvPr id="9" name="TextBox 1">
            <a:extLst>
              <a:ext uri="{FF2B5EF4-FFF2-40B4-BE49-F238E27FC236}">
                <a16:creationId xmlns:a16="http://schemas.microsoft.com/office/drawing/2014/main" id="{D36B0147-AF8C-C0F7-EECC-BC29A015C3BA}"/>
              </a:ext>
            </a:extLst>
          </p:cNvPr>
          <p:cNvSpPr txBox="1"/>
          <p:nvPr/>
        </p:nvSpPr>
        <p:spPr>
          <a:xfrm>
            <a:off x="2521411" y="1007022"/>
            <a:ext cx="5144568"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There are 3 items including ½ cup of fruit.</a:t>
            </a:r>
            <a:endParaRPr lang="en-US" sz="2475" dirty="0">
              <a:solidFill>
                <a:srgbClr val="000000"/>
              </a:solidFill>
              <a:latin typeface="Calibri"/>
            </a:endParaRPr>
          </a:p>
        </p:txBody>
      </p:sp>
      <p:sp>
        <p:nvSpPr>
          <p:cNvPr id="10" name="Rectangle 9">
            <a:extLst>
              <a:ext uri="{FF2B5EF4-FFF2-40B4-BE49-F238E27FC236}">
                <a16:creationId xmlns:a16="http://schemas.microsoft.com/office/drawing/2014/main" id="{F7FACB40-FCD1-A990-706E-29BCB4884831}"/>
              </a:ext>
            </a:extLst>
          </p:cNvPr>
          <p:cNvSpPr/>
          <p:nvPr/>
        </p:nvSpPr>
        <p:spPr>
          <a:xfrm>
            <a:off x="3856216" y="2739395"/>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Fruit</a:t>
            </a:r>
          </a:p>
        </p:txBody>
      </p:sp>
      <p:sp>
        <p:nvSpPr>
          <p:cNvPr id="11" name="Rectangle 7">
            <a:extLst>
              <a:ext uri="{FF2B5EF4-FFF2-40B4-BE49-F238E27FC236}">
                <a16:creationId xmlns:a16="http://schemas.microsoft.com/office/drawing/2014/main" id="{77779430-EA3A-1B85-A808-7D3C667B01C2}"/>
              </a:ext>
            </a:extLst>
          </p:cNvPr>
          <p:cNvSpPr/>
          <p:nvPr/>
        </p:nvSpPr>
        <p:spPr>
          <a:xfrm>
            <a:off x="5380834" y="2735951"/>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Fruit</a:t>
            </a:r>
          </a:p>
        </p:txBody>
      </p:sp>
      <p:sp>
        <p:nvSpPr>
          <p:cNvPr id="12" name="Rectangle 8">
            <a:extLst>
              <a:ext uri="{FF2B5EF4-FFF2-40B4-BE49-F238E27FC236}">
                <a16:creationId xmlns:a16="http://schemas.microsoft.com/office/drawing/2014/main" id="{8C11BA10-7E24-CA74-C2C4-84516D8E5BE7}"/>
              </a:ext>
            </a:extLst>
          </p:cNvPr>
          <p:cNvSpPr/>
          <p:nvPr/>
        </p:nvSpPr>
        <p:spPr>
          <a:xfrm>
            <a:off x="3041828" y="4136478"/>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eq Grain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382A-7257-87C1-FB22-896DAEC9ACA3}"/>
              </a:ext>
            </a:extLst>
          </p:cNvPr>
          <p:cNvSpPr txBox="1">
            <a:spLocks noGrp="1"/>
          </p:cNvSpPr>
          <p:nvPr>
            <p:ph type="title"/>
          </p:nvPr>
        </p:nvSpPr>
        <p:spPr>
          <a:xfrm>
            <a:off x="453149" y="470249"/>
            <a:ext cx="8169557" cy="544676"/>
          </a:xfrm>
        </p:spPr>
        <p:txBody>
          <a:bodyPr>
            <a:normAutofit/>
          </a:bodyPr>
          <a:lstStyle/>
          <a:p>
            <a:pPr lvl="0" algn="ctr"/>
            <a:r>
              <a:rPr lang="en-US" dirty="0"/>
              <a:t>Offer Versus Serve at Breakfast</a:t>
            </a:r>
          </a:p>
        </p:txBody>
      </p:sp>
      <p:sp>
        <p:nvSpPr>
          <p:cNvPr id="3" name="Content Placeholder 2">
            <a:extLst>
              <a:ext uri="{FF2B5EF4-FFF2-40B4-BE49-F238E27FC236}">
                <a16:creationId xmlns:a16="http://schemas.microsoft.com/office/drawing/2014/main" id="{AC36B811-BB59-B469-8E82-236FCEDEFD28}"/>
              </a:ext>
            </a:extLst>
          </p:cNvPr>
          <p:cNvSpPr txBox="1">
            <a:spLocks noGrp="1"/>
          </p:cNvSpPr>
          <p:nvPr>
            <p:ph idx="1"/>
          </p:nvPr>
        </p:nvSpPr>
        <p:spPr/>
        <p:txBody>
          <a:bodyPr>
            <a:normAutofit/>
          </a:bodyPr>
          <a:lstStyle/>
          <a:p>
            <a:pPr lvl="0"/>
            <a:r>
              <a:rPr lang="en-US" sz="1969" dirty="0"/>
              <a:t>Offer 4 items from 3 required components</a:t>
            </a:r>
          </a:p>
          <a:p>
            <a:pPr marL="800100" lvl="1" indent="-457200">
              <a:buFont typeface="+mj-lt"/>
              <a:buAutoNum type="arabicPeriod"/>
            </a:pPr>
            <a:r>
              <a:rPr lang="en-US" sz="1669" dirty="0"/>
              <a:t>Milk</a:t>
            </a:r>
          </a:p>
          <a:p>
            <a:pPr marL="800100" lvl="1" indent="-457200">
              <a:buFont typeface="+mj-lt"/>
              <a:buAutoNum type="arabicPeriod"/>
            </a:pPr>
            <a:r>
              <a:rPr lang="en-US" sz="1669" dirty="0"/>
              <a:t>Fruit (or vegetable)</a:t>
            </a:r>
          </a:p>
          <a:p>
            <a:pPr marL="800100" lvl="1" indent="-457200">
              <a:buFont typeface="+mj-lt"/>
              <a:buAutoNum type="arabicPeriod"/>
            </a:pPr>
            <a:r>
              <a:rPr lang="en-US" sz="1669" dirty="0"/>
              <a:t>Grains &amp; MMA</a:t>
            </a:r>
          </a:p>
          <a:p>
            <a:pPr lvl="0"/>
            <a:r>
              <a:rPr lang="en-US" sz="1969" dirty="0"/>
              <a:t>Student must select at least:</a:t>
            </a:r>
          </a:p>
          <a:p>
            <a:pPr lvl="1"/>
            <a:r>
              <a:rPr lang="en-US" sz="1669" dirty="0"/>
              <a:t>3 items</a:t>
            </a:r>
          </a:p>
          <a:p>
            <a:pPr lvl="1"/>
            <a:r>
              <a:rPr lang="en-US" sz="1669" dirty="0"/>
              <a:t>Including ½ cup of fruit (vegetable)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780979B-8FB5-B57A-9B3F-0170EECD04B8}"/>
              </a:ext>
            </a:extLst>
          </p:cNvPr>
          <p:cNvPicPr>
            <a:picLocks noGrp="1" noChangeAspect="1"/>
          </p:cNvPicPr>
          <p:nvPr>
            <p:ph idx="1"/>
          </p:nvPr>
        </p:nvPicPr>
        <p:blipFill>
          <a:blip r:embed="rId3"/>
          <a:srcRect/>
          <a:stretch>
            <a:fillRect/>
          </a:stretch>
        </p:blipFill>
        <p:spPr>
          <a:xfrm>
            <a:off x="1957388" y="1429652"/>
            <a:ext cx="5229224" cy="3199497"/>
          </a:xfrm>
        </p:spPr>
      </p:pic>
      <p:pic>
        <p:nvPicPr>
          <p:cNvPr id="3" name="Picture 2" descr="\\k12\shares\user data\leanne.eko\My Pictures\Mollies tray photos\JUICE.jpg">
            <a:extLst>
              <a:ext uri="{FF2B5EF4-FFF2-40B4-BE49-F238E27FC236}">
                <a16:creationId xmlns:a16="http://schemas.microsoft.com/office/drawing/2014/main" id="{AF7DAE59-411B-5DB4-3534-B770A2EED46A}"/>
              </a:ext>
            </a:extLst>
          </p:cNvPr>
          <p:cNvPicPr>
            <a:picLocks noChangeAspect="1"/>
          </p:cNvPicPr>
          <p:nvPr/>
        </p:nvPicPr>
        <p:blipFill>
          <a:blip r:embed="rId4"/>
          <a:srcRect/>
          <a:stretch>
            <a:fillRect/>
          </a:stretch>
        </p:blipFill>
        <p:spPr>
          <a:xfrm>
            <a:off x="4419121" y="1605430"/>
            <a:ext cx="1339457" cy="1172471"/>
          </a:xfrm>
          <a:prstGeom prst="rect">
            <a:avLst/>
          </a:prstGeom>
          <a:noFill/>
          <a:ln cap="flat">
            <a:noFill/>
          </a:ln>
        </p:spPr>
      </p:pic>
      <p:pic>
        <p:nvPicPr>
          <p:cNvPr id="4" name="Picture 10">
            <a:extLst>
              <a:ext uri="{FF2B5EF4-FFF2-40B4-BE49-F238E27FC236}">
                <a16:creationId xmlns:a16="http://schemas.microsoft.com/office/drawing/2014/main" id="{D28FEFD8-B7D2-3AD9-1A80-9194A2749915}"/>
              </a:ext>
            </a:extLst>
          </p:cNvPr>
          <p:cNvPicPr>
            <a:picLocks noChangeAspect="1"/>
          </p:cNvPicPr>
          <p:nvPr/>
        </p:nvPicPr>
        <p:blipFill>
          <a:blip r:embed="rId5"/>
          <a:srcRect/>
          <a:stretch>
            <a:fillRect/>
          </a:stretch>
        </p:blipFill>
        <p:spPr>
          <a:xfrm>
            <a:off x="3443290" y="1563109"/>
            <a:ext cx="1082282" cy="1082282"/>
          </a:xfrm>
          <a:prstGeom prst="rect">
            <a:avLst/>
          </a:prstGeom>
          <a:noFill/>
          <a:ln cap="flat">
            <a:noFill/>
          </a:ln>
        </p:spPr>
      </p:pic>
      <p:sp>
        <p:nvSpPr>
          <p:cNvPr id="5" name="Rectangle 8">
            <a:extLst>
              <a:ext uri="{FF2B5EF4-FFF2-40B4-BE49-F238E27FC236}">
                <a16:creationId xmlns:a16="http://schemas.microsoft.com/office/drawing/2014/main" id="{828A0D43-7A98-B3E8-4791-55F2325A8C08}"/>
              </a:ext>
            </a:extLst>
          </p:cNvPr>
          <p:cNvSpPr/>
          <p:nvPr/>
        </p:nvSpPr>
        <p:spPr>
          <a:xfrm>
            <a:off x="3600337" y="2680751"/>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½ cup fruit</a:t>
            </a:r>
          </a:p>
        </p:txBody>
      </p:sp>
      <p:sp>
        <p:nvSpPr>
          <p:cNvPr id="6" name="Rectangle 9">
            <a:extLst>
              <a:ext uri="{FF2B5EF4-FFF2-40B4-BE49-F238E27FC236}">
                <a16:creationId xmlns:a16="http://schemas.microsoft.com/office/drawing/2014/main" id="{B4EFF990-FF26-6C47-C41C-ECCD3BB45C05}"/>
              </a:ext>
            </a:extLst>
          </p:cNvPr>
          <p:cNvSpPr/>
          <p:nvPr/>
        </p:nvSpPr>
        <p:spPr>
          <a:xfrm>
            <a:off x="4685122" y="2706242"/>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½ cup fruit</a:t>
            </a:r>
          </a:p>
        </p:txBody>
      </p:sp>
      <p:pic>
        <p:nvPicPr>
          <p:cNvPr id="7" name="Picture 11" descr="C:\Users\Sarah.d.Platt\Pictures\8oz_FFChocolate.png">
            <a:extLst>
              <a:ext uri="{FF2B5EF4-FFF2-40B4-BE49-F238E27FC236}">
                <a16:creationId xmlns:a16="http://schemas.microsoft.com/office/drawing/2014/main" id="{F512E43E-54B1-EC46-4B35-B17B3C1CA859}"/>
              </a:ext>
            </a:extLst>
          </p:cNvPr>
          <p:cNvPicPr>
            <a:picLocks noChangeAspect="1"/>
          </p:cNvPicPr>
          <p:nvPr/>
        </p:nvPicPr>
        <p:blipFill>
          <a:blip r:embed="rId6"/>
          <a:srcRect l="14767" t="10591" r="10971" b="4955"/>
          <a:stretch>
            <a:fillRect/>
          </a:stretch>
        </p:blipFill>
        <p:spPr>
          <a:xfrm>
            <a:off x="5693880" y="1480958"/>
            <a:ext cx="863683" cy="1487329"/>
          </a:xfrm>
          <a:prstGeom prst="rect">
            <a:avLst/>
          </a:prstGeom>
          <a:noFill/>
          <a:ln cap="flat">
            <a:noFill/>
          </a:ln>
        </p:spPr>
      </p:pic>
      <p:sp>
        <p:nvSpPr>
          <p:cNvPr id="8" name="Rectangle 14">
            <a:extLst>
              <a:ext uri="{FF2B5EF4-FFF2-40B4-BE49-F238E27FC236}">
                <a16:creationId xmlns:a16="http://schemas.microsoft.com/office/drawing/2014/main" id="{ACFE8BE1-616F-9AEB-7CFF-CC74283228D7}"/>
              </a:ext>
            </a:extLst>
          </p:cNvPr>
          <p:cNvSpPr/>
          <p:nvPr/>
        </p:nvSpPr>
        <p:spPr>
          <a:xfrm>
            <a:off x="5988780" y="3150613"/>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1 cup milk</a:t>
            </a:r>
          </a:p>
        </p:txBody>
      </p:sp>
      <p:sp>
        <p:nvSpPr>
          <p:cNvPr id="9" name="Rectangle 16">
            <a:extLst>
              <a:ext uri="{FF2B5EF4-FFF2-40B4-BE49-F238E27FC236}">
                <a16:creationId xmlns:a16="http://schemas.microsoft.com/office/drawing/2014/main" id="{F2EA0919-F3CE-8C4B-0368-D153B5639AFF}"/>
              </a:ext>
            </a:extLst>
          </p:cNvPr>
          <p:cNvSpPr/>
          <p:nvPr/>
        </p:nvSpPr>
        <p:spPr>
          <a:xfrm>
            <a:off x="4358153" y="4154754"/>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2 oz eq Grain</a:t>
            </a:r>
          </a:p>
        </p:txBody>
      </p:sp>
      <p:pic>
        <p:nvPicPr>
          <p:cNvPr id="10" name="Picture 16">
            <a:extLst>
              <a:ext uri="{FF2B5EF4-FFF2-40B4-BE49-F238E27FC236}">
                <a16:creationId xmlns:a16="http://schemas.microsoft.com/office/drawing/2014/main" id="{F728BEAA-7C91-9CAB-96BB-629C897FA08C}"/>
              </a:ext>
            </a:extLst>
          </p:cNvPr>
          <p:cNvPicPr>
            <a:picLocks noChangeAspect="1"/>
          </p:cNvPicPr>
          <p:nvPr/>
        </p:nvPicPr>
        <p:blipFill>
          <a:blip r:embed="rId7"/>
          <a:srcRect/>
          <a:stretch>
            <a:fillRect/>
          </a:stretch>
        </p:blipFill>
        <p:spPr>
          <a:xfrm>
            <a:off x="3979654" y="3106934"/>
            <a:ext cx="1680875" cy="1241229"/>
          </a:xfrm>
          <a:prstGeom prst="rect">
            <a:avLst/>
          </a:prstGeom>
          <a:noFill/>
          <a:ln cap="flat">
            <a:noFill/>
          </a:ln>
        </p:spPr>
      </p:pic>
      <p:pic>
        <p:nvPicPr>
          <p:cNvPr id="11" name="Picture 3">
            <a:extLst>
              <a:ext uri="{FF2B5EF4-FFF2-40B4-BE49-F238E27FC236}">
                <a16:creationId xmlns:a16="http://schemas.microsoft.com/office/drawing/2014/main" id="{3581781A-B1D3-390D-3ABE-AEC5EC322BB9}"/>
              </a:ext>
            </a:extLst>
          </p:cNvPr>
          <p:cNvPicPr>
            <a:picLocks noChangeAspect="1"/>
          </p:cNvPicPr>
          <p:nvPr/>
        </p:nvPicPr>
        <p:blipFill>
          <a:blip r:embed="rId8"/>
          <a:srcRect/>
          <a:stretch>
            <a:fillRect/>
          </a:stretch>
        </p:blipFill>
        <p:spPr>
          <a:xfrm>
            <a:off x="5202613" y="3749124"/>
            <a:ext cx="878201" cy="707725"/>
          </a:xfrm>
          <a:prstGeom prst="rect">
            <a:avLst/>
          </a:prstGeom>
          <a:noFill/>
          <a:ln cap="flat">
            <a:noFill/>
          </a:ln>
        </p:spPr>
      </p:pic>
      <p:sp>
        <p:nvSpPr>
          <p:cNvPr id="12" name="Rectangle 20">
            <a:extLst>
              <a:ext uri="{FF2B5EF4-FFF2-40B4-BE49-F238E27FC236}">
                <a16:creationId xmlns:a16="http://schemas.microsoft.com/office/drawing/2014/main" id="{CAC6354E-1BD2-09EB-21D7-7425E680B938}"/>
              </a:ext>
            </a:extLst>
          </p:cNvPr>
          <p:cNvSpPr/>
          <p:nvPr/>
        </p:nvSpPr>
        <p:spPr>
          <a:xfrm>
            <a:off x="2584771" y="3921987"/>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eq M/MA</a:t>
            </a:r>
          </a:p>
        </p:txBody>
      </p:sp>
      <p:pic>
        <p:nvPicPr>
          <p:cNvPr id="13" name="Picture 2" descr="Image result for upstate yogurt">
            <a:extLst>
              <a:ext uri="{FF2B5EF4-FFF2-40B4-BE49-F238E27FC236}">
                <a16:creationId xmlns:a16="http://schemas.microsoft.com/office/drawing/2014/main" id="{71402E6E-F6B5-24E3-9DA0-EA403DC83043}"/>
              </a:ext>
            </a:extLst>
          </p:cNvPr>
          <p:cNvPicPr>
            <a:picLocks noChangeAspect="1"/>
          </p:cNvPicPr>
          <p:nvPr/>
        </p:nvPicPr>
        <p:blipFill>
          <a:blip r:embed="rId9"/>
          <a:srcRect/>
          <a:stretch>
            <a:fillRect/>
          </a:stretch>
        </p:blipFill>
        <p:spPr>
          <a:xfrm>
            <a:off x="2379991" y="3064524"/>
            <a:ext cx="1216225" cy="867969"/>
          </a:xfrm>
          <a:prstGeom prst="rect">
            <a:avLst/>
          </a:prstGeom>
          <a:noFill/>
          <a:ln cap="flat">
            <a:noFill/>
          </a:ln>
        </p:spPr>
      </p:pic>
      <p:pic>
        <p:nvPicPr>
          <p:cNvPr id="14" name="Picture 15">
            <a:extLst>
              <a:ext uri="{FF2B5EF4-FFF2-40B4-BE49-F238E27FC236}">
                <a16:creationId xmlns:a16="http://schemas.microsoft.com/office/drawing/2014/main" id="{F6F99BD0-784E-E361-9DD9-76AD51ABA882}"/>
              </a:ext>
            </a:extLst>
          </p:cNvPr>
          <p:cNvPicPr>
            <a:picLocks noChangeAspect="1"/>
          </p:cNvPicPr>
          <p:nvPr/>
        </p:nvPicPr>
        <p:blipFill>
          <a:blip r:embed="rId10"/>
          <a:srcRect l="16423" t="10593" r="10949" b="5866"/>
          <a:stretch>
            <a:fillRect/>
          </a:stretch>
        </p:blipFill>
        <p:spPr>
          <a:xfrm>
            <a:off x="6325618" y="1605430"/>
            <a:ext cx="852607" cy="1487329"/>
          </a:xfrm>
          <a:prstGeom prst="rect">
            <a:avLst/>
          </a:prstGeom>
          <a:noFill/>
          <a:ln cap="flat">
            <a:noFill/>
          </a:ln>
        </p:spPr>
      </p:pic>
      <p:sp>
        <p:nvSpPr>
          <p:cNvPr id="15" name="Title 1">
            <a:extLst>
              <a:ext uri="{FF2B5EF4-FFF2-40B4-BE49-F238E27FC236}">
                <a16:creationId xmlns:a16="http://schemas.microsoft.com/office/drawing/2014/main" id="{2CABE42A-8649-DC18-7836-F8E24A77CEC7}"/>
              </a:ext>
            </a:extLst>
          </p:cNvPr>
          <p:cNvSpPr txBox="1">
            <a:spLocks noGrp="1"/>
          </p:cNvSpPr>
          <p:nvPr>
            <p:ph type="title"/>
          </p:nvPr>
        </p:nvSpPr>
        <p:spPr>
          <a:xfrm>
            <a:off x="1550632" y="398539"/>
            <a:ext cx="6198446" cy="518197"/>
          </a:xfrm>
        </p:spPr>
        <p:txBody>
          <a:bodyPr>
            <a:normAutofit fontScale="90000"/>
          </a:bodyPr>
          <a:lstStyle/>
          <a:p>
            <a:pPr lvl="0"/>
            <a:r>
              <a:rPr lang="en-US"/>
              <a:t>Offer Versus Serve - Breakfast</a:t>
            </a:r>
          </a:p>
        </p:txBody>
      </p:sp>
      <p:sp>
        <p:nvSpPr>
          <p:cNvPr id="16" name="TextBox 22">
            <a:extLst>
              <a:ext uri="{FF2B5EF4-FFF2-40B4-BE49-F238E27FC236}">
                <a16:creationId xmlns:a16="http://schemas.microsoft.com/office/drawing/2014/main" id="{2D85A054-4317-670D-D590-28E9A1F7CAB9}"/>
              </a:ext>
            </a:extLst>
          </p:cNvPr>
          <p:cNvSpPr txBox="1"/>
          <p:nvPr/>
        </p:nvSpPr>
        <p:spPr>
          <a:xfrm>
            <a:off x="3915683" y="926865"/>
            <a:ext cx="1459588" cy="438582"/>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sz="2400" dirty="0">
                <a:solidFill>
                  <a:srgbClr val="000000"/>
                </a:solidFill>
                <a:latin typeface="Calibri"/>
              </a:rPr>
              <a:t>Offered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4E64E56-6CAB-8E0A-4CDF-07ABCD87536D}"/>
              </a:ext>
            </a:extLst>
          </p:cNvPr>
          <p:cNvPicPr>
            <a:picLocks noGrp="1" noChangeAspect="1"/>
          </p:cNvPicPr>
          <p:nvPr>
            <p:ph idx="1"/>
          </p:nvPr>
        </p:nvPicPr>
        <p:blipFill>
          <a:blip r:embed="rId3"/>
          <a:srcRect/>
          <a:stretch>
            <a:fillRect/>
          </a:stretch>
        </p:blipFill>
        <p:spPr>
          <a:xfrm>
            <a:off x="1957388" y="1429652"/>
            <a:ext cx="5229224" cy="3199497"/>
          </a:xfrm>
        </p:spPr>
      </p:pic>
      <p:pic>
        <p:nvPicPr>
          <p:cNvPr id="3" name="Picture 11" descr="C:\Users\Sarah.d.Platt\Pictures\8oz_FFChocolate.png">
            <a:extLst>
              <a:ext uri="{FF2B5EF4-FFF2-40B4-BE49-F238E27FC236}">
                <a16:creationId xmlns:a16="http://schemas.microsoft.com/office/drawing/2014/main" id="{82E9E195-8370-1E59-C265-1A4FDEFAF5B4}"/>
              </a:ext>
            </a:extLst>
          </p:cNvPr>
          <p:cNvPicPr>
            <a:picLocks noChangeAspect="1"/>
          </p:cNvPicPr>
          <p:nvPr/>
        </p:nvPicPr>
        <p:blipFill>
          <a:blip r:embed="rId4"/>
          <a:srcRect l="14767" t="10591" r="10971" b="4955"/>
          <a:stretch>
            <a:fillRect/>
          </a:stretch>
        </p:blipFill>
        <p:spPr>
          <a:xfrm>
            <a:off x="5176450" y="1316825"/>
            <a:ext cx="863683" cy="1487329"/>
          </a:xfrm>
          <a:prstGeom prst="rect">
            <a:avLst/>
          </a:prstGeom>
          <a:noFill/>
          <a:ln cap="flat">
            <a:noFill/>
          </a:ln>
        </p:spPr>
      </p:pic>
      <p:pic>
        <p:nvPicPr>
          <p:cNvPr id="6" name="Picture 2" descr="Image result for upstate yogurt">
            <a:extLst>
              <a:ext uri="{FF2B5EF4-FFF2-40B4-BE49-F238E27FC236}">
                <a16:creationId xmlns:a16="http://schemas.microsoft.com/office/drawing/2014/main" id="{295BE41F-0525-86CB-D5EE-867163595B1D}"/>
              </a:ext>
            </a:extLst>
          </p:cNvPr>
          <p:cNvPicPr>
            <a:picLocks noChangeAspect="1"/>
          </p:cNvPicPr>
          <p:nvPr/>
        </p:nvPicPr>
        <p:blipFill>
          <a:blip r:embed="rId5"/>
          <a:srcRect/>
          <a:stretch>
            <a:fillRect/>
          </a:stretch>
        </p:blipFill>
        <p:spPr>
          <a:xfrm>
            <a:off x="2402129" y="3348014"/>
            <a:ext cx="1216225" cy="867969"/>
          </a:xfrm>
          <a:prstGeom prst="rect">
            <a:avLst/>
          </a:prstGeom>
          <a:noFill/>
          <a:ln cap="flat">
            <a:noFill/>
          </a:ln>
        </p:spPr>
      </p:pic>
      <p:sp>
        <p:nvSpPr>
          <p:cNvPr id="7" name="Title 1">
            <a:extLst>
              <a:ext uri="{FF2B5EF4-FFF2-40B4-BE49-F238E27FC236}">
                <a16:creationId xmlns:a16="http://schemas.microsoft.com/office/drawing/2014/main" id="{4D4CBF38-8022-C1D1-4BD7-BD2FEED2006E}"/>
              </a:ext>
            </a:extLst>
          </p:cNvPr>
          <p:cNvSpPr txBox="1">
            <a:spLocks noGrp="1"/>
          </p:cNvSpPr>
          <p:nvPr>
            <p:ph type="title"/>
          </p:nvPr>
        </p:nvSpPr>
        <p:spPr>
          <a:xfrm>
            <a:off x="1550632" y="398539"/>
            <a:ext cx="6198446" cy="518197"/>
          </a:xfrm>
        </p:spPr>
        <p:txBody>
          <a:bodyPr>
            <a:normAutofit fontScale="90000"/>
          </a:bodyPr>
          <a:lstStyle/>
          <a:p>
            <a:pPr lvl="0"/>
            <a:r>
              <a:rPr lang="en-US"/>
              <a:t>Offer Versus Serve - Breakfast</a:t>
            </a:r>
          </a:p>
        </p:txBody>
      </p:sp>
      <p:sp>
        <p:nvSpPr>
          <p:cNvPr id="9" name="TextBox 1">
            <a:extLst>
              <a:ext uri="{FF2B5EF4-FFF2-40B4-BE49-F238E27FC236}">
                <a16:creationId xmlns:a16="http://schemas.microsoft.com/office/drawing/2014/main" id="{76CAC587-49CF-C7C2-A10B-18A55B12CD3A}"/>
              </a:ext>
            </a:extLst>
          </p:cNvPr>
          <p:cNvSpPr txBox="1"/>
          <p:nvPr/>
        </p:nvSpPr>
        <p:spPr>
          <a:xfrm>
            <a:off x="2170632" y="928566"/>
            <a:ext cx="6272613"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What the students selects. Is this Reimbursable?</a:t>
            </a:r>
            <a:endParaRPr lang="en-US" sz="2400" dirty="0">
              <a:solidFill>
                <a:srgbClr val="000000"/>
              </a:solidFill>
              <a:latin typeface="Calibri"/>
            </a:endParaRPr>
          </a:p>
        </p:txBody>
      </p:sp>
      <p:sp>
        <p:nvSpPr>
          <p:cNvPr id="8" name="Rectangle 13">
            <a:extLst>
              <a:ext uri="{FF2B5EF4-FFF2-40B4-BE49-F238E27FC236}">
                <a16:creationId xmlns:a16="http://schemas.microsoft.com/office/drawing/2014/main" id="{E11433A3-EFFF-0B69-8399-087DFE99739C}"/>
              </a:ext>
            </a:extLst>
          </p:cNvPr>
          <p:cNvSpPr/>
          <p:nvPr/>
        </p:nvSpPr>
        <p:spPr>
          <a:xfrm>
            <a:off x="5203141" y="2825939"/>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cup milk</a:t>
            </a:r>
          </a:p>
        </p:txBody>
      </p:sp>
      <p:pic>
        <p:nvPicPr>
          <p:cNvPr id="11" name="Picture 16">
            <a:extLst>
              <a:ext uri="{FF2B5EF4-FFF2-40B4-BE49-F238E27FC236}">
                <a16:creationId xmlns:a16="http://schemas.microsoft.com/office/drawing/2014/main" id="{A148A0E5-D9D9-6C57-FBFA-4971FB8A000C}"/>
              </a:ext>
            </a:extLst>
          </p:cNvPr>
          <p:cNvPicPr>
            <a:picLocks noChangeAspect="1"/>
          </p:cNvPicPr>
          <p:nvPr/>
        </p:nvPicPr>
        <p:blipFill>
          <a:blip r:embed="rId6"/>
          <a:srcRect/>
          <a:stretch>
            <a:fillRect/>
          </a:stretch>
        </p:blipFill>
        <p:spPr>
          <a:xfrm>
            <a:off x="3979654" y="3106934"/>
            <a:ext cx="1680875" cy="1241229"/>
          </a:xfrm>
          <a:prstGeom prst="rect">
            <a:avLst/>
          </a:prstGeom>
          <a:noFill/>
          <a:ln cap="flat">
            <a:noFill/>
          </a:ln>
        </p:spPr>
      </p:pic>
      <p:pic>
        <p:nvPicPr>
          <p:cNvPr id="12" name="Picture 3">
            <a:extLst>
              <a:ext uri="{FF2B5EF4-FFF2-40B4-BE49-F238E27FC236}">
                <a16:creationId xmlns:a16="http://schemas.microsoft.com/office/drawing/2014/main" id="{C2642DD4-EE66-42F0-B82A-D4A969E81AE6}"/>
              </a:ext>
            </a:extLst>
          </p:cNvPr>
          <p:cNvPicPr>
            <a:picLocks noChangeAspect="1"/>
          </p:cNvPicPr>
          <p:nvPr/>
        </p:nvPicPr>
        <p:blipFill>
          <a:blip r:embed="rId7"/>
          <a:srcRect/>
          <a:stretch>
            <a:fillRect/>
          </a:stretch>
        </p:blipFill>
        <p:spPr>
          <a:xfrm>
            <a:off x="5202613" y="3749124"/>
            <a:ext cx="878201" cy="707725"/>
          </a:xfrm>
          <a:prstGeom prst="rect">
            <a:avLst/>
          </a:prstGeom>
          <a:noFill/>
          <a:ln cap="flat">
            <a:noFill/>
          </a:ln>
        </p:spPr>
      </p:pic>
      <p:sp>
        <p:nvSpPr>
          <p:cNvPr id="13" name="Rectangle 20">
            <a:extLst>
              <a:ext uri="{FF2B5EF4-FFF2-40B4-BE49-F238E27FC236}">
                <a16:creationId xmlns:a16="http://schemas.microsoft.com/office/drawing/2014/main" id="{57BC0C91-9F48-0164-15C7-68FBC2AD63FD}"/>
              </a:ext>
            </a:extLst>
          </p:cNvPr>
          <p:cNvSpPr/>
          <p:nvPr/>
        </p:nvSpPr>
        <p:spPr>
          <a:xfrm>
            <a:off x="2606915" y="4195758"/>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eq M/MA</a:t>
            </a:r>
          </a:p>
        </p:txBody>
      </p:sp>
      <p:sp>
        <p:nvSpPr>
          <p:cNvPr id="14" name="Rectangle 16">
            <a:extLst>
              <a:ext uri="{FF2B5EF4-FFF2-40B4-BE49-F238E27FC236}">
                <a16:creationId xmlns:a16="http://schemas.microsoft.com/office/drawing/2014/main" id="{866F715F-CD83-467F-BC74-7AC9B1B8BE67}"/>
              </a:ext>
            </a:extLst>
          </p:cNvPr>
          <p:cNvSpPr/>
          <p:nvPr/>
        </p:nvSpPr>
        <p:spPr>
          <a:xfrm>
            <a:off x="4358153" y="4154754"/>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2 oz eq Grain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DB506CD-FBD7-AB7D-EA20-0408681FADA0}"/>
              </a:ext>
            </a:extLst>
          </p:cNvPr>
          <p:cNvPicPr>
            <a:picLocks noGrp="1" noChangeAspect="1"/>
          </p:cNvPicPr>
          <p:nvPr>
            <p:ph idx="1"/>
          </p:nvPr>
        </p:nvPicPr>
        <p:blipFill>
          <a:blip r:embed="rId3"/>
          <a:srcRect/>
          <a:stretch>
            <a:fillRect/>
          </a:stretch>
        </p:blipFill>
        <p:spPr>
          <a:xfrm>
            <a:off x="1957388" y="1429652"/>
            <a:ext cx="5229224" cy="3199497"/>
          </a:xfrm>
        </p:spPr>
      </p:pic>
      <p:pic>
        <p:nvPicPr>
          <p:cNvPr id="3" name="Picture 11" descr="C:\Users\Sarah.d.Platt\Pictures\8oz_FFChocolate.png">
            <a:extLst>
              <a:ext uri="{FF2B5EF4-FFF2-40B4-BE49-F238E27FC236}">
                <a16:creationId xmlns:a16="http://schemas.microsoft.com/office/drawing/2014/main" id="{E00C1F76-37F3-59FA-FD8B-DFCA02167A29}"/>
              </a:ext>
            </a:extLst>
          </p:cNvPr>
          <p:cNvPicPr>
            <a:picLocks noChangeAspect="1"/>
          </p:cNvPicPr>
          <p:nvPr/>
        </p:nvPicPr>
        <p:blipFill>
          <a:blip r:embed="rId4"/>
          <a:srcRect l="14767" t="10591" r="10971" b="4955"/>
          <a:stretch>
            <a:fillRect/>
          </a:stretch>
        </p:blipFill>
        <p:spPr>
          <a:xfrm>
            <a:off x="5159532" y="1356081"/>
            <a:ext cx="863683" cy="1487329"/>
          </a:xfrm>
          <a:prstGeom prst="rect">
            <a:avLst/>
          </a:prstGeom>
          <a:noFill/>
          <a:ln cap="flat">
            <a:noFill/>
          </a:ln>
        </p:spPr>
      </p:pic>
      <p:pic>
        <p:nvPicPr>
          <p:cNvPr id="6" name="Picture 2" descr="Image result for upstate yogurt">
            <a:extLst>
              <a:ext uri="{FF2B5EF4-FFF2-40B4-BE49-F238E27FC236}">
                <a16:creationId xmlns:a16="http://schemas.microsoft.com/office/drawing/2014/main" id="{8382AF3D-0602-BDB9-1545-A8D7DDFD7605}"/>
              </a:ext>
            </a:extLst>
          </p:cNvPr>
          <p:cNvPicPr>
            <a:picLocks noChangeAspect="1"/>
          </p:cNvPicPr>
          <p:nvPr/>
        </p:nvPicPr>
        <p:blipFill>
          <a:blip r:embed="rId5"/>
          <a:srcRect/>
          <a:stretch>
            <a:fillRect/>
          </a:stretch>
        </p:blipFill>
        <p:spPr>
          <a:xfrm>
            <a:off x="2367503" y="3309129"/>
            <a:ext cx="1216225" cy="867969"/>
          </a:xfrm>
          <a:prstGeom prst="rect">
            <a:avLst/>
          </a:prstGeom>
          <a:noFill/>
          <a:ln cap="flat">
            <a:noFill/>
          </a:ln>
        </p:spPr>
      </p:pic>
      <p:sp>
        <p:nvSpPr>
          <p:cNvPr id="8" name="Title 1">
            <a:extLst>
              <a:ext uri="{FF2B5EF4-FFF2-40B4-BE49-F238E27FC236}">
                <a16:creationId xmlns:a16="http://schemas.microsoft.com/office/drawing/2014/main" id="{C49C17E4-4514-2AFC-70D2-EA7968216B70}"/>
              </a:ext>
            </a:extLst>
          </p:cNvPr>
          <p:cNvSpPr txBox="1">
            <a:spLocks noGrp="1"/>
          </p:cNvSpPr>
          <p:nvPr>
            <p:ph type="title"/>
          </p:nvPr>
        </p:nvSpPr>
        <p:spPr>
          <a:xfrm>
            <a:off x="1550632" y="398539"/>
            <a:ext cx="6198446" cy="518197"/>
          </a:xfrm>
        </p:spPr>
        <p:txBody>
          <a:bodyPr>
            <a:normAutofit fontScale="90000"/>
          </a:bodyPr>
          <a:lstStyle/>
          <a:p>
            <a:pPr lvl="0"/>
            <a:r>
              <a:rPr lang="en-US"/>
              <a:t>Offer Versus Serve - Breakfast</a:t>
            </a:r>
          </a:p>
        </p:txBody>
      </p:sp>
      <p:sp>
        <p:nvSpPr>
          <p:cNvPr id="9" name="TextBox 10">
            <a:extLst>
              <a:ext uri="{FF2B5EF4-FFF2-40B4-BE49-F238E27FC236}">
                <a16:creationId xmlns:a16="http://schemas.microsoft.com/office/drawing/2014/main" id="{0232B925-AB2A-120C-ADDC-18BC52D50997}"/>
              </a:ext>
            </a:extLst>
          </p:cNvPr>
          <p:cNvSpPr txBox="1"/>
          <p:nvPr/>
        </p:nvSpPr>
        <p:spPr>
          <a:xfrm>
            <a:off x="2367503" y="2059012"/>
            <a:ext cx="1522935" cy="536750"/>
          </a:xfrm>
          <a:prstGeom prst="rect">
            <a:avLst/>
          </a:prstGeom>
          <a:solidFill>
            <a:srgbClr val="FFFFFF"/>
          </a:solid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3038" b="1" dirty="0">
                <a:solidFill>
                  <a:srgbClr val="FF0000"/>
                </a:solidFill>
                <a:latin typeface="Calibri"/>
              </a:rPr>
              <a:t>NO</a:t>
            </a:r>
            <a:r>
              <a:rPr lang="en-US" sz="3038" dirty="0">
                <a:solidFill>
                  <a:srgbClr val="000000"/>
                </a:solidFill>
                <a:latin typeface="Calibri"/>
              </a:rPr>
              <a:t> </a:t>
            </a:r>
          </a:p>
        </p:txBody>
      </p:sp>
      <p:sp>
        <p:nvSpPr>
          <p:cNvPr id="11" name="TextBox 1">
            <a:extLst>
              <a:ext uri="{FF2B5EF4-FFF2-40B4-BE49-F238E27FC236}">
                <a16:creationId xmlns:a16="http://schemas.microsoft.com/office/drawing/2014/main" id="{A70061B6-0679-E264-2E2B-345408806707}"/>
              </a:ext>
            </a:extLst>
          </p:cNvPr>
          <p:cNvSpPr txBox="1"/>
          <p:nvPr/>
        </p:nvSpPr>
        <p:spPr>
          <a:xfrm>
            <a:off x="1999716" y="923250"/>
            <a:ext cx="5144568"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There are 4 items but does not include ½ cup of fruit.</a:t>
            </a:r>
            <a:endParaRPr lang="en-US" sz="2475" dirty="0">
              <a:solidFill>
                <a:srgbClr val="000000"/>
              </a:solidFill>
              <a:latin typeface="Calibri"/>
            </a:endParaRPr>
          </a:p>
        </p:txBody>
      </p:sp>
      <p:sp>
        <p:nvSpPr>
          <p:cNvPr id="7" name="Rectangle 13">
            <a:extLst>
              <a:ext uri="{FF2B5EF4-FFF2-40B4-BE49-F238E27FC236}">
                <a16:creationId xmlns:a16="http://schemas.microsoft.com/office/drawing/2014/main" id="{96337CD1-015C-3ACD-C207-B53F95E7D22C}"/>
              </a:ext>
            </a:extLst>
          </p:cNvPr>
          <p:cNvSpPr/>
          <p:nvPr/>
        </p:nvSpPr>
        <p:spPr>
          <a:xfrm>
            <a:off x="5208827" y="2843410"/>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cup milk</a:t>
            </a:r>
          </a:p>
        </p:txBody>
      </p:sp>
      <p:pic>
        <p:nvPicPr>
          <p:cNvPr id="12" name="Picture 16">
            <a:extLst>
              <a:ext uri="{FF2B5EF4-FFF2-40B4-BE49-F238E27FC236}">
                <a16:creationId xmlns:a16="http://schemas.microsoft.com/office/drawing/2014/main" id="{9F8A7680-49D8-B45E-0E86-5FF1B42B94F0}"/>
              </a:ext>
            </a:extLst>
          </p:cNvPr>
          <p:cNvPicPr>
            <a:picLocks noChangeAspect="1"/>
          </p:cNvPicPr>
          <p:nvPr/>
        </p:nvPicPr>
        <p:blipFill>
          <a:blip r:embed="rId6"/>
          <a:srcRect/>
          <a:stretch>
            <a:fillRect/>
          </a:stretch>
        </p:blipFill>
        <p:spPr>
          <a:xfrm>
            <a:off x="3979654" y="3106934"/>
            <a:ext cx="1680875" cy="1241229"/>
          </a:xfrm>
          <a:prstGeom prst="rect">
            <a:avLst/>
          </a:prstGeom>
          <a:noFill/>
          <a:ln cap="flat">
            <a:noFill/>
          </a:ln>
        </p:spPr>
      </p:pic>
      <p:pic>
        <p:nvPicPr>
          <p:cNvPr id="13" name="Picture 3">
            <a:extLst>
              <a:ext uri="{FF2B5EF4-FFF2-40B4-BE49-F238E27FC236}">
                <a16:creationId xmlns:a16="http://schemas.microsoft.com/office/drawing/2014/main" id="{C5611976-D232-A146-D7F5-44758DF15A61}"/>
              </a:ext>
            </a:extLst>
          </p:cNvPr>
          <p:cNvPicPr>
            <a:picLocks noChangeAspect="1"/>
          </p:cNvPicPr>
          <p:nvPr/>
        </p:nvPicPr>
        <p:blipFill>
          <a:blip r:embed="rId7"/>
          <a:srcRect/>
          <a:stretch>
            <a:fillRect/>
          </a:stretch>
        </p:blipFill>
        <p:spPr>
          <a:xfrm>
            <a:off x="5202613" y="3749124"/>
            <a:ext cx="878201" cy="707725"/>
          </a:xfrm>
          <a:prstGeom prst="rect">
            <a:avLst/>
          </a:prstGeom>
          <a:noFill/>
          <a:ln cap="flat">
            <a:noFill/>
          </a:ln>
        </p:spPr>
      </p:pic>
      <p:sp>
        <p:nvSpPr>
          <p:cNvPr id="14" name="Rectangle 20">
            <a:extLst>
              <a:ext uri="{FF2B5EF4-FFF2-40B4-BE49-F238E27FC236}">
                <a16:creationId xmlns:a16="http://schemas.microsoft.com/office/drawing/2014/main" id="{715688CC-EF02-407C-6B97-8CC8A8C51F4C}"/>
              </a:ext>
            </a:extLst>
          </p:cNvPr>
          <p:cNvSpPr/>
          <p:nvPr/>
        </p:nvSpPr>
        <p:spPr>
          <a:xfrm>
            <a:off x="2568823" y="4147706"/>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eq M/MA</a:t>
            </a:r>
          </a:p>
        </p:txBody>
      </p:sp>
      <p:sp>
        <p:nvSpPr>
          <p:cNvPr id="15" name="Rectangle 16">
            <a:extLst>
              <a:ext uri="{FF2B5EF4-FFF2-40B4-BE49-F238E27FC236}">
                <a16:creationId xmlns:a16="http://schemas.microsoft.com/office/drawing/2014/main" id="{ADE9DCD7-CBED-B7E2-7A9D-955C1F23EE2C}"/>
              </a:ext>
            </a:extLst>
          </p:cNvPr>
          <p:cNvSpPr/>
          <p:nvPr/>
        </p:nvSpPr>
        <p:spPr>
          <a:xfrm>
            <a:off x="4358153" y="4154754"/>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2 oz eq Grain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6F4343E-043B-B173-80A8-4E64DA7F35A0}"/>
              </a:ext>
            </a:extLst>
          </p:cNvPr>
          <p:cNvPicPr>
            <a:picLocks noGrp="1" noChangeAspect="1"/>
          </p:cNvPicPr>
          <p:nvPr>
            <p:ph idx="1"/>
          </p:nvPr>
        </p:nvPicPr>
        <p:blipFill>
          <a:blip r:embed="rId3"/>
          <a:srcRect/>
          <a:stretch>
            <a:fillRect/>
          </a:stretch>
        </p:blipFill>
        <p:spPr>
          <a:xfrm>
            <a:off x="1957388" y="1429652"/>
            <a:ext cx="5229224" cy="3199497"/>
          </a:xfrm>
        </p:spPr>
      </p:pic>
      <p:pic>
        <p:nvPicPr>
          <p:cNvPr id="3" name="Picture 2" descr="\\k12\shares\user data\leanne.eko\My Pictures\Mollies tray photos\JUICE.jpg">
            <a:extLst>
              <a:ext uri="{FF2B5EF4-FFF2-40B4-BE49-F238E27FC236}">
                <a16:creationId xmlns:a16="http://schemas.microsoft.com/office/drawing/2014/main" id="{E6EFC4CB-71B0-8399-E177-B4968460CBB5}"/>
              </a:ext>
            </a:extLst>
          </p:cNvPr>
          <p:cNvPicPr>
            <a:picLocks noChangeAspect="1"/>
          </p:cNvPicPr>
          <p:nvPr/>
        </p:nvPicPr>
        <p:blipFill>
          <a:blip r:embed="rId4"/>
          <a:srcRect/>
          <a:stretch>
            <a:fillRect/>
          </a:stretch>
        </p:blipFill>
        <p:spPr>
          <a:xfrm>
            <a:off x="5038693" y="1694550"/>
            <a:ext cx="1339457" cy="1172471"/>
          </a:xfrm>
          <a:prstGeom prst="rect">
            <a:avLst/>
          </a:prstGeom>
          <a:noFill/>
          <a:ln cap="flat">
            <a:noFill/>
          </a:ln>
        </p:spPr>
      </p:pic>
      <p:sp>
        <p:nvSpPr>
          <p:cNvPr id="6" name="Title 1">
            <a:extLst>
              <a:ext uri="{FF2B5EF4-FFF2-40B4-BE49-F238E27FC236}">
                <a16:creationId xmlns:a16="http://schemas.microsoft.com/office/drawing/2014/main" id="{29451280-C02E-673F-E0D1-693EAA01C297}"/>
              </a:ext>
            </a:extLst>
          </p:cNvPr>
          <p:cNvSpPr txBox="1">
            <a:spLocks noGrp="1"/>
          </p:cNvSpPr>
          <p:nvPr>
            <p:ph type="title"/>
          </p:nvPr>
        </p:nvSpPr>
        <p:spPr>
          <a:xfrm>
            <a:off x="1550632" y="398539"/>
            <a:ext cx="6198446" cy="518197"/>
          </a:xfrm>
        </p:spPr>
        <p:txBody>
          <a:bodyPr>
            <a:normAutofit fontScale="90000"/>
          </a:bodyPr>
          <a:lstStyle/>
          <a:p>
            <a:pPr lvl="0"/>
            <a:r>
              <a:rPr lang="en-US"/>
              <a:t>Offer Versus Serve - Breakfast</a:t>
            </a:r>
          </a:p>
        </p:txBody>
      </p:sp>
      <p:sp>
        <p:nvSpPr>
          <p:cNvPr id="8" name="TextBox 1">
            <a:extLst>
              <a:ext uri="{FF2B5EF4-FFF2-40B4-BE49-F238E27FC236}">
                <a16:creationId xmlns:a16="http://schemas.microsoft.com/office/drawing/2014/main" id="{58670F33-E104-A2A7-9CF9-7D5B450DB774}"/>
              </a:ext>
            </a:extLst>
          </p:cNvPr>
          <p:cNvSpPr txBox="1"/>
          <p:nvPr/>
        </p:nvSpPr>
        <p:spPr>
          <a:xfrm>
            <a:off x="2170632" y="928566"/>
            <a:ext cx="6272613"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What the students selects. Is this Reimbursable?</a:t>
            </a:r>
            <a:endParaRPr lang="en-US" sz="2400" dirty="0">
              <a:solidFill>
                <a:srgbClr val="000000"/>
              </a:solidFill>
              <a:latin typeface="Calibri"/>
            </a:endParaRPr>
          </a:p>
        </p:txBody>
      </p:sp>
      <p:sp>
        <p:nvSpPr>
          <p:cNvPr id="7" name="Rectangle 16">
            <a:extLst>
              <a:ext uri="{FF2B5EF4-FFF2-40B4-BE49-F238E27FC236}">
                <a16:creationId xmlns:a16="http://schemas.microsoft.com/office/drawing/2014/main" id="{F7A17D30-E6F9-5473-9809-43B1A3ACC8D7}"/>
              </a:ext>
            </a:extLst>
          </p:cNvPr>
          <p:cNvSpPr/>
          <p:nvPr/>
        </p:nvSpPr>
        <p:spPr>
          <a:xfrm>
            <a:off x="4358153" y="4154754"/>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2 oz eq Grain</a:t>
            </a:r>
          </a:p>
        </p:txBody>
      </p:sp>
      <p:pic>
        <p:nvPicPr>
          <p:cNvPr id="9" name="Picture 16">
            <a:extLst>
              <a:ext uri="{FF2B5EF4-FFF2-40B4-BE49-F238E27FC236}">
                <a16:creationId xmlns:a16="http://schemas.microsoft.com/office/drawing/2014/main" id="{2FBCA7E9-6405-00EA-5A27-277DC1CD61E0}"/>
              </a:ext>
            </a:extLst>
          </p:cNvPr>
          <p:cNvPicPr>
            <a:picLocks noChangeAspect="1"/>
          </p:cNvPicPr>
          <p:nvPr/>
        </p:nvPicPr>
        <p:blipFill>
          <a:blip r:embed="rId5"/>
          <a:srcRect/>
          <a:stretch>
            <a:fillRect/>
          </a:stretch>
        </p:blipFill>
        <p:spPr>
          <a:xfrm>
            <a:off x="3979654" y="3106934"/>
            <a:ext cx="1680875" cy="1241229"/>
          </a:xfrm>
          <a:prstGeom prst="rect">
            <a:avLst/>
          </a:prstGeom>
          <a:noFill/>
          <a:ln cap="flat">
            <a:noFill/>
          </a:ln>
        </p:spPr>
      </p:pic>
      <p:pic>
        <p:nvPicPr>
          <p:cNvPr id="10" name="Picture 3">
            <a:extLst>
              <a:ext uri="{FF2B5EF4-FFF2-40B4-BE49-F238E27FC236}">
                <a16:creationId xmlns:a16="http://schemas.microsoft.com/office/drawing/2014/main" id="{39ECCDB6-B30B-C49D-3517-8B67CCB63083}"/>
              </a:ext>
            </a:extLst>
          </p:cNvPr>
          <p:cNvPicPr>
            <a:picLocks noChangeAspect="1"/>
          </p:cNvPicPr>
          <p:nvPr/>
        </p:nvPicPr>
        <p:blipFill>
          <a:blip r:embed="rId6"/>
          <a:srcRect/>
          <a:stretch>
            <a:fillRect/>
          </a:stretch>
        </p:blipFill>
        <p:spPr>
          <a:xfrm>
            <a:off x="5202613" y="3749124"/>
            <a:ext cx="878201" cy="707725"/>
          </a:xfrm>
          <a:prstGeom prst="rect">
            <a:avLst/>
          </a:prstGeom>
          <a:noFill/>
          <a:ln cap="flat">
            <a:noFill/>
          </a:ln>
        </p:spPr>
      </p:pic>
      <p:sp>
        <p:nvSpPr>
          <p:cNvPr id="11" name="Rectangle 10">
            <a:extLst>
              <a:ext uri="{FF2B5EF4-FFF2-40B4-BE49-F238E27FC236}">
                <a16:creationId xmlns:a16="http://schemas.microsoft.com/office/drawing/2014/main" id="{A9BDEFDE-4CCA-9C60-9F0C-874041A8458F}"/>
              </a:ext>
            </a:extLst>
          </p:cNvPr>
          <p:cNvSpPr/>
          <p:nvPr/>
        </p:nvSpPr>
        <p:spPr>
          <a:xfrm>
            <a:off x="5306938" y="2732144"/>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Fruit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F4AC2-FC39-B1A1-5609-7F1212DC9BC6}"/>
              </a:ext>
            </a:extLst>
          </p:cNvPr>
          <p:cNvSpPr txBox="1">
            <a:spLocks noGrp="1"/>
          </p:cNvSpPr>
          <p:nvPr>
            <p:ph type="title"/>
          </p:nvPr>
        </p:nvSpPr>
        <p:spPr>
          <a:xfrm>
            <a:off x="1550632" y="398539"/>
            <a:ext cx="6198446" cy="518197"/>
          </a:xfrm>
        </p:spPr>
        <p:txBody>
          <a:bodyPr>
            <a:normAutofit fontScale="90000"/>
          </a:bodyPr>
          <a:lstStyle/>
          <a:p>
            <a:pPr lvl="0"/>
            <a:r>
              <a:rPr lang="en-US"/>
              <a:t>Offer Versus Serve - Breakfast</a:t>
            </a:r>
          </a:p>
        </p:txBody>
      </p:sp>
      <p:pic>
        <p:nvPicPr>
          <p:cNvPr id="3" name="Content Placeholder 2">
            <a:extLst>
              <a:ext uri="{FF2B5EF4-FFF2-40B4-BE49-F238E27FC236}">
                <a16:creationId xmlns:a16="http://schemas.microsoft.com/office/drawing/2014/main" id="{38BEC89C-82DC-C500-4E31-54B247B3A064}"/>
              </a:ext>
            </a:extLst>
          </p:cNvPr>
          <p:cNvPicPr>
            <a:picLocks noGrp="1" noChangeAspect="1"/>
          </p:cNvPicPr>
          <p:nvPr>
            <p:ph idx="1"/>
          </p:nvPr>
        </p:nvPicPr>
        <p:blipFill>
          <a:blip r:embed="rId3"/>
          <a:srcRect/>
          <a:stretch>
            <a:fillRect/>
          </a:stretch>
        </p:blipFill>
        <p:spPr>
          <a:xfrm>
            <a:off x="1957388" y="1429652"/>
            <a:ext cx="5229224" cy="3199497"/>
          </a:xfrm>
        </p:spPr>
      </p:pic>
      <p:pic>
        <p:nvPicPr>
          <p:cNvPr id="4" name="Picture 2" descr="\\k12\shares\user data\leanne.eko\My Pictures\Mollies tray photos\JUICE.jpg">
            <a:extLst>
              <a:ext uri="{FF2B5EF4-FFF2-40B4-BE49-F238E27FC236}">
                <a16:creationId xmlns:a16="http://schemas.microsoft.com/office/drawing/2014/main" id="{BFDDC1A3-7440-CE79-302B-16CD55488C37}"/>
              </a:ext>
            </a:extLst>
          </p:cNvPr>
          <p:cNvPicPr>
            <a:picLocks noChangeAspect="1"/>
          </p:cNvPicPr>
          <p:nvPr/>
        </p:nvPicPr>
        <p:blipFill>
          <a:blip r:embed="rId4"/>
          <a:srcRect/>
          <a:stretch>
            <a:fillRect/>
          </a:stretch>
        </p:blipFill>
        <p:spPr>
          <a:xfrm>
            <a:off x="5038693" y="1694550"/>
            <a:ext cx="1339457" cy="1172471"/>
          </a:xfrm>
          <a:prstGeom prst="rect">
            <a:avLst/>
          </a:prstGeom>
          <a:noFill/>
          <a:ln cap="flat">
            <a:noFill/>
          </a:ln>
        </p:spPr>
      </p:pic>
      <p:sp>
        <p:nvSpPr>
          <p:cNvPr id="7" name="TextBox 15">
            <a:extLst>
              <a:ext uri="{FF2B5EF4-FFF2-40B4-BE49-F238E27FC236}">
                <a16:creationId xmlns:a16="http://schemas.microsoft.com/office/drawing/2014/main" id="{3CF58677-484B-8AD9-4E14-80A7160AE750}"/>
              </a:ext>
            </a:extLst>
          </p:cNvPr>
          <p:cNvSpPr txBox="1"/>
          <p:nvPr/>
        </p:nvSpPr>
        <p:spPr>
          <a:xfrm>
            <a:off x="2236220" y="3417938"/>
            <a:ext cx="1522935" cy="536750"/>
          </a:xfrm>
          <a:prstGeom prst="rect">
            <a:avLst/>
          </a:prstGeom>
          <a:solidFill>
            <a:srgbClr val="FFFFFF"/>
          </a:solid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3038" b="1">
                <a:solidFill>
                  <a:srgbClr val="00B050"/>
                </a:solidFill>
                <a:latin typeface="Calibri"/>
              </a:rPr>
              <a:t>YES</a:t>
            </a:r>
            <a:r>
              <a:rPr lang="en-US" sz="3038">
                <a:solidFill>
                  <a:srgbClr val="000000"/>
                </a:solidFill>
                <a:latin typeface="Calibri"/>
              </a:rPr>
              <a:t> </a:t>
            </a:r>
          </a:p>
        </p:txBody>
      </p:sp>
      <p:sp>
        <p:nvSpPr>
          <p:cNvPr id="8" name="TextBox 1">
            <a:extLst>
              <a:ext uri="{FF2B5EF4-FFF2-40B4-BE49-F238E27FC236}">
                <a16:creationId xmlns:a16="http://schemas.microsoft.com/office/drawing/2014/main" id="{463D27AA-6412-2AEC-A5F3-AD4CAD433AEF}"/>
              </a:ext>
            </a:extLst>
          </p:cNvPr>
          <p:cNvSpPr txBox="1"/>
          <p:nvPr/>
        </p:nvSpPr>
        <p:spPr>
          <a:xfrm>
            <a:off x="2521411" y="1007022"/>
            <a:ext cx="5144568"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There are 3 items including ½ cup of fruit.</a:t>
            </a:r>
            <a:endParaRPr lang="en-US" sz="2475" dirty="0">
              <a:solidFill>
                <a:srgbClr val="000000"/>
              </a:solidFill>
              <a:latin typeface="Calibri"/>
            </a:endParaRPr>
          </a:p>
        </p:txBody>
      </p:sp>
      <p:pic>
        <p:nvPicPr>
          <p:cNvPr id="10" name="Picture 16">
            <a:extLst>
              <a:ext uri="{FF2B5EF4-FFF2-40B4-BE49-F238E27FC236}">
                <a16:creationId xmlns:a16="http://schemas.microsoft.com/office/drawing/2014/main" id="{3D5AF000-1CB4-F3CF-25AB-F261D10B72D0}"/>
              </a:ext>
            </a:extLst>
          </p:cNvPr>
          <p:cNvPicPr>
            <a:picLocks noChangeAspect="1"/>
          </p:cNvPicPr>
          <p:nvPr/>
        </p:nvPicPr>
        <p:blipFill>
          <a:blip r:embed="rId5"/>
          <a:srcRect/>
          <a:stretch>
            <a:fillRect/>
          </a:stretch>
        </p:blipFill>
        <p:spPr>
          <a:xfrm>
            <a:off x="3979654" y="3106934"/>
            <a:ext cx="1680875" cy="1241229"/>
          </a:xfrm>
          <a:prstGeom prst="rect">
            <a:avLst/>
          </a:prstGeom>
          <a:noFill/>
          <a:ln cap="flat">
            <a:noFill/>
          </a:ln>
        </p:spPr>
      </p:pic>
      <p:pic>
        <p:nvPicPr>
          <p:cNvPr id="11" name="Picture 3">
            <a:extLst>
              <a:ext uri="{FF2B5EF4-FFF2-40B4-BE49-F238E27FC236}">
                <a16:creationId xmlns:a16="http://schemas.microsoft.com/office/drawing/2014/main" id="{046C8E0A-C49F-99F4-93D8-A80FDCB246AA}"/>
              </a:ext>
            </a:extLst>
          </p:cNvPr>
          <p:cNvPicPr>
            <a:picLocks noChangeAspect="1"/>
          </p:cNvPicPr>
          <p:nvPr/>
        </p:nvPicPr>
        <p:blipFill>
          <a:blip r:embed="rId6"/>
          <a:srcRect/>
          <a:stretch>
            <a:fillRect/>
          </a:stretch>
        </p:blipFill>
        <p:spPr>
          <a:xfrm>
            <a:off x="5202613" y="3749124"/>
            <a:ext cx="878201" cy="707725"/>
          </a:xfrm>
          <a:prstGeom prst="rect">
            <a:avLst/>
          </a:prstGeom>
          <a:noFill/>
          <a:ln cap="flat">
            <a:noFill/>
          </a:ln>
        </p:spPr>
      </p:pic>
      <p:sp>
        <p:nvSpPr>
          <p:cNvPr id="12" name="Rectangle 10">
            <a:extLst>
              <a:ext uri="{FF2B5EF4-FFF2-40B4-BE49-F238E27FC236}">
                <a16:creationId xmlns:a16="http://schemas.microsoft.com/office/drawing/2014/main" id="{FEB11581-9877-05EC-9FB6-83F9FBAEA3EF}"/>
              </a:ext>
            </a:extLst>
          </p:cNvPr>
          <p:cNvSpPr/>
          <p:nvPr/>
        </p:nvSpPr>
        <p:spPr>
          <a:xfrm>
            <a:off x="5301227" y="2717424"/>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Fruit</a:t>
            </a:r>
          </a:p>
        </p:txBody>
      </p:sp>
      <p:sp>
        <p:nvSpPr>
          <p:cNvPr id="13" name="Rectangle 16">
            <a:extLst>
              <a:ext uri="{FF2B5EF4-FFF2-40B4-BE49-F238E27FC236}">
                <a16:creationId xmlns:a16="http://schemas.microsoft.com/office/drawing/2014/main" id="{AF669F7C-34BB-1F15-0007-2D24645F5D95}"/>
              </a:ext>
            </a:extLst>
          </p:cNvPr>
          <p:cNvSpPr/>
          <p:nvPr/>
        </p:nvSpPr>
        <p:spPr>
          <a:xfrm>
            <a:off x="4358153" y="4154754"/>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2 oz eq Grain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FAD50C0-BB85-4248-3632-CE537CE04E89}"/>
              </a:ext>
            </a:extLst>
          </p:cNvPr>
          <p:cNvPicPr>
            <a:picLocks noGrp="1" noChangeAspect="1"/>
          </p:cNvPicPr>
          <p:nvPr>
            <p:ph idx="1"/>
          </p:nvPr>
        </p:nvPicPr>
        <p:blipFill>
          <a:blip r:embed="rId3"/>
          <a:srcRect/>
          <a:stretch>
            <a:fillRect/>
          </a:stretch>
        </p:blipFill>
        <p:spPr>
          <a:xfrm>
            <a:off x="1957388" y="1429652"/>
            <a:ext cx="5229224" cy="3199497"/>
          </a:xfrm>
        </p:spPr>
      </p:pic>
      <p:pic>
        <p:nvPicPr>
          <p:cNvPr id="3" name="Picture 2">
            <a:extLst>
              <a:ext uri="{FF2B5EF4-FFF2-40B4-BE49-F238E27FC236}">
                <a16:creationId xmlns:a16="http://schemas.microsoft.com/office/drawing/2014/main" id="{0DDD6C90-F770-9DA8-A4C9-58272365098C}"/>
              </a:ext>
            </a:extLst>
          </p:cNvPr>
          <p:cNvPicPr>
            <a:picLocks noChangeAspect="1"/>
          </p:cNvPicPr>
          <p:nvPr/>
        </p:nvPicPr>
        <p:blipFill>
          <a:blip r:embed="rId4"/>
          <a:srcRect/>
          <a:stretch>
            <a:fillRect/>
          </a:stretch>
        </p:blipFill>
        <p:spPr>
          <a:xfrm rot="1803442">
            <a:off x="1831026" y="2945718"/>
            <a:ext cx="2062756" cy="1546623"/>
          </a:xfrm>
          <a:prstGeom prst="rect">
            <a:avLst/>
          </a:prstGeom>
          <a:noFill/>
          <a:ln cap="flat">
            <a:noFill/>
          </a:ln>
        </p:spPr>
      </p:pic>
      <p:sp>
        <p:nvSpPr>
          <p:cNvPr id="4" name="Rectangle 8">
            <a:extLst>
              <a:ext uri="{FF2B5EF4-FFF2-40B4-BE49-F238E27FC236}">
                <a16:creationId xmlns:a16="http://schemas.microsoft.com/office/drawing/2014/main" id="{05070A64-DFFD-E356-1B02-F40C883EE9BA}"/>
              </a:ext>
            </a:extLst>
          </p:cNvPr>
          <p:cNvSpPr/>
          <p:nvPr/>
        </p:nvSpPr>
        <p:spPr>
          <a:xfrm>
            <a:off x="2943225" y="4072829"/>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a:t>
            </a:r>
            <a:r>
              <a:rPr lang="en-US" sz="1013" b="1" dirty="0">
                <a:solidFill>
                  <a:srgbClr val="000000"/>
                </a:solidFill>
                <a:highlight>
                  <a:srgbClr val="FFFF00"/>
                </a:highlight>
                <a:latin typeface="Calibri"/>
              </a:rPr>
              <a:t>cup Fruit</a:t>
            </a:r>
          </a:p>
        </p:txBody>
      </p:sp>
      <p:pic>
        <p:nvPicPr>
          <p:cNvPr id="5" name="Picture 2" descr="\\k12\shares\user data\leanne.eko\My Pictures\Mollies tray photos\JUICE.jpg">
            <a:extLst>
              <a:ext uri="{FF2B5EF4-FFF2-40B4-BE49-F238E27FC236}">
                <a16:creationId xmlns:a16="http://schemas.microsoft.com/office/drawing/2014/main" id="{1EDEFEFA-05D1-2500-FA7A-1DBBFAA05B7F}"/>
              </a:ext>
            </a:extLst>
          </p:cNvPr>
          <p:cNvPicPr>
            <a:picLocks noChangeAspect="1"/>
          </p:cNvPicPr>
          <p:nvPr/>
        </p:nvPicPr>
        <p:blipFill>
          <a:blip r:embed="rId5"/>
          <a:srcRect/>
          <a:stretch>
            <a:fillRect/>
          </a:stretch>
        </p:blipFill>
        <p:spPr>
          <a:xfrm>
            <a:off x="3578811" y="1661865"/>
            <a:ext cx="1298377" cy="1136747"/>
          </a:xfrm>
          <a:prstGeom prst="rect">
            <a:avLst/>
          </a:prstGeom>
          <a:noFill/>
          <a:ln cap="flat">
            <a:noFill/>
          </a:ln>
        </p:spPr>
      </p:pic>
      <p:sp>
        <p:nvSpPr>
          <p:cNvPr id="6" name="Rectangle 10">
            <a:extLst>
              <a:ext uri="{FF2B5EF4-FFF2-40B4-BE49-F238E27FC236}">
                <a16:creationId xmlns:a16="http://schemas.microsoft.com/office/drawing/2014/main" id="{FD827AFD-F0C9-0786-BACB-6537D6714C2D}"/>
              </a:ext>
            </a:extLst>
          </p:cNvPr>
          <p:cNvSpPr/>
          <p:nvPr/>
        </p:nvSpPr>
        <p:spPr>
          <a:xfrm>
            <a:off x="3835924" y="2696085"/>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Fruit</a:t>
            </a:r>
          </a:p>
        </p:txBody>
      </p:sp>
      <p:sp>
        <p:nvSpPr>
          <p:cNvPr id="7" name="Rectangle 13">
            <a:extLst>
              <a:ext uri="{FF2B5EF4-FFF2-40B4-BE49-F238E27FC236}">
                <a16:creationId xmlns:a16="http://schemas.microsoft.com/office/drawing/2014/main" id="{72A6D0D9-997E-F232-3459-40C691A00A8D}"/>
              </a:ext>
            </a:extLst>
          </p:cNvPr>
          <p:cNvSpPr/>
          <p:nvPr/>
        </p:nvSpPr>
        <p:spPr>
          <a:xfrm>
            <a:off x="5832630" y="2904404"/>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cup milk</a:t>
            </a:r>
          </a:p>
        </p:txBody>
      </p:sp>
      <p:pic>
        <p:nvPicPr>
          <p:cNvPr id="8" name="Picture 10" descr="http://www.foodprofile.com/productionservice/WEB-AFSProfileMatchingService/Images/00009063111-F.jpg">
            <a:extLst>
              <a:ext uri="{FF2B5EF4-FFF2-40B4-BE49-F238E27FC236}">
                <a16:creationId xmlns:a16="http://schemas.microsoft.com/office/drawing/2014/main" id="{DE4C9088-C151-CE8E-499B-B0863471D367}"/>
              </a:ext>
            </a:extLst>
          </p:cNvPr>
          <p:cNvPicPr>
            <a:picLocks noChangeAspect="1"/>
          </p:cNvPicPr>
          <p:nvPr/>
        </p:nvPicPr>
        <p:blipFill>
          <a:blip r:embed="rId6"/>
          <a:srcRect/>
          <a:stretch>
            <a:fillRect/>
          </a:stretch>
        </p:blipFill>
        <p:spPr>
          <a:xfrm>
            <a:off x="4285740" y="3029398"/>
            <a:ext cx="1685031" cy="1225154"/>
          </a:xfrm>
          <a:prstGeom prst="rect">
            <a:avLst/>
          </a:prstGeom>
          <a:noFill/>
          <a:ln cap="flat">
            <a:noFill/>
          </a:ln>
        </p:spPr>
      </p:pic>
      <p:sp>
        <p:nvSpPr>
          <p:cNvPr id="9" name="Rectangle 15">
            <a:extLst>
              <a:ext uri="{FF2B5EF4-FFF2-40B4-BE49-F238E27FC236}">
                <a16:creationId xmlns:a16="http://schemas.microsoft.com/office/drawing/2014/main" id="{F1B2ED34-E6AE-FAE6-1E1D-96F9F7BA7956}"/>
              </a:ext>
            </a:extLst>
          </p:cNvPr>
          <p:cNvSpPr/>
          <p:nvPr/>
        </p:nvSpPr>
        <p:spPr>
          <a:xfrm>
            <a:off x="4313576" y="4043422"/>
            <a:ext cx="1685031" cy="484550"/>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2 oz eq Grain + </a:t>
            </a:r>
          </a:p>
          <a:p>
            <a:pPr algn="ctr" defTabSz="685800">
              <a:defRPr sz="1800" b="0" i="0" u="none" strike="noStrike" kern="0" cap="none" spc="0" baseline="0">
                <a:solidFill>
                  <a:srgbClr val="000000"/>
                </a:solidFill>
                <a:uFillTx/>
              </a:defRPr>
            </a:pPr>
            <a:r>
              <a:rPr lang="en-US" sz="1013" b="1" dirty="0">
                <a:solidFill>
                  <a:srgbClr val="000000"/>
                </a:solidFill>
                <a:latin typeface="Calibri"/>
              </a:rPr>
              <a:t>2 oz eq M/MA</a:t>
            </a:r>
          </a:p>
        </p:txBody>
      </p:sp>
      <p:pic>
        <p:nvPicPr>
          <p:cNvPr id="10" name="Picture 16">
            <a:extLst>
              <a:ext uri="{FF2B5EF4-FFF2-40B4-BE49-F238E27FC236}">
                <a16:creationId xmlns:a16="http://schemas.microsoft.com/office/drawing/2014/main" id="{772946E5-0872-CA64-2C6D-A763423B0DC5}"/>
              </a:ext>
            </a:extLst>
          </p:cNvPr>
          <p:cNvPicPr>
            <a:picLocks noChangeAspect="1"/>
          </p:cNvPicPr>
          <p:nvPr/>
        </p:nvPicPr>
        <p:blipFill>
          <a:blip r:embed="rId7"/>
          <a:srcRect l="16423" t="10593" r="10949" b="5866"/>
          <a:stretch>
            <a:fillRect/>
          </a:stretch>
        </p:blipFill>
        <p:spPr>
          <a:xfrm>
            <a:off x="5813524" y="1438122"/>
            <a:ext cx="852607" cy="1487329"/>
          </a:xfrm>
          <a:prstGeom prst="rect">
            <a:avLst/>
          </a:prstGeom>
          <a:noFill/>
          <a:ln cap="flat">
            <a:noFill/>
          </a:ln>
        </p:spPr>
      </p:pic>
      <p:pic>
        <p:nvPicPr>
          <p:cNvPr id="11" name="Picture 3">
            <a:extLst>
              <a:ext uri="{FF2B5EF4-FFF2-40B4-BE49-F238E27FC236}">
                <a16:creationId xmlns:a16="http://schemas.microsoft.com/office/drawing/2014/main" id="{5D10D9F6-45CC-E539-B15D-CCE2999AD924}"/>
              </a:ext>
            </a:extLst>
          </p:cNvPr>
          <p:cNvPicPr>
            <a:picLocks noChangeAspect="1"/>
          </p:cNvPicPr>
          <p:nvPr/>
        </p:nvPicPr>
        <p:blipFill>
          <a:blip r:embed="rId8"/>
          <a:srcRect/>
          <a:stretch>
            <a:fillRect/>
          </a:stretch>
        </p:blipFill>
        <p:spPr>
          <a:xfrm>
            <a:off x="5072181" y="1448094"/>
            <a:ext cx="864396" cy="1488577"/>
          </a:xfrm>
          <a:prstGeom prst="rect">
            <a:avLst/>
          </a:prstGeom>
          <a:noFill/>
          <a:ln cap="flat">
            <a:noFill/>
          </a:ln>
        </p:spPr>
      </p:pic>
      <p:sp>
        <p:nvSpPr>
          <p:cNvPr id="12" name="Title 1">
            <a:extLst>
              <a:ext uri="{FF2B5EF4-FFF2-40B4-BE49-F238E27FC236}">
                <a16:creationId xmlns:a16="http://schemas.microsoft.com/office/drawing/2014/main" id="{601AAFA0-DD7C-0CF9-5570-216E97D58646}"/>
              </a:ext>
            </a:extLst>
          </p:cNvPr>
          <p:cNvSpPr txBox="1">
            <a:spLocks noGrp="1"/>
          </p:cNvSpPr>
          <p:nvPr>
            <p:ph type="title"/>
          </p:nvPr>
        </p:nvSpPr>
        <p:spPr>
          <a:xfrm>
            <a:off x="1550632" y="398539"/>
            <a:ext cx="6198446" cy="518197"/>
          </a:xfrm>
        </p:spPr>
        <p:txBody>
          <a:bodyPr>
            <a:normAutofit fontScale="90000"/>
          </a:bodyPr>
          <a:lstStyle/>
          <a:p>
            <a:pPr lvl="0"/>
            <a:r>
              <a:rPr lang="en-US"/>
              <a:t>Offer Versus Serve - Breakfast</a:t>
            </a:r>
          </a:p>
        </p:txBody>
      </p:sp>
      <p:sp>
        <p:nvSpPr>
          <p:cNvPr id="13" name="TextBox 19">
            <a:extLst>
              <a:ext uri="{FF2B5EF4-FFF2-40B4-BE49-F238E27FC236}">
                <a16:creationId xmlns:a16="http://schemas.microsoft.com/office/drawing/2014/main" id="{46F13363-67DA-13BA-4131-A6C5C3903604}"/>
              </a:ext>
            </a:extLst>
          </p:cNvPr>
          <p:cNvSpPr txBox="1"/>
          <p:nvPr/>
        </p:nvSpPr>
        <p:spPr>
          <a:xfrm>
            <a:off x="3915683" y="926865"/>
            <a:ext cx="1459588" cy="536750"/>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sz="3038">
                <a:solidFill>
                  <a:srgbClr val="000000"/>
                </a:solidFill>
                <a:latin typeface="Calibri"/>
              </a:rPr>
              <a:t>Offered</a:t>
            </a:r>
            <a:r>
              <a:rPr lang="en-US" sz="1013">
                <a:solidFill>
                  <a:srgbClr val="000000"/>
                </a:solidFill>
                <a:latin typeface="Calibri"/>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4E1435D-A362-B975-B828-2B34D38600FD}"/>
              </a:ext>
            </a:extLst>
          </p:cNvPr>
          <p:cNvPicPr>
            <a:picLocks noGrp="1" noChangeAspect="1"/>
          </p:cNvPicPr>
          <p:nvPr>
            <p:ph idx="1"/>
          </p:nvPr>
        </p:nvPicPr>
        <p:blipFill>
          <a:blip r:embed="rId3"/>
          <a:srcRect/>
          <a:stretch>
            <a:fillRect/>
          </a:stretch>
        </p:blipFill>
        <p:spPr>
          <a:xfrm>
            <a:off x="1957388" y="1429652"/>
            <a:ext cx="5229224" cy="3199497"/>
          </a:xfrm>
        </p:spPr>
      </p:pic>
      <p:sp>
        <p:nvSpPr>
          <p:cNvPr id="5" name="Title 1">
            <a:extLst>
              <a:ext uri="{FF2B5EF4-FFF2-40B4-BE49-F238E27FC236}">
                <a16:creationId xmlns:a16="http://schemas.microsoft.com/office/drawing/2014/main" id="{4B6DAEEB-C10C-EE17-57D6-42A95B3CBE34}"/>
              </a:ext>
            </a:extLst>
          </p:cNvPr>
          <p:cNvSpPr txBox="1">
            <a:spLocks noGrp="1"/>
          </p:cNvSpPr>
          <p:nvPr>
            <p:ph type="title"/>
          </p:nvPr>
        </p:nvSpPr>
        <p:spPr>
          <a:xfrm>
            <a:off x="1550632" y="398539"/>
            <a:ext cx="6198446" cy="518197"/>
          </a:xfrm>
        </p:spPr>
        <p:txBody>
          <a:bodyPr>
            <a:normAutofit fontScale="90000"/>
          </a:bodyPr>
          <a:lstStyle/>
          <a:p>
            <a:pPr lvl="0"/>
            <a:r>
              <a:rPr lang="en-US"/>
              <a:t>Offer Versus Serve - Breakfast</a:t>
            </a:r>
          </a:p>
        </p:txBody>
      </p:sp>
      <p:sp>
        <p:nvSpPr>
          <p:cNvPr id="7" name="TextBox 1">
            <a:extLst>
              <a:ext uri="{FF2B5EF4-FFF2-40B4-BE49-F238E27FC236}">
                <a16:creationId xmlns:a16="http://schemas.microsoft.com/office/drawing/2014/main" id="{5DDEBA08-E4ED-78D7-F3E9-D6895C1AB26E}"/>
              </a:ext>
            </a:extLst>
          </p:cNvPr>
          <p:cNvSpPr txBox="1"/>
          <p:nvPr/>
        </p:nvSpPr>
        <p:spPr>
          <a:xfrm>
            <a:off x="2170632" y="928566"/>
            <a:ext cx="6272613"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What the students selects. Is this Reimbursable?</a:t>
            </a:r>
            <a:endParaRPr lang="en-US" sz="2400" dirty="0">
              <a:solidFill>
                <a:srgbClr val="000000"/>
              </a:solidFill>
              <a:latin typeface="Calibri"/>
            </a:endParaRPr>
          </a:p>
        </p:txBody>
      </p:sp>
      <p:pic>
        <p:nvPicPr>
          <p:cNvPr id="6" name="Picture 2" descr="\\k12\shares\user data\leanne.eko\My Pictures\Mollies tray photos\JUICE.jpg">
            <a:extLst>
              <a:ext uri="{FF2B5EF4-FFF2-40B4-BE49-F238E27FC236}">
                <a16:creationId xmlns:a16="http://schemas.microsoft.com/office/drawing/2014/main" id="{5AD3A068-E433-22B6-DE4E-CD704F2ED6B6}"/>
              </a:ext>
            </a:extLst>
          </p:cNvPr>
          <p:cNvPicPr>
            <a:picLocks noChangeAspect="1"/>
          </p:cNvPicPr>
          <p:nvPr/>
        </p:nvPicPr>
        <p:blipFill>
          <a:blip r:embed="rId4"/>
          <a:srcRect/>
          <a:stretch>
            <a:fillRect/>
          </a:stretch>
        </p:blipFill>
        <p:spPr>
          <a:xfrm>
            <a:off x="3578811" y="1661865"/>
            <a:ext cx="1298377" cy="1136747"/>
          </a:xfrm>
          <a:prstGeom prst="rect">
            <a:avLst/>
          </a:prstGeom>
          <a:noFill/>
          <a:ln cap="flat">
            <a:noFill/>
          </a:ln>
        </p:spPr>
      </p:pic>
      <p:sp>
        <p:nvSpPr>
          <p:cNvPr id="8" name="Rectangle 10">
            <a:extLst>
              <a:ext uri="{FF2B5EF4-FFF2-40B4-BE49-F238E27FC236}">
                <a16:creationId xmlns:a16="http://schemas.microsoft.com/office/drawing/2014/main" id="{CD15F00A-13A4-FF67-617E-92FCACDA7570}"/>
              </a:ext>
            </a:extLst>
          </p:cNvPr>
          <p:cNvSpPr/>
          <p:nvPr/>
        </p:nvSpPr>
        <p:spPr>
          <a:xfrm>
            <a:off x="3835924" y="2696085"/>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Fruit</a:t>
            </a:r>
          </a:p>
        </p:txBody>
      </p:sp>
      <p:pic>
        <p:nvPicPr>
          <p:cNvPr id="9" name="Picture 10" descr="http://www.foodprofile.com/productionservice/WEB-AFSProfileMatchingService/Images/00009063111-F.jpg">
            <a:extLst>
              <a:ext uri="{FF2B5EF4-FFF2-40B4-BE49-F238E27FC236}">
                <a16:creationId xmlns:a16="http://schemas.microsoft.com/office/drawing/2014/main" id="{D5EC0855-D2A8-64C6-DF29-462F63549F64}"/>
              </a:ext>
            </a:extLst>
          </p:cNvPr>
          <p:cNvPicPr>
            <a:picLocks noChangeAspect="1"/>
          </p:cNvPicPr>
          <p:nvPr/>
        </p:nvPicPr>
        <p:blipFill>
          <a:blip r:embed="rId5"/>
          <a:srcRect/>
          <a:stretch>
            <a:fillRect/>
          </a:stretch>
        </p:blipFill>
        <p:spPr>
          <a:xfrm>
            <a:off x="4285740" y="3029398"/>
            <a:ext cx="1685031" cy="1225154"/>
          </a:xfrm>
          <a:prstGeom prst="rect">
            <a:avLst/>
          </a:prstGeom>
          <a:noFill/>
          <a:ln cap="flat">
            <a:noFill/>
          </a:ln>
        </p:spPr>
      </p:pic>
      <p:sp>
        <p:nvSpPr>
          <p:cNvPr id="11" name="Rectangle 15">
            <a:extLst>
              <a:ext uri="{FF2B5EF4-FFF2-40B4-BE49-F238E27FC236}">
                <a16:creationId xmlns:a16="http://schemas.microsoft.com/office/drawing/2014/main" id="{9DA4591B-8973-FEFE-3754-3A019FFC0308}"/>
              </a:ext>
            </a:extLst>
          </p:cNvPr>
          <p:cNvSpPr/>
          <p:nvPr/>
        </p:nvSpPr>
        <p:spPr>
          <a:xfrm>
            <a:off x="4313576" y="4043422"/>
            <a:ext cx="1685031" cy="484550"/>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2 oz eq Grain + </a:t>
            </a:r>
          </a:p>
          <a:p>
            <a:pPr algn="ctr" defTabSz="685800">
              <a:defRPr sz="1800" b="0" i="0" u="none" strike="noStrike" kern="0" cap="none" spc="0" baseline="0">
                <a:solidFill>
                  <a:srgbClr val="000000"/>
                </a:solidFill>
                <a:uFillTx/>
              </a:defRPr>
            </a:pPr>
            <a:r>
              <a:rPr lang="en-US" sz="1013" b="1" dirty="0">
                <a:solidFill>
                  <a:srgbClr val="000000"/>
                </a:solidFill>
                <a:latin typeface="Calibri"/>
              </a:rPr>
              <a:t>2 oz eq M/MA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C169-267A-DDC7-832D-7E66F8B597CF}"/>
              </a:ext>
            </a:extLst>
          </p:cNvPr>
          <p:cNvSpPr txBox="1">
            <a:spLocks noGrp="1"/>
          </p:cNvSpPr>
          <p:nvPr>
            <p:ph type="title"/>
          </p:nvPr>
        </p:nvSpPr>
        <p:spPr>
          <a:xfrm>
            <a:off x="1550632" y="398539"/>
            <a:ext cx="6198446" cy="518197"/>
          </a:xfrm>
        </p:spPr>
        <p:txBody>
          <a:bodyPr>
            <a:normAutofit fontScale="90000"/>
          </a:bodyPr>
          <a:lstStyle/>
          <a:p>
            <a:pPr lvl="0"/>
            <a:r>
              <a:rPr lang="en-US"/>
              <a:t>Offer Versus Serve - Breakfast</a:t>
            </a:r>
          </a:p>
        </p:txBody>
      </p:sp>
      <p:pic>
        <p:nvPicPr>
          <p:cNvPr id="3" name="Content Placeholder 2">
            <a:extLst>
              <a:ext uri="{FF2B5EF4-FFF2-40B4-BE49-F238E27FC236}">
                <a16:creationId xmlns:a16="http://schemas.microsoft.com/office/drawing/2014/main" id="{4A98F28A-269F-61CE-308D-5934225376D0}"/>
              </a:ext>
            </a:extLst>
          </p:cNvPr>
          <p:cNvPicPr>
            <a:picLocks noGrp="1" noChangeAspect="1"/>
          </p:cNvPicPr>
          <p:nvPr>
            <p:ph idx="1"/>
          </p:nvPr>
        </p:nvPicPr>
        <p:blipFill>
          <a:blip r:embed="rId3"/>
          <a:srcRect/>
          <a:stretch>
            <a:fillRect/>
          </a:stretch>
        </p:blipFill>
        <p:spPr>
          <a:xfrm>
            <a:off x="1957388" y="1429652"/>
            <a:ext cx="5229224" cy="3199497"/>
          </a:xfrm>
        </p:spPr>
      </p:pic>
      <p:sp>
        <p:nvSpPr>
          <p:cNvPr id="6" name="TextBox 13">
            <a:extLst>
              <a:ext uri="{FF2B5EF4-FFF2-40B4-BE49-F238E27FC236}">
                <a16:creationId xmlns:a16="http://schemas.microsoft.com/office/drawing/2014/main" id="{E82A301A-CAB6-26BB-467F-490AB5B9FD4B}"/>
              </a:ext>
            </a:extLst>
          </p:cNvPr>
          <p:cNvSpPr txBox="1"/>
          <p:nvPr/>
        </p:nvSpPr>
        <p:spPr>
          <a:xfrm>
            <a:off x="2236220" y="3417938"/>
            <a:ext cx="1522935" cy="536750"/>
          </a:xfrm>
          <a:prstGeom prst="rect">
            <a:avLst/>
          </a:prstGeom>
          <a:solidFill>
            <a:srgbClr val="FFFFFF"/>
          </a:solid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3038" b="1">
                <a:solidFill>
                  <a:srgbClr val="00B050"/>
                </a:solidFill>
                <a:latin typeface="Calibri"/>
              </a:rPr>
              <a:t>YES</a:t>
            </a:r>
            <a:r>
              <a:rPr lang="en-US" sz="3038">
                <a:solidFill>
                  <a:srgbClr val="000000"/>
                </a:solidFill>
                <a:latin typeface="Calibri"/>
              </a:rPr>
              <a:t> </a:t>
            </a:r>
          </a:p>
        </p:txBody>
      </p:sp>
      <p:sp>
        <p:nvSpPr>
          <p:cNvPr id="7" name="TextBox 1">
            <a:extLst>
              <a:ext uri="{FF2B5EF4-FFF2-40B4-BE49-F238E27FC236}">
                <a16:creationId xmlns:a16="http://schemas.microsoft.com/office/drawing/2014/main" id="{B244495D-5097-016E-DFA4-888379B42B54}"/>
              </a:ext>
            </a:extLst>
          </p:cNvPr>
          <p:cNvSpPr txBox="1"/>
          <p:nvPr/>
        </p:nvSpPr>
        <p:spPr>
          <a:xfrm>
            <a:off x="2521411" y="1007022"/>
            <a:ext cx="5144568"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There are 5 items including ½ cup of fruit.</a:t>
            </a:r>
            <a:endParaRPr lang="en-US" sz="2475" dirty="0">
              <a:solidFill>
                <a:srgbClr val="000000"/>
              </a:solidFill>
              <a:latin typeface="Calibri"/>
            </a:endParaRPr>
          </a:p>
        </p:txBody>
      </p:sp>
      <p:pic>
        <p:nvPicPr>
          <p:cNvPr id="8" name="Picture 2" descr="\\k12\shares\user data\leanne.eko\My Pictures\Mollies tray photos\JUICE.jpg">
            <a:extLst>
              <a:ext uri="{FF2B5EF4-FFF2-40B4-BE49-F238E27FC236}">
                <a16:creationId xmlns:a16="http://schemas.microsoft.com/office/drawing/2014/main" id="{E4DBC09E-108F-6AC9-0CC3-AFD27A6CAA59}"/>
              </a:ext>
            </a:extLst>
          </p:cNvPr>
          <p:cNvPicPr>
            <a:picLocks noChangeAspect="1"/>
          </p:cNvPicPr>
          <p:nvPr/>
        </p:nvPicPr>
        <p:blipFill>
          <a:blip r:embed="rId4"/>
          <a:srcRect/>
          <a:stretch>
            <a:fillRect/>
          </a:stretch>
        </p:blipFill>
        <p:spPr>
          <a:xfrm>
            <a:off x="3578811" y="1661865"/>
            <a:ext cx="1298377" cy="1136747"/>
          </a:xfrm>
          <a:prstGeom prst="rect">
            <a:avLst/>
          </a:prstGeom>
          <a:noFill/>
          <a:ln cap="flat">
            <a:noFill/>
          </a:ln>
        </p:spPr>
      </p:pic>
      <p:sp>
        <p:nvSpPr>
          <p:cNvPr id="9" name="Rectangle 10">
            <a:extLst>
              <a:ext uri="{FF2B5EF4-FFF2-40B4-BE49-F238E27FC236}">
                <a16:creationId xmlns:a16="http://schemas.microsoft.com/office/drawing/2014/main" id="{473E4D5B-8CB4-D6B5-7594-B1F6264936C8}"/>
              </a:ext>
            </a:extLst>
          </p:cNvPr>
          <p:cNvSpPr/>
          <p:nvPr/>
        </p:nvSpPr>
        <p:spPr>
          <a:xfrm>
            <a:off x="3835924" y="2696085"/>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Fruit</a:t>
            </a:r>
          </a:p>
        </p:txBody>
      </p:sp>
      <p:pic>
        <p:nvPicPr>
          <p:cNvPr id="10" name="Picture 10" descr="http://www.foodprofile.com/productionservice/WEB-AFSProfileMatchingService/Images/00009063111-F.jpg">
            <a:extLst>
              <a:ext uri="{FF2B5EF4-FFF2-40B4-BE49-F238E27FC236}">
                <a16:creationId xmlns:a16="http://schemas.microsoft.com/office/drawing/2014/main" id="{3A1F94DB-6894-ADFE-C7BF-EC22BCF11C7D}"/>
              </a:ext>
            </a:extLst>
          </p:cNvPr>
          <p:cNvPicPr>
            <a:picLocks noChangeAspect="1"/>
          </p:cNvPicPr>
          <p:nvPr/>
        </p:nvPicPr>
        <p:blipFill>
          <a:blip r:embed="rId5"/>
          <a:srcRect/>
          <a:stretch>
            <a:fillRect/>
          </a:stretch>
        </p:blipFill>
        <p:spPr>
          <a:xfrm>
            <a:off x="4285740" y="3029398"/>
            <a:ext cx="1685031" cy="1225154"/>
          </a:xfrm>
          <a:prstGeom prst="rect">
            <a:avLst/>
          </a:prstGeom>
          <a:noFill/>
          <a:ln cap="flat">
            <a:noFill/>
          </a:ln>
        </p:spPr>
      </p:pic>
      <p:sp>
        <p:nvSpPr>
          <p:cNvPr id="12" name="Rectangle 15">
            <a:extLst>
              <a:ext uri="{FF2B5EF4-FFF2-40B4-BE49-F238E27FC236}">
                <a16:creationId xmlns:a16="http://schemas.microsoft.com/office/drawing/2014/main" id="{35FE5200-481F-AB98-A0D0-B4EE9A43581A}"/>
              </a:ext>
            </a:extLst>
          </p:cNvPr>
          <p:cNvSpPr/>
          <p:nvPr/>
        </p:nvSpPr>
        <p:spPr>
          <a:xfrm>
            <a:off x="4313576" y="4043422"/>
            <a:ext cx="1685031" cy="484550"/>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2 oz eq Grain + </a:t>
            </a:r>
          </a:p>
          <a:p>
            <a:pPr algn="ctr" defTabSz="685800">
              <a:defRPr sz="1800" b="0" i="0" u="none" strike="noStrike" kern="0" cap="none" spc="0" baseline="0">
                <a:solidFill>
                  <a:srgbClr val="000000"/>
                </a:solidFill>
                <a:uFillTx/>
              </a:defRPr>
            </a:pPr>
            <a:r>
              <a:rPr lang="en-US" sz="1013" b="1" dirty="0">
                <a:solidFill>
                  <a:srgbClr val="000000"/>
                </a:solidFill>
                <a:latin typeface="Calibri"/>
              </a:rPr>
              <a:t>2 oz eq M/MA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FAC06A4-A4C7-24A3-5B3C-515F36576D00}"/>
              </a:ext>
            </a:extLst>
          </p:cNvPr>
          <p:cNvPicPr>
            <a:picLocks noGrp="1" noChangeAspect="1"/>
          </p:cNvPicPr>
          <p:nvPr>
            <p:ph idx="1"/>
          </p:nvPr>
        </p:nvPicPr>
        <p:blipFill>
          <a:blip r:embed="rId3"/>
          <a:srcRect/>
          <a:stretch>
            <a:fillRect/>
          </a:stretch>
        </p:blipFill>
        <p:spPr>
          <a:xfrm>
            <a:off x="1957388" y="1429652"/>
            <a:ext cx="5229224" cy="3199497"/>
          </a:xfrm>
        </p:spPr>
      </p:pic>
      <p:pic>
        <p:nvPicPr>
          <p:cNvPr id="3" name="Picture 2">
            <a:extLst>
              <a:ext uri="{FF2B5EF4-FFF2-40B4-BE49-F238E27FC236}">
                <a16:creationId xmlns:a16="http://schemas.microsoft.com/office/drawing/2014/main" id="{9493BE2E-4A83-62C8-102A-AB4765EE0B45}"/>
              </a:ext>
            </a:extLst>
          </p:cNvPr>
          <p:cNvPicPr>
            <a:picLocks noChangeAspect="1"/>
          </p:cNvPicPr>
          <p:nvPr/>
        </p:nvPicPr>
        <p:blipFill>
          <a:blip r:embed="rId4"/>
          <a:srcRect/>
          <a:stretch>
            <a:fillRect/>
          </a:stretch>
        </p:blipFill>
        <p:spPr>
          <a:xfrm rot="3161593">
            <a:off x="2012350" y="2950588"/>
            <a:ext cx="2062756" cy="1546623"/>
          </a:xfrm>
          <a:prstGeom prst="rect">
            <a:avLst/>
          </a:prstGeom>
          <a:noFill/>
          <a:ln cap="flat">
            <a:noFill/>
          </a:ln>
        </p:spPr>
      </p:pic>
      <p:pic>
        <p:nvPicPr>
          <p:cNvPr id="4" name="Picture 2" descr="\\k12\shares\user data\leanne.eko\My Pictures\Mollies tray photos\JUICE.jpg">
            <a:extLst>
              <a:ext uri="{FF2B5EF4-FFF2-40B4-BE49-F238E27FC236}">
                <a16:creationId xmlns:a16="http://schemas.microsoft.com/office/drawing/2014/main" id="{1DE6FA3A-DCE8-D665-0941-21105DC277D7}"/>
              </a:ext>
            </a:extLst>
          </p:cNvPr>
          <p:cNvPicPr>
            <a:picLocks noChangeAspect="1"/>
          </p:cNvPicPr>
          <p:nvPr/>
        </p:nvPicPr>
        <p:blipFill>
          <a:blip r:embed="rId5"/>
          <a:srcRect/>
          <a:stretch>
            <a:fillRect/>
          </a:stretch>
        </p:blipFill>
        <p:spPr>
          <a:xfrm>
            <a:off x="3695767" y="1700208"/>
            <a:ext cx="1298377" cy="1136747"/>
          </a:xfrm>
          <a:prstGeom prst="rect">
            <a:avLst/>
          </a:prstGeom>
          <a:noFill/>
          <a:ln cap="flat">
            <a:noFill/>
          </a:ln>
        </p:spPr>
      </p:pic>
      <p:pic>
        <p:nvPicPr>
          <p:cNvPr id="5" name="Picture 16">
            <a:extLst>
              <a:ext uri="{FF2B5EF4-FFF2-40B4-BE49-F238E27FC236}">
                <a16:creationId xmlns:a16="http://schemas.microsoft.com/office/drawing/2014/main" id="{D790018F-9EBE-AAB2-23EF-6D4C1979B24D}"/>
              </a:ext>
            </a:extLst>
          </p:cNvPr>
          <p:cNvPicPr>
            <a:picLocks noChangeAspect="1"/>
          </p:cNvPicPr>
          <p:nvPr/>
        </p:nvPicPr>
        <p:blipFill>
          <a:blip r:embed="rId6"/>
          <a:srcRect l="16423" t="10593" r="10949" b="5866"/>
          <a:stretch>
            <a:fillRect/>
          </a:stretch>
        </p:blipFill>
        <p:spPr>
          <a:xfrm>
            <a:off x="5271249" y="1349627"/>
            <a:ext cx="852607" cy="1487329"/>
          </a:xfrm>
          <a:prstGeom prst="rect">
            <a:avLst/>
          </a:prstGeom>
          <a:noFill/>
          <a:ln cap="flat">
            <a:noFill/>
          </a:ln>
        </p:spPr>
      </p:pic>
      <p:sp>
        <p:nvSpPr>
          <p:cNvPr id="6" name="Title 1">
            <a:extLst>
              <a:ext uri="{FF2B5EF4-FFF2-40B4-BE49-F238E27FC236}">
                <a16:creationId xmlns:a16="http://schemas.microsoft.com/office/drawing/2014/main" id="{6A4F447D-5E5E-AAF8-D39C-889F56497EC3}"/>
              </a:ext>
            </a:extLst>
          </p:cNvPr>
          <p:cNvSpPr txBox="1">
            <a:spLocks noGrp="1"/>
          </p:cNvSpPr>
          <p:nvPr>
            <p:ph type="title"/>
          </p:nvPr>
        </p:nvSpPr>
        <p:spPr>
          <a:xfrm>
            <a:off x="1550632" y="398539"/>
            <a:ext cx="6198446" cy="518197"/>
          </a:xfrm>
        </p:spPr>
        <p:txBody>
          <a:bodyPr>
            <a:normAutofit fontScale="90000"/>
          </a:bodyPr>
          <a:lstStyle/>
          <a:p>
            <a:pPr lvl="0"/>
            <a:r>
              <a:rPr lang="en-US"/>
              <a:t>Offer Versus Serve - Breakfast</a:t>
            </a:r>
          </a:p>
        </p:txBody>
      </p:sp>
      <p:sp>
        <p:nvSpPr>
          <p:cNvPr id="8" name="TextBox 1">
            <a:extLst>
              <a:ext uri="{FF2B5EF4-FFF2-40B4-BE49-F238E27FC236}">
                <a16:creationId xmlns:a16="http://schemas.microsoft.com/office/drawing/2014/main" id="{E01AF0B5-6A25-B9B7-935A-94A2EF085BE5}"/>
              </a:ext>
            </a:extLst>
          </p:cNvPr>
          <p:cNvSpPr txBox="1"/>
          <p:nvPr/>
        </p:nvSpPr>
        <p:spPr>
          <a:xfrm>
            <a:off x="2170632" y="928566"/>
            <a:ext cx="6272613"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What the students selects. Is this Reimbursable?</a:t>
            </a:r>
            <a:endParaRPr lang="en-US" sz="2400" dirty="0">
              <a:solidFill>
                <a:srgbClr val="000000"/>
              </a:solidFill>
              <a:latin typeface="Calibri"/>
            </a:endParaRPr>
          </a:p>
        </p:txBody>
      </p:sp>
      <p:sp>
        <p:nvSpPr>
          <p:cNvPr id="12" name="Rectangle 8">
            <a:extLst>
              <a:ext uri="{FF2B5EF4-FFF2-40B4-BE49-F238E27FC236}">
                <a16:creationId xmlns:a16="http://schemas.microsoft.com/office/drawing/2014/main" id="{218CF3EA-2A59-A2CC-143E-8C74EF8F0F39}"/>
              </a:ext>
            </a:extLst>
          </p:cNvPr>
          <p:cNvSpPr/>
          <p:nvPr/>
        </p:nvSpPr>
        <p:spPr>
          <a:xfrm>
            <a:off x="2943225" y="4072829"/>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a:t>
            </a:r>
            <a:r>
              <a:rPr lang="en-US" sz="1013" b="1" dirty="0">
                <a:solidFill>
                  <a:srgbClr val="000000"/>
                </a:solidFill>
                <a:highlight>
                  <a:srgbClr val="FFFF00"/>
                </a:highlight>
                <a:latin typeface="Calibri"/>
              </a:rPr>
              <a:t>cup Fruit</a:t>
            </a:r>
          </a:p>
        </p:txBody>
      </p:sp>
      <p:sp>
        <p:nvSpPr>
          <p:cNvPr id="13" name="Rectangle 8">
            <a:extLst>
              <a:ext uri="{FF2B5EF4-FFF2-40B4-BE49-F238E27FC236}">
                <a16:creationId xmlns:a16="http://schemas.microsoft.com/office/drawing/2014/main" id="{C508CAA2-5032-2AA4-4E27-BC43685CB711}"/>
              </a:ext>
            </a:extLst>
          </p:cNvPr>
          <p:cNvSpPr/>
          <p:nvPr/>
        </p:nvSpPr>
        <p:spPr>
          <a:xfrm>
            <a:off x="3937761" y="2725688"/>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a:t>
            </a:r>
            <a:r>
              <a:rPr lang="en-US" sz="1013" b="1" dirty="0">
                <a:solidFill>
                  <a:srgbClr val="000000"/>
                </a:solidFill>
                <a:highlight>
                  <a:srgbClr val="FFFF00"/>
                </a:highlight>
                <a:latin typeface="Calibri"/>
              </a:rPr>
              <a:t>cup Fruit</a:t>
            </a:r>
          </a:p>
        </p:txBody>
      </p:sp>
      <p:sp>
        <p:nvSpPr>
          <p:cNvPr id="14" name="Rectangle 13">
            <a:extLst>
              <a:ext uri="{FF2B5EF4-FFF2-40B4-BE49-F238E27FC236}">
                <a16:creationId xmlns:a16="http://schemas.microsoft.com/office/drawing/2014/main" id="{18000E99-41AB-E11F-93E1-822D661CA51D}"/>
              </a:ext>
            </a:extLst>
          </p:cNvPr>
          <p:cNvSpPr/>
          <p:nvPr/>
        </p:nvSpPr>
        <p:spPr>
          <a:xfrm>
            <a:off x="5328073" y="2895804"/>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cup milk</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0CA90-0222-6377-F29F-AE9ACD3B54C0}"/>
              </a:ext>
            </a:extLst>
          </p:cNvPr>
          <p:cNvSpPr txBox="1">
            <a:spLocks noGrp="1"/>
          </p:cNvSpPr>
          <p:nvPr>
            <p:ph type="title"/>
          </p:nvPr>
        </p:nvSpPr>
        <p:spPr>
          <a:xfrm>
            <a:off x="1550632" y="398539"/>
            <a:ext cx="6198446" cy="518197"/>
          </a:xfrm>
        </p:spPr>
        <p:txBody>
          <a:bodyPr>
            <a:normAutofit fontScale="90000"/>
          </a:bodyPr>
          <a:lstStyle/>
          <a:p>
            <a:pPr lvl="0"/>
            <a:r>
              <a:rPr lang="en-US"/>
              <a:t>Offer Versus Serve - Breakfast</a:t>
            </a:r>
          </a:p>
        </p:txBody>
      </p:sp>
      <p:pic>
        <p:nvPicPr>
          <p:cNvPr id="3" name="Content Placeholder 2">
            <a:extLst>
              <a:ext uri="{FF2B5EF4-FFF2-40B4-BE49-F238E27FC236}">
                <a16:creationId xmlns:a16="http://schemas.microsoft.com/office/drawing/2014/main" id="{CF1C7AA2-07DF-25F0-32E6-BF849EABDD22}"/>
              </a:ext>
            </a:extLst>
          </p:cNvPr>
          <p:cNvPicPr>
            <a:picLocks noGrp="1" noChangeAspect="1"/>
          </p:cNvPicPr>
          <p:nvPr>
            <p:ph idx="1"/>
          </p:nvPr>
        </p:nvPicPr>
        <p:blipFill>
          <a:blip r:embed="rId3"/>
          <a:srcRect/>
          <a:stretch>
            <a:fillRect/>
          </a:stretch>
        </p:blipFill>
        <p:spPr>
          <a:xfrm>
            <a:off x="1957388" y="1429652"/>
            <a:ext cx="5229224" cy="3199497"/>
          </a:xfrm>
        </p:spPr>
      </p:pic>
      <p:pic>
        <p:nvPicPr>
          <p:cNvPr id="4" name="Picture 2">
            <a:extLst>
              <a:ext uri="{FF2B5EF4-FFF2-40B4-BE49-F238E27FC236}">
                <a16:creationId xmlns:a16="http://schemas.microsoft.com/office/drawing/2014/main" id="{C45294EE-978F-CBC5-D6C6-75C35CC7744A}"/>
              </a:ext>
            </a:extLst>
          </p:cNvPr>
          <p:cNvPicPr>
            <a:picLocks noChangeAspect="1"/>
          </p:cNvPicPr>
          <p:nvPr/>
        </p:nvPicPr>
        <p:blipFill>
          <a:blip r:embed="rId4"/>
          <a:srcRect/>
          <a:stretch>
            <a:fillRect/>
          </a:stretch>
        </p:blipFill>
        <p:spPr>
          <a:xfrm rot="3161593">
            <a:off x="2012350" y="2950588"/>
            <a:ext cx="2062756" cy="1546623"/>
          </a:xfrm>
          <a:prstGeom prst="rect">
            <a:avLst/>
          </a:prstGeom>
          <a:noFill/>
          <a:ln cap="flat">
            <a:noFill/>
          </a:ln>
        </p:spPr>
      </p:pic>
      <p:pic>
        <p:nvPicPr>
          <p:cNvPr id="5" name="Picture 2" descr="\\k12\shares\user data\leanne.eko\My Pictures\Mollies tray photos\JUICE.jpg">
            <a:extLst>
              <a:ext uri="{FF2B5EF4-FFF2-40B4-BE49-F238E27FC236}">
                <a16:creationId xmlns:a16="http://schemas.microsoft.com/office/drawing/2014/main" id="{FFFDA4C5-F4FA-7C02-2DC8-0F99FE34DD39}"/>
              </a:ext>
            </a:extLst>
          </p:cNvPr>
          <p:cNvPicPr>
            <a:picLocks noChangeAspect="1"/>
          </p:cNvPicPr>
          <p:nvPr/>
        </p:nvPicPr>
        <p:blipFill>
          <a:blip r:embed="rId5"/>
          <a:srcRect/>
          <a:stretch>
            <a:fillRect/>
          </a:stretch>
        </p:blipFill>
        <p:spPr>
          <a:xfrm>
            <a:off x="3695767" y="1700208"/>
            <a:ext cx="1298377" cy="1136747"/>
          </a:xfrm>
          <a:prstGeom prst="rect">
            <a:avLst/>
          </a:prstGeom>
          <a:noFill/>
          <a:ln cap="flat">
            <a:noFill/>
          </a:ln>
        </p:spPr>
      </p:pic>
      <p:pic>
        <p:nvPicPr>
          <p:cNvPr id="6" name="Picture 14">
            <a:extLst>
              <a:ext uri="{FF2B5EF4-FFF2-40B4-BE49-F238E27FC236}">
                <a16:creationId xmlns:a16="http://schemas.microsoft.com/office/drawing/2014/main" id="{D884B2F0-E703-A2F4-88DE-D75BB35C5AD4}"/>
              </a:ext>
            </a:extLst>
          </p:cNvPr>
          <p:cNvPicPr>
            <a:picLocks noChangeAspect="1"/>
          </p:cNvPicPr>
          <p:nvPr/>
        </p:nvPicPr>
        <p:blipFill>
          <a:blip r:embed="rId6"/>
          <a:srcRect l="16423" t="10593" r="10949" b="5866"/>
          <a:stretch>
            <a:fillRect/>
          </a:stretch>
        </p:blipFill>
        <p:spPr>
          <a:xfrm>
            <a:off x="5271249" y="1349627"/>
            <a:ext cx="852607" cy="1487329"/>
          </a:xfrm>
          <a:prstGeom prst="rect">
            <a:avLst/>
          </a:prstGeom>
          <a:noFill/>
          <a:ln cap="flat">
            <a:noFill/>
          </a:ln>
        </p:spPr>
      </p:pic>
      <p:sp>
        <p:nvSpPr>
          <p:cNvPr id="7" name="TextBox 15">
            <a:extLst>
              <a:ext uri="{FF2B5EF4-FFF2-40B4-BE49-F238E27FC236}">
                <a16:creationId xmlns:a16="http://schemas.microsoft.com/office/drawing/2014/main" id="{80F4FAC8-E894-1383-B291-3255B08A42F9}"/>
              </a:ext>
            </a:extLst>
          </p:cNvPr>
          <p:cNvSpPr txBox="1"/>
          <p:nvPr/>
        </p:nvSpPr>
        <p:spPr>
          <a:xfrm>
            <a:off x="4437782" y="3455541"/>
            <a:ext cx="1522935" cy="536750"/>
          </a:xfrm>
          <a:prstGeom prst="rect">
            <a:avLst/>
          </a:prstGeom>
          <a:solidFill>
            <a:srgbClr val="FFFFFF"/>
          </a:solid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3038" b="1">
                <a:solidFill>
                  <a:srgbClr val="00B050"/>
                </a:solidFill>
                <a:latin typeface="Calibri"/>
              </a:rPr>
              <a:t>YES</a:t>
            </a:r>
            <a:r>
              <a:rPr lang="en-US" sz="3038">
                <a:solidFill>
                  <a:srgbClr val="000000"/>
                </a:solidFill>
                <a:latin typeface="Calibri"/>
              </a:rPr>
              <a:t> </a:t>
            </a:r>
          </a:p>
        </p:txBody>
      </p:sp>
      <p:sp>
        <p:nvSpPr>
          <p:cNvPr id="8" name="TextBox 1">
            <a:extLst>
              <a:ext uri="{FF2B5EF4-FFF2-40B4-BE49-F238E27FC236}">
                <a16:creationId xmlns:a16="http://schemas.microsoft.com/office/drawing/2014/main" id="{54D715A9-9AAF-0A68-621F-AA9AD83D925F}"/>
              </a:ext>
            </a:extLst>
          </p:cNvPr>
          <p:cNvSpPr txBox="1"/>
          <p:nvPr/>
        </p:nvSpPr>
        <p:spPr>
          <a:xfrm>
            <a:off x="2521411" y="1007022"/>
            <a:ext cx="5144568"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There are 3 items including ½ cup of fruit.</a:t>
            </a:r>
            <a:endParaRPr lang="en-US" sz="2475" dirty="0">
              <a:solidFill>
                <a:srgbClr val="000000"/>
              </a:solidFill>
              <a:latin typeface="Calibri"/>
            </a:endParaRPr>
          </a:p>
        </p:txBody>
      </p:sp>
      <p:sp>
        <p:nvSpPr>
          <p:cNvPr id="9" name="Rectangle 8">
            <a:extLst>
              <a:ext uri="{FF2B5EF4-FFF2-40B4-BE49-F238E27FC236}">
                <a16:creationId xmlns:a16="http://schemas.microsoft.com/office/drawing/2014/main" id="{06D27246-FF39-227B-356D-6504643B9AF7}"/>
              </a:ext>
            </a:extLst>
          </p:cNvPr>
          <p:cNvSpPr/>
          <p:nvPr/>
        </p:nvSpPr>
        <p:spPr>
          <a:xfrm>
            <a:off x="2943225" y="4072829"/>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a:t>
            </a:r>
            <a:r>
              <a:rPr lang="en-US" sz="1013" b="1" dirty="0">
                <a:solidFill>
                  <a:srgbClr val="000000"/>
                </a:solidFill>
                <a:highlight>
                  <a:srgbClr val="FFFF00"/>
                </a:highlight>
                <a:latin typeface="Calibri"/>
              </a:rPr>
              <a:t>cup Fruit</a:t>
            </a:r>
          </a:p>
        </p:txBody>
      </p:sp>
      <p:sp>
        <p:nvSpPr>
          <p:cNvPr id="10" name="Rectangle 8">
            <a:extLst>
              <a:ext uri="{FF2B5EF4-FFF2-40B4-BE49-F238E27FC236}">
                <a16:creationId xmlns:a16="http://schemas.microsoft.com/office/drawing/2014/main" id="{72F4C780-048F-C7BF-E817-49DAED39AA3C}"/>
              </a:ext>
            </a:extLst>
          </p:cNvPr>
          <p:cNvSpPr/>
          <p:nvPr/>
        </p:nvSpPr>
        <p:spPr>
          <a:xfrm>
            <a:off x="3937761" y="2725688"/>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a:t>
            </a:r>
            <a:r>
              <a:rPr lang="en-US" sz="1013" b="1" dirty="0">
                <a:solidFill>
                  <a:srgbClr val="000000"/>
                </a:solidFill>
                <a:highlight>
                  <a:srgbClr val="FFFF00"/>
                </a:highlight>
                <a:latin typeface="Calibri"/>
              </a:rPr>
              <a:t>cup Fruit</a:t>
            </a:r>
          </a:p>
        </p:txBody>
      </p:sp>
      <p:sp>
        <p:nvSpPr>
          <p:cNvPr id="11" name="Rectangle 13">
            <a:extLst>
              <a:ext uri="{FF2B5EF4-FFF2-40B4-BE49-F238E27FC236}">
                <a16:creationId xmlns:a16="http://schemas.microsoft.com/office/drawing/2014/main" id="{5FF0435E-5CFC-FD94-2FE6-4EF9285BAE0A}"/>
              </a:ext>
            </a:extLst>
          </p:cNvPr>
          <p:cNvSpPr/>
          <p:nvPr/>
        </p:nvSpPr>
        <p:spPr>
          <a:xfrm>
            <a:off x="5297444" y="2896348"/>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cup milk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69877" y="2662397"/>
            <a:ext cx="1752322" cy="2010854"/>
          </a:xfrm>
          <a:custGeom>
            <a:avLst/>
            <a:gdLst>
              <a:gd name="connsiteX0" fmla="*/ 0 w 1752322"/>
              <a:gd name="connsiteY0" fmla="*/ 0 h 2010854"/>
              <a:gd name="connsiteX1" fmla="*/ 531538 w 1752322"/>
              <a:gd name="connsiteY1" fmla="*/ 0 h 2010854"/>
              <a:gd name="connsiteX2" fmla="*/ 1133168 w 1752322"/>
              <a:gd name="connsiteY2" fmla="*/ 0 h 2010854"/>
              <a:gd name="connsiteX3" fmla="*/ 1752322 w 1752322"/>
              <a:gd name="connsiteY3" fmla="*/ 0 h 2010854"/>
              <a:gd name="connsiteX4" fmla="*/ 1752322 w 1752322"/>
              <a:gd name="connsiteY4" fmla="*/ 710502 h 2010854"/>
              <a:gd name="connsiteX5" fmla="*/ 1752322 w 1752322"/>
              <a:gd name="connsiteY5" fmla="*/ 1340569 h 2010854"/>
              <a:gd name="connsiteX6" fmla="*/ 1752322 w 1752322"/>
              <a:gd name="connsiteY6" fmla="*/ 2010854 h 2010854"/>
              <a:gd name="connsiteX7" fmla="*/ 1203261 w 1752322"/>
              <a:gd name="connsiteY7" fmla="*/ 2010854 h 2010854"/>
              <a:gd name="connsiteX8" fmla="*/ 601631 w 1752322"/>
              <a:gd name="connsiteY8" fmla="*/ 2010854 h 2010854"/>
              <a:gd name="connsiteX9" fmla="*/ 0 w 1752322"/>
              <a:gd name="connsiteY9" fmla="*/ 2010854 h 2010854"/>
              <a:gd name="connsiteX10" fmla="*/ 0 w 1752322"/>
              <a:gd name="connsiteY10" fmla="*/ 1300352 h 2010854"/>
              <a:gd name="connsiteX11" fmla="*/ 0 w 1752322"/>
              <a:gd name="connsiteY11" fmla="*/ 609959 h 2010854"/>
              <a:gd name="connsiteX12" fmla="*/ 0 w 1752322"/>
              <a:gd name="connsiteY12" fmla="*/ 0 h 201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2322" h="2010854" fill="none" extrusionOk="0">
                <a:moveTo>
                  <a:pt x="0" y="0"/>
                </a:moveTo>
                <a:cubicBezTo>
                  <a:pt x="166643" y="726"/>
                  <a:pt x="316556" y="-24908"/>
                  <a:pt x="531538" y="0"/>
                </a:cubicBezTo>
                <a:cubicBezTo>
                  <a:pt x="746520" y="24908"/>
                  <a:pt x="917788" y="-28715"/>
                  <a:pt x="1133168" y="0"/>
                </a:cubicBezTo>
                <a:cubicBezTo>
                  <a:pt x="1348548" y="28715"/>
                  <a:pt x="1515640" y="-10638"/>
                  <a:pt x="1752322" y="0"/>
                </a:cubicBezTo>
                <a:cubicBezTo>
                  <a:pt x="1771006" y="252262"/>
                  <a:pt x="1738499" y="560478"/>
                  <a:pt x="1752322" y="710502"/>
                </a:cubicBezTo>
                <a:cubicBezTo>
                  <a:pt x="1766145" y="860526"/>
                  <a:pt x="1738214" y="1125611"/>
                  <a:pt x="1752322" y="1340569"/>
                </a:cubicBezTo>
                <a:cubicBezTo>
                  <a:pt x="1766430" y="1555527"/>
                  <a:pt x="1730942" y="1832927"/>
                  <a:pt x="1752322" y="2010854"/>
                </a:cubicBezTo>
                <a:cubicBezTo>
                  <a:pt x="1629676" y="1998427"/>
                  <a:pt x="1334501" y="2033012"/>
                  <a:pt x="1203261" y="2010854"/>
                </a:cubicBezTo>
                <a:cubicBezTo>
                  <a:pt x="1072021" y="1988696"/>
                  <a:pt x="736350" y="1990309"/>
                  <a:pt x="601631" y="2010854"/>
                </a:cubicBezTo>
                <a:cubicBezTo>
                  <a:pt x="466912" y="2031400"/>
                  <a:pt x="298515" y="2022892"/>
                  <a:pt x="0" y="2010854"/>
                </a:cubicBezTo>
                <a:cubicBezTo>
                  <a:pt x="11730" y="1866798"/>
                  <a:pt x="10194" y="1482575"/>
                  <a:pt x="0" y="1300352"/>
                </a:cubicBezTo>
                <a:cubicBezTo>
                  <a:pt x="-10194" y="1118129"/>
                  <a:pt x="4142" y="888793"/>
                  <a:pt x="0" y="609959"/>
                </a:cubicBezTo>
                <a:cubicBezTo>
                  <a:pt x="-4142" y="331125"/>
                  <a:pt x="-4830" y="189772"/>
                  <a:pt x="0" y="0"/>
                </a:cubicBezTo>
                <a:close/>
              </a:path>
              <a:path w="1752322" h="2010854" stroke="0" extrusionOk="0">
                <a:moveTo>
                  <a:pt x="0" y="0"/>
                </a:moveTo>
                <a:cubicBezTo>
                  <a:pt x="195004" y="1702"/>
                  <a:pt x="328611" y="-27303"/>
                  <a:pt x="619154" y="0"/>
                </a:cubicBezTo>
                <a:cubicBezTo>
                  <a:pt x="909697" y="27303"/>
                  <a:pt x="929080" y="13851"/>
                  <a:pt x="1220784" y="0"/>
                </a:cubicBezTo>
                <a:cubicBezTo>
                  <a:pt x="1512488" y="-13851"/>
                  <a:pt x="1504005" y="25975"/>
                  <a:pt x="1752322" y="0"/>
                </a:cubicBezTo>
                <a:cubicBezTo>
                  <a:pt x="1764445" y="186108"/>
                  <a:pt x="1762541" y="343237"/>
                  <a:pt x="1752322" y="670285"/>
                </a:cubicBezTo>
                <a:cubicBezTo>
                  <a:pt x="1742103" y="997334"/>
                  <a:pt x="1742830" y="1088761"/>
                  <a:pt x="1752322" y="1360678"/>
                </a:cubicBezTo>
                <a:cubicBezTo>
                  <a:pt x="1761814" y="1632595"/>
                  <a:pt x="1774135" y="1846154"/>
                  <a:pt x="1752322" y="2010854"/>
                </a:cubicBezTo>
                <a:cubicBezTo>
                  <a:pt x="1564746" y="2015862"/>
                  <a:pt x="1428551" y="1986405"/>
                  <a:pt x="1168215" y="2010854"/>
                </a:cubicBezTo>
                <a:cubicBezTo>
                  <a:pt x="907879" y="2035303"/>
                  <a:pt x="810010" y="2001385"/>
                  <a:pt x="549061" y="2010854"/>
                </a:cubicBezTo>
                <a:cubicBezTo>
                  <a:pt x="288112" y="2020323"/>
                  <a:pt x="213579" y="2029021"/>
                  <a:pt x="0" y="2010854"/>
                </a:cubicBezTo>
                <a:cubicBezTo>
                  <a:pt x="-18198" y="1738044"/>
                  <a:pt x="-3989" y="1520363"/>
                  <a:pt x="0" y="1320461"/>
                </a:cubicBezTo>
                <a:cubicBezTo>
                  <a:pt x="3989" y="1120559"/>
                  <a:pt x="859" y="912836"/>
                  <a:pt x="0" y="630068"/>
                </a:cubicBezTo>
                <a:cubicBezTo>
                  <a:pt x="-859" y="347300"/>
                  <a:pt x="6258" y="230619"/>
                  <a:pt x="0" y="0"/>
                </a:cubicBezTo>
                <a:close/>
              </a:path>
            </a:pathLst>
          </a:custGeom>
          <a:ln>
            <a:solidFill>
              <a:schemeClr val="tx1"/>
            </a:solidFill>
            <a:extLst>
              <a:ext uri="{C807C97D-BFC1-408E-A445-0C87EB9F89A2}">
                <ask:lineSketchStyleProps xmlns:ask="http://schemas.microsoft.com/office/drawing/2018/sketchyshapes" sd="2642289043">
                  <ask:type>
                    <ask:lineSketchFreehand/>
                  </ask:type>
                </ask:lineSketchStyleProps>
              </a:ext>
            </a:extLst>
          </a:ln>
        </p:spPr>
        <p:txBody>
          <a:bodyPr/>
          <a:lstStyle/>
          <a:p>
            <a:pPr marL="0" indent="0" algn="ctr">
              <a:buNone/>
            </a:pPr>
            <a:r>
              <a:rPr lang="en-US" u="sng" dirty="0"/>
              <a:t>Option A</a:t>
            </a:r>
          </a:p>
          <a:p>
            <a:pPr marL="0" indent="0" algn="ctr">
              <a:buNone/>
            </a:pPr>
            <a:r>
              <a:rPr lang="en-US" dirty="0"/>
              <a:t>1 oz eq Grain</a:t>
            </a:r>
          </a:p>
          <a:p>
            <a:pPr marL="0" indent="0" algn="ctr">
              <a:buNone/>
            </a:pPr>
            <a:r>
              <a:rPr lang="en-US" dirty="0"/>
              <a:t>1 oz eq Grain</a:t>
            </a:r>
          </a:p>
          <a:p>
            <a:pPr marL="0" indent="0" algn="ctr">
              <a:buNone/>
            </a:pPr>
            <a:r>
              <a:rPr lang="en-US" dirty="0"/>
              <a:t>1 cup Fruit</a:t>
            </a:r>
          </a:p>
          <a:p>
            <a:pPr marL="0" indent="0" algn="ctr">
              <a:buNone/>
            </a:pPr>
            <a:r>
              <a:rPr lang="en-US" dirty="0"/>
              <a:t>1 cup Milk</a:t>
            </a:r>
          </a:p>
        </p:txBody>
      </p:sp>
      <p:sp>
        <p:nvSpPr>
          <p:cNvPr id="4" name="Content Placeholder 3"/>
          <p:cNvSpPr>
            <a:spLocks noGrp="1"/>
          </p:cNvSpPr>
          <p:nvPr>
            <p:ph sz="half" idx="2"/>
          </p:nvPr>
        </p:nvSpPr>
        <p:spPr>
          <a:xfrm>
            <a:off x="3624167" y="2670562"/>
            <a:ext cx="1752321" cy="2010854"/>
          </a:xfrm>
          <a:custGeom>
            <a:avLst/>
            <a:gdLst>
              <a:gd name="connsiteX0" fmla="*/ 0 w 1752321"/>
              <a:gd name="connsiteY0" fmla="*/ 0 h 2010854"/>
              <a:gd name="connsiteX1" fmla="*/ 566584 w 1752321"/>
              <a:gd name="connsiteY1" fmla="*/ 0 h 2010854"/>
              <a:gd name="connsiteX2" fmla="*/ 1115644 w 1752321"/>
              <a:gd name="connsiteY2" fmla="*/ 0 h 2010854"/>
              <a:gd name="connsiteX3" fmla="*/ 1752321 w 1752321"/>
              <a:gd name="connsiteY3" fmla="*/ 0 h 2010854"/>
              <a:gd name="connsiteX4" fmla="*/ 1752321 w 1752321"/>
              <a:gd name="connsiteY4" fmla="*/ 630068 h 2010854"/>
              <a:gd name="connsiteX5" fmla="*/ 1752321 w 1752321"/>
              <a:gd name="connsiteY5" fmla="*/ 1320461 h 2010854"/>
              <a:gd name="connsiteX6" fmla="*/ 1752321 w 1752321"/>
              <a:gd name="connsiteY6" fmla="*/ 2010854 h 2010854"/>
              <a:gd name="connsiteX7" fmla="*/ 1168214 w 1752321"/>
              <a:gd name="connsiteY7" fmla="*/ 2010854 h 2010854"/>
              <a:gd name="connsiteX8" fmla="*/ 566584 w 1752321"/>
              <a:gd name="connsiteY8" fmla="*/ 2010854 h 2010854"/>
              <a:gd name="connsiteX9" fmla="*/ 0 w 1752321"/>
              <a:gd name="connsiteY9" fmla="*/ 2010854 h 2010854"/>
              <a:gd name="connsiteX10" fmla="*/ 0 w 1752321"/>
              <a:gd name="connsiteY10" fmla="*/ 1300352 h 2010854"/>
              <a:gd name="connsiteX11" fmla="*/ 0 w 1752321"/>
              <a:gd name="connsiteY11" fmla="*/ 690393 h 2010854"/>
              <a:gd name="connsiteX12" fmla="*/ 0 w 1752321"/>
              <a:gd name="connsiteY12" fmla="*/ 0 h 201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2321" h="2010854" fill="none" extrusionOk="0">
                <a:moveTo>
                  <a:pt x="0" y="0"/>
                </a:moveTo>
                <a:cubicBezTo>
                  <a:pt x="154208" y="-10502"/>
                  <a:pt x="366769" y="1870"/>
                  <a:pt x="566584" y="0"/>
                </a:cubicBezTo>
                <a:cubicBezTo>
                  <a:pt x="766399" y="-1870"/>
                  <a:pt x="885093" y="24204"/>
                  <a:pt x="1115644" y="0"/>
                </a:cubicBezTo>
                <a:cubicBezTo>
                  <a:pt x="1346195" y="-24204"/>
                  <a:pt x="1470911" y="26213"/>
                  <a:pt x="1752321" y="0"/>
                </a:cubicBezTo>
                <a:cubicBezTo>
                  <a:pt x="1771898" y="205717"/>
                  <a:pt x="1738050" y="432438"/>
                  <a:pt x="1752321" y="630068"/>
                </a:cubicBezTo>
                <a:cubicBezTo>
                  <a:pt x="1766592" y="827698"/>
                  <a:pt x="1777553" y="1056532"/>
                  <a:pt x="1752321" y="1320461"/>
                </a:cubicBezTo>
                <a:cubicBezTo>
                  <a:pt x="1727089" y="1584390"/>
                  <a:pt x="1728489" y="1777481"/>
                  <a:pt x="1752321" y="2010854"/>
                </a:cubicBezTo>
                <a:cubicBezTo>
                  <a:pt x="1506851" y="2006234"/>
                  <a:pt x="1368784" y="2011679"/>
                  <a:pt x="1168214" y="2010854"/>
                </a:cubicBezTo>
                <a:cubicBezTo>
                  <a:pt x="967644" y="2010029"/>
                  <a:pt x="689715" y="2004225"/>
                  <a:pt x="566584" y="2010854"/>
                </a:cubicBezTo>
                <a:cubicBezTo>
                  <a:pt x="443453" y="2017484"/>
                  <a:pt x="215778" y="2004140"/>
                  <a:pt x="0" y="2010854"/>
                </a:cubicBezTo>
                <a:cubicBezTo>
                  <a:pt x="-17658" y="1750725"/>
                  <a:pt x="-17196" y="1647405"/>
                  <a:pt x="0" y="1300352"/>
                </a:cubicBezTo>
                <a:cubicBezTo>
                  <a:pt x="17196" y="953299"/>
                  <a:pt x="-24850" y="827748"/>
                  <a:pt x="0" y="690393"/>
                </a:cubicBezTo>
                <a:cubicBezTo>
                  <a:pt x="24850" y="553038"/>
                  <a:pt x="26512" y="318438"/>
                  <a:pt x="0" y="0"/>
                </a:cubicBezTo>
                <a:close/>
              </a:path>
              <a:path w="1752321" h="2010854" stroke="0" extrusionOk="0">
                <a:moveTo>
                  <a:pt x="0" y="0"/>
                </a:moveTo>
                <a:cubicBezTo>
                  <a:pt x="115357" y="-7153"/>
                  <a:pt x="282176" y="8915"/>
                  <a:pt x="531537" y="0"/>
                </a:cubicBezTo>
                <a:cubicBezTo>
                  <a:pt x="780898" y="-8915"/>
                  <a:pt x="846101" y="-4044"/>
                  <a:pt x="1063075" y="0"/>
                </a:cubicBezTo>
                <a:cubicBezTo>
                  <a:pt x="1280049" y="4044"/>
                  <a:pt x="1567882" y="8659"/>
                  <a:pt x="1752321" y="0"/>
                </a:cubicBezTo>
                <a:cubicBezTo>
                  <a:pt x="1777434" y="151382"/>
                  <a:pt x="1718089" y="491703"/>
                  <a:pt x="1752321" y="690393"/>
                </a:cubicBezTo>
                <a:cubicBezTo>
                  <a:pt x="1786553" y="889083"/>
                  <a:pt x="1781895" y="1124662"/>
                  <a:pt x="1752321" y="1340569"/>
                </a:cubicBezTo>
                <a:cubicBezTo>
                  <a:pt x="1722747" y="1556476"/>
                  <a:pt x="1784433" y="1776461"/>
                  <a:pt x="1752321" y="2010854"/>
                </a:cubicBezTo>
                <a:cubicBezTo>
                  <a:pt x="1485483" y="1987427"/>
                  <a:pt x="1439226" y="1983627"/>
                  <a:pt x="1185737" y="2010854"/>
                </a:cubicBezTo>
                <a:cubicBezTo>
                  <a:pt x="932248" y="2038081"/>
                  <a:pt x="898297" y="1995909"/>
                  <a:pt x="619153" y="2010854"/>
                </a:cubicBezTo>
                <a:cubicBezTo>
                  <a:pt x="340009" y="2025799"/>
                  <a:pt x="158300" y="2011961"/>
                  <a:pt x="0" y="2010854"/>
                </a:cubicBezTo>
                <a:cubicBezTo>
                  <a:pt x="-16118" y="1838023"/>
                  <a:pt x="-22520" y="1572042"/>
                  <a:pt x="0" y="1400895"/>
                </a:cubicBezTo>
                <a:cubicBezTo>
                  <a:pt x="22520" y="1229748"/>
                  <a:pt x="6946" y="917995"/>
                  <a:pt x="0" y="790936"/>
                </a:cubicBezTo>
                <a:cubicBezTo>
                  <a:pt x="-6946" y="663877"/>
                  <a:pt x="6233" y="349879"/>
                  <a:pt x="0" y="0"/>
                </a:cubicBezTo>
                <a:close/>
              </a:path>
            </a:pathLst>
          </a:custGeom>
          <a:ln>
            <a:solidFill>
              <a:schemeClr val="tx1"/>
            </a:solidFill>
            <a:extLst>
              <a:ext uri="{C807C97D-BFC1-408E-A445-0C87EB9F89A2}">
                <ask:lineSketchStyleProps xmlns:ask="http://schemas.microsoft.com/office/drawing/2018/sketchyshapes" sd="1850654665">
                  <ask:type>
                    <ask:lineSketchFreehand/>
                  </ask:type>
                </ask:lineSketchStyleProps>
              </a:ext>
            </a:extLst>
          </a:ln>
        </p:spPr>
        <p:txBody>
          <a:bodyPr/>
          <a:lstStyle/>
          <a:p>
            <a:pPr marL="0" indent="0" algn="ctr">
              <a:buNone/>
            </a:pPr>
            <a:r>
              <a:rPr lang="en-US" u="sng" dirty="0"/>
              <a:t>Option B</a:t>
            </a:r>
          </a:p>
          <a:p>
            <a:pPr marL="0" indent="0" algn="ctr">
              <a:buNone/>
            </a:pPr>
            <a:r>
              <a:rPr lang="en-US" dirty="0"/>
              <a:t>1 oz eq Grain</a:t>
            </a:r>
          </a:p>
          <a:p>
            <a:pPr marL="0" indent="0" algn="ctr">
              <a:buNone/>
            </a:pPr>
            <a:r>
              <a:rPr lang="en-US" dirty="0"/>
              <a:t>1 oz eq M/MA</a:t>
            </a:r>
          </a:p>
          <a:p>
            <a:pPr marL="0" indent="0" algn="ctr">
              <a:buNone/>
            </a:pPr>
            <a:r>
              <a:rPr lang="en-US" dirty="0"/>
              <a:t>1 cup Fruit</a:t>
            </a:r>
          </a:p>
          <a:p>
            <a:pPr marL="0" indent="0" algn="ctr">
              <a:buNone/>
            </a:pPr>
            <a:r>
              <a:rPr lang="en-US" dirty="0"/>
              <a:t>1 cup Milk</a:t>
            </a:r>
          </a:p>
        </p:txBody>
      </p:sp>
      <p:sp>
        <p:nvSpPr>
          <p:cNvPr id="5" name="TextBox 4"/>
          <p:cNvSpPr txBox="1"/>
          <p:nvPr/>
        </p:nvSpPr>
        <p:spPr>
          <a:xfrm>
            <a:off x="1034152" y="1280774"/>
            <a:ext cx="7075696" cy="1200329"/>
          </a:xfrm>
          <a:prstGeom prst="rect">
            <a:avLst/>
          </a:prstGeom>
          <a:noFill/>
        </p:spPr>
        <p:txBody>
          <a:bodyPr wrap="square" rtlCol="0">
            <a:spAutoFit/>
          </a:bodyPr>
          <a:lstStyle/>
          <a:p>
            <a:pPr lvl="0"/>
            <a:r>
              <a:rPr lang="en-US" dirty="0"/>
              <a:t>Offer 4 items from 3 components, student must select at least:</a:t>
            </a:r>
          </a:p>
          <a:p>
            <a:pPr marL="742950" lvl="1" indent="-285750">
              <a:buFont typeface="Arial" panose="020B0604020202020204" pitchFamily="34" charset="0"/>
              <a:buChar char="•"/>
            </a:pPr>
            <a:r>
              <a:rPr lang="en-US" dirty="0"/>
              <a:t>½ cup of fruit (vegetable)</a:t>
            </a:r>
          </a:p>
          <a:p>
            <a:pPr marL="742950" lvl="1" indent="-285750">
              <a:buFont typeface="Arial" panose="020B0604020202020204" pitchFamily="34" charset="0"/>
              <a:buChar char="•"/>
            </a:pPr>
            <a:r>
              <a:rPr lang="en-US" dirty="0"/>
              <a:t>2 other items</a:t>
            </a:r>
          </a:p>
          <a:p>
            <a:endParaRPr lang="en-US" dirty="0"/>
          </a:p>
        </p:txBody>
      </p:sp>
      <p:sp>
        <p:nvSpPr>
          <p:cNvPr id="6" name="Content Placeholder 3"/>
          <p:cNvSpPr txBox="1">
            <a:spLocks/>
          </p:cNvSpPr>
          <p:nvPr/>
        </p:nvSpPr>
        <p:spPr>
          <a:xfrm>
            <a:off x="5626337" y="2670562"/>
            <a:ext cx="1600200" cy="2002689"/>
          </a:xfrm>
          <a:custGeom>
            <a:avLst/>
            <a:gdLst>
              <a:gd name="connsiteX0" fmla="*/ 0 w 1600200"/>
              <a:gd name="connsiteY0" fmla="*/ 0 h 2002689"/>
              <a:gd name="connsiteX1" fmla="*/ 485394 w 1600200"/>
              <a:gd name="connsiteY1" fmla="*/ 0 h 2002689"/>
              <a:gd name="connsiteX2" fmla="*/ 986790 w 1600200"/>
              <a:gd name="connsiteY2" fmla="*/ 0 h 2002689"/>
              <a:gd name="connsiteX3" fmla="*/ 1600200 w 1600200"/>
              <a:gd name="connsiteY3" fmla="*/ 0 h 2002689"/>
              <a:gd name="connsiteX4" fmla="*/ 1600200 w 1600200"/>
              <a:gd name="connsiteY4" fmla="*/ 707617 h 2002689"/>
              <a:gd name="connsiteX5" fmla="*/ 1600200 w 1600200"/>
              <a:gd name="connsiteY5" fmla="*/ 1415234 h 2002689"/>
              <a:gd name="connsiteX6" fmla="*/ 1600200 w 1600200"/>
              <a:gd name="connsiteY6" fmla="*/ 2002689 h 2002689"/>
              <a:gd name="connsiteX7" fmla="*/ 1114806 w 1600200"/>
              <a:gd name="connsiteY7" fmla="*/ 2002689 h 2002689"/>
              <a:gd name="connsiteX8" fmla="*/ 581406 w 1600200"/>
              <a:gd name="connsiteY8" fmla="*/ 2002689 h 2002689"/>
              <a:gd name="connsiteX9" fmla="*/ 0 w 1600200"/>
              <a:gd name="connsiteY9" fmla="*/ 2002689 h 2002689"/>
              <a:gd name="connsiteX10" fmla="*/ 0 w 1600200"/>
              <a:gd name="connsiteY10" fmla="*/ 1335126 h 2002689"/>
              <a:gd name="connsiteX11" fmla="*/ 0 w 1600200"/>
              <a:gd name="connsiteY11" fmla="*/ 627509 h 2002689"/>
              <a:gd name="connsiteX12" fmla="*/ 0 w 1600200"/>
              <a:gd name="connsiteY12" fmla="*/ 0 h 200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0200" h="2002689" fill="none" extrusionOk="0">
                <a:moveTo>
                  <a:pt x="0" y="0"/>
                </a:moveTo>
                <a:cubicBezTo>
                  <a:pt x="168287" y="-18109"/>
                  <a:pt x="347715" y="1646"/>
                  <a:pt x="485394" y="0"/>
                </a:cubicBezTo>
                <a:cubicBezTo>
                  <a:pt x="623073" y="-1646"/>
                  <a:pt x="769889" y="-3813"/>
                  <a:pt x="986790" y="0"/>
                </a:cubicBezTo>
                <a:cubicBezTo>
                  <a:pt x="1203691" y="3813"/>
                  <a:pt x="1316692" y="-13298"/>
                  <a:pt x="1600200" y="0"/>
                </a:cubicBezTo>
                <a:cubicBezTo>
                  <a:pt x="1590377" y="191068"/>
                  <a:pt x="1581407" y="353860"/>
                  <a:pt x="1600200" y="707617"/>
                </a:cubicBezTo>
                <a:cubicBezTo>
                  <a:pt x="1618993" y="1061374"/>
                  <a:pt x="1611357" y="1224313"/>
                  <a:pt x="1600200" y="1415234"/>
                </a:cubicBezTo>
                <a:cubicBezTo>
                  <a:pt x="1589043" y="1606155"/>
                  <a:pt x="1579910" y="1780954"/>
                  <a:pt x="1600200" y="2002689"/>
                </a:cubicBezTo>
                <a:cubicBezTo>
                  <a:pt x="1401692" y="2007479"/>
                  <a:pt x="1213563" y="1981359"/>
                  <a:pt x="1114806" y="2002689"/>
                </a:cubicBezTo>
                <a:cubicBezTo>
                  <a:pt x="1016049" y="2024019"/>
                  <a:pt x="790678" y="2002750"/>
                  <a:pt x="581406" y="2002689"/>
                </a:cubicBezTo>
                <a:cubicBezTo>
                  <a:pt x="372134" y="2002628"/>
                  <a:pt x="204614" y="1996013"/>
                  <a:pt x="0" y="2002689"/>
                </a:cubicBezTo>
                <a:cubicBezTo>
                  <a:pt x="-9464" y="1707905"/>
                  <a:pt x="-2735" y="1659269"/>
                  <a:pt x="0" y="1335126"/>
                </a:cubicBezTo>
                <a:cubicBezTo>
                  <a:pt x="2735" y="1010983"/>
                  <a:pt x="-29209" y="857574"/>
                  <a:pt x="0" y="627509"/>
                </a:cubicBezTo>
                <a:cubicBezTo>
                  <a:pt x="29209" y="397444"/>
                  <a:pt x="-22239" y="271489"/>
                  <a:pt x="0" y="0"/>
                </a:cubicBezTo>
                <a:close/>
              </a:path>
              <a:path w="1600200" h="2002689" stroke="0" extrusionOk="0">
                <a:moveTo>
                  <a:pt x="0" y="0"/>
                </a:moveTo>
                <a:cubicBezTo>
                  <a:pt x="157526" y="-21012"/>
                  <a:pt x="331097" y="-13003"/>
                  <a:pt x="485394" y="0"/>
                </a:cubicBezTo>
                <a:cubicBezTo>
                  <a:pt x="639691" y="13003"/>
                  <a:pt x="757607" y="23772"/>
                  <a:pt x="970788" y="0"/>
                </a:cubicBezTo>
                <a:cubicBezTo>
                  <a:pt x="1183969" y="-23772"/>
                  <a:pt x="1311709" y="-3215"/>
                  <a:pt x="1600200" y="0"/>
                </a:cubicBezTo>
                <a:cubicBezTo>
                  <a:pt x="1597554" y="297190"/>
                  <a:pt x="1578187" y="485521"/>
                  <a:pt x="1600200" y="627509"/>
                </a:cubicBezTo>
                <a:cubicBezTo>
                  <a:pt x="1622213" y="769497"/>
                  <a:pt x="1634139" y="997602"/>
                  <a:pt x="1600200" y="1315099"/>
                </a:cubicBezTo>
                <a:cubicBezTo>
                  <a:pt x="1566262" y="1632596"/>
                  <a:pt x="1588989" y="1832497"/>
                  <a:pt x="1600200" y="2002689"/>
                </a:cubicBezTo>
                <a:cubicBezTo>
                  <a:pt x="1491300" y="2022967"/>
                  <a:pt x="1328355" y="1995994"/>
                  <a:pt x="1066800" y="2002689"/>
                </a:cubicBezTo>
                <a:cubicBezTo>
                  <a:pt x="805245" y="2009384"/>
                  <a:pt x="763203" y="2026246"/>
                  <a:pt x="501396" y="2002689"/>
                </a:cubicBezTo>
                <a:cubicBezTo>
                  <a:pt x="239589" y="1979132"/>
                  <a:pt x="235367" y="1989442"/>
                  <a:pt x="0" y="2002689"/>
                </a:cubicBezTo>
                <a:cubicBezTo>
                  <a:pt x="13512" y="1832780"/>
                  <a:pt x="-6449" y="1506019"/>
                  <a:pt x="0" y="1335126"/>
                </a:cubicBezTo>
                <a:cubicBezTo>
                  <a:pt x="6449" y="1164233"/>
                  <a:pt x="20311" y="838214"/>
                  <a:pt x="0" y="707617"/>
                </a:cubicBezTo>
                <a:cubicBezTo>
                  <a:pt x="-20311" y="577020"/>
                  <a:pt x="-26288" y="234526"/>
                  <a:pt x="0" y="0"/>
                </a:cubicBezTo>
                <a:close/>
              </a:path>
            </a:pathLst>
          </a:custGeom>
          <a:ln>
            <a:solidFill>
              <a:schemeClr val="tx1"/>
            </a:solidFill>
            <a:extLst>
              <a:ext uri="{C807C97D-BFC1-408E-A445-0C87EB9F89A2}">
                <ask:lineSketchStyleProps xmlns:ask="http://schemas.microsoft.com/office/drawing/2018/sketchyshapes" sd="3105479632">
                  <a:prstGeom prst="rect">
                    <a:avLst/>
                  </a:prstGeom>
                  <ask:type>
                    <ask:lineSketchFreehand/>
                  </ask:type>
                </ask:lineSketchStyleProps>
              </a:ext>
            </a:extLst>
          </a:ln>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u="sng" dirty="0"/>
              <a:t>Option C</a:t>
            </a:r>
          </a:p>
          <a:p>
            <a:pPr marL="0" indent="0" algn="ctr">
              <a:buNone/>
            </a:pPr>
            <a:r>
              <a:rPr lang="en-US" sz="2100" dirty="0"/>
              <a:t>1 oz eq Grain</a:t>
            </a:r>
          </a:p>
          <a:p>
            <a:pPr marL="0" indent="0" algn="ctr">
              <a:buNone/>
            </a:pPr>
            <a:r>
              <a:rPr lang="en-US" sz="2100" dirty="0"/>
              <a:t>½ cup Fruit</a:t>
            </a:r>
          </a:p>
          <a:p>
            <a:pPr marL="0" indent="0" algn="ctr">
              <a:buNone/>
            </a:pPr>
            <a:r>
              <a:rPr lang="en-US" sz="2100" dirty="0"/>
              <a:t>½ cup Fruit</a:t>
            </a:r>
          </a:p>
          <a:p>
            <a:pPr marL="0" indent="0" algn="ctr">
              <a:buNone/>
            </a:pPr>
            <a:r>
              <a:rPr lang="en-US" sz="2100" dirty="0"/>
              <a:t>1 cup Milk</a:t>
            </a:r>
          </a:p>
        </p:txBody>
      </p:sp>
      <p:sp>
        <p:nvSpPr>
          <p:cNvPr id="9" name="Title 1">
            <a:extLst>
              <a:ext uri="{FF2B5EF4-FFF2-40B4-BE49-F238E27FC236}">
                <a16:creationId xmlns:a16="http://schemas.microsoft.com/office/drawing/2014/main" id="{B7CDD727-D895-6CE5-E776-15A7D0338738}"/>
              </a:ext>
            </a:extLst>
          </p:cNvPr>
          <p:cNvSpPr txBox="1">
            <a:spLocks/>
          </p:cNvSpPr>
          <p:nvPr/>
        </p:nvSpPr>
        <p:spPr>
          <a:xfrm>
            <a:off x="453149" y="470249"/>
            <a:ext cx="8169557" cy="54467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i="0" kern="1200">
                <a:solidFill>
                  <a:schemeClr val="tx1"/>
                </a:solidFill>
                <a:latin typeface="Montserrat Bold" pitchFamily="2" charset="77"/>
                <a:ea typeface="+mj-ea"/>
                <a:cs typeface="+mj-cs"/>
              </a:defRPr>
            </a:lvl1pPr>
          </a:lstStyle>
          <a:p>
            <a:pPr algn="ctr"/>
            <a:r>
              <a:rPr lang="en-US" dirty="0"/>
              <a:t>Offer Versus Serve at Breakfast</a:t>
            </a:r>
          </a:p>
        </p:txBody>
      </p:sp>
    </p:spTree>
    <p:extLst>
      <p:ext uri="{BB962C8B-B14F-4D97-AF65-F5344CB8AC3E}">
        <p14:creationId xmlns:p14="http://schemas.microsoft.com/office/powerpoint/2010/main" val="1709569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7F750-322C-507E-34C5-DEB7CC980D34}"/>
              </a:ext>
            </a:extLst>
          </p:cNvPr>
          <p:cNvSpPr txBox="1">
            <a:spLocks noGrp="1"/>
          </p:cNvSpPr>
          <p:nvPr>
            <p:ph type="title"/>
          </p:nvPr>
        </p:nvSpPr>
        <p:spPr/>
        <p:txBody>
          <a:bodyPr/>
          <a:lstStyle/>
          <a:p>
            <a:pPr lvl="0"/>
            <a:r>
              <a:rPr lang="en-US" dirty="0"/>
              <a:t>Review OVS at Lunch</a:t>
            </a:r>
          </a:p>
        </p:txBody>
      </p:sp>
      <p:sp>
        <p:nvSpPr>
          <p:cNvPr id="3" name="Content Placeholder 2">
            <a:extLst>
              <a:ext uri="{FF2B5EF4-FFF2-40B4-BE49-F238E27FC236}">
                <a16:creationId xmlns:a16="http://schemas.microsoft.com/office/drawing/2014/main" id="{457F21E2-228A-AC76-02C3-D5CE0C1F4AD7}"/>
              </a:ext>
            </a:extLst>
          </p:cNvPr>
          <p:cNvSpPr txBox="1">
            <a:spLocks noGrp="1"/>
          </p:cNvSpPr>
          <p:nvPr>
            <p:ph idx="1"/>
          </p:nvPr>
        </p:nvSpPr>
        <p:spPr/>
        <p:txBody>
          <a:bodyPr/>
          <a:lstStyle/>
          <a:p>
            <a:pPr lvl="0"/>
            <a:r>
              <a:rPr lang="en-US" sz="1969" dirty="0"/>
              <a:t>Offer 5 components</a:t>
            </a:r>
          </a:p>
          <a:p>
            <a:pPr marL="800100" lvl="1" indent="-457200">
              <a:buFont typeface="+mj-lt"/>
              <a:buAutoNum type="arabicPeriod"/>
            </a:pPr>
            <a:r>
              <a:rPr lang="en-US" sz="1669" dirty="0"/>
              <a:t>Milk</a:t>
            </a:r>
          </a:p>
          <a:p>
            <a:pPr marL="800100" lvl="1" indent="-457200">
              <a:buFont typeface="+mj-lt"/>
              <a:buAutoNum type="arabicPeriod"/>
            </a:pPr>
            <a:r>
              <a:rPr lang="en-US" sz="1669" dirty="0"/>
              <a:t>Fruit</a:t>
            </a:r>
          </a:p>
          <a:p>
            <a:pPr marL="800100" lvl="1" indent="-457200">
              <a:buFont typeface="+mj-lt"/>
              <a:buAutoNum type="arabicPeriod"/>
            </a:pPr>
            <a:r>
              <a:rPr lang="en-US" sz="1669" dirty="0"/>
              <a:t>Vegetable</a:t>
            </a:r>
          </a:p>
          <a:p>
            <a:pPr marL="800100" lvl="1" indent="-457200">
              <a:buFont typeface="+mj-lt"/>
              <a:buAutoNum type="arabicPeriod"/>
            </a:pPr>
            <a:r>
              <a:rPr lang="en-US" sz="1669" dirty="0"/>
              <a:t>Grains </a:t>
            </a:r>
          </a:p>
          <a:p>
            <a:pPr marL="800100" lvl="1" indent="-457200">
              <a:buFont typeface="+mj-lt"/>
              <a:buAutoNum type="arabicPeriod"/>
            </a:pPr>
            <a:r>
              <a:rPr lang="en-US" sz="1669" dirty="0"/>
              <a:t>MMA</a:t>
            </a:r>
          </a:p>
          <a:p>
            <a:pPr lvl="0"/>
            <a:r>
              <a:rPr lang="en-US" sz="1969" dirty="0"/>
              <a:t>Student must select at least 3 different components including at least a ½ cup fruit or vegetable</a:t>
            </a:r>
          </a:p>
          <a:p>
            <a:pPr marL="0" indent="0">
              <a:buNone/>
            </a:pPr>
            <a:r>
              <a:rPr lang="en-US" sz="1800" dirty="0"/>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1AAFCAA-3D31-413E-377B-AE83C9F23F16}"/>
              </a:ext>
            </a:extLst>
          </p:cNvPr>
          <p:cNvPicPr>
            <a:picLocks noChangeAspect="1"/>
          </p:cNvPicPr>
          <p:nvPr/>
        </p:nvPicPr>
        <p:blipFill>
          <a:blip r:embed="rId3"/>
          <a:srcRect b="15167"/>
          <a:stretch>
            <a:fillRect/>
          </a:stretch>
        </p:blipFill>
        <p:spPr>
          <a:xfrm>
            <a:off x="1957388" y="884936"/>
            <a:ext cx="5229224" cy="3658489"/>
          </a:xfrm>
          <a:prstGeom prst="rect">
            <a:avLst/>
          </a:prstGeom>
          <a:noFill/>
          <a:ln cap="flat">
            <a:noFill/>
          </a:ln>
        </p:spPr>
      </p:pic>
      <p:sp>
        <p:nvSpPr>
          <p:cNvPr id="3" name="Rectangle 9">
            <a:extLst>
              <a:ext uri="{FF2B5EF4-FFF2-40B4-BE49-F238E27FC236}">
                <a16:creationId xmlns:a16="http://schemas.microsoft.com/office/drawing/2014/main" id="{AB84D0E6-7CF5-F5B2-258C-3E3BB68CFDD9}"/>
              </a:ext>
            </a:extLst>
          </p:cNvPr>
          <p:cNvSpPr/>
          <p:nvPr/>
        </p:nvSpPr>
        <p:spPr>
          <a:xfrm>
            <a:off x="5275657" y="2710158"/>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1 cup milk</a:t>
            </a:r>
          </a:p>
        </p:txBody>
      </p:sp>
      <p:sp>
        <p:nvSpPr>
          <p:cNvPr id="4" name="Rectangle 10">
            <a:extLst>
              <a:ext uri="{FF2B5EF4-FFF2-40B4-BE49-F238E27FC236}">
                <a16:creationId xmlns:a16="http://schemas.microsoft.com/office/drawing/2014/main" id="{56C70E19-7F3D-2726-4F6B-D85748E15D12}"/>
              </a:ext>
            </a:extLst>
          </p:cNvPr>
          <p:cNvSpPr/>
          <p:nvPr/>
        </p:nvSpPr>
        <p:spPr>
          <a:xfrm>
            <a:off x="3900484" y="2716412"/>
            <a:ext cx="814388" cy="171450"/>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½  cup Veg.</a:t>
            </a:r>
          </a:p>
        </p:txBody>
      </p:sp>
      <p:sp>
        <p:nvSpPr>
          <p:cNvPr id="5" name="Rectangle 14">
            <a:extLst>
              <a:ext uri="{FF2B5EF4-FFF2-40B4-BE49-F238E27FC236}">
                <a16:creationId xmlns:a16="http://schemas.microsoft.com/office/drawing/2014/main" id="{A8DFB685-B068-E049-DA09-BAEE7BEE5FDC}"/>
              </a:ext>
            </a:extLst>
          </p:cNvPr>
          <p:cNvSpPr/>
          <p:nvPr/>
        </p:nvSpPr>
        <p:spPr>
          <a:xfrm>
            <a:off x="2600325" y="4167483"/>
            <a:ext cx="795638" cy="135734"/>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cup Veg.</a:t>
            </a:r>
          </a:p>
        </p:txBody>
      </p:sp>
      <p:sp>
        <p:nvSpPr>
          <p:cNvPr id="6" name="Rectangle 12">
            <a:extLst>
              <a:ext uri="{FF2B5EF4-FFF2-40B4-BE49-F238E27FC236}">
                <a16:creationId xmlns:a16="http://schemas.microsoft.com/office/drawing/2014/main" id="{2AC87A4C-3FA4-3818-6067-96255622590C}"/>
              </a:ext>
            </a:extLst>
          </p:cNvPr>
          <p:cNvSpPr/>
          <p:nvPr/>
        </p:nvSpPr>
        <p:spPr>
          <a:xfrm>
            <a:off x="2811955" y="2716412"/>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1 cup fruit</a:t>
            </a:r>
          </a:p>
        </p:txBody>
      </p:sp>
      <p:pic>
        <p:nvPicPr>
          <p:cNvPr id="7" name="Picture 1">
            <a:extLst>
              <a:ext uri="{FF2B5EF4-FFF2-40B4-BE49-F238E27FC236}">
                <a16:creationId xmlns:a16="http://schemas.microsoft.com/office/drawing/2014/main" id="{3E6CE355-B349-0F07-366C-8F3F61E41AA2}"/>
              </a:ext>
            </a:extLst>
          </p:cNvPr>
          <p:cNvPicPr>
            <a:picLocks noChangeAspect="1"/>
          </p:cNvPicPr>
          <p:nvPr/>
        </p:nvPicPr>
        <p:blipFill>
          <a:blip r:embed="rId4"/>
          <a:srcRect/>
          <a:stretch>
            <a:fillRect/>
          </a:stretch>
        </p:blipFill>
        <p:spPr>
          <a:xfrm>
            <a:off x="4014787" y="2920904"/>
            <a:ext cx="2075258" cy="1382319"/>
          </a:xfrm>
          <a:prstGeom prst="rect">
            <a:avLst/>
          </a:prstGeom>
          <a:noFill/>
          <a:ln cap="flat">
            <a:noFill/>
          </a:ln>
        </p:spPr>
      </p:pic>
      <p:sp>
        <p:nvSpPr>
          <p:cNvPr id="8" name="Rectangle 11">
            <a:extLst>
              <a:ext uri="{FF2B5EF4-FFF2-40B4-BE49-F238E27FC236}">
                <a16:creationId xmlns:a16="http://schemas.microsoft.com/office/drawing/2014/main" id="{11FEA0B9-05D8-2E07-351E-AC3FF5137E0C}"/>
              </a:ext>
            </a:extLst>
          </p:cNvPr>
          <p:cNvSpPr/>
          <p:nvPr/>
        </p:nvSpPr>
        <p:spPr>
          <a:xfrm>
            <a:off x="4184900" y="4151415"/>
            <a:ext cx="1819421" cy="267008"/>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2 oz eq M/MA + 2 oz eq Grain</a:t>
            </a:r>
          </a:p>
        </p:txBody>
      </p:sp>
      <p:pic>
        <p:nvPicPr>
          <p:cNvPr id="9" name="Picture 3">
            <a:extLst>
              <a:ext uri="{FF2B5EF4-FFF2-40B4-BE49-F238E27FC236}">
                <a16:creationId xmlns:a16="http://schemas.microsoft.com/office/drawing/2014/main" id="{A5E31B03-5CB2-662E-7334-D9A20C417ED9}"/>
              </a:ext>
            </a:extLst>
          </p:cNvPr>
          <p:cNvPicPr>
            <a:picLocks noChangeAspect="1"/>
          </p:cNvPicPr>
          <p:nvPr/>
        </p:nvPicPr>
        <p:blipFill>
          <a:blip r:embed="rId5"/>
          <a:srcRect/>
          <a:stretch>
            <a:fillRect/>
          </a:stretch>
        </p:blipFill>
        <p:spPr>
          <a:xfrm>
            <a:off x="1811388" y="2571750"/>
            <a:ext cx="2373512" cy="2282432"/>
          </a:xfrm>
          <a:prstGeom prst="rect">
            <a:avLst/>
          </a:prstGeom>
          <a:noFill/>
          <a:ln cap="flat">
            <a:noFill/>
          </a:ln>
        </p:spPr>
      </p:pic>
      <p:pic>
        <p:nvPicPr>
          <p:cNvPr id="10" name="Picture 1">
            <a:extLst>
              <a:ext uri="{FF2B5EF4-FFF2-40B4-BE49-F238E27FC236}">
                <a16:creationId xmlns:a16="http://schemas.microsoft.com/office/drawing/2014/main" id="{84F6D51B-780F-8E4E-71A1-A1ED9C13EF3C}"/>
              </a:ext>
            </a:extLst>
          </p:cNvPr>
          <p:cNvPicPr>
            <a:picLocks noChangeAspect="1"/>
          </p:cNvPicPr>
          <p:nvPr/>
        </p:nvPicPr>
        <p:blipFill>
          <a:blip r:embed="rId6"/>
          <a:srcRect/>
          <a:stretch>
            <a:fillRect/>
          </a:stretch>
        </p:blipFill>
        <p:spPr>
          <a:xfrm>
            <a:off x="3756721" y="1767183"/>
            <a:ext cx="1051914" cy="1038521"/>
          </a:xfrm>
          <a:prstGeom prst="rect">
            <a:avLst/>
          </a:prstGeom>
          <a:noFill/>
          <a:ln cap="flat">
            <a:noFill/>
          </a:ln>
        </p:spPr>
      </p:pic>
      <p:pic>
        <p:nvPicPr>
          <p:cNvPr id="11" name="Picture 16" descr="http://www.healthyfeeds.com/wp-content/uploads/2010/04/grapes.jpg">
            <a:extLst>
              <a:ext uri="{FF2B5EF4-FFF2-40B4-BE49-F238E27FC236}">
                <a16:creationId xmlns:a16="http://schemas.microsoft.com/office/drawing/2014/main" id="{F623F9D2-F050-C5FD-BCC5-2E57CA7FC98E}"/>
              </a:ext>
            </a:extLst>
          </p:cNvPr>
          <p:cNvPicPr>
            <a:picLocks noChangeAspect="1"/>
          </p:cNvPicPr>
          <p:nvPr/>
        </p:nvPicPr>
        <p:blipFill>
          <a:blip r:embed="rId7"/>
          <a:srcRect/>
          <a:stretch>
            <a:fillRect/>
          </a:stretch>
        </p:blipFill>
        <p:spPr>
          <a:xfrm rot="17316652">
            <a:off x="2125736" y="1641276"/>
            <a:ext cx="1372491" cy="1264444"/>
          </a:xfrm>
          <a:prstGeom prst="rect">
            <a:avLst/>
          </a:prstGeom>
          <a:noFill/>
          <a:ln cap="flat">
            <a:noFill/>
          </a:ln>
        </p:spPr>
      </p:pic>
      <p:pic>
        <p:nvPicPr>
          <p:cNvPr id="12" name="Picture 2">
            <a:extLst>
              <a:ext uri="{FF2B5EF4-FFF2-40B4-BE49-F238E27FC236}">
                <a16:creationId xmlns:a16="http://schemas.microsoft.com/office/drawing/2014/main" id="{1BE6D3C9-C712-AED9-7439-0E249026867A}"/>
              </a:ext>
            </a:extLst>
          </p:cNvPr>
          <p:cNvPicPr>
            <a:picLocks noChangeAspect="1"/>
          </p:cNvPicPr>
          <p:nvPr/>
        </p:nvPicPr>
        <p:blipFill>
          <a:blip r:embed="rId8"/>
          <a:srcRect/>
          <a:stretch>
            <a:fillRect/>
          </a:stretch>
        </p:blipFill>
        <p:spPr>
          <a:xfrm>
            <a:off x="5076975" y="1014415"/>
            <a:ext cx="1176037" cy="1783258"/>
          </a:xfrm>
          <a:prstGeom prst="rect">
            <a:avLst/>
          </a:prstGeom>
          <a:noFill/>
          <a:ln cap="flat">
            <a:noFill/>
          </a:ln>
        </p:spPr>
      </p:pic>
      <p:pic>
        <p:nvPicPr>
          <p:cNvPr id="13" name="Picture 15" descr="C:\Users\Sarah.d.Platt\Pictures\8oz_FFChocolate.png">
            <a:extLst>
              <a:ext uri="{FF2B5EF4-FFF2-40B4-BE49-F238E27FC236}">
                <a16:creationId xmlns:a16="http://schemas.microsoft.com/office/drawing/2014/main" id="{BA40C4EF-944A-0174-0FF5-121ED9FA68C5}"/>
              </a:ext>
            </a:extLst>
          </p:cNvPr>
          <p:cNvPicPr>
            <a:picLocks noChangeAspect="1"/>
          </p:cNvPicPr>
          <p:nvPr/>
        </p:nvPicPr>
        <p:blipFill>
          <a:blip r:embed="rId9"/>
          <a:srcRect l="14767" t="10591" r="10971" b="4955"/>
          <a:stretch>
            <a:fillRect/>
          </a:stretch>
        </p:blipFill>
        <p:spPr>
          <a:xfrm>
            <a:off x="5933059" y="1233994"/>
            <a:ext cx="863683" cy="1487329"/>
          </a:xfrm>
          <a:prstGeom prst="rect">
            <a:avLst/>
          </a:prstGeom>
          <a:noFill/>
          <a:ln cap="flat">
            <a:noFill/>
          </a:ln>
        </p:spPr>
      </p:pic>
      <p:sp>
        <p:nvSpPr>
          <p:cNvPr id="14" name="Title 2">
            <a:extLst>
              <a:ext uri="{FF2B5EF4-FFF2-40B4-BE49-F238E27FC236}">
                <a16:creationId xmlns:a16="http://schemas.microsoft.com/office/drawing/2014/main" id="{72E25552-3AF1-5EAE-8706-74721F419711}"/>
              </a:ext>
            </a:extLst>
          </p:cNvPr>
          <p:cNvSpPr txBox="1">
            <a:spLocks noGrp="1"/>
          </p:cNvSpPr>
          <p:nvPr>
            <p:ph type="title"/>
          </p:nvPr>
        </p:nvSpPr>
        <p:spPr/>
        <p:txBody>
          <a:bodyPr/>
          <a:lstStyle/>
          <a:p>
            <a:pPr lvl="0" algn="ctr"/>
            <a:r>
              <a:rPr lang="en-US" dirty="0"/>
              <a:t>Offer Versus Serve - Lunch</a:t>
            </a:r>
          </a:p>
        </p:txBody>
      </p:sp>
      <p:sp>
        <p:nvSpPr>
          <p:cNvPr id="15" name="TextBox 16">
            <a:extLst>
              <a:ext uri="{FF2B5EF4-FFF2-40B4-BE49-F238E27FC236}">
                <a16:creationId xmlns:a16="http://schemas.microsoft.com/office/drawing/2014/main" id="{B6E1BAE3-0912-AA96-F528-7210EC0A5E27}"/>
              </a:ext>
            </a:extLst>
          </p:cNvPr>
          <p:cNvSpPr txBox="1"/>
          <p:nvPr/>
        </p:nvSpPr>
        <p:spPr>
          <a:xfrm>
            <a:off x="3915683" y="926865"/>
            <a:ext cx="1459588" cy="438582"/>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sz="2400" dirty="0">
                <a:solidFill>
                  <a:srgbClr val="000000"/>
                </a:solidFill>
                <a:latin typeface="Calibri"/>
              </a:rPr>
              <a:t>Offered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8253966-6A7F-4B70-2291-9B04089B4AFD}"/>
              </a:ext>
            </a:extLst>
          </p:cNvPr>
          <p:cNvPicPr>
            <a:picLocks noChangeAspect="1"/>
          </p:cNvPicPr>
          <p:nvPr/>
        </p:nvPicPr>
        <p:blipFill>
          <a:blip r:embed="rId3"/>
          <a:srcRect t="14868" b="13631"/>
          <a:stretch>
            <a:fillRect/>
          </a:stretch>
        </p:blipFill>
        <p:spPr>
          <a:xfrm>
            <a:off x="1957388" y="1517319"/>
            <a:ext cx="5229224" cy="3121816"/>
          </a:xfrm>
          <a:prstGeom prst="rect">
            <a:avLst/>
          </a:prstGeom>
          <a:noFill/>
          <a:ln cap="flat">
            <a:noFill/>
          </a:ln>
        </p:spPr>
      </p:pic>
      <p:sp>
        <p:nvSpPr>
          <p:cNvPr id="3" name="Rectangle 9">
            <a:extLst>
              <a:ext uri="{FF2B5EF4-FFF2-40B4-BE49-F238E27FC236}">
                <a16:creationId xmlns:a16="http://schemas.microsoft.com/office/drawing/2014/main" id="{33A2A888-AA62-40DF-53AD-D7015E8E0823}"/>
              </a:ext>
            </a:extLst>
          </p:cNvPr>
          <p:cNvSpPr/>
          <p:nvPr/>
        </p:nvSpPr>
        <p:spPr>
          <a:xfrm>
            <a:off x="5207791" y="2723552"/>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1 cup milk</a:t>
            </a:r>
          </a:p>
        </p:txBody>
      </p:sp>
      <p:sp>
        <p:nvSpPr>
          <p:cNvPr id="4" name="Rectangle 14">
            <a:extLst>
              <a:ext uri="{FF2B5EF4-FFF2-40B4-BE49-F238E27FC236}">
                <a16:creationId xmlns:a16="http://schemas.microsoft.com/office/drawing/2014/main" id="{1BCA5FE0-9938-12C4-3594-7A1AA14C4703}"/>
              </a:ext>
            </a:extLst>
          </p:cNvPr>
          <p:cNvSpPr/>
          <p:nvPr/>
        </p:nvSpPr>
        <p:spPr>
          <a:xfrm>
            <a:off x="2532012" y="4171947"/>
            <a:ext cx="795638" cy="135734"/>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1 cup Veg.</a:t>
            </a:r>
          </a:p>
        </p:txBody>
      </p:sp>
      <p:pic>
        <p:nvPicPr>
          <p:cNvPr id="5" name="Picture 1">
            <a:extLst>
              <a:ext uri="{FF2B5EF4-FFF2-40B4-BE49-F238E27FC236}">
                <a16:creationId xmlns:a16="http://schemas.microsoft.com/office/drawing/2014/main" id="{AF3A5D69-9D50-D12A-F7EA-91B50AB9B283}"/>
              </a:ext>
            </a:extLst>
          </p:cNvPr>
          <p:cNvPicPr>
            <a:picLocks noChangeAspect="1"/>
          </p:cNvPicPr>
          <p:nvPr/>
        </p:nvPicPr>
        <p:blipFill>
          <a:blip r:embed="rId4"/>
          <a:srcRect/>
          <a:stretch>
            <a:fillRect/>
          </a:stretch>
        </p:blipFill>
        <p:spPr>
          <a:xfrm>
            <a:off x="4014787" y="2920904"/>
            <a:ext cx="2075258" cy="1382319"/>
          </a:xfrm>
          <a:prstGeom prst="rect">
            <a:avLst/>
          </a:prstGeom>
          <a:noFill/>
          <a:ln cap="flat">
            <a:noFill/>
          </a:ln>
        </p:spPr>
      </p:pic>
      <p:pic>
        <p:nvPicPr>
          <p:cNvPr id="7" name="Picture 3">
            <a:extLst>
              <a:ext uri="{FF2B5EF4-FFF2-40B4-BE49-F238E27FC236}">
                <a16:creationId xmlns:a16="http://schemas.microsoft.com/office/drawing/2014/main" id="{A342CED9-C874-0DC3-7A37-55575930091E}"/>
              </a:ext>
            </a:extLst>
          </p:cNvPr>
          <p:cNvPicPr>
            <a:picLocks noChangeAspect="1"/>
          </p:cNvPicPr>
          <p:nvPr/>
        </p:nvPicPr>
        <p:blipFill>
          <a:blip r:embed="rId5"/>
          <a:srcRect/>
          <a:stretch>
            <a:fillRect/>
          </a:stretch>
        </p:blipFill>
        <p:spPr>
          <a:xfrm>
            <a:off x="1785938" y="2470848"/>
            <a:ext cx="2373512" cy="2282432"/>
          </a:xfrm>
          <a:prstGeom prst="rect">
            <a:avLst/>
          </a:prstGeom>
          <a:noFill/>
          <a:ln cap="flat">
            <a:noFill/>
          </a:ln>
        </p:spPr>
      </p:pic>
      <p:pic>
        <p:nvPicPr>
          <p:cNvPr id="8" name="Picture 2">
            <a:extLst>
              <a:ext uri="{FF2B5EF4-FFF2-40B4-BE49-F238E27FC236}">
                <a16:creationId xmlns:a16="http://schemas.microsoft.com/office/drawing/2014/main" id="{3A5005B9-4874-D102-4155-53B75CC86F35}"/>
              </a:ext>
            </a:extLst>
          </p:cNvPr>
          <p:cNvPicPr>
            <a:picLocks noChangeAspect="1"/>
          </p:cNvPicPr>
          <p:nvPr/>
        </p:nvPicPr>
        <p:blipFill>
          <a:blip r:embed="rId6"/>
          <a:srcRect/>
          <a:stretch>
            <a:fillRect/>
          </a:stretch>
        </p:blipFill>
        <p:spPr>
          <a:xfrm>
            <a:off x="5026967" y="1014415"/>
            <a:ext cx="1176037" cy="1783258"/>
          </a:xfrm>
          <a:prstGeom prst="rect">
            <a:avLst/>
          </a:prstGeom>
          <a:noFill/>
          <a:ln cap="flat">
            <a:noFill/>
          </a:ln>
        </p:spPr>
      </p:pic>
      <p:sp>
        <p:nvSpPr>
          <p:cNvPr id="10" name="Title 3">
            <a:extLst>
              <a:ext uri="{FF2B5EF4-FFF2-40B4-BE49-F238E27FC236}">
                <a16:creationId xmlns:a16="http://schemas.microsoft.com/office/drawing/2014/main" id="{1DACF1EF-3059-7AD6-A86B-D18CAE02B99E}"/>
              </a:ext>
            </a:extLst>
          </p:cNvPr>
          <p:cNvSpPr txBox="1">
            <a:spLocks noGrp="1"/>
          </p:cNvSpPr>
          <p:nvPr>
            <p:ph type="title"/>
          </p:nvPr>
        </p:nvSpPr>
        <p:spPr/>
        <p:txBody>
          <a:bodyPr/>
          <a:lstStyle/>
          <a:p>
            <a:pPr lvl="0" algn="ctr"/>
            <a:r>
              <a:rPr lang="en-US" dirty="0"/>
              <a:t>Offer Versus Serve - Lunch</a:t>
            </a:r>
          </a:p>
        </p:txBody>
      </p:sp>
      <p:sp>
        <p:nvSpPr>
          <p:cNvPr id="12" name="TextBox 1">
            <a:extLst>
              <a:ext uri="{FF2B5EF4-FFF2-40B4-BE49-F238E27FC236}">
                <a16:creationId xmlns:a16="http://schemas.microsoft.com/office/drawing/2014/main" id="{366B65E9-B54F-300A-D543-32AA83AB560D}"/>
              </a:ext>
            </a:extLst>
          </p:cNvPr>
          <p:cNvSpPr txBox="1"/>
          <p:nvPr/>
        </p:nvSpPr>
        <p:spPr>
          <a:xfrm>
            <a:off x="2151853" y="986781"/>
            <a:ext cx="6272613"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What the students selects. Is this Reimbursable?</a:t>
            </a:r>
            <a:endParaRPr lang="en-US" sz="2400" dirty="0">
              <a:solidFill>
                <a:srgbClr val="000000"/>
              </a:solidFill>
              <a:latin typeface="Calibri"/>
            </a:endParaRPr>
          </a:p>
        </p:txBody>
      </p:sp>
      <p:sp>
        <p:nvSpPr>
          <p:cNvPr id="9" name="Rectangle 11">
            <a:extLst>
              <a:ext uri="{FF2B5EF4-FFF2-40B4-BE49-F238E27FC236}">
                <a16:creationId xmlns:a16="http://schemas.microsoft.com/office/drawing/2014/main" id="{59D57521-AE3C-1785-9E6A-E238153F8F9F}"/>
              </a:ext>
            </a:extLst>
          </p:cNvPr>
          <p:cNvSpPr/>
          <p:nvPr/>
        </p:nvSpPr>
        <p:spPr>
          <a:xfrm>
            <a:off x="4184900" y="4151415"/>
            <a:ext cx="1819421" cy="267008"/>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2 oz eq M/MA + 2 oz eq Grain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48528-B8A0-96D2-A615-5221246F1347}"/>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3343041C-3B2F-1169-F210-58D755151D5C}"/>
              </a:ext>
            </a:extLst>
          </p:cNvPr>
          <p:cNvPicPr>
            <a:picLocks noChangeAspect="1"/>
          </p:cNvPicPr>
          <p:nvPr/>
        </p:nvPicPr>
        <p:blipFill>
          <a:blip r:embed="rId3"/>
          <a:srcRect t="14868" b="13631"/>
          <a:stretch>
            <a:fillRect/>
          </a:stretch>
        </p:blipFill>
        <p:spPr>
          <a:xfrm>
            <a:off x="1957388" y="1517319"/>
            <a:ext cx="5229224" cy="3121816"/>
          </a:xfrm>
          <a:prstGeom prst="rect">
            <a:avLst/>
          </a:prstGeom>
          <a:noFill/>
          <a:ln cap="flat">
            <a:noFill/>
          </a:ln>
        </p:spPr>
      </p:pic>
      <p:sp>
        <p:nvSpPr>
          <p:cNvPr id="3" name="Rectangle 9">
            <a:extLst>
              <a:ext uri="{FF2B5EF4-FFF2-40B4-BE49-F238E27FC236}">
                <a16:creationId xmlns:a16="http://schemas.microsoft.com/office/drawing/2014/main" id="{54F232FF-72D3-3E98-5809-06FE55CDE5ED}"/>
              </a:ext>
            </a:extLst>
          </p:cNvPr>
          <p:cNvSpPr/>
          <p:nvPr/>
        </p:nvSpPr>
        <p:spPr>
          <a:xfrm>
            <a:off x="5207791" y="2723552"/>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1 cup milk</a:t>
            </a:r>
          </a:p>
        </p:txBody>
      </p:sp>
      <p:sp>
        <p:nvSpPr>
          <p:cNvPr id="4" name="Rectangle 14">
            <a:extLst>
              <a:ext uri="{FF2B5EF4-FFF2-40B4-BE49-F238E27FC236}">
                <a16:creationId xmlns:a16="http://schemas.microsoft.com/office/drawing/2014/main" id="{CAC44FC5-EF3F-9388-8B16-76514FE96F0C}"/>
              </a:ext>
            </a:extLst>
          </p:cNvPr>
          <p:cNvSpPr/>
          <p:nvPr/>
        </p:nvSpPr>
        <p:spPr>
          <a:xfrm>
            <a:off x="2532012" y="4171947"/>
            <a:ext cx="795638" cy="135734"/>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1 cup Veg.</a:t>
            </a:r>
          </a:p>
        </p:txBody>
      </p:sp>
      <p:pic>
        <p:nvPicPr>
          <p:cNvPr id="5" name="Picture 1">
            <a:extLst>
              <a:ext uri="{FF2B5EF4-FFF2-40B4-BE49-F238E27FC236}">
                <a16:creationId xmlns:a16="http://schemas.microsoft.com/office/drawing/2014/main" id="{9B343FE4-1E13-C427-6373-ABB7275F2DCD}"/>
              </a:ext>
            </a:extLst>
          </p:cNvPr>
          <p:cNvPicPr>
            <a:picLocks noChangeAspect="1"/>
          </p:cNvPicPr>
          <p:nvPr/>
        </p:nvPicPr>
        <p:blipFill>
          <a:blip r:embed="rId4"/>
          <a:srcRect/>
          <a:stretch>
            <a:fillRect/>
          </a:stretch>
        </p:blipFill>
        <p:spPr>
          <a:xfrm>
            <a:off x="4014787" y="2920904"/>
            <a:ext cx="2075258" cy="1382319"/>
          </a:xfrm>
          <a:prstGeom prst="rect">
            <a:avLst/>
          </a:prstGeom>
          <a:noFill/>
          <a:ln cap="flat">
            <a:noFill/>
          </a:ln>
        </p:spPr>
      </p:pic>
      <p:sp>
        <p:nvSpPr>
          <p:cNvPr id="6" name="Rectangle 11">
            <a:extLst>
              <a:ext uri="{FF2B5EF4-FFF2-40B4-BE49-F238E27FC236}">
                <a16:creationId xmlns:a16="http://schemas.microsoft.com/office/drawing/2014/main" id="{18928ADF-E7C3-50EC-89CE-4E9138CAEB73}"/>
              </a:ext>
            </a:extLst>
          </p:cNvPr>
          <p:cNvSpPr/>
          <p:nvPr/>
        </p:nvSpPr>
        <p:spPr>
          <a:xfrm>
            <a:off x="4572000" y="4151415"/>
            <a:ext cx="1432320" cy="167876"/>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2 M/MA + 2 Grain</a:t>
            </a:r>
          </a:p>
        </p:txBody>
      </p:sp>
      <p:pic>
        <p:nvPicPr>
          <p:cNvPr id="7" name="Picture 3">
            <a:extLst>
              <a:ext uri="{FF2B5EF4-FFF2-40B4-BE49-F238E27FC236}">
                <a16:creationId xmlns:a16="http://schemas.microsoft.com/office/drawing/2014/main" id="{15036F12-23E4-4EB8-ED59-FD4A02B8BDB0}"/>
              </a:ext>
            </a:extLst>
          </p:cNvPr>
          <p:cNvPicPr>
            <a:picLocks noChangeAspect="1"/>
          </p:cNvPicPr>
          <p:nvPr/>
        </p:nvPicPr>
        <p:blipFill>
          <a:blip r:embed="rId5"/>
          <a:srcRect/>
          <a:stretch>
            <a:fillRect/>
          </a:stretch>
        </p:blipFill>
        <p:spPr>
          <a:xfrm>
            <a:off x="1798840" y="2508425"/>
            <a:ext cx="2373512" cy="2282432"/>
          </a:xfrm>
          <a:prstGeom prst="rect">
            <a:avLst/>
          </a:prstGeom>
          <a:noFill/>
          <a:ln cap="flat">
            <a:noFill/>
          </a:ln>
        </p:spPr>
      </p:pic>
      <p:pic>
        <p:nvPicPr>
          <p:cNvPr id="8" name="Picture 2">
            <a:extLst>
              <a:ext uri="{FF2B5EF4-FFF2-40B4-BE49-F238E27FC236}">
                <a16:creationId xmlns:a16="http://schemas.microsoft.com/office/drawing/2014/main" id="{150AC1E4-6010-E3C1-B6F3-0B18945FE738}"/>
              </a:ext>
            </a:extLst>
          </p:cNvPr>
          <p:cNvPicPr>
            <a:picLocks noChangeAspect="1"/>
          </p:cNvPicPr>
          <p:nvPr/>
        </p:nvPicPr>
        <p:blipFill>
          <a:blip r:embed="rId6"/>
          <a:srcRect/>
          <a:stretch>
            <a:fillRect/>
          </a:stretch>
        </p:blipFill>
        <p:spPr>
          <a:xfrm>
            <a:off x="5026967" y="1014415"/>
            <a:ext cx="1176037" cy="1783258"/>
          </a:xfrm>
          <a:prstGeom prst="rect">
            <a:avLst/>
          </a:prstGeom>
          <a:noFill/>
          <a:ln cap="flat">
            <a:noFill/>
          </a:ln>
        </p:spPr>
      </p:pic>
      <p:sp>
        <p:nvSpPr>
          <p:cNvPr id="9" name="TextBox 2">
            <a:extLst>
              <a:ext uri="{FF2B5EF4-FFF2-40B4-BE49-F238E27FC236}">
                <a16:creationId xmlns:a16="http://schemas.microsoft.com/office/drawing/2014/main" id="{66F53792-0D34-17FC-6D0D-ECDF64A7AD03}"/>
              </a:ext>
            </a:extLst>
          </p:cNvPr>
          <p:cNvSpPr txBox="1"/>
          <p:nvPr/>
        </p:nvSpPr>
        <p:spPr>
          <a:xfrm>
            <a:off x="2728912" y="1971675"/>
            <a:ext cx="1885950" cy="536750"/>
          </a:xfrm>
          <a:prstGeom prst="rect">
            <a:avLst/>
          </a:prstGeom>
          <a:solidFill>
            <a:srgbClr val="FFFFFF"/>
          </a:solid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3038" b="1">
                <a:solidFill>
                  <a:srgbClr val="00B050"/>
                </a:solidFill>
                <a:latin typeface="Calibri"/>
              </a:rPr>
              <a:t>YES</a:t>
            </a:r>
            <a:r>
              <a:rPr lang="en-US" sz="3038">
                <a:solidFill>
                  <a:srgbClr val="000000"/>
                </a:solidFill>
                <a:latin typeface="Calibri"/>
              </a:rPr>
              <a:t> </a:t>
            </a:r>
          </a:p>
        </p:txBody>
      </p:sp>
      <p:sp>
        <p:nvSpPr>
          <p:cNvPr id="10" name="Title 3">
            <a:extLst>
              <a:ext uri="{FF2B5EF4-FFF2-40B4-BE49-F238E27FC236}">
                <a16:creationId xmlns:a16="http://schemas.microsoft.com/office/drawing/2014/main" id="{1F177BFD-6336-8C45-7495-2A0CF938B05D}"/>
              </a:ext>
            </a:extLst>
          </p:cNvPr>
          <p:cNvSpPr txBox="1">
            <a:spLocks noGrp="1"/>
          </p:cNvSpPr>
          <p:nvPr>
            <p:ph type="title"/>
          </p:nvPr>
        </p:nvSpPr>
        <p:spPr/>
        <p:txBody>
          <a:bodyPr/>
          <a:lstStyle/>
          <a:p>
            <a:pPr lvl="0" algn="ctr"/>
            <a:r>
              <a:rPr lang="en-US" dirty="0"/>
              <a:t>Offer Versus Serve - Lunch</a:t>
            </a:r>
          </a:p>
        </p:txBody>
      </p:sp>
      <p:sp>
        <p:nvSpPr>
          <p:cNvPr id="11" name="TextBox 1">
            <a:extLst>
              <a:ext uri="{FF2B5EF4-FFF2-40B4-BE49-F238E27FC236}">
                <a16:creationId xmlns:a16="http://schemas.microsoft.com/office/drawing/2014/main" id="{CB2D7B77-3B46-5DC9-5CDB-5A3BAE9DD814}"/>
              </a:ext>
            </a:extLst>
          </p:cNvPr>
          <p:cNvSpPr txBox="1"/>
          <p:nvPr/>
        </p:nvSpPr>
        <p:spPr>
          <a:xfrm>
            <a:off x="1636652" y="986781"/>
            <a:ext cx="5956419"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There are 4 components including ½ cup of fruit or vegetable.</a:t>
            </a:r>
            <a:endParaRPr lang="en-US" sz="2475" dirty="0">
              <a:solidFill>
                <a:srgbClr val="000000"/>
              </a:solidFill>
              <a:latin typeface="Calibri"/>
            </a:endParaRPr>
          </a:p>
        </p:txBody>
      </p:sp>
      <p:sp>
        <p:nvSpPr>
          <p:cNvPr id="12" name="TextBox 11">
            <a:extLst>
              <a:ext uri="{FF2B5EF4-FFF2-40B4-BE49-F238E27FC236}">
                <a16:creationId xmlns:a16="http://schemas.microsoft.com/office/drawing/2014/main" id="{F9552B04-D837-7301-8F22-E358AD66262E}"/>
              </a:ext>
            </a:extLst>
          </p:cNvPr>
          <p:cNvSpPr txBox="1"/>
          <p:nvPr/>
        </p:nvSpPr>
        <p:spPr>
          <a:xfrm rot="20001268">
            <a:off x="58648" y="1852870"/>
            <a:ext cx="1868512" cy="923330"/>
          </a:xfrm>
          <a:custGeom>
            <a:avLst/>
            <a:gdLst>
              <a:gd name="connsiteX0" fmla="*/ 0 w 1868512"/>
              <a:gd name="connsiteY0" fmla="*/ 0 h 923330"/>
              <a:gd name="connsiteX1" fmla="*/ 429758 w 1868512"/>
              <a:gd name="connsiteY1" fmla="*/ 0 h 923330"/>
              <a:gd name="connsiteX2" fmla="*/ 915571 w 1868512"/>
              <a:gd name="connsiteY2" fmla="*/ 0 h 923330"/>
              <a:gd name="connsiteX3" fmla="*/ 1420069 w 1868512"/>
              <a:gd name="connsiteY3" fmla="*/ 0 h 923330"/>
              <a:gd name="connsiteX4" fmla="*/ 1868512 w 1868512"/>
              <a:gd name="connsiteY4" fmla="*/ 0 h 923330"/>
              <a:gd name="connsiteX5" fmla="*/ 1868512 w 1868512"/>
              <a:gd name="connsiteY5" fmla="*/ 470898 h 923330"/>
              <a:gd name="connsiteX6" fmla="*/ 1868512 w 1868512"/>
              <a:gd name="connsiteY6" fmla="*/ 923330 h 923330"/>
              <a:gd name="connsiteX7" fmla="*/ 1364014 w 1868512"/>
              <a:gd name="connsiteY7" fmla="*/ 923330 h 923330"/>
              <a:gd name="connsiteX8" fmla="*/ 915571 w 1868512"/>
              <a:gd name="connsiteY8" fmla="*/ 923330 h 923330"/>
              <a:gd name="connsiteX9" fmla="*/ 411073 w 1868512"/>
              <a:gd name="connsiteY9" fmla="*/ 923330 h 923330"/>
              <a:gd name="connsiteX10" fmla="*/ 0 w 1868512"/>
              <a:gd name="connsiteY10" fmla="*/ 923330 h 923330"/>
              <a:gd name="connsiteX11" fmla="*/ 0 w 1868512"/>
              <a:gd name="connsiteY11" fmla="*/ 443198 h 923330"/>
              <a:gd name="connsiteX12" fmla="*/ 0 w 1868512"/>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8512" h="923330" extrusionOk="0">
                <a:moveTo>
                  <a:pt x="0" y="0"/>
                </a:moveTo>
                <a:cubicBezTo>
                  <a:pt x="181038" y="-31904"/>
                  <a:pt x="225745" y="45125"/>
                  <a:pt x="429758" y="0"/>
                </a:cubicBezTo>
                <a:cubicBezTo>
                  <a:pt x="633771" y="-45125"/>
                  <a:pt x="749850" y="27108"/>
                  <a:pt x="915571" y="0"/>
                </a:cubicBezTo>
                <a:cubicBezTo>
                  <a:pt x="1081292" y="-27108"/>
                  <a:pt x="1187422" y="40164"/>
                  <a:pt x="1420069" y="0"/>
                </a:cubicBezTo>
                <a:cubicBezTo>
                  <a:pt x="1652716" y="-40164"/>
                  <a:pt x="1708647" y="21491"/>
                  <a:pt x="1868512" y="0"/>
                </a:cubicBezTo>
                <a:cubicBezTo>
                  <a:pt x="1914218" y="179745"/>
                  <a:pt x="1852036" y="301229"/>
                  <a:pt x="1868512" y="470898"/>
                </a:cubicBezTo>
                <a:cubicBezTo>
                  <a:pt x="1884988" y="640567"/>
                  <a:pt x="1868398" y="746250"/>
                  <a:pt x="1868512" y="923330"/>
                </a:cubicBezTo>
                <a:cubicBezTo>
                  <a:pt x="1621708" y="941525"/>
                  <a:pt x="1558221" y="906050"/>
                  <a:pt x="1364014" y="923330"/>
                </a:cubicBezTo>
                <a:cubicBezTo>
                  <a:pt x="1169807" y="940610"/>
                  <a:pt x="1013155" y="873330"/>
                  <a:pt x="915571" y="923330"/>
                </a:cubicBezTo>
                <a:cubicBezTo>
                  <a:pt x="817987" y="973330"/>
                  <a:pt x="657092" y="909307"/>
                  <a:pt x="411073" y="923330"/>
                </a:cubicBezTo>
                <a:cubicBezTo>
                  <a:pt x="165054" y="937353"/>
                  <a:pt x="158091" y="891334"/>
                  <a:pt x="0" y="923330"/>
                </a:cubicBezTo>
                <a:cubicBezTo>
                  <a:pt x="-48362" y="769416"/>
                  <a:pt x="9279" y="647870"/>
                  <a:pt x="0" y="443198"/>
                </a:cubicBezTo>
                <a:cubicBezTo>
                  <a:pt x="-9279" y="238526"/>
                  <a:pt x="26328" y="134090"/>
                  <a:pt x="0" y="0"/>
                </a:cubicBezTo>
                <a:close/>
              </a:path>
            </a:pathLst>
          </a:custGeom>
          <a:noFill/>
          <a:ln>
            <a:solidFill>
              <a:schemeClr val="accent1"/>
            </a:solidFill>
            <a:extLst>
              <a:ext uri="{C807C97D-BFC1-408E-A445-0C87EB9F89A2}">
                <ask:lineSketchStyleProps xmlns:ask="http://schemas.microsoft.com/office/drawing/2018/sketchyshapes" sd="3263545510">
                  <a:prstGeom prst="rect">
                    <a:avLst/>
                  </a:prstGeom>
                  <ask:type>
                    <ask:lineSketchScribble/>
                  </ask:type>
                </ask:lineSketchStyleProps>
              </a:ext>
            </a:extLst>
          </a:ln>
        </p:spPr>
        <p:txBody>
          <a:bodyPr wrap="square" rtlCol="0">
            <a:spAutoFit/>
          </a:bodyPr>
          <a:lstStyle/>
          <a:p>
            <a:pPr algn="ctr"/>
            <a:r>
              <a:rPr lang="en-US" b="1" dirty="0">
                <a:solidFill>
                  <a:schemeClr val="accent1">
                    <a:lumMod val="75000"/>
                  </a:schemeClr>
                </a:solidFill>
              </a:rPr>
              <a:t>1 cup leafy vegetable credits as ½ cup</a:t>
            </a:r>
          </a:p>
        </p:txBody>
      </p:sp>
    </p:spTree>
    <p:extLst>
      <p:ext uri="{BB962C8B-B14F-4D97-AF65-F5344CB8AC3E}">
        <p14:creationId xmlns:p14="http://schemas.microsoft.com/office/powerpoint/2010/main" val="1455150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39FE9BF-0987-46C5-71C3-23CF0C2EAB10}"/>
              </a:ext>
            </a:extLst>
          </p:cNvPr>
          <p:cNvPicPr>
            <a:picLocks noChangeAspect="1"/>
          </p:cNvPicPr>
          <p:nvPr/>
        </p:nvPicPr>
        <p:blipFill>
          <a:blip r:embed="rId3"/>
          <a:srcRect t="13844" b="13460"/>
          <a:stretch>
            <a:fillRect/>
          </a:stretch>
        </p:blipFill>
        <p:spPr>
          <a:xfrm>
            <a:off x="1957388" y="1457326"/>
            <a:ext cx="5229224" cy="3171824"/>
          </a:xfrm>
          <a:prstGeom prst="rect">
            <a:avLst/>
          </a:prstGeom>
          <a:noFill/>
          <a:ln cap="flat">
            <a:noFill/>
          </a:ln>
        </p:spPr>
      </p:pic>
      <p:sp>
        <p:nvSpPr>
          <p:cNvPr id="3" name="Rectangle 9">
            <a:extLst>
              <a:ext uri="{FF2B5EF4-FFF2-40B4-BE49-F238E27FC236}">
                <a16:creationId xmlns:a16="http://schemas.microsoft.com/office/drawing/2014/main" id="{C28E71D9-EB73-1E42-5D5A-E1378F1BB6CA}"/>
              </a:ext>
            </a:extLst>
          </p:cNvPr>
          <p:cNvSpPr/>
          <p:nvPr/>
        </p:nvSpPr>
        <p:spPr>
          <a:xfrm>
            <a:off x="5129212" y="2709266"/>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1 cup milk</a:t>
            </a:r>
          </a:p>
        </p:txBody>
      </p:sp>
      <p:sp>
        <p:nvSpPr>
          <p:cNvPr id="4" name="Rectangle 10">
            <a:extLst>
              <a:ext uri="{FF2B5EF4-FFF2-40B4-BE49-F238E27FC236}">
                <a16:creationId xmlns:a16="http://schemas.microsoft.com/office/drawing/2014/main" id="{61F736E5-3069-4311-5327-B57B1D8A009D}"/>
              </a:ext>
            </a:extLst>
          </p:cNvPr>
          <p:cNvSpPr/>
          <p:nvPr/>
        </p:nvSpPr>
        <p:spPr>
          <a:xfrm>
            <a:off x="3900484" y="2716412"/>
            <a:ext cx="814388" cy="171450"/>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½  cup Veg.</a:t>
            </a:r>
          </a:p>
        </p:txBody>
      </p:sp>
      <p:sp>
        <p:nvSpPr>
          <p:cNvPr id="5" name="Rectangle 12">
            <a:extLst>
              <a:ext uri="{FF2B5EF4-FFF2-40B4-BE49-F238E27FC236}">
                <a16:creationId xmlns:a16="http://schemas.microsoft.com/office/drawing/2014/main" id="{CCA18E66-80B9-0B78-8827-F8F5B4EF93A7}"/>
              </a:ext>
            </a:extLst>
          </p:cNvPr>
          <p:cNvSpPr/>
          <p:nvPr/>
        </p:nvSpPr>
        <p:spPr>
          <a:xfrm>
            <a:off x="2643187" y="2709266"/>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1 cup fruit</a:t>
            </a:r>
          </a:p>
        </p:txBody>
      </p:sp>
      <p:pic>
        <p:nvPicPr>
          <p:cNvPr id="6" name="Picture 1">
            <a:extLst>
              <a:ext uri="{FF2B5EF4-FFF2-40B4-BE49-F238E27FC236}">
                <a16:creationId xmlns:a16="http://schemas.microsoft.com/office/drawing/2014/main" id="{BFAEE4BC-70CA-B094-A576-32BDE329E980}"/>
              </a:ext>
            </a:extLst>
          </p:cNvPr>
          <p:cNvPicPr>
            <a:picLocks noChangeAspect="1"/>
          </p:cNvPicPr>
          <p:nvPr/>
        </p:nvPicPr>
        <p:blipFill>
          <a:blip r:embed="rId4"/>
          <a:srcRect/>
          <a:stretch>
            <a:fillRect/>
          </a:stretch>
        </p:blipFill>
        <p:spPr>
          <a:xfrm>
            <a:off x="3756721" y="1767183"/>
            <a:ext cx="1051914" cy="1038521"/>
          </a:xfrm>
          <a:prstGeom prst="rect">
            <a:avLst/>
          </a:prstGeom>
          <a:noFill/>
          <a:ln cap="flat">
            <a:noFill/>
          </a:ln>
        </p:spPr>
      </p:pic>
      <p:pic>
        <p:nvPicPr>
          <p:cNvPr id="7" name="Picture 16" descr="http://www.healthyfeeds.com/wp-content/uploads/2010/04/grapes.jpg">
            <a:extLst>
              <a:ext uri="{FF2B5EF4-FFF2-40B4-BE49-F238E27FC236}">
                <a16:creationId xmlns:a16="http://schemas.microsoft.com/office/drawing/2014/main" id="{0F146822-E67F-B833-7E29-BD747F9C280E}"/>
              </a:ext>
            </a:extLst>
          </p:cNvPr>
          <p:cNvPicPr>
            <a:picLocks noChangeAspect="1"/>
          </p:cNvPicPr>
          <p:nvPr/>
        </p:nvPicPr>
        <p:blipFill>
          <a:blip r:embed="rId5"/>
          <a:srcRect/>
          <a:stretch>
            <a:fillRect/>
          </a:stretch>
        </p:blipFill>
        <p:spPr>
          <a:xfrm rot="17894400">
            <a:off x="2152823" y="1626990"/>
            <a:ext cx="1372491" cy="1264444"/>
          </a:xfrm>
          <a:prstGeom prst="rect">
            <a:avLst/>
          </a:prstGeom>
          <a:noFill/>
          <a:ln cap="flat">
            <a:noFill/>
          </a:ln>
        </p:spPr>
      </p:pic>
      <p:pic>
        <p:nvPicPr>
          <p:cNvPr id="8" name="Picture 2">
            <a:extLst>
              <a:ext uri="{FF2B5EF4-FFF2-40B4-BE49-F238E27FC236}">
                <a16:creationId xmlns:a16="http://schemas.microsoft.com/office/drawing/2014/main" id="{71FB4FF5-68A8-3086-4838-F9082A81A000}"/>
              </a:ext>
            </a:extLst>
          </p:cNvPr>
          <p:cNvPicPr>
            <a:picLocks noChangeAspect="1"/>
          </p:cNvPicPr>
          <p:nvPr/>
        </p:nvPicPr>
        <p:blipFill>
          <a:blip r:embed="rId6"/>
          <a:srcRect/>
          <a:stretch>
            <a:fillRect/>
          </a:stretch>
        </p:blipFill>
        <p:spPr>
          <a:xfrm>
            <a:off x="4914900" y="1013523"/>
            <a:ext cx="1176037" cy="1783258"/>
          </a:xfrm>
          <a:prstGeom prst="rect">
            <a:avLst/>
          </a:prstGeom>
          <a:noFill/>
          <a:ln cap="flat">
            <a:noFill/>
          </a:ln>
        </p:spPr>
      </p:pic>
      <p:sp>
        <p:nvSpPr>
          <p:cNvPr id="10" name="Title 2">
            <a:extLst>
              <a:ext uri="{FF2B5EF4-FFF2-40B4-BE49-F238E27FC236}">
                <a16:creationId xmlns:a16="http://schemas.microsoft.com/office/drawing/2014/main" id="{14DDBE0D-5520-F89A-61DF-7628CD8AC9F4}"/>
              </a:ext>
            </a:extLst>
          </p:cNvPr>
          <p:cNvSpPr txBox="1">
            <a:spLocks noGrp="1"/>
          </p:cNvSpPr>
          <p:nvPr>
            <p:ph type="title"/>
          </p:nvPr>
        </p:nvSpPr>
        <p:spPr/>
        <p:txBody>
          <a:bodyPr/>
          <a:lstStyle/>
          <a:p>
            <a:pPr lvl="0" algn="ctr"/>
            <a:r>
              <a:rPr lang="en-US" dirty="0"/>
              <a:t>Offer Versus Serve - Lunch</a:t>
            </a:r>
          </a:p>
        </p:txBody>
      </p:sp>
      <p:sp>
        <p:nvSpPr>
          <p:cNvPr id="12" name="TextBox 1">
            <a:extLst>
              <a:ext uri="{FF2B5EF4-FFF2-40B4-BE49-F238E27FC236}">
                <a16:creationId xmlns:a16="http://schemas.microsoft.com/office/drawing/2014/main" id="{7ED212AA-F7DA-E906-6C22-71F2748B8DF6}"/>
              </a:ext>
            </a:extLst>
          </p:cNvPr>
          <p:cNvSpPr txBox="1"/>
          <p:nvPr/>
        </p:nvSpPr>
        <p:spPr>
          <a:xfrm>
            <a:off x="2170632" y="928566"/>
            <a:ext cx="6272613"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What the students selects. Is this Reimbursable?</a:t>
            </a:r>
            <a:endParaRPr lang="en-US" sz="2400" dirty="0">
              <a:solidFill>
                <a:srgbClr val="000000"/>
              </a:solidFill>
              <a:latin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221F8-F7CF-4BF5-2EFA-CD784EAA58CF}"/>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B828F4FC-C2C6-45AF-DE6C-2C7CC7FFD4B3}"/>
              </a:ext>
            </a:extLst>
          </p:cNvPr>
          <p:cNvPicPr>
            <a:picLocks noChangeAspect="1"/>
          </p:cNvPicPr>
          <p:nvPr/>
        </p:nvPicPr>
        <p:blipFill>
          <a:blip r:embed="rId3"/>
          <a:srcRect t="13844" b="13460"/>
          <a:stretch>
            <a:fillRect/>
          </a:stretch>
        </p:blipFill>
        <p:spPr>
          <a:xfrm>
            <a:off x="1957388" y="1457326"/>
            <a:ext cx="5229224" cy="3171824"/>
          </a:xfrm>
          <a:prstGeom prst="rect">
            <a:avLst/>
          </a:prstGeom>
          <a:noFill/>
          <a:ln cap="flat">
            <a:noFill/>
          </a:ln>
        </p:spPr>
      </p:pic>
      <p:sp>
        <p:nvSpPr>
          <p:cNvPr id="3" name="Rectangle 9">
            <a:extLst>
              <a:ext uri="{FF2B5EF4-FFF2-40B4-BE49-F238E27FC236}">
                <a16:creationId xmlns:a16="http://schemas.microsoft.com/office/drawing/2014/main" id="{06C4EBA1-5C6F-0DAA-7A8C-706112BFB711}"/>
              </a:ext>
            </a:extLst>
          </p:cNvPr>
          <p:cNvSpPr/>
          <p:nvPr/>
        </p:nvSpPr>
        <p:spPr>
          <a:xfrm>
            <a:off x="5129212" y="2709266"/>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1 cup milk</a:t>
            </a:r>
          </a:p>
        </p:txBody>
      </p:sp>
      <p:sp>
        <p:nvSpPr>
          <p:cNvPr id="4" name="Rectangle 10">
            <a:extLst>
              <a:ext uri="{FF2B5EF4-FFF2-40B4-BE49-F238E27FC236}">
                <a16:creationId xmlns:a16="http://schemas.microsoft.com/office/drawing/2014/main" id="{E83ADDF0-853D-4907-2DBE-49A31114E384}"/>
              </a:ext>
            </a:extLst>
          </p:cNvPr>
          <p:cNvSpPr/>
          <p:nvPr/>
        </p:nvSpPr>
        <p:spPr>
          <a:xfrm>
            <a:off x="3900484" y="2716412"/>
            <a:ext cx="814388" cy="171450"/>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½  cup Veg.</a:t>
            </a:r>
          </a:p>
        </p:txBody>
      </p:sp>
      <p:sp>
        <p:nvSpPr>
          <p:cNvPr id="5" name="Rectangle 12">
            <a:extLst>
              <a:ext uri="{FF2B5EF4-FFF2-40B4-BE49-F238E27FC236}">
                <a16:creationId xmlns:a16="http://schemas.microsoft.com/office/drawing/2014/main" id="{ABA5B11C-542E-0ECD-6DB0-DBBDAFDCEC49}"/>
              </a:ext>
            </a:extLst>
          </p:cNvPr>
          <p:cNvSpPr/>
          <p:nvPr/>
        </p:nvSpPr>
        <p:spPr>
          <a:xfrm>
            <a:off x="2643187" y="2709266"/>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1 cup fruit</a:t>
            </a:r>
          </a:p>
        </p:txBody>
      </p:sp>
      <p:pic>
        <p:nvPicPr>
          <p:cNvPr id="6" name="Picture 1">
            <a:extLst>
              <a:ext uri="{FF2B5EF4-FFF2-40B4-BE49-F238E27FC236}">
                <a16:creationId xmlns:a16="http://schemas.microsoft.com/office/drawing/2014/main" id="{F3C74BA1-9D6F-E23A-4D94-EDD38400E4E4}"/>
              </a:ext>
            </a:extLst>
          </p:cNvPr>
          <p:cNvPicPr>
            <a:picLocks noChangeAspect="1"/>
          </p:cNvPicPr>
          <p:nvPr/>
        </p:nvPicPr>
        <p:blipFill>
          <a:blip r:embed="rId4"/>
          <a:srcRect/>
          <a:stretch>
            <a:fillRect/>
          </a:stretch>
        </p:blipFill>
        <p:spPr>
          <a:xfrm>
            <a:off x="3756721" y="1767183"/>
            <a:ext cx="1051914" cy="1038521"/>
          </a:xfrm>
          <a:prstGeom prst="rect">
            <a:avLst/>
          </a:prstGeom>
          <a:noFill/>
          <a:ln cap="flat">
            <a:noFill/>
          </a:ln>
        </p:spPr>
      </p:pic>
      <p:pic>
        <p:nvPicPr>
          <p:cNvPr id="7" name="Picture 16" descr="http://www.healthyfeeds.com/wp-content/uploads/2010/04/grapes.jpg">
            <a:extLst>
              <a:ext uri="{FF2B5EF4-FFF2-40B4-BE49-F238E27FC236}">
                <a16:creationId xmlns:a16="http://schemas.microsoft.com/office/drawing/2014/main" id="{ADE392C6-0D1B-C84E-BAED-1DF4E3BB6115}"/>
              </a:ext>
            </a:extLst>
          </p:cNvPr>
          <p:cNvPicPr>
            <a:picLocks noChangeAspect="1"/>
          </p:cNvPicPr>
          <p:nvPr/>
        </p:nvPicPr>
        <p:blipFill>
          <a:blip r:embed="rId5"/>
          <a:srcRect/>
          <a:stretch>
            <a:fillRect/>
          </a:stretch>
        </p:blipFill>
        <p:spPr>
          <a:xfrm rot="17894400">
            <a:off x="2152823" y="1626990"/>
            <a:ext cx="1372491" cy="1264444"/>
          </a:xfrm>
          <a:prstGeom prst="rect">
            <a:avLst/>
          </a:prstGeom>
          <a:noFill/>
          <a:ln cap="flat">
            <a:noFill/>
          </a:ln>
        </p:spPr>
      </p:pic>
      <p:pic>
        <p:nvPicPr>
          <p:cNvPr id="8" name="Picture 2">
            <a:extLst>
              <a:ext uri="{FF2B5EF4-FFF2-40B4-BE49-F238E27FC236}">
                <a16:creationId xmlns:a16="http://schemas.microsoft.com/office/drawing/2014/main" id="{369393AC-ED3D-8F9E-370E-88FE316AF113}"/>
              </a:ext>
            </a:extLst>
          </p:cNvPr>
          <p:cNvPicPr>
            <a:picLocks noChangeAspect="1"/>
          </p:cNvPicPr>
          <p:nvPr/>
        </p:nvPicPr>
        <p:blipFill>
          <a:blip r:embed="rId6"/>
          <a:srcRect/>
          <a:stretch>
            <a:fillRect/>
          </a:stretch>
        </p:blipFill>
        <p:spPr>
          <a:xfrm>
            <a:off x="4914900" y="1013523"/>
            <a:ext cx="1176037" cy="1783258"/>
          </a:xfrm>
          <a:prstGeom prst="rect">
            <a:avLst/>
          </a:prstGeom>
          <a:noFill/>
          <a:ln cap="flat">
            <a:noFill/>
          </a:ln>
        </p:spPr>
      </p:pic>
      <p:sp>
        <p:nvSpPr>
          <p:cNvPr id="9" name="TextBox 11">
            <a:extLst>
              <a:ext uri="{FF2B5EF4-FFF2-40B4-BE49-F238E27FC236}">
                <a16:creationId xmlns:a16="http://schemas.microsoft.com/office/drawing/2014/main" id="{FB25668D-114A-54FB-6301-E8A67D5CE678}"/>
              </a:ext>
            </a:extLst>
          </p:cNvPr>
          <p:cNvSpPr txBox="1"/>
          <p:nvPr/>
        </p:nvSpPr>
        <p:spPr>
          <a:xfrm>
            <a:off x="4143375" y="3393448"/>
            <a:ext cx="1885950" cy="536750"/>
          </a:xfrm>
          <a:prstGeom prst="rect">
            <a:avLst/>
          </a:prstGeom>
          <a:solidFill>
            <a:srgbClr val="FFFFFF"/>
          </a:solid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3038" b="1">
                <a:solidFill>
                  <a:srgbClr val="00B050"/>
                </a:solidFill>
                <a:latin typeface="Calibri"/>
              </a:rPr>
              <a:t>YES</a:t>
            </a:r>
            <a:r>
              <a:rPr lang="en-US" sz="3038">
                <a:solidFill>
                  <a:srgbClr val="000000"/>
                </a:solidFill>
                <a:latin typeface="Calibri"/>
              </a:rPr>
              <a:t> </a:t>
            </a:r>
          </a:p>
        </p:txBody>
      </p:sp>
      <p:sp>
        <p:nvSpPr>
          <p:cNvPr id="10" name="Title 2">
            <a:extLst>
              <a:ext uri="{FF2B5EF4-FFF2-40B4-BE49-F238E27FC236}">
                <a16:creationId xmlns:a16="http://schemas.microsoft.com/office/drawing/2014/main" id="{44A521BC-7270-8F79-C710-763CFDD5CBCA}"/>
              </a:ext>
            </a:extLst>
          </p:cNvPr>
          <p:cNvSpPr txBox="1">
            <a:spLocks noGrp="1"/>
          </p:cNvSpPr>
          <p:nvPr>
            <p:ph type="title"/>
          </p:nvPr>
        </p:nvSpPr>
        <p:spPr/>
        <p:txBody>
          <a:bodyPr/>
          <a:lstStyle/>
          <a:p>
            <a:pPr lvl="0" algn="ctr"/>
            <a:r>
              <a:rPr lang="en-US" dirty="0"/>
              <a:t>Offer Versus Serve - Lunch</a:t>
            </a:r>
          </a:p>
        </p:txBody>
      </p:sp>
      <p:sp>
        <p:nvSpPr>
          <p:cNvPr id="11" name="TextBox 1">
            <a:extLst>
              <a:ext uri="{FF2B5EF4-FFF2-40B4-BE49-F238E27FC236}">
                <a16:creationId xmlns:a16="http://schemas.microsoft.com/office/drawing/2014/main" id="{0C28E185-0804-EF7F-3F8D-4357B1D5572F}"/>
              </a:ext>
            </a:extLst>
          </p:cNvPr>
          <p:cNvSpPr txBox="1"/>
          <p:nvPr/>
        </p:nvSpPr>
        <p:spPr>
          <a:xfrm>
            <a:off x="1657884" y="923250"/>
            <a:ext cx="5905144"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There are 3 components including ½ cup of fruit or vegetable.</a:t>
            </a:r>
            <a:endParaRPr lang="en-US" sz="2475" dirty="0">
              <a:solidFill>
                <a:srgbClr val="000000"/>
              </a:solidFill>
              <a:latin typeface="Calibri"/>
            </a:endParaRPr>
          </a:p>
        </p:txBody>
      </p:sp>
    </p:spTree>
    <p:extLst>
      <p:ext uri="{BB962C8B-B14F-4D97-AF65-F5344CB8AC3E}">
        <p14:creationId xmlns:p14="http://schemas.microsoft.com/office/powerpoint/2010/main" val="3741043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D9CAE-3C7C-3012-8D28-EFE0E8F66788}"/>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2BAAC90D-F05C-1C48-4463-146BC7558970}"/>
              </a:ext>
            </a:extLst>
          </p:cNvPr>
          <p:cNvPicPr>
            <a:picLocks noChangeAspect="1"/>
          </p:cNvPicPr>
          <p:nvPr/>
        </p:nvPicPr>
        <p:blipFill>
          <a:blip r:embed="rId3"/>
          <a:srcRect t="13844" b="13460"/>
          <a:stretch>
            <a:fillRect/>
          </a:stretch>
        </p:blipFill>
        <p:spPr>
          <a:xfrm>
            <a:off x="1957388" y="1457326"/>
            <a:ext cx="5229224" cy="3171824"/>
          </a:xfrm>
          <a:prstGeom prst="rect">
            <a:avLst/>
          </a:prstGeom>
          <a:noFill/>
          <a:ln cap="flat">
            <a:noFill/>
          </a:ln>
        </p:spPr>
      </p:pic>
      <p:sp>
        <p:nvSpPr>
          <p:cNvPr id="3" name="Rectangle 9">
            <a:extLst>
              <a:ext uri="{FF2B5EF4-FFF2-40B4-BE49-F238E27FC236}">
                <a16:creationId xmlns:a16="http://schemas.microsoft.com/office/drawing/2014/main" id="{7C9D1224-9C7E-3578-B9BE-74F5D0045917}"/>
              </a:ext>
            </a:extLst>
          </p:cNvPr>
          <p:cNvSpPr/>
          <p:nvPr/>
        </p:nvSpPr>
        <p:spPr>
          <a:xfrm>
            <a:off x="5129212" y="2709266"/>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1 cup milk</a:t>
            </a:r>
          </a:p>
        </p:txBody>
      </p:sp>
      <p:sp>
        <p:nvSpPr>
          <p:cNvPr id="4" name="Rectangle 10">
            <a:extLst>
              <a:ext uri="{FF2B5EF4-FFF2-40B4-BE49-F238E27FC236}">
                <a16:creationId xmlns:a16="http://schemas.microsoft.com/office/drawing/2014/main" id="{4365624C-5790-7A4B-BE17-D2A0A5B1B3A4}"/>
              </a:ext>
            </a:extLst>
          </p:cNvPr>
          <p:cNvSpPr/>
          <p:nvPr/>
        </p:nvSpPr>
        <p:spPr>
          <a:xfrm>
            <a:off x="3900484" y="2716412"/>
            <a:ext cx="814388" cy="171450"/>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½  cup Veg.</a:t>
            </a:r>
          </a:p>
        </p:txBody>
      </p:sp>
      <p:pic>
        <p:nvPicPr>
          <p:cNvPr id="6" name="Picture 1">
            <a:extLst>
              <a:ext uri="{FF2B5EF4-FFF2-40B4-BE49-F238E27FC236}">
                <a16:creationId xmlns:a16="http://schemas.microsoft.com/office/drawing/2014/main" id="{5AF736CA-2549-A6A6-03B4-510E73CB795D}"/>
              </a:ext>
            </a:extLst>
          </p:cNvPr>
          <p:cNvPicPr>
            <a:picLocks noChangeAspect="1"/>
          </p:cNvPicPr>
          <p:nvPr/>
        </p:nvPicPr>
        <p:blipFill>
          <a:blip r:embed="rId4"/>
          <a:srcRect/>
          <a:stretch>
            <a:fillRect/>
          </a:stretch>
        </p:blipFill>
        <p:spPr>
          <a:xfrm>
            <a:off x="3756721" y="1767183"/>
            <a:ext cx="1051914" cy="1038521"/>
          </a:xfrm>
          <a:prstGeom prst="rect">
            <a:avLst/>
          </a:prstGeom>
          <a:noFill/>
          <a:ln cap="flat">
            <a:noFill/>
          </a:ln>
        </p:spPr>
      </p:pic>
      <p:pic>
        <p:nvPicPr>
          <p:cNvPr id="8" name="Picture 2">
            <a:extLst>
              <a:ext uri="{FF2B5EF4-FFF2-40B4-BE49-F238E27FC236}">
                <a16:creationId xmlns:a16="http://schemas.microsoft.com/office/drawing/2014/main" id="{3F5AD527-58B6-549D-2708-E69AF2E9C65B}"/>
              </a:ext>
            </a:extLst>
          </p:cNvPr>
          <p:cNvPicPr>
            <a:picLocks noChangeAspect="1"/>
          </p:cNvPicPr>
          <p:nvPr/>
        </p:nvPicPr>
        <p:blipFill>
          <a:blip r:embed="rId5"/>
          <a:srcRect/>
          <a:stretch>
            <a:fillRect/>
          </a:stretch>
        </p:blipFill>
        <p:spPr>
          <a:xfrm>
            <a:off x="4914900" y="1013523"/>
            <a:ext cx="1176037" cy="1783258"/>
          </a:xfrm>
          <a:prstGeom prst="rect">
            <a:avLst/>
          </a:prstGeom>
          <a:noFill/>
          <a:ln cap="flat">
            <a:noFill/>
          </a:ln>
        </p:spPr>
      </p:pic>
      <p:sp>
        <p:nvSpPr>
          <p:cNvPr id="10" name="Title 2">
            <a:extLst>
              <a:ext uri="{FF2B5EF4-FFF2-40B4-BE49-F238E27FC236}">
                <a16:creationId xmlns:a16="http://schemas.microsoft.com/office/drawing/2014/main" id="{9768B8F7-319C-4A05-1AD6-54ABEDBBB6B3}"/>
              </a:ext>
            </a:extLst>
          </p:cNvPr>
          <p:cNvSpPr txBox="1">
            <a:spLocks noGrp="1"/>
          </p:cNvSpPr>
          <p:nvPr>
            <p:ph type="title"/>
          </p:nvPr>
        </p:nvSpPr>
        <p:spPr/>
        <p:txBody>
          <a:bodyPr/>
          <a:lstStyle/>
          <a:p>
            <a:pPr lvl="0" algn="ctr"/>
            <a:r>
              <a:rPr lang="en-US" dirty="0"/>
              <a:t>Offer Versus Serve - Lunch</a:t>
            </a:r>
          </a:p>
        </p:txBody>
      </p:sp>
      <p:sp>
        <p:nvSpPr>
          <p:cNvPr id="12" name="TextBox 1">
            <a:extLst>
              <a:ext uri="{FF2B5EF4-FFF2-40B4-BE49-F238E27FC236}">
                <a16:creationId xmlns:a16="http://schemas.microsoft.com/office/drawing/2014/main" id="{B4AB3A91-3671-E953-B2A6-BC8370176424}"/>
              </a:ext>
            </a:extLst>
          </p:cNvPr>
          <p:cNvSpPr txBox="1"/>
          <p:nvPr/>
        </p:nvSpPr>
        <p:spPr>
          <a:xfrm>
            <a:off x="2170632" y="928566"/>
            <a:ext cx="6272613"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What the students selects. Is this Reimbursable?</a:t>
            </a:r>
            <a:endParaRPr lang="en-US" sz="2400" dirty="0">
              <a:solidFill>
                <a:srgbClr val="000000"/>
              </a:solidFill>
              <a:latin typeface="Calibri"/>
            </a:endParaRPr>
          </a:p>
        </p:txBody>
      </p:sp>
      <p:pic>
        <p:nvPicPr>
          <p:cNvPr id="9" name="Picture 3">
            <a:extLst>
              <a:ext uri="{FF2B5EF4-FFF2-40B4-BE49-F238E27FC236}">
                <a16:creationId xmlns:a16="http://schemas.microsoft.com/office/drawing/2014/main" id="{CBD2C81E-8B7B-A8AE-0A1B-5E892AFF6939}"/>
              </a:ext>
            </a:extLst>
          </p:cNvPr>
          <p:cNvPicPr>
            <a:picLocks noChangeAspect="1"/>
          </p:cNvPicPr>
          <p:nvPr/>
        </p:nvPicPr>
        <p:blipFill>
          <a:blip r:embed="rId6"/>
          <a:srcRect/>
          <a:stretch>
            <a:fillRect/>
          </a:stretch>
        </p:blipFill>
        <p:spPr>
          <a:xfrm>
            <a:off x="1785938" y="2470848"/>
            <a:ext cx="2373512" cy="2282432"/>
          </a:xfrm>
          <a:prstGeom prst="rect">
            <a:avLst/>
          </a:prstGeom>
          <a:noFill/>
          <a:ln cap="flat">
            <a:noFill/>
          </a:ln>
        </p:spPr>
      </p:pic>
      <p:sp>
        <p:nvSpPr>
          <p:cNvPr id="11" name="Rectangle 14">
            <a:extLst>
              <a:ext uri="{FF2B5EF4-FFF2-40B4-BE49-F238E27FC236}">
                <a16:creationId xmlns:a16="http://schemas.microsoft.com/office/drawing/2014/main" id="{4C57F81D-E44B-D1CB-CA7F-87EDA2149413}"/>
              </a:ext>
            </a:extLst>
          </p:cNvPr>
          <p:cNvSpPr/>
          <p:nvPr/>
        </p:nvSpPr>
        <p:spPr>
          <a:xfrm>
            <a:off x="2532012" y="4171947"/>
            <a:ext cx="795638" cy="135734"/>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1 cup Veg.</a:t>
            </a:r>
          </a:p>
        </p:txBody>
      </p:sp>
    </p:spTree>
    <p:extLst>
      <p:ext uri="{BB962C8B-B14F-4D97-AF65-F5344CB8AC3E}">
        <p14:creationId xmlns:p14="http://schemas.microsoft.com/office/powerpoint/2010/main" val="1801447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3F0E3-0290-A4A9-6CB9-3D2E593CC185}"/>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3B7947B8-0926-EF02-2834-FED1BE09540B}"/>
              </a:ext>
            </a:extLst>
          </p:cNvPr>
          <p:cNvPicPr>
            <a:picLocks noChangeAspect="1"/>
          </p:cNvPicPr>
          <p:nvPr/>
        </p:nvPicPr>
        <p:blipFill>
          <a:blip r:embed="rId3"/>
          <a:srcRect t="13844" b="13460"/>
          <a:stretch>
            <a:fillRect/>
          </a:stretch>
        </p:blipFill>
        <p:spPr>
          <a:xfrm>
            <a:off x="1957388" y="1457326"/>
            <a:ext cx="5229224" cy="3171824"/>
          </a:xfrm>
          <a:prstGeom prst="rect">
            <a:avLst/>
          </a:prstGeom>
          <a:noFill/>
          <a:ln cap="flat">
            <a:noFill/>
          </a:ln>
        </p:spPr>
      </p:pic>
      <p:sp>
        <p:nvSpPr>
          <p:cNvPr id="3" name="Rectangle 9">
            <a:extLst>
              <a:ext uri="{FF2B5EF4-FFF2-40B4-BE49-F238E27FC236}">
                <a16:creationId xmlns:a16="http://schemas.microsoft.com/office/drawing/2014/main" id="{8E4D50FF-953B-CEA7-9FD8-C2C0F9DB22EC}"/>
              </a:ext>
            </a:extLst>
          </p:cNvPr>
          <p:cNvSpPr/>
          <p:nvPr/>
        </p:nvSpPr>
        <p:spPr>
          <a:xfrm>
            <a:off x="5129212" y="2709266"/>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1 cup milk</a:t>
            </a:r>
          </a:p>
        </p:txBody>
      </p:sp>
      <p:sp>
        <p:nvSpPr>
          <p:cNvPr id="4" name="Rectangle 10">
            <a:extLst>
              <a:ext uri="{FF2B5EF4-FFF2-40B4-BE49-F238E27FC236}">
                <a16:creationId xmlns:a16="http://schemas.microsoft.com/office/drawing/2014/main" id="{ABF681CA-F83D-AEC0-1CD3-3404B8C5F8BF}"/>
              </a:ext>
            </a:extLst>
          </p:cNvPr>
          <p:cNvSpPr/>
          <p:nvPr/>
        </p:nvSpPr>
        <p:spPr>
          <a:xfrm>
            <a:off x="3900484" y="2716412"/>
            <a:ext cx="814388" cy="171450"/>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½  cup Veg.</a:t>
            </a:r>
          </a:p>
        </p:txBody>
      </p:sp>
      <p:pic>
        <p:nvPicPr>
          <p:cNvPr id="6" name="Picture 1">
            <a:extLst>
              <a:ext uri="{FF2B5EF4-FFF2-40B4-BE49-F238E27FC236}">
                <a16:creationId xmlns:a16="http://schemas.microsoft.com/office/drawing/2014/main" id="{892F03C6-BE5A-1C05-A12A-287899D02B9E}"/>
              </a:ext>
            </a:extLst>
          </p:cNvPr>
          <p:cNvPicPr>
            <a:picLocks noChangeAspect="1"/>
          </p:cNvPicPr>
          <p:nvPr/>
        </p:nvPicPr>
        <p:blipFill>
          <a:blip r:embed="rId4"/>
          <a:srcRect/>
          <a:stretch>
            <a:fillRect/>
          </a:stretch>
        </p:blipFill>
        <p:spPr>
          <a:xfrm>
            <a:off x="3756721" y="1767183"/>
            <a:ext cx="1051914" cy="1038521"/>
          </a:xfrm>
          <a:prstGeom prst="rect">
            <a:avLst/>
          </a:prstGeom>
          <a:noFill/>
          <a:ln cap="flat">
            <a:noFill/>
          </a:ln>
        </p:spPr>
      </p:pic>
      <p:pic>
        <p:nvPicPr>
          <p:cNvPr id="8" name="Picture 2">
            <a:extLst>
              <a:ext uri="{FF2B5EF4-FFF2-40B4-BE49-F238E27FC236}">
                <a16:creationId xmlns:a16="http://schemas.microsoft.com/office/drawing/2014/main" id="{17BB3841-2974-0B9B-28BA-6D0A108A0319}"/>
              </a:ext>
            </a:extLst>
          </p:cNvPr>
          <p:cNvPicPr>
            <a:picLocks noChangeAspect="1"/>
          </p:cNvPicPr>
          <p:nvPr/>
        </p:nvPicPr>
        <p:blipFill>
          <a:blip r:embed="rId5"/>
          <a:srcRect/>
          <a:stretch>
            <a:fillRect/>
          </a:stretch>
        </p:blipFill>
        <p:spPr>
          <a:xfrm>
            <a:off x="4914900" y="1013523"/>
            <a:ext cx="1176037" cy="1783258"/>
          </a:xfrm>
          <a:prstGeom prst="rect">
            <a:avLst/>
          </a:prstGeom>
          <a:noFill/>
          <a:ln cap="flat">
            <a:noFill/>
          </a:ln>
        </p:spPr>
      </p:pic>
      <p:sp>
        <p:nvSpPr>
          <p:cNvPr id="10" name="Title 2">
            <a:extLst>
              <a:ext uri="{FF2B5EF4-FFF2-40B4-BE49-F238E27FC236}">
                <a16:creationId xmlns:a16="http://schemas.microsoft.com/office/drawing/2014/main" id="{E736E297-CF22-BAB8-1746-26882B2FB7E8}"/>
              </a:ext>
            </a:extLst>
          </p:cNvPr>
          <p:cNvSpPr txBox="1">
            <a:spLocks noGrp="1"/>
          </p:cNvSpPr>
          <p:nvPr>
            <p:ph type="title"/>
          </p:nvPr>
        </p:nvSpPr>
        <p:spPr/>
        <p:txBody>
          <a:bodyPr/>
          <a:lstStyle/>
          <a:p>
            <a:pPr lvl="0" algn="ctr"/>
            <a:r>
              <a:rPr lang="en-US" dirty="0"/>
              <a:t>Offer Versus Serve - Lunch</a:t>
            </a:r>
          </a:p>
        </p:txBody>
      </p:sp>
      <p:sp>
        <p:nvSpPr>
          <p:cNvPr id="12" name="TextBox 1">
            <a:extLst>
              <a:ext uri="{FF2B5EF4-FFF2-40B4-BE49-F238E27FC236}">
                <a16:creationId xmlns:a16="http://schemas.microsoft.com/office/drawing/2014/main" id="{1F69AE0B-1BCC-20DE-BDF8-F768CF8CB769}"/>
              </a:ext>
            </a:extLst>
          </p:cNvPr>
          <p:cNvSpPr txBox="1"/>
          <p:nvPr/>
        </p:nvSpPr>
        <p:spPr>
          <a:xfrm>
            <a:off x="1649338" y="928566"/>
            <a:ext cx="6793907"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There are 2 components selected: 1 cup of vegetable and 1 cup of milk</a:t>
            </a:r>
            <a:endParaRPr lang="en-US" sz="2400" dirty="0">
              <a:solidFill>
                <a:srgbClr val="000000"/>
              </a:solidFill>
              <a:latin typeface="Calibri"/>
            </a:endParaRPr>
          </a:p>
        </p:txBody>
      </p:sp>
      <p:pic>
        <p:nvPicPr>
          <p:cNvPr id="9" name="Picture 3">
            <a:extLst>
              <a:ext uri="{FF2B5EF4-FFF2-40B4-BE49-F238E27FC236}">
                <a16:creationId xmlns:a16="http://schemas.microsoft.com/office/drawing/2014/main" id="{D5066EB9-0662-FFDD-B363-B064E04A2BA8}"/>
              </a:ext>
            </a:extLst>
          </p:cNvPr>
          <p:cNvPicPr>
            <a:picLocks noChangeAspect="1"/>
          </p:cNvPicPr>
          <p:nvPr/>
        </p:nvPicPr>
        <p:blipFill>
          <a:blip r:embed="rId6"/>
          <a:srcRect/>
          <a:stretch>
            <a:fillRect/>
          </a:stretch>
        </p:blipFill>
        <p:spPr>
          <a:xfrm>
            <a:off x="1785938" y="2470848"/>
            <a:ext cx="2373512" cy="2282432"/>
          </a:xfrm>
          <a:prstGeom prst="rect">
            <a:avLst/>
          </a:prstGeom>
          <a:noFill/>
          <a:ln cap="flat">
            <a:noFill/>
          </a:ln>
        </p:spPr>
      </p:pic>
      <p:sp>
        <p:nvSpPr>
          <p:cNvPr id="11" name="Rectangle 14">
            <a:extLst>
              <a:ext uri="{FF2B5EF4-FFF2-40B4-BE49-F238E27FC236}">
                <a16:creationId xmlns:a16="http://schemas.microsoft.com/office/drawing/2014/main" id="{B87C2876-0E57-2F6B-13B0-C5378EDAE565}"/>
              </a:ext>
            </a:extLst>
          </p:cNvPr>
          <p:cNvSpPr/>
          <p:nvPr/>
        </p:nvSpPr>
        <p:spPr>
          <a:xfrm>
            <a:off x="2532012" y="4171947"/>
            <a:ext cx="795638" cy="135734"/>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1 cup Veg.</a:t>
            </a:r>
          </a:p>
        </p:txBody>
      </p:sp>
      <p:sp>
        <p:nvSpPr>
          <p:cNvPr id="13" name="TextBox 10">
            <a:extLst>
              <a:ext uri="{FF2B5EF4-FFF2-40B4-BE49-F238E27FC236}">
                <a16:creationId xmlns:a16="http://schemas.microsoft.com/office/drawing/2014/main" id="{36A521A9-320D-323B-3BBE-EA877449A6AF}"/>
              </a:ext>
            </a:extLst>
          </p:cNvPr>
          <p:cNvSpPr txBox="1"/>
          <p:nvPr/>
        </p:nvSpPr>
        <p:spPr>
          <a:xfrm>
            <a:off x="4330900" y="3440129"/>
            <a:ext cx="1522935" cy="536750"/>
          </a:xfrm>
          <a:prstGeom prst="rect">
            <a:avLst/>
          </a:prstGeom>
          <a:solidFill>
            <a:srgbClr val="FFFFFF"/>
          </a:solid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3038" b="1" dirty="0">
                <a:solidFill>
                  <a:srgbClr val="FF0000"/>
                </a:solidFill>
                <a:latin typeface="Calibri"/>
              </a:rPr>
              <a:t>NO</a:t>
            </a:r>
            <a:r>
              <a:rPr lang="en-US" sz="3038" dirty="0">
                <a:solidFill>
                  <a:srgbClr val="000000"/>
                </a:solidFill>
                <a:latin typeface="Calibri"/>
              </a:rPr>
              <a:t> </a:t>
            </a:r>
          </a:p>
        </p:txBody>
      </p:sp>
      <p:sp>
        <p:nvSpPr>
          <p:cNvPr id="14" name="TextBox 13">
            <a:extLst>
              <a:ext uri="{FF2B5EF4-FFF2-40B4-BE49-F238E27FC236}">
                <a16:creationId xmlns:a16="http://schemas.microsoft.com/office/drawing/2014/main" id="{C921C002-F40D-73F0-6C22-980AEC564ABF}"/>
              </a:ext>
            </a:extLst>
          </p:cNvPr>
          <p:cNvSpPr txBox="1"/>
          <p:nvPr/>
        </p:nvSpPr>
        <p:spPr>
          <a:xfrm rot="20001268">
            <a:off x="58648" y="1852870"/>
            <a:ext cx="1868512" cy="923330"/>
          </a:xfrm>
          <a:custGeom>
            <a:avLst/>
            <a:gdLst>
              <a:gd name="connsiteX0" fmla="*/ 0 w 1868512"/>
              <a:gd name="connsiteY0" fmla="*/ 0 h 923330"/>
              <a:gd name="connsiteX1" fmla="*/ 429758 w 1868512"/>
              <a:gd name="connsiteY1" fmla="*/ 0 h 923330"/>
              <a:gd name="connsiteX2" fmla="*/ 915571 w 1868512"/>
              <a:gd name="connsiteY2" fmla="*/ 0 h 923330"/>
              <a:gd name="connsiteX3" fmla="*/ 1420069 w 1868512"/>
              <a:gd name="connsiteY3" fmla="*/ 0 h 923330"/>
              <a:gd name="connsiteX4" fmla="*/ 1868512 w 1868512"/>
              <a:gd name="connsiteY4" fmla="*/ 0 h 923330"/>
              <a:gd name="connsiteX5" fmla="*/ 1868512 w 1868512"/>
              <a:gd name="connsiteY5" fmla="*/ 470898 h 923330"/>
              <a:gd name="connsiteX6" fmla="*/ 1868512 w 1868512"/>
              <a:gd name="connsiteY6" fmla="*/ 923330 h 923330"/>
              <a:gd name="connsiteX7" fmla="*/ 1364014 w 1868512"/>
              <a:gd name="connsiteY7" fmla="*/ 923330 h 923330"/>
              <a:gd name="connsiteX8" fmla="*/ 915571 w 1868512"/>
              <a:gd name="connsiteY8" fmla="*/ 923330 h 923330"/>
              <a:gd name="connsiteX9" fmla="*/ 411073 w 1868512"/>
              <a:gd name="connsiteY9" fmla="*/ 923330 h 923330"/>
              <a:gd name="connsiteX10" fmla="*/ 0 w 1868512"/>
              <a:gd name="connsiteY10" fmla="*/ 923330 h 923330"/>
              <a:gd name="connsiteX11" fmla="*/ 0 w 1868512"/>
              <a:gd name="connsiteY11" fmla="*/ 443198 h 923330"/>
              <a:gd name="connsiteX12" fmla="*/ 0 w 1868512"/>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8512" h="923330" extrusionOk="0">
                <a:moveTo>
                  <a:pt x="0" y="0"/>
                </a:moveTo>
                <a:cubicBezTo>
                  <a:pt x="181038" y="-31904"/>
                  <a:pt x="225745" y="45125"/>
                  <a:pt x="429758" y="0"/>
                </a:cubicBezTo>
                <a:cubicBezTo>
                  <a:pt x="633771" y="-45125"/>
                  <a:pt x="749850" y="27108"/>
                  <a:pt x="915571" y="0"/>
                </a:cubicBezTo>
                <a:cubicBezTo>
                  <a:pt x="1081292" y="-27108"/>
                  <a:pt x="1187422" y="40164"/>
                  <a:pt x="1420069" y="0"/>
                </a:cubicBezTo>
                <a:cubicBezTo>
                  <a:pt x="1652716" y="-40164"/>
                  <a:pt x="1708647" y="21491"/>
                  <a:pt x="1868512" y="0"/>
                </a:cubicBezTo>
                <a:cubicBezTo>
                  <a:pt x="1914218" y="179745"/>
                  <a:pt x="1852036" y="301229"/>
                  <a:pt x="1868512" y="470898"/>
                </a:cubicBezTo>
                <a:cubicBezTo>
                  <a:pt x="1884988" y="640567"/>
                  <a:pt x="1868398" y="746250"/>
                  <a:pt x="1868512" y="923330"/>
                </a:cubicBezTo>
                <a:cubicBezTo>
                  <a:pt x="1621708" y="941525"/>
                  <a:pt x="1558221" y="906050"/>
                  <a:pt x="1364014" y="923330"/>
                </a:cubicBezTo>
                <a:cubicBezTo>
                  <a:pt x="1169807" y="940610"/>
                  <a:pt x="1013155" y="873330"/>
                  <a:pt x="915571" y="923330"/>
                </a:cubicBezTo>
                <a:cubicBezTo>
                  <a:pt x="817987" y="973330"/>
                  <a:pt x="657092" y="909307"/>
                  <a:pt x="411073" y="923330"/>
                </a:cubicBezTo>
                <a:cubicBezTo>
                  <a:pt x="165054" y="937353"/>
                  <a:pt x="158091" y="891334"/>
                  <a:pt x="0" y="923330"/>
                </a:cubicBezTo>
                <a:cubicBezTo>
                  <a:pt x="-48362" y="769416"/>
                  <a:pt x="9279" y="647870"/>
                  <a:pt x="0" y="443198"/>
                </a:cubicBezTo>
                <a:cubicBezTo>
                  <a:pt x="-9279" y="238526"/>
                  <a:pt x="26328" y="134090"/>
                  <a:pt x="0" y="0"/>
                </a:cubicBezTo>
                <a:close/>
              </a:path>
            </a:pathLst>
          </a:custGeom>
          <a:noFill/>
          <a:ln>
            <a:solidFill>
              <a:schemeClr val="accent1"/>
            </a:solidFill>
            <a:extLst>
              <a:ext uri="{C807C97D-BFC1-408E-A445-0C87EB9F89A2}">
                <ask:lineSketchStyleProps xmlns:ask="http://schemas.microsoft.com/office/drawing/2018/sketchyshapes" sd="3263545510">
                  <a:prstGeom prst="rect">
                    <a:avLst/>
                  </a:prstGeom>
                  <ask:type>
                    <ask:lineSketchScribble/>
                  </ask:type>
                </ask:lineSketchStyleProps>
              </a:ext>
            </a:extLst>
          </a:ln>
        </p:spPr>
        <p:txBody>
          <a:bodyPr wrap="square" rtlCol="0">
            <a:spAutoFit/>
          </a:bodyPr>
          <a:lstStyle/>
          <a:p>
            <a:pPr algn="ctr"/>
            <a:r>
              <a:rPr lang="en-US" b="1" dirty="0">
                <a:solidFill>
                  <a:schemeClr val="accent1">
                    <a:lumMod val="75000"/>
                  </a:schemeClr>
                </a:solidFill>
              </a:rPr>
              <a:t>1 cup leafy vegetable credits as ½ cup</a:t>
            </a:r>
          </a:p>
        </p:txBody>
      </p:sp>
    </p:spTree>
    <p:extLst>
      <p:ext uri="{BB962C8B-B14F-4D97-AF65-F5344CB8AC3E}">
        <p14:creationId xmlns:p14="http://schemas.microsoft.com/office/powerpoint/2010/main" val="35890081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7FB23B0-BA3A-7C35-B45E-3AF6127A7211}"/>
              </a:ext>
            </a:extLst>
          </p:cNvPr>
          <p:cNvPicPr>
            <a:picLocks noChangeAspect="1"/>
          </p:cNvPicPr>
          <p:nvPr/>
        </p:nvPicPr>
        <p:blipFill>
          <a:blip r:embed="rId3"/>
          <a:srcRect/>
          <a:stretch>
            <a:fillRect/>
          </a:stretch>
        </p:blipFill>
        <p:spPr>
          <a:xfrm>
            <a:off x="1957388" y="1420978"/>
            <a:ext cx="5229224" cy="3208172"/>
          </a:xfrm>
          <a:prstGeom prst="rect">
            <a:avLst/>
          </a:prstGeom>
          <a:noFill/>
          <a:ln cap="flat">
            <a:noFill/>
          </a:ln>
        </p:spPr>
      </p:pic>
      <p:sp>
        <p:nvSpPr>
          <p:cNvPr id="3" name="Rectangle 8">
            <a:extLst>
              <a:ext uri="{FF2B5EF4-FFF2-40B4-BE49-F238E27FC236}">
                <a16:creationId xmlns:a16="http://schemas.microsoft.com/office/drawing/2014/main" id="{6653385A-78EF-3138-F63B-0A1E3D52641A}"/>
              </a:ext>
            </a:extLst>
          </p:cNvPr>
          <p:cNvSpPr/>
          <p:nvPr/>
        </p:nvSpPr>
        <p:spPr>
          <a:xfrm>
            <a:off x="5289333" y="2651563"/>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1 cup milk</a:t>
            </a:r>
          </a:p>
        </p:txBody>
      </p:sp>
      <p:sp>
        <p:nvSpPr>
          <p:cNvPr id="4" name="Rectangle 10">
            <a:extLst>
              <a:ext uri="{FF2B5EF4-FFF2-40B4-BE49-F238E27FC236}">
                <a16:creationId xmlns:a16="http://schemas.microsoft.com/office/drawing/2014/main" id="{C3857189-A3F8-0A51-2C95-52D17A6D30AA}"/>
              </a:ext>
            </a:extLst>
          </p:cNvPr>
          <p:cNvSpPr/>
          <p:nvPr/>
        </p:nvSpPr>
        <p:spPr>
          <a:xfrm>
            <a:off x="3995056" y="2614057"/>
            <a:ext cx="814388" cy="171450"/>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½  cup Veg.</a:t>
            </a:r>
          </a:p>
        </p:txBody>
      </p:sp>
      <p:sp>
        <p:nvSpPr>
          <p:cNvPr id="6" name="Rectangle 17">
            <a:extLst>
              <a:ext uri="{FF2B5EF4-FFF2-40B4-BE49-F238E27FC236}">
                <a16:creationId xmlns:a16="http://schemas.microsoft.com/office/drawing/2014/main" id="{A60E5059-E1A0-61BC-B694-80CC1B16AF28}"/>
              </a:ext>
            </a:extLst>
          </p:cNvPr>
          <p:cNvSpPr/>
          <p:nvPr/>
        </p:nvSpPr>
        <p:spPr>
          <a:xfrm>
            <a:off x="2442268" y="4150516"/>
            <a:ext cx="814388" cy="171450"/>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½  cup Veg.</a:t>
            </a:r>
          </a:p>
        </p:txBody>
      </p:sp>
      <p:sp>
        <p:nvSpPr>
          <p:cNvPr id="7" name="Rectangle 9">
            <a:extLst>
              <a:ext uri="{FF2B5EF4-FFF2-40B4-BE49-F238E27FC236}">
                <a16:creationId xmlns:a16="http://schemas.microsoft.com/office/drawing/2014/main" id="{5CCDBD62-CE6F-20DF-5E0A-620D7D7D0CE3}"/>
              </a:ext>
            </a:extLst>
          </p:cNvPr>
          <p:cNvSpPr/>
          <p:nvPr/>
        </p:nvSpPr>
        <p:spPr>
          <a:xfrm>
            <a:off x="2420631" y="2565111"/>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cup fruit</a:t>
            </a:r>
          </a:p>
        </p:txBody>
      </p:sp>
      <p:pic>
        <p:nvPicPr>
          <p:cNvPr id="9" name="Picture 3">
            <a:extLst>
              <a:ext uri="{FF2B5EF4-FFF2-40B4-BE49-F238E27FC236}">
                <a16:creationId xmlns:a16="http://schemas.microsoft.com/office/drawing/2014/main" id="{765C66DA-CB8D-7F85-EB68-24C773F7CD5D}"/>
              </a:ext>
            </a:extLst>
          </p:cNvPr>
          <p:cNvPicPr>
            <a:picLocks noChangeAspect="1"/>
          </p:cNvPicPr>
          <p:nvPr/>
        </p:nvPicPr>
        <p:blipFill>
          <a:blip r:embed="rId4"/>
          <a:srcRect/>
          <a:stretch>
            <a:fillRect/>
          </a:stretch>
        </p:blipFill>
        <p:spPr>
          <a:xfrm>
            <a:off x="1785938" y="1499124"/>
            <a:ext cx="2036860" cy="1117998"/>
          </a:xfrm>
          <a:prstGeom prst="rect">
            <a:avLst/>
          </a:prstGeom>
          <a:noFill/>
          <a:ln cap="flat">
            <a:noFill/>
          </a:ln>
        </p:spPr>
      </p:pic>
      <p:pic>
        <p:nvPicPr>
          <p:cNvPr id="10" name="Picture 4">
            <a:extLst>
              <a:ext uri="{FF2B5EF4-FFF2-40B4-BE49-F238E27FC236}">
                <a16:creationId xmlns:a16="http://schemas.microsoft.com/office/drawing/2014/main" id="{B2776624-98B2-DC4A-EADD-DFF646A68641}"/>
              </a:ext>
            </a:extLst>
          </p:cNvPr>
          <p:cNvPicPr>
            <a:picLocks noChangeAspect="1"/>
          </p:cNvPicPr>
          <p:nvPr/>
        </p:nvPicPr>
        <p:blipFill>
          <a:blip r:embed="rId5"/>
          <a:srcRect/>
          <a:stretch>
            <a:fillRect/>
          </a:stretch>
        </p:blipFill>
        <p:spPr>
          <a:xfrm rot="20207351">
            <a:off x="3962626" y="1812727"/>
            <a:ext cx="1159070" cy="771525"/>
          </a:xfrm>
          <a:prstGeom prst="rect">
            <a:avLst/>
          </a:prstGeom>
          <a:noFill/>
          <a:ln cap="flat">
            <a:noFill/>
          </a:ln>
        </p:spPr>
      </p:pic>
      <p:pic>
        <p:nvPicPr>
          <p:cNvPr id="11" name="Picture 5">
            <a:extLst>
              <a:ext uri="{FF2B5EF4-FFF2-40B4-BE49-F238E27FC236}">
                <a16:creationId xmlns:a16="http://schemas.microsoft.com/office/drawing/2014/main" id="{B052495B-17BD-7C9E-8240-468877AA3322}"/>
              </a:ext>
            </a:extLst>
          </p:cNvPr>
          <p:cNvPicPr>
            <a:picLocks noChangeAspect="1"/>
          </p:cNvPicPr>
          <p:nvPr/>
        </p:nvPicPr>
        <p:blipFill>
          <a:blip r:embed="rId6"/>
          <a:srcRect/>
          <a:stretch>
            <a:fillRect/>
          </a:stretch>
        </p:blipFill>
        <p:spPr>
          <a:xfrm rot="8807404">
            <a:off x="3608483" y="1452834"/>
            <a:ext cx="1371600" cy="1169789"/>
          </a:xfrm>
          <a:prstGeom prst="rect">
            <a:avLst/>
          </a:prstGeom>
          <a:noFill/>
          <a:ln cap="flat">
            <a:noFill/>
          </a:ln>
        </p:spPr>
      </p:pic>
      <p:pic>
        <p:nvPicPr>
          <p:cNvPr id="12" name="Picture 6">
            <a:extLst>
              <a:ext uri="{FF2B5EF4-FFF2-40B4-BE49-F238E27FC236}">
                <a16:creationId xmlns:a16="http://schemas.microsoft.com/office/drawing/2014/main" id="{D392FEC8-C840-2EF1-A3C9-444D96F205F9}"/>
              </a:ext>
            </a:extLst>
          </p:cNvPr>
          <p:cNvPicPr>
            <a:picLocks noChangeAspect="1"/>
          </p:cNvPicPr>
          <p:nvPr/>
        </p:nvPicPr>
        <p:blipFill>
          <a:blip r:embed="rId7"/>
          <a:srcRect/>
          <a:stretch>
            <a:fillRect/>
          </a:stretch>
        </p:blipFill>
        <p:spPr>
          <a:xfrm>
            <a:off x="2300287" y="3288802"/>
            <a:ext cx="1227836" cy="812604"/>
          </a:xfrm>
          <a:prstGeom prst="rect">
            <a:avLst/>
          </a:prstGeom>
          <a:noFill/>
          <a:ln cap="flat">
            <a:noFill/>
          </a:ln>
        </p:spPr>
      </p:pic>
      <p:pic>
        <p:nvPicPr>
          <p:cNvPr id="13" name="Picture 7">
            <a:extLst>
              <a:ext uri="{FF2B5EF4-FFF2-40B4-BE49-F238E27FC236}">
                <a16:creationId xmlns:a16="http://schemas.microsoft.com/office/drawing/2014/main" id="{D71B05BA-F02A-D1FE-9E25-5EFF4D697FF5}"/>
              </a:ext>
            </a:extLst>
          </p:cNvPr>
          <p:cNvPicPr>
            <a:picLocks noChangeAspect="1"/>
          </p:cNvPicPr>
          <p:nvPr/>
        </p:nvPicPr>
        <p:blipFill>
          <a:blip r:embed="rId8"/>
          <a:srcRect/>
          <a:stretch>
            <a:fillRect/>
          </a:stretch>
        </p:blipFill>
        <p:spPr>
          <a:xfrm rot="9053272">
            <a:off x="2096042" y="3047889"/>
            <a:ext cx="1227836" cy="812604"/>
          </a:xfrm>
          <a:prstGeom prst="rect">
            <a:avLst/>
          </a:prstGeom>
          <a:noFill/>
          <a:ln cap="flat">
            <a:noFill/>
          </a:ln>
        </p:spPr>
      </p:pic>
      <p:pic>
        <p:nvPicPr>
          <p:cNvPr id="14" name="Picture 3">
            <a:extLst>
              <a:ext uri="{FF2B5EF4-FFF2-40B4-BE49-F238E27FC236}">
                <a16:creationId xmlns:a16="http://schemas.microsoft.com/office/drawing/2014/main" id="{B73BD1B5-E38B-655E-36CB-E957E40B1054}"/>
              </a:ext>
            </a:extLst>
          </p:cNvPr>
          <p:cNvPicPr>
            <a:picLocks noChangeAspect="1"/>
          </p:cNvPicPr>
          <p:nvPr/>
        </p:nvPicPr>
        <p:blipFill>
          <a:blip r:embed="rId9"/>
          <a:srcRect/>
          <a:stretch>
            <a:fillRect/>
          </a:stretch>
        </p:blipFill>
        <p:spPr>
          <a:xfrm>
            <a:off x="5188431" y="1217843"/>
            <a:ext cx="915289" cy="1563590"/>
          </a:xfrm>
          <a:prstGeom prst="rect">
            <a:avLst/>
          </a:prstGeom>
          <a:noFill/>
          <a:ln cap="flat">
            <a:noFill/>
          </a:ln>
        </p:spPr>
      </p:pic>
      <p:pic>
        <p:nvPicPr>
          <p:cNvPr id="15" name="Picture 16" descr="C:\Users\Sarah.d.Platt\Pictures\8oz_FFChocolate.png">
            <a:extLst>
              <a:ext uri="{FF2B5EF4-FFF2-40B4-BE49-F238E27FC236}">
                <a16:creationId xmlns:a16="http://schemas.microsoft.com/office/drawing/2014/main" id="{88AB6BDA-5CEB-1F00-D7E3-F38811FB39F1}"/>
              </a:ext>
            </a:extLst>
          </p:cNvPr>
          <p:cNvPicPr>
            <a:picLocks noChangeAspect="1"/>
          </p:cNvPicPr>
          <p:nvPr/>
        </p:nvPicPr>
        <p:blipFill>
          <a:blip r:embed="rId10"/>
          <a:srcRect l="14767" t="10591" r="10971" b="4955"/>
          <a:stretch>
            <a:fillRect/>
          </a:stretch>
        </p:blipFill>
        <p:spPr>
          <a:xfrm>
            <a:off x="5966705" y="1198168"/>
            <a:ext cx="863683" cy="1487329"/>
          </a:xfrm>
          <a:prstGeom prst="rect">
            <a:avLst/>
          </a:prstGeom>
          <a:noFill/>
          <a:ln cap="flat">
            <a:noFill/>
          </a:ln>
        </p:spPr>
      </p:pic>
      <p:sp>
        <p:nvSpPr>
          <p:cNvPr id="16" name="Title 4">
            <a:extLst>
              <a:ext uri="{FF2B5EF4-FFF2-40B4-BE49-F238E27FC236}">
                <a16:creationId xmlns:a16="http://schemas.microsoft.com/office/drawing/2014/main" id="{1EDD8F0B-24DF-C104-6AB8-7487CE47D5A6}"/>
              </a:ext>
            </a:extLst>
          </p:cNvPr>
          <p:cNvSpPr txBox="1">
            <a:spLocks noGrp="1"/>
          </p:cNvSpPr>
          <p:nvPr>
            <p:ph type="title"/>
          </p:nvPr>
        </p:nvSpPr>
        <p:spPr/>
        <p:txBody>
          <a:bodyPr/>
          <a:lstStyle/>
          <a:p>
            <a:pPr lvl="0" algn="ctr"/>
            <a:r>
              <a:rPr lang="en-US" dirty="0"/>
              <a:t>Offer Versus Serve - Lunch</a:t>
            </a:r>
          </a:p>
        </p:txBody>
      </p:sp>
      <p:sp>
        <p:nvSpPr>
          <p:cNvPr id="17" name="TextBox 18">
            <a:extLst>
              <a:ext uri="{FF2B5EF4-FFF2-40B4-BE49-F238E27FC236}">
                <a16:creationId xmlns:a16="http://schemas.microsoft.com/office/drawing/2014/main" id="{CB6943E9-AD45-3828-50E4-0E7BE81C7E39}"/>
              </a:ext>
            </a:extLst>
          </p:cNvPr>
          <p:cNvSpPr txBox="1"/>
          <p:nvPr/>
        </p:nvSpPr>
        <p:spPr>
          <a:xfrm>
            <a:off x="3915683" y="926865"/>
            <a:ext cx="1459588" cy="438582"/>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sz="2400" dirty="0">
                <a:solidFill>
                  <a:srgbClr val="000000"/>
                </a:solidFill>
                <a:latin typeface="Calibri"/>
              </a:rPr>
              <a:t>Offered </a:t>
            </a:r>
          </a:p>
        </p:txBody>
      </p:sp>
      <p:pic>
        <p:nvPicPr>
          <p:cNvPr id="18" name="Picture 17">
            <a:extLst>
              <a:ext uri="{FF2B5EF4-FFF2-40B4-BE49-F238E27FC236}">
                <a16:creationId xmlns:a16="http://schemas.microsoft.com/office/drawing/2014/main" id="{47EDBEA4-E364-4284-B85B-46AE8E52F9A9}"/>
              </a:ext>
            </a:extLst>
          </p:cNvPr>
          <p:cNvPicPr>
            <a:picLocks noChangeAspect="1"/>
          </p:cNvPicPr>
          <p:nvPr/>
        </p:nvPicPr>
        <p:blipFill>
          <a:blip r:embed="rId11"/>
          <a:srcRect/>
          <a:stretch>
            <a:fillRect/>
          </a:stretch>
        </p:blipFill>
        <p:spPr>
          <a:xfrm rot="4783659">
            <a:off x="3870115" y="2650497"/>
            <a:ext cx="2048327" cy="2156951"/>
          </a:xfrm>
          <a:prstGeom prst="rect">
            <a:avLst/>
          </a:prstGeom>
          <a:noFill/>
          <a:ln cap="flat">
            <a:noFill/>
          </a:ln>
        </p:spPr>
      </p:pic>
      <p:sp>
        <p:nvSpPr>
          <p:cNvPr id="19" name="Rectangle 11">
            <a:extLst>
              <a:ext uri="{FF2B5EF4-FFF2-40B4-BE49-F238E27FC236}">
                <a16:creationId xmlns:a16="http://schemas.microsoft.com/office/drawing/2014/main" id="{0E7A6711-A9AD-E538-88B5-C13D0A888F3F}"/>
              </a:ext>
            </a:extLst>
          </p:cNvPr>
          <p:cNvSpPr/>
          <p:nvPr/>
        </p:nvSpPr>
        <p:spPr>
          <a:xfrm>
            <a:off x="4388898" y="4154088"/>
            <a:ext cx="1313341" cy="264087"/>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2 oz eq M/MA + </a:t>
            </a:r>
          </a:p>
          <a:p>
            <a:pPr algn="ctr" defTabSz="685800">
              <a:defRPr sz="1800" b="0" i="0" u="none" strike="noStrike" kern="0" cap="none" spc="0" baseline="0">
                <a:solidFill>
                  <a:srgbClr val="000000"/>
                </a:solidFill>
                <a:uFillTx/>
              </a:defRPr>
            </a:pPr>
            <a:r>
              <a:rPr lang="en-US" sz="1013" b="1" dirty="0">
                <a:solidFill>
                  <a:srgbClr val="000000"/>
                </a:solidFill>
                <a:latin typeface="Calibri"/>
              </a:rPr>
              <a:t>2 oz eq Grain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69A0E-13A9-7C46-441F-CB4F383B314C}"/>
            </a:ext>
          </a:extLst>
        </p:cNvPr>
        <p:cNvGrpSpPr/>
        <p:nvPr/>
      </p:nvGrpSpPr>
      <p:grpSpPr>
        <a:xfrm>
          <a:off x="0" y="0"/>
          <a:ext cx="0" cy="0"/>
          <a:chOff x="0" y="0"/>
          <a:chExt cx="0" cy="0"/>
        </a:xfrm>
      </p:grpSpPr>
      <p:pic>
        <p:nvPicPr>
          <p:cNvPr id="2" name="Picture 3">
            <a:extLst>
              <a:ext uri="{FF2B5EF4-FFF2-40B4-BE49-F238E27FC236}">
                <a16:creationId xmlns:a16="http://schemas.microsoft.com/office/drawing/2014/main" id="{0A2FDE54-9478-0951-9A6A-9FDB10CEF61D}"/>
              </a:ext>
            </a:extLst>
          </p:cNvPr>
          <p:cNvPicPr>
            <a:picLocks noGrp="1" noChangeAspect="1"/>
          </p:cNvPicPr>
          <p:nvPr>
            <p:ph idx="1"/>
          </p:nvPr>
        </p:nvPicPr>
        <p:blipFill>
          <a:blip r:embed="rId3"/>
          <a:srcRect/>
          <a:stretch>
            <a:fillRect/>
          </a:stretch>
        </p:blipFill>
        <p:spPr>
          <a:xfrm>
            <a:off x="1957388" y="1457326"/>
            <a:ext cx="5229224" cy="3171824"/>
          </a:xfrm>
        </p:spPr>
      </p:pic>
      <p:pic>
        <p:nvPicPr>
          <p:cNvPr id="3" name="Picture 2">
            <a:extLst>
              <a:ext uri="{FF2B5EF4-FFF2-40B4-BE49-F238E27FC236}">
                <a16:creationId xmlns:a16="http://schemas.microsoft.com/office/drawing/2014/main" id="{678633A7-B079-281B-19ED-E1E009FF7272}"/>
              </a:ext>
            </a:extLst>
          </p:cNvPr>
          <p:cNvPicPr>
            <a:picLocks noChangeAspect="1"/>
          </p:cNvPicPr>
          <p:nvPr/>
        </p:nvPicPr>
        <p:blipFill>
          <a:blip r:embed="rId4"/>
          <a:srcRect/>
          <a:stretch>
            <a:fillRect/>
          </a:stretch>
        </p:blipFill>
        <p:spPr>
          <a:xfrm rot="4783659">
            <a:off x="3870115" y="2650497"/>
            <a:ext cx="2048327" cy="2156951"/>
          </a:xfrm>
          <a:prstGeom prst="rect">
            <a:avLst/>
          </a:prstGeom>
          <a:noFill/>
          <a:ln cap="flat">
            <a:noFill/>
          </a:ln>
        </p:spPr>
      </p:pic>
      <p:pic>
        <p:nvPicPr>
          <p:cNvPr id="4" name="Picture 3">
            <a:extLst>
              <a:ext uri="{FF2B5EF4-FFF2-40B4-BE49-F238E27FC236}">
                <a16:creationId xmlns:a16="http://schemas.microsoft.com/office/drawing/2014/main" id="{7E6577D8-5E22-E365-3D8A-C8D1C2933D92}"/>
              </a:ext>
            </a:extLst>
          </p:cNvPr>
          <p:cNvPicPr>
            <a:picLocks noChangeAspect="1"/>
          </p:cNvPicPr>
          <p:nvPr/>
        </p:nvPicPr>
        <p:blipFill>
          <a:blip r:embed="rId5"/>
          <a:srcRect l="59913"/>
          <a:stretch>
            <a:fillRect/>
          </a:stretch>
        </p:blipFill>
        <p:spPr>
          <a:xfrm rot="2009982">
            <a:off x="3974297" y="1811160"/>
            <a:ext cx="577752" cy="959050"/>
          </a:xfrm>
          <a:prstGeom prst="rect">
            <a:avLst/>
          </a:prstGeom>
          <a:noFill/>
          <a:ln cap="flat">
            <a:noFill/>
          </a:ln>
        </p:spPr>
      </p:pic>
      <p:pic>
        <p:nvPicPr>
          <p:cNvPr id="5" name="Picture 4">
            <a:extLst>
              <a:ext uri="{FF2B5EF4-FFF2-40B4-BE49-F238E27FC236}">
                <a16:creationId xmlns:a16="http://schemas.microsoft.com/office/drawing/2014/main" id="{31D7724B-E8DF-6C24-B0A9-29D368EC8DB4}"/>
              </a:ext>
            </a:extLst>
          </p:cNvPr>
          <p:cNvPicPr>
            <a:picLocks noChangeAspect="1"/>
          </p:cNvPicPr>
          <p:nvPr/>
        </p:nvPicPr>
        <p:blipFill>
          <a:blip r:embed="rId6"/>
          <a:srcRect/>
          <a:stretch>
            <a:fillRect/>
          </a:stretch>
        </p:blipFill>
        <p:spPr>
          <a:xfrm rot="19595638">
            <a:off x="3896775" y="1729894"/>
            <a:ext cx="1015306" cy="1121571"/>
          </a:xfrm>
          <a:prstGeom prst="rect">
            <a:avLst/>
          </a:prstGeom>
          <a:noFill/>
          <a:ln cap="flat">
            <a:noFill/>
          </a:ln>
        </p:spPr>
      </p:pic>
      <p:pic>
        <p:nvPicPr>
          <p:cNvPr id="6" name="Picture 4">
            <a:extLst>
              <a:ext uri="{FF2B5EF4-FFF2-40B4-BE49-F238E27FC236}">
                <a16:creationId xmlns:a16="http://schemas.microsoft.com/office/drawing/2014/main" id="{69715F91-2C14-B1B9-0566-381B77B05BCD}"/>
              </a:ext>
            </a:extLst>
          </p:cNvPr>
          <p:cNvPicPr>
            <a:picLocks noChangeAspect="1"/>
          </p:cNvPicPr>
          <p:nvPr/>
        </p:nvPicPr>
        <p:blipFill>
          <a:blip r:embed="rId7"/>
          <a:srcRect/>
          <a:stretch>
            <a:fillRect/>
          </a:stretch>
        </p:blipFill>
        <p:spPr>
          <a:xfrm>
            <a:off x="5215671" y="1414462"/>
            <a:ext cx="915289" cy="1560017"/>
          </a:xfrm>
          <a:prstGeom prst="rect">
            <a:avLst/>
          </a:prstGeom>
          <a:noFill/>
          <a:ln cap="flat">
            <a:noFill/>
          </a:ln>
        </p:spPr>
      </p:pic>
      <p:sp>
        <p:nvSpPr>
          <p:cNvPr id="8" name="Title 4">
            <a:extLst>
              <a:ext uri="{FF2B5EF4-FFF2-40B4-BE49-F238E27FC236}">
                <a16:creationId xmlns:a16="http://schemas.microsoft.com/office/drawing/2014/main" id="{ED3F98A5-098B-DCA2-913D-42EA4CBC8975}"/>
              </a:ext>
            </a:extLst>
          </p:cNvPr>
          <p:cNvSpPr txBox="1">
            <a:spLocks noGrp="1"/>
          </p:cNvSpPr>
          <p:nvPr>
            <p:ph type="title"/>
          </p:nvPr>
        </p:nvSpPr>
        <p:spPr/>
        <p:txBody>
          <a:bodyPr/>
          <a:lstStyle/>
          <a:p>
            <a:pPr lvl="0" algn="ctr"/>
            <a:r>
              <a:rPr lang="en-US" dirty="0"/>
              <a:t>Offer Versus Serve - Lunch</a:t>
            </a:r>
          </a:p>
        </p:txBody>
      </p:sp>
      <p:sp>
        <p:nvSpPr>
          <p:cNvPr id="10" name="TextBox 1">
            <a:extLst>
              <a:ext uri="{FF2B5EF4-FFF2-40B4-BE49-F238E27FC236}">
                <a16:creationId xmlns:a16="http://schemas.microsoft.com/office/drawing/2014/main" id="{F01FC747-021B-2085-518B-A851DFAB333F}"/>
              </a:ext>
            </a:extLst>
          </p:cNvPr>
          <p:cNvSpPr txBox="1"/>
          <p:nvPr/>
        </p:nvSpPr>
        <p:spPr>
          <a:xfrm>
            <a:off x="2170632" y="928566"/>
            <a:ext cx="6272613"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What the students selects. Is this Reimbursable?</a:t>
            </a:r>
            <a:endParaRPr lang="en-US" sz="2400" dirty="0">
              <a:solidFill>
                <a:srgbClr val="000000"/>
              </a:solidFill>
              <a:latin typeface="Calibri"/>
            </a:endParaRPr>
          </a:p>
        </p:txBody>
      </p:sp>
      <p:sp>
        <p:nvSpPr>
          <p:cNvPr id="7" name="Rectangle 13">
            <a:extLst>
              <a:ext uri="{FF2B5EF4-FFF2-40B4-BE49-F238E27FC236}">
                <a16:creationId xmlns:a16="http://schemas.microsoft.com/office/drawing/2014/main" id="{D226A7D1-6C8E-8BBA-1CD7-CD602FC28615}"/>
              </a:ext>
            </a:extLst>
          </p:cNvPr>
          <p:cNvSpPr/>
          <p:nvPr/>
        </p:nvSpPr>
        <p:spPr>
          <a:xfrm>
            <a:off x="5254023" y="2858321"/>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cup milk</a:t>
            </a:r>
          </a:p>
        </p:txBody>
      </p:sp>
      <p:sp>
        <p:nvSpPr>
          <p:cNvPr id="11" name="Rectangle 11">
            <a:extLst>
              <a:ext uri="{FF2B5EF4-FFF2-40B4-BE49-F238E27FC236}">
                <a16:creationId xmlns:a16="http://schemas.microsoft.com/office/drawing/2014/main" id="{606B078C-81DD-8D68-3EBD-2CB42B2EF674}"/>
              </a:ext>
            </a:extLst>
          </p:cNvPr>
          <p:cNvSpPr/>
          <p:nvPr/>
        </p:nvSpPr>
        <p:spPr>
          <a:xfrm>
            <a:off x="4388898" y="4154088"/>
            <a:ext cx="1313341" cy="264087"/>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2 oz eq M/MA + </a:t>
            </a:r>
          </a:p>
          <a:p>
            <a:pPr algn="ctr" defTabSz="685800">
              <a:defRPr sz="1800" b="0" i="0" u="none" strike="noStrike" kern="0" cap="none" spc="0" baseline="0">
                <a:solidFill>
                  <a:srgbClr val="000000"/>
                </a:solidFill>
                <a:uFillTx/>
              </a:defRPr>
            </a:pPr>
            <a:r>
              <a:rPr lang="en-US" sz="1013" b="1" dirty="0">
                <a:solidFill>
                  <a:srgbClr val="000000"/>
                </a:solidFill>
                <a:latin typeface="Calibri"/>
              </a:rPr>
              <a:t>2 oz eq Grain</a:t>
            </a:r>
          </a:p>
        </p:txBody>
      </p:sp>
    </p:spTree>
    <p:extLst>
      <p:ext uri="{BB962C8B-B14F-4D97-AF65-F5344CB8AC3E}">
        <p14:creationId xmlns:p14="http://schemas.microsoft.com/office/powerpoint/2010/main" val="1140503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A9EC7-CDFA-E028-FB76-A856F579841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E865CD-3826-2B7A-2C27-5603AB2E2841}"/>
              </a:ext>
            </a:extLst>
          </p:cNvPr>
          <p:cNvSpPr txBox="1">
            <a:spLocks noGrp="1"/>
          </p:cNvSpPr>
          <p:nvPr>
            <p:ph type="body" idx="4294967295"/>
          </p:nvPr>
        </p:nvSpPr>
        <p:spPr>
          <a:xfrm>
            <a:off x="628650" y="1369219"/>
            <a:ext cx="4283040" cy="3263504"/>
          </a:xfrm>
        </p:spPr>
        <p:txBody>
          <a:bodyPr/>
          <a:lstStyle/>
          <a:p>
            <a:pPr lvl="0"/>
            <a:r>
              <a:rPr lang="en-US" dirty="0"/>
              <a:t>1 cup of fruit must be offered daily</a:t>
            </a:r>
          </a:p>
          <a:p>
            <a:pPr lvl="0"/>
            <a:r>
              <a:rPr lang="en-US" dirty="0"/>
              <a:t>May offer two ½ cup servings of fruit to count as two items</a:t>
            </a:r>
          </a:p>
          <a:p>
            <a:pPr lvl="0"/>
            <a:r>
              <a:rPr lang="en-US" dirty="0"/>
              <a:t>The minimum quantity of fruit a student must select is ½ cup</a:t>
            </a:r>
          </a:p>
          <a:p>
            <a:pPr marL="342900" lvl="1" indent="0">
              <a:buNone/>
            </a:pPr>
            <a:endParaRPr lang="en-US" dirty="0"/>
          </a:p>
        </p:txBody>
      </p:sp>
      <p:sp>
        <p:nvSpPr>
          <p:cNvPr id="3" name="Title 2">
            <a:extLst>
              <a:ext uri="{FF2B5EF4-FFF2-40B4-BE49-F238E27FC236}">
                <a16:creationId xmlns:a16="http://schemas.microsoft.com/office/drawing/2014/main" id="{EE8D4B44-73C2-4FF9-BA49-0DBA7C126D76}"/>
              </a:ext>
            </a:extLst>
          </p:cNvPr>
          <p:cNvSpPr txBox="1">
            <a:spLocks noGrp="1"/>
          </p:cNvSpPr>
          <p:nvPr>
            <p:ph type="title"/>
          </p:nvPr>
        </p:nvSpPr>
        <p:spPr/>
        <p:txBody>
          <a:bodyPr/>
          <a:lstStyle/>
          <a:p>
            <a:pPr lvl="0"/>
            <a:r>
              <a:rPr lang="en-US" dirty="0"/>
              <a:t>OVS: Fruit at Breakfast</a:t>
            </a:r>
          </a:p>
        </p:txBody>
      </p:sp>
      <p:pic>
        <p:nvPicPr>
          <p:cNvPr id="11" name="Picture 2">
            <a:extLst>
              <a:ext uri="{FF2B5EF4-FFF2-40B4-BE49-F238E27FC236}">
                <a16:creationId xmlns:a16="http://schemas.microsoft.com/office/drawing/2014/main" id="{C9F562BB-2A88-FB9E-B509-C9BBDCA69249}"/>
              </a:ext>
            </a:extLst>
          </p:cNvPr>
          <p:cNvPicPr>
            <a:picLocks noChangeAspect="1"/>
          </p:cNvPicPr>
          <p:nvPr/>
        </p:nvPicPr>
        <p:blipFill>
          <a:blip r:embed="rId3"/>
          <a:srcRect/>
          <a:stretch>
            <a:fillRect/>
          </a:stretch>
        </p:blipFill>
        <p:spPr>
          <a:xfrm>
            <a:off x="4830814" y="2076005"/>
            <a:ext cx="3163595" cy="1935643"/>
          </a:xfrm>
          <a:prstGeom prst="rect">
            <a:avLst/>
          </a:prstGeom>
          <a:noFill/>
          <a:ln cap="flat">
            <a:noFill/>
          </a:ln>
        </p:spPr>
      </p:pic>
      <p:pic>
        <p:nvPicPr>
          <p:cNvPr id="6" name="Picture 5">
            <a:extLst>
              <a:ext uri="{FF2B5EF4-FFF2-40B4-BE49-F238E27FC236}">
                <a16:creationId xmlns:a16="http://schemas.microsoft.com/office/drawing/2014/main" id="{B1D4D9F3-1186-4EB8-E938-A78F04AB2FF6}"/>
              </a:ext>
            </a:extLst>
          </p:cNvPr>
          <p:cNvPicPr>
            <a:picLocks noChangeAspect="1"/>
          </p:cNvPicPr>
          <p:nvPr/>
        </p:nvPicPr>
        <p:blipFill>
          <a:blip r:embed="rId4"/>
          <a:srcRect/>
          <a:stretch>
            <a:fillRect/>
          </a:stretch>
        </p:blipFill>
        <p:spPr>
          <a:xfrm rot="2508140">
            <a:off x="5784304" y="2241289"/>
            <a:ext cx="942686" cy="706813"/>
          </a:xfrm>
          <a:prstGeom prst="rect">
            <a:avLst/>
          </a:prstGeom>
          <a:noFill/>
          <a:ln cap="flat">
            <a:noFill/>
          </a:ln>
        </p:spPr>
      </p:pic>
      <p:pic>
        <p:nvPicPr>
          <p:cNvPr id="7" name="Picture 10">
            <a:extLst>
              <a:ext uri="{FF2B5EF4-FFF2-40B4-BE49-F238E27FC236}">
                <a16:creationId xmlns:a16="http://schemas.microsoft.com/office/drawing/2014/main" id="{4D3E8B0D-E7FD-FF46-53F0-7725E77FD4DA}"/>
              </a:ext>
            </a:extLst>
          </p:cNvPr>
          <p:cNvPicPr>
            <a:picLocks noChangeAspect="1"/>
          </p:cNvPicPr>
          <p:nvPr/>
        </p:nvPicPr>
        <p:blipFill>
          <a:blip r:embed="rId5"/>
          <a:srcRect/>
          <a:stretch>
            <a:fillRect/>
          </a:stretch>
        </p:blipFill>
        <p:spPr>
          <a:xfrm>
            <a:off x="5053986" y="2294887"/>
            <a:ext cx="599615" cy="599615"/>
          </a:xfrm>
          <a:prstGeom prst="rect">
            <a:avLst/>
          </a:prstGeom>
          <a:noFill/>
          <a:ln cap="flat">
            <a:noFill/>
          </a:ln>
        </p:spPr>
      </p:pic>
      <p:pic>
        <p:nvPicPr>
          <p:cNvPr id="8" name="Picture 15">
            <a:extLst>
              <a:ext uri="{FF2B5EF4-FFF2-40B4-BE49-F238E27FC236}">
                <a16:creationId xmlns:a16="http://schemas.microsoft.com/office/drawing/2014/main" id="{CE243C76-1B3E-9A63-A312-82010E267BA2}"/>
              </a:ext>
            </a:extLst>
          </p:cNvPr>
          <p:cNvPicPr>
            <a:picLocks noChangeAspect="1"/>
          </p:cNvPicPr>
          <p:nvPr/>
        </p:nvPicPr>
        <p:blipFill>
          <a:blip r:embed="rId6"/>
          <a:srcRect l="16423" t="10593" r="10949" b="5866"/>
          <a:stretch>
            <a:fillRect/>
          </a:stretch>
        </p:blipFill>
        <p:spPr>
          <a:xfrm>
            <a:off x="6845304" y="2076005"/>
            <a:ext cx="484703" cy="845543"/>
          </a:xfrm>
          <a:prstGeom prst="rect">
            <a:avLst/>
          </a:prstGeom>
          <a:noFill/>
          <a:ln cap="flat">
            <a:noFill/>
          </a:ln>
        </p:spPr>
      </p:pic>
      <p:pic>
        <p:nvPicPr>
          <p:cNvPr id="10" name="Picture 9">
            <a:extLst>
              <a:ext uri="{FF2B5EF4-FFF2-40B4-BE49-F238E27FC236}">
                <a16:creationId xmlns:a16="http://schemas.microsoft.com/office/drawing/2014/main" id="{C84FCE59-6A03-16A2-8155-614E74B707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33" b="90000" l="867" r="94767">
                        <a14:foregroundMark x1="867" y1="75933" x2="867" y2="75933"/>
                        <a14:foregroundMark x1="3067" y1="51167" x2="3067" y2="51167"/>
                        <a14:foregroundMark x1="6800" y1="10433" x2="6800" y2="10433"/>
                        <a14:foregroundMark x1="6800" y1="14967" x2="6800" y2="14967"/>
                        <a14:foregroundMark x1="11633" y1="15600" x2="11633" y2="15600"/>
                        <a14:foregroundMark x1="18033" y1="13867" x2="18033" y2="13867"/>
                        <a14:foregroundMark x1="22567" y1="12167" x2="22567" y2="12167"/>
                        <a14:foregroundMark x1="22700" y1="11533" x2="22700" y2="11533"/>
                        <a14:foregroundMark x1="21633" y1="11700" x2="21633" y2="11700"/>
                        <a14:foregroundMark x1="21167" y1="11700" x2="21167" y2="11700"/>
                        <a14:foregroundMark x1="21167" y1="11700" x2="12567" y2="14033"/>
                        <a14:foregroundMark x1="11933" y1="14500" x2="18667" y2="14200"/>
                        <a14:foregroundMark x1="12433" y1="15767" x2="12433" y2="15767"/>
                        <a14:foregroundMark x1="12433" y1="15767" x2="12433" y2="15767"/>
                        <a14:foregroundMark x1="12433" y1="15767" x2="12433" y2="15767"/>
                        <a14:foregroundMark x1="14300" y1="14800" x2="14300" y2="14800"/>
                        <a14:foregroundMark x1="14300" y1="14800" x2="14300" y2="14800"/>
                        <a14:foregroundMark x1="9300" y1="16833" x2="9300" y2="16833"/>
                        <a14:foregroundMark x1="8533" y1="16533" x2="8533" y2="16533"/>
                        <a14:foregroundMark x1="8067" y1="16533" x2="8067" y2="16533"/>
                        <a14:foregroundMark x1="91467" y1="70167" x2="91467" y2="70167"/>
                        <a14:foregroundMark x1="91800" y1="73300" x2="91800" y2="73300"/>
                        <a14:foregroundMark x1="93033" y1="74700" x2="93033" y2="74700"/>
                        <a14:foregroundMark x1="94133" y1="75167" x2="94133" y2="75167"/>
                        <a14:foregroundMark x1="94767" y1="75167" x2="94767" y2="75167"/>
                        <a14:foregroundMark x1="94767" y1="74400" x2="94767" y2="74400"/>
                        <a14:foregroundMark x1="94300" y1="71100" x2="94300" y2="71100"/>
                        <a14:foregroundMark x1="93667" y1="67067" x2="93667" y2="67067"/>
                        <a14:foregroundMark x1="93367" y1="59567" x2="93200" y2="58933"/>
                        <a14:foregroundMark x1="84167" y1="47567" x2="84167" y2="47567"/>
                        <a14:foregroundMark x1="72133" y1="46633" x2="72133" y2="46633"/>
                        <a14:foregroundMark x1="56533" y1="48967" x2="56533" y2="48967"/>
                        <a14:foregroundMark x1="53600" y1="48967" x2="53600" y2="48967"/>
                        <a14:foregroundMark x1="47833" y1="49133" x2="46567" y2="49267"/>
                        <a14:foregroundMark x1="8667" y1="39467" x2="79800" y2="41167"/>
                        <a14:foregroundMark x1="31767" y1="45067" x2="34400" y2="56133"/>
                        <a14:foregroundMark x1="34400" y1="56133" x2="34400" y2="56133"/>
                        <a14:foregroundMark x1="5700" y1="14800" x2="5700" y2="14800"/>
                        <a14:foregroundMark x1="5233" y1="15267" x2="5233" y2="15267"/>
                        <a14:foregroundMark x1="5233" y1="15267" x2="5233" y2="15267"/>
                        <a14:foregroundMark x1="5233" y1="15267" x2="5233" y2="15267"/>
                        <a14:foregroundMark x1="5233" y1="15267" x2="5233" y2="15267"/>
                        <a14:foregroundMark x1="14133" y1="43367" x2="14133" y2="43367"/>
                        <a14:foregroundMark x1="22100" y1="48033" x2="22100" y2="48033"/>
                        <a14:foregroundMark x1="22100" y1="48033" x2="22100" y2="48033"/>
                        <a14:foregroundMark x1="22567" y1="48333" x2="22567" y2="48333"/>
                        <a14:foregroundMark x1="7267" y1="45833" x2="37200" y2="41800"/>
                        <a14:foregroundMark x1="37200" y1="41800" x2="37200" y2="41800"/>
                        <a14:foregroundMark x1="33167" y1="41000" x2="35667" y2="50833"/>
                        <a14:foregroundMark x1="35667" y1="50833" x2="35667" y2="50833"/>
                        <a14:foregroundMark x1="44233" y1="43367" x2="44233" y2="43367"/>
                        <a14:foregroundMark x1="45000" y1="43500" x2="45000" y2="43500"/>
                        <a14:foregroundMark x1="46267" y1="43500" x2="46733" y2="43500"/>
                        <a14:foregroundMark x1="57033" y1="42733" x2="57033" y2="42733"/>
                        <a14:foregroundMark x1="58267" y1="42733" x2="58267" y2="42733"/>
                        <a14:foregroundMark x1="43300" y1="75167" x2="43300" y2="75167"/>
                        <a14:foregroundMark x1="43467" y1="74533" x2="44233" y2="74067"/>
                        <a14:foregroundMark x1="44400" y1="74067" x2="44400" y2="74067"/>
                        <a14:foregroundMark x1="52667" y1="73767" x2="52667" y2="73767"/>
                        <a14:foregroundMark x1="34733" y1="71567" x2="65767" y2="68133"/>
                        <a14:foregroundMark x1="65767" y1="68133" x2="65767" y2="68133"/>
                        <a14:foregroundMark x1="55133" y1="72500" x2="55133" y2="72500"/>
                        <a14:foregroundMark x1="4933" y1="49133" x2="4933" y2="49133"/>
                        <a14:foregroundMark x1="5567" y1="50667" x2="17867" y2="51300"/>
                        <a14:foregroundMark x1="7567" y1="54733" x2="24433" y2="53967"/>
                        <a14:foregroundMark x1="24433" y1="53967" x2="24433" y2="53967"/>
                        <a14:foregroundMark x1="9600" y1="69400" x2="21467" y2="68767"/>
                        <a14:foregroundMark x1="36733" y1="72667" x2="52967" y2="71900"/>
                        <a14:foregroundMark x1="52967" y1="71900" x2="53600" y2="71900"/>
                        <a14:foregroundMark x1="5567" y1="12167" x2="22567" y2="12333"/>
                        <a14:foregroundMark x1="4467" y1="16067" x2="9600" y2="11700"/>
                        <a14:foregroundMark x1="23800" y1="10767" x2="8533" y2="10767"/>
                        <a14:foregroundMark x1="26933" y1="9833" x2="6633" y2="10433"/>
                        <a14:foregroundMark x1="4467" y1="15900" x2="6033" y2="10133"/>
                        <a14:foregroundMark x1="27400" y1="9967" x2="27400" y2="9967"/>
                        <a14:foregroundMark x1="27400" y1="10133" x2="28333" y2="10433"/>
                      </a14:backgroundRemoval>
                    </a14:imgEffect>
                  </a14:imgLayer>
                </a14:imgProps>
              </a:ext>
            </a:extLst>
          </a:blip>
          <a:stretch>
            <a:fillRect/>
          </a:stretch>
        </p:blipFill>
        <p:spPr>
          <a:xfrm>
            <a:off x="6267231" y="2948872"/>
            <a:ext cx="1062776" cy="1062776"/>
          </a:xfrm>
          <a:prstGeom prst="rect">
            <a:avLst/>
          </a:prstGeom>
        </p:spPr>
      </p:pic>
      <p:sp>
        <p:nvSpPr>
          <p:cNvPr id="12" name="Oval 11">
            <a:extLst>
              <a:ext uri="{FF2B5EF4-FFF2-40B4-BE49-F238E27FC236}">
                <a16:creationId xmlns:a16="http://schemas.microsoft.com/office/drawing/2014/main" id="{25D0A9AE-995D-0553-DB30-7FAD903819C7}"/>
              </a:ext>
            </a:extLst>
          </p:cNvPr>
          <p:cNvSpPr/>
          <p:nvPr/>
        </p:nvSpPr>
        <p:spPr>
          <a:xfrm>
            <a:off x="6304655" y="3031856"/>
            <a:ext cx="898172" cy="33578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dirty="0"/>
              <a:t>CEREAL</a:t>
            </a:r>
          </a:p>
        </p:txBody>
      </p:sp>
    </p:spTree>
    <p:extLst>
      <p:ext uri="{BB962C8B-B14F-4D97-AF65-F5344CB8AC3E}">
        <p14:creationId xmlns:p14="http://schemas.microsoft.com/office/powerpoint/2010/main" val="7477621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9723E87-47D8-B870-8DA9-804475E82E07}"/>
              </a:ext>
            </a:extLst>
          </p:cNvPr>
          <p:cNvPicPr>
            <a:picLocks noGrp="1" noChangeAspect="1"/>
          </p:cNvPicPr>
          <p:nvPr>
            <p:ph idx="1"/>
          </p:nvPr>
        </p:nvPicPr>
        <p:blipFill>
          <a:blip r:embed="rId3"/>
          <a:srcRect/>
          <a:stretch>
            <a:fillRect/>
          </a:stretch>
        </p:blipFill>
        <p:spPr>
          <a:xfrm>
            <a:off x="1957388" y="1457326"/>
            <a:ext cx="5229224" cy="3171824"/>
          </a:xfrm>
        </p:spPr>
      </p:pic>
      <p:pic>
        <p:nvPicPr>
          <p:cNvPr id="4" name="Picture 3">
            <a:extLst>
              <a:ext uri="{FF2B5EF4-FFF2-40B4-BE49-F238E27FC236}">
                <a16:creationId xmlns:a16="http://schemas.microsoft.com/office/drawing/2014/main" id="{48DBA96D-C073-FAE3-A817-2F2E72C50CC2}"/>
              </a:ext>
            </a:extLst>
          </p:cNvPr>
          <p:cNvPicPr>
            <a:picLocks noChangeAspect="1"/>
          </p:cNvPicPr>
          <p:nvPr/>
        </p:nvPicPr>
        <p:blipFill>
          <a:blip r:embed="rId4"/>
          <a:srcRect l="59913"/>
          <a:stretch>
            <a:fillRect/>
          </a:stretch>
        </p:blipFill>
        <p:spPr>
          <a:xfrm rot="2009982">
            <a:off x="3974297" y="1811160"/>
            <a:ext cx="577752" cy="959050"/>
          </a:xfrm>
          <a:prstGeom prst="rect">
            <a:avLst/>
          </a:prstGeom>
          <a:noFill/>
          <a:ln cap="flat">
            <a:noFill/>
          </a:ln>
        </p:spPr>
      </p:pic>
      <p:pic>
        <p:nvPicPr>
          <p:cNvPr id="5" name="Picture 4">
            <a:extLst>
              <a:ext uri="{FF2B5EF4-FFF2-40B4-BE49-F238E27FC236}">
                <a16:creationId xmlns:a16="http://schemas.microsoft.com/office/drawing/2014/main" id="{F01749D2-FA1E-53D1-0968-E7A1BE6231A2}"/>
              </a:ext>
            </a:extLst>
          </p:cNvPr>
          <p:cNvPicPr>
            <a:picLocks noChangeAspect="1"/>
          </p:cNvPicPr>
          <p:nvPr/>
        </p:nvPicPr>
        <p:blipFill>
          <a:blip r:embed="rId5"/>
          <a:srcRect/>
          <a:stretch>
            <a:fillRect/>
          </a:stretch>
        </p:blipFill>
        <p:spPr>
          <a:xfrm rot="19595638">
            <a:off x="3896775" y="1729894"/>
            <a:ext cx="1015306" cy="1121571"/>
          </a:xfrm>
          <a:prstGeom prst="rect">
            <a:avLst/>
          </a:prstGeom>
          <a:noFill/>
          <a:ln cap="flat">
            <a:noFill/>
          </a:ln>
        </p:spPr>
      </p:pic>
      <p:pic>
        <p:nvPicPr>
          <p:cNvPr id="6" name="Picture 4">
            <a:extLst>
              <a:ext uri="{FF2B5EF4-FFF2-40B4-BE49-F238E27FC236}">
                <a16:creationId xmlns:a16="http://schemas.microsoft.com/office/drawing/2014/main" id="{A1B16771-60C7-2267-867D-81920D17F202}"/>
              </a:ext>
            </a:extLst>
          </p:cNvPr>
          <p:cNvPicPr>
            <a:picLocks noChangeAspect="1"/>
          </p:cNvPicPr>
          <p:nvPr/>
        </p:nvPicPr>
        <p:blipFill>
          <a:blip r:embed="rId6"/>
          <a:srcRect/>
          <a:stretch>
            <a:fillRect/>
          </a:stretch>
        </p:blipFill>
        <p:spPr>
          <a:xfrm>
            <a:off x="5215671" y="1414462"/>
            <a:ext cx="915289" cy="1560017"/>
          </a:xfrm>
          <a:prstGeom prst="rect">
            <a:avLst/>
          </a:prstGeom>
          <a:noFill/>
          <a:ln cap="flat">
            <a:noFill/>
          </a:ln>
        </p:spPr>
      </p:pic>
      <p:sp>
        <p:nvSpPr>
          <p:cNvPr id="7" name="TextBox 8">
            <a:extLst>
              <a:ext uri="{FF2B5EF4-FFF2-40B4-BE49-F238E27FC236}">
                <a16:creationId xmlns:a16="http://schemas.microsoft.com/office/drawing/2014/main" id="{DD5F8E76-8ACD-C4CA-E4A4-87FDF677E2B7}"/>
              </a:ext>
            </a:extLst>
          </p:cNvPr>
          <p:cNvSpPr txBox="1"/>
          <p:nvPr/>
        </p:nvSpPr>
        <p:spPr>
          <a:xfrm>
            <a:off x="2112147" y="3487426"/>
            <a:ext cx="1885950" cy="536750"/>
          </a:xfrm>
          <a:prstGeom prst="rect">
            <a:avLst/>
          </a:prstGeom>
          <a:solidFill>
            <a:srgbClr val="FFFFFF"/>
          </a:solid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3038" b="1">
                <a:solidFill>
                  <a:srgbClr val="FF0000"/>
                </a:solidFill>
                <a:latin typeface="Calibri"/>
              </a:rPr>
              <a:t>NO</a:t>
            </a:r>
            <a:r>
              <a:rPr lang="en-US" sz="3038">
                <a:solidFill>
                  <a:srgbClr val="000000"/>
                </a:solidFill>
                <a:latin typeface="Calibri"/>
              </a:rPr>
              <a:t> </a:t>
            </a:r>
          </a:p>
        </p:txBody>
      </p:sp>
      <p:sp>
        <p:nvSpPr>
          <p:cNvPr id="8" name="Title 4">
            <a:extLst>
              <a:ext uri="{FF2B5EF4-FFF2-40B4-BE49-F238E27FC236}">
                <a16:creationId xmlns:a16="http://schemas.microsoft.com/office/drawing/2014/main" id="{79977899-B075-F177-11DF-974A347C8EF9}"/>
              </a:ext>
            </a:extLst>
          </p:cNvPr>
          <p:cNvSpPr txBox="1">
            <a:spLocks noGrp="1"/>
          </p:cNvSpPr>
          <p:nvPr>
            <p:ph type="title"/>
          </p:nvPr>
        </p:nvSpPr>
        <p:spPr/>
        <p:txBody>
          <a:bodyPr/>
          <a:lstStyle/>
          <a:p>
            <a:pPr lvl="0" algn="ctr"/>
            <a:r>
              <a:rPr lang="en-US" dirty="0"/>
              <a:t>Offer Versus Serve - Lunch</a:t>
            </a:r>
          </a:p>
        </p:txBody>
      </p:sp>
      <p:sp>
        <p:nvSpPr>
          <p:cNvPr id="11" name="TextBox 1">
            <a:extLst>
              <a:ext uri="{FF2B5EF4-FFF2-40B4-BE49-F238E27FC236}">
                <a16:creationId xmlns:a16="http://schemas.microsoft.com/office/drawing/2014/main" id="{5740177D-BB18-4312-B467-63C39B568116}"/>
              </a:ext>
            </a:extLst>
          </p:cNvPr>
          <p:cNvSpPr txBox="1"/>
          <p:nvPr/>
        </p:nvSpPr>
        <p:spPr>
          <a:xfrm>
            <a:off x="1640793" y="923250"/>
            <a:ext cx="6135879"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There are 3 components but not a ½ cup of fruit or vegetable.</a:t>
            </a:r>
            <a:endParaRPr lang="en-US" sz="2475" dirty="0">
              <a:solidFill>
                <a:srgbClr val="000000"/>
              </a:solidFill>
              <a:latin typeface="Calibri"/>
            </a:endParaRPr>
          </a:p>
        </p:txBody>
      </p:sp>
      <p:pic>
        <p:nvPicPr>
          <p:cNvPr id="9" name="Picture 8">
            <a:extLst>
              <a:ext uri="{FF2B5EF4-FFF2-40B4-BE49-F238E27FC236}">
                <a16:creationId xmlns:a16="http://schemas.microsoft.com/office/drawing/2014/main" id="{5CB43232-71C4-05C0-9452-41B10AA74FA1}"/>
              </a:ext>
            </a:extLst>
          </p:cNvPr>
          <p:cNvPicPr>
            <a:picLocks noChangeAspect="1"/>
          </p:cNvPicPr>
          <p:nvPr/>
        </p:nvPicPr>
        <p:blipFill>
          <a:blip r:embed="rId7"/>
          <a:srcRect/>
          <a:stretch>
            <a:fillRect/>
          </a:stretch>
        </p:blipFill>
        <p:spPr>
          <a:xfrm rot="4783659">
            <a:off x="3870115" y="2650497"/>
            <a:ext cx="2048327" cy="2156951"/>
          </a:xfrm>
          <a:prstGeom prst="rect">
            <a:avLst/>
          </a:prstGeom>
          <a:noFill/>
          <a:ln cap="flat">
            <a:noFill/>
          </a:ln>
        </p:spPr>
      </p:pic>
      <p:sp>
        <p:nvSpPr>
          <p:cNvPr id="10" name="Rectangle 11">
            <a:extLst>
              <a:ext uri="{FF2B5EF4-FFF2-40B4-BE49-F238E27FC236}">
                <a16:creationId xmlns:a16="http://schemas.microsoft.com/office/drawing/2014/main" id="{CA2777CE-82C2-6680-4DA8-A85731706D73}"/>
              </a:ext>
            </a:extLst>
          </p:cNvPr>
          <p:cNvSpPr/>
          <p:nvPr/>
        </p:nvSpPr>
        <p:spPr>
          <a:xfrm>
            <a:off x="4388898" y="4154088"/>
            <a:ext cx="1313341" cy="264087"/>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2 oz eq M/MA + </a:t>
            </a:r>
          </a:p>
          <a:p>
            <a:pPr algn="ctr" defTabSz="685800">
              <a:defRPr sz="1800" b="0" i="0" u="none" strike="noStrike" kern="0" cap="none" spc="0" baseline="0">
                <a:solidFill>
                  <a:srgbClr val="000000"/>
                </a:solidFill>
                <a:uFillTx/>
              </a:defRPr>
            </a:pPr>
            <a:r>
              <a:rPr lang="en-US" sz="1013" b="1" dirty="0">
                <a:solidFill>
                  <a:srgbClr val="000000"/>
                </a:solidFill>
                <a:latin typeface="Calibri"/>
              </a:rPr>
              <a:t>2 oz eq Grain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B130562-D112-0C38-7AEE-4317189A3E7E}"/>
              </a:ext>
            </a:extLst>
          </p:cNvPr>
          <p:cNvPicPr>
            <a:picLocks noGrp="1" noChangeAspect="1"/>
          </p:cNvPicPr>
          <p:nvPr>
            <p:ph idx="1"/>
          </p:nvPr>
        </p:nvPicPr>
        <p:blipFill>
          <a:blip r:embed="rId3"/>
          <a:srcRect/>
          <a:stretch>
            <a:fillRect/>
          </a:stretch>
        </p:blipFill>
        <p:spPr>
          <a:xfrm>
            <a:off x="1957388" y="1457326"/>
            <a:ext cx="5186362" cy="3171824"/>
          </a:xfrm>
        </p:spPr>
      </p:pic>
      <p:pic>
        <p:nvPicPr>
          <p:cNvPr id="4" name="Picture 3">
            <a:extLst>
              <a:ext uri="{FF2B5EF4-FFF2-40B4-BE49-F238E27FC236}">
                <a16:creationId xmlns:a16="http://schemas.microsoft.com/office/drawing/2014/main" id="{99E1E6A6-3019-9117-9BF6-C448C03CB910}"/>
              </a:ext>
            </a:extLst>
          </p:cNvPr>
          <p:cNvPicPr>
            <a:picLocks noChangeAspect="1"/>
          </p:cNvPicPr>
          <p:nvPr/>
        </p:nvPicPr>
        <p:blipFill>
          <a:blip r:embed="rId4"/>
          <a:srcRect/>
          <a:stretch>
            <a:fillRect/>
          </a:stretch>
        </p:blipFill>
        <p:spPr>
          <a:xfrm>
            <a:off x="1828800" y="1668064"/>
            <a:ext cx="2036860" cy="1117998"/>
          </a:xfrm>
          <a:prstGeom prst="rect">
            <a:avLst/>
          </a:prstGeom>
          <a:noFill/>
          <a:ln cap="flat">
            <a:noFill/>
          </a:ln>
        </p:spPr>
      </p:pic>
      <p:pic>
        <p:nvPicPr>
          <p:cNvPr id="5" name="Picture 8">
            <a:extLst>
              <a:ext uri="{FF2B5EF4-FFF2-40B4-BE49-F238E27FC236}">
                <a16:creationId xmlns:a16="http://schemas.microsoft.com/office/drawing/2014/main" id="{8E3E0389-E6E6-31EA-2E44-F2D59E26EEC5}"/>
              </a:ext>
            </a:extLst>
          </p:cNvPr>
          <p:cNvPicPr>
            <a:picLocks noChangeAspect="1"/>
          </p:cNvPicPr>
          <p:nvPr/>
        </p:nvPicPr>
        <p:blipFill>
          <a:blip r:embed="rId5"/>
          <a:srcRect/>
          <a:stretch>
            <a:fillRect/>
          </a:stretch>
        </p:blipFill>
        <p:spPr>
          <a:xfrm>
            <a:off x="3595901" y="1477865"/>
            <a:ext cx="1468044" cy="1498404"/>
          </a:xfrm>
          <a:prstGeom prst="rect">
            <a:avLst/>
          </a:prstGeom>
          <a:noFill/>
          <a:ln cap="flat">
            <a:noFill/>
          </a:ln>
        </p:spPr>
      </p:pic>
      <p:pic>
        <p:nvPicPr>
          <p:cNvPr id="6" name="Picture 9">
            <a:extLst>
              <a:ext uri="{FF2B5EF4-FFF2-40B4-BE49-F238E27FC236}">
                <a16:creationId xmlns:a16="http://schemas.microsoft.com/office/drawing/2014/main" id="{5CD5D2D0-A2B9-A8BE-1A87-7A1B5B7D9FA5}"/>
              </a:ext>
            </a:extLst>
          </p:cNvPr>
          <p:cNvPicPr>
            <a:picLocks noChangeAspect="1"/>
          </p:cNvPicPr>
          <p:nvPr/>
        </p:nvPicPr>
        <p:blipFill>
          <a:blip r:embed="rId6"/>
          <a:srcRect/>
          <a:stretch>
            <a:fillRect/>
          </a:stretch>
        </p:blipFill>
        <p:spPr>
          <a:xfrm>
            <a:off x="3586163" y="1753789"/>
            <a:ext cx="1015306" cy="1121571"/>
          </a:xfrm>
          <a:prstGeom prst="rect">
            <a:avLst/>
          </a:prstGeom>
          <a:noFill/>
          <a:ln cap="flat">
            <a:noFill/>
          </a:ln>
        </p:spPr>
      </p:pic>
      <p:sp>
        <p:nvSpPr>
          <p:cNvPr id="8" name="Title 2">
            <a:extLst>
              <a:ext uri="{FF2B5EF4-FFF2-40B4-BE49-F238E27FC236}">
                <a16:creationId xmlns:a16="http://schemas.microsoft.com/office/drawing/2014/main" id="{ADDFDF5F-0660-5FE1-0A0E-C7B00B2B036E}"/>
              </a:ext>
            </a:extLst>
          </p:cNvPr>
          <p:cNvSpPr txBox="1">
            <a:spLocks noGrp="1"/>
          </p:cNvSpPr>
          <p:nvPr>
            <p:ph type="title"/>
          </p:nvPr>
        </p:nvSpPr>
        <p:spPr/>
        <p:txBody>
          <a:bodyPr/>
          <a:lstStyle/>
          <a:p>
            <a:pPr lvl="0" algn="ctr"/>
            <a:r>
              <a:rPr lang="en-US" dirty="0"/>
              <a:t>Offer Versus Serve - Lunch</a:t>
            </a:r>
          </a:p>
        </p:txBody>
      </p:sp>
      <p:sp>
        <p:nvSpPr>
          <p:cNvPr id="10" name="TextBox 1">
            <a:extLst>
              <a:ext uri="{FF2B5EF4-FFF2-40B4-BE49-F238E27FC236}">
                <a16:creationId xmlns:a16="http://schemas.microsoft.com/office/drawing/2014/main" id="{BF6C1C1E-A8D3-F314-245D-48D4AEE1E3EC}"/>
              </a:ext>
            </a:extLst>
          </p:cNvPr>
          <p:cNvSpPr txBox="1"/>
          <p:nvPr/>
        </p:nvSpPr>
        <p:spPr>
          <a:xfrm>
            <a:off x="2170632" y="928566"/>
            <a:ext cx="6272613"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What the students selects. Is this Reimbursable?</a:t>
            </a:r>
            <a:endParaRPr lang="en-US" sz="2400" dirty="0">
              <a:solidFill>
                <a:srgbClr val="000000"/>
              </a:solidFill>
              <a:latin typeface="Calibri"/>
            </a:endParaRPr>
          </a:p>
        </p:txBody>
      </p:sp>
      <p:sp>
        <p:nvSpPr>
          <p:cNvPr id="11" name="Rectangle 9">
            <a:extLst>
              <a:ext uri="{FF2B5EF4-FFF2-40B4-BE49-F238E27FC236}">
                <a16:creationId xmlns:a16="http://schemas.microsoft.com/office/drawing/2014/main" id="{FEAC9F47-6281-9CE2-6A61-46917ECB3F18}"/>
              </a:ext>
            </a:extLst>
          </p:cNvPr>
          <p:cNvSpPr/>
          <p:nvPr/>
        </p:nvSpPr>
        <p:spPr>
          <a:xfrm>
            <a:off x="2440036" y="2793550"/>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cup fruit</a:t>
            </a:r>
          </a:p>
        </p:txBody>
      </p:sp>
      <p:pic>
        <p:nvPicPr>
          <p:cNvPr id="7" name="Picture 6">
            <a:extLst>
              <a:ext uri="{FF2B5EF4-FFF2-40B4-BE49-F238E27FC236}">
                <a16:creationId xmlns:a16="http://schemas.microsoft.com/office/drawing/2014/main" id="{DCF4E9BE-FB83-678E-47D6-2BA42A379BC3}"/>
              </a:ext>
            </a:extLst>
          </p:cNvPr>
          <p:cNvPicPr>
            <a:picLocks noChangeAspect="1"/>
          </p:cNvPicPr>
          <p:nvPr/>
        </p:nvPicPr>
        <p:blipFill>
          <a:blip r:embed="rId7"/>
          <a:srcRect/>
          <a:stretch>
            <a:fillRect/>
          </a:stretch>
        </p:blipFill>
        <p:spPr>
          <a:xfrm rot="4783659">
            <a:off x="3870115" y="2650497"/>
            <a:ext cx="2048327" cy="2156951"/>
          </a:xfrm>
          <a:prstGeom prst="rect">
            <a:avLst/>
          </a:prstGeom>
          <a:noFill/>
          <a:ln cap="flat">
            <a:noFill/>
          </a:ln>
        </p:spPr>
      </p:pic>
      <p:sp>
        <p:nvSpPr>
          <p:cNvPr id="9" name="Rectangle 11">
            <a:extLst>
              <a:ext uri="{FF2B5EF4-FFF2-40B4-BE49-F238E27FC236}">
                <a16:creationId xmlns:a16="http://schemas.microsoft.com/office/drawing/2014/main" id="{979895B3-0F65-12B2-BE6D-7F5D54BD7D4B}"/>
              </a:ext>
            </a:extLst>
          </p:cNvPr>
          <p:cNvSpPr/>
          <p:nvPr/>
        </p:nvSpPr>
        <p:spPr>
          <a:xfrm>
            <a:off x="4388898" y="4154088"/>
            <a:ext cx="1313341" cy="264087"/>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2 oz eq M/MA + </a:t>
            </a:r>
          </a:p>
          <a:p>
            <a:pPr algn="ctr" defTabSz="685800">
              <a:defRPr sz="1800" b="0" i="0" u="none" strike="noStrike" kern="0" cap="none" spc="0" baseline="0">
                <a:solidFill>
                  <a:srgbClr val="000000"/>
                </a:solidFill>
                <a:uFillTx/>
              </a:defRPr>
            </a:pPr>
            <a:r>
              <a:rPr lang="en-US" sz="1013" b="1" dirty="0">
                <a:solidFill>
                  <a:srgbClr val="000000"/>
                </a:solidFill>
                <a:latin typeface="Calibri"/>
              </a:rPr>
              <a:t>2 oz eq Grain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5C8A4-EB8B-3DB5-CD58-38FE01D71BA8}"/>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83F5EBC1-7A2A-66EB-D844-FF9F62B78B53}"/>
              </a:ext>
            </a:extLst>
          </p:cNvPr>
          <p:cNvPicPr>
            <a:picLocks noGrp="1" noChangeAspect="1"/>
          </p:cNvPicPr>
          <p:nvPr>
            <p:ph idx="1"/>
          </p:nvPr>
        </p:nvPicPr>
        <p:blipFill>
          <a:blip r:embed="rId3"/>
          <a:srcRect/>
          <a:stretch>
            <a:fillRect/>
          </a:stretch>
        </p:blipFill>
        <p:spPr>
          <a:xfrm>
            <a:off x="1957388" y="1457326"/>
            <a:ext cx="5186362" cy="3171824"/>
          </a:xfrm>
        </p:spPr>
      </p:pic>
      <p:pic>
        <p:nvPicPr>
          <p:cNvPr id="4" name="Picture 3">
            <a:extLst>
              <a:ext uri="{FF2B5EF4-FFF2-40B4-BE49-F238E27FC236}">
                <a16:creationId xmlns:a16="http://schemas.microsoft.com/office/drawing/2014/main" id="{D2CB6635-E9B3-4E1D-1C15-9EC7DE6FCDE9}"/>
              </a:ext>
            </a:extLst>
          </p:cNvPr>
          <p:cNvPicPr>
            <a:picLocks noChangeAspect="1"/>
          </p:cNvPicPr>
          <p:nvPr/>
        </p:nvPicPr>
        <p:blipFill>
          <a:blip r:embed="rId4"/>
          <a:srcRect/>
          <a:stretch>
            <a:fillRect/>
          </a:stretch>
        </p:blipFill>
        <p:spPr>
          <a:xfrm>
            <a:off x="1828800" y="1668064"/>
            <a:ext cx="2036860" cy="1117998"/>
          </a:xfrm>
          <a:prstGeom prst="rect">
            <a:avLst/>
          </a:prstGeom>
          <a:noFill/>
          <a:ln cap="flat">
            <a:noFill/>
          </a:ln>
        </p:spPr>
      </p:pic>
      <p:pic>
        <p:nvPicPr>
          <p:cNvPr id="5" name="Picture 8">
            <a:extLst>
              <a:ext uri="{FF2B5EF4-FFF2-40B4-BE49-F238E27FC236}">
                <a16:creationId xmlns:a16="http://schemas.microsoft.com/office/drawing/2014/main" id="{BC02A7D3-DA0D-09F0-A951-921CAB7FA3DE}"/>
              </a:ext>
            </a:extLst>
          </p:cNvPr>
          <p:cNvPicPr>
            <a:picLocks noChangeAspect="1"/>
          </p:cNvPicPr>
          <p:nvPr/>
        </p:nvPicPr>
        <p:blipFill>
          <a:blip r:embed="rId5"/>
          <a:srcRect/>
          <a:stretch>
            <a:fillRect/>
          </a:stretch>
        </p:blipFill>
        <p:spPr>
          <a:xfrm>
            <a:off x="3595901" y="1477865"/>
            <a:ext cx="1468044" cy="1498404"/>
          </a:xfrm>
          <a:prstGeom prst="rect">
            <a:avLst/>
          </a:prstGeom>
          <a:noFill/>
          <a:ln cap="flat">
            <a:noFill/>
          </a:ln>
        </p:spPr>
      </p:pic>
      <p:pic>
        <p:nvPicPr>
          <p:cNvPr id="6" name="Picture 9">
            <a:extLst>
              <a:ext uri="{FF2B5EF4-FFF2-40B4-BE49-F238E27FC236}">
                <a16:creationId xmlns:a16="http://schemas.microsoft.com/office/drawing/2014/main" id="{5270E23A-3EAA-3A1F-F0F7-A9D0E71F1F4E}"/>
              </a:ext>
            </a:extLst>
          </p:cNvPr>
          <p:cNvPicPr>
            <a:picLocks noChangeAspect="1"/>
          </p:cNvPicPr>
          <p:nvPr/>
        </p:nvPicPr>
        <p:blipFill>
          <a:blip r:embed="rId6"/>
          <a:srcRect/>
          <a:stretch>
            <a:fillRect/>
          </a:stretch>
        </p:blipFill>
        <p:spPr>
          <a:xfrm>
            <a:off x="3586163" y="1753789"/>
            <a:ext cx="1015306" cy="1121571"/>
          </a:xfrm>
          <a:prstGeom prst="rect">
            <a:avLst/>
          </a:prstGeom>
          <a:noFill/>
          <a:ln cap="flat">
            <a:noFill/>
          </a:ln>
        </p:spPr>
      </p:pic>
      <p:sp>
        <p:nvSpPr>
          <p:cNvPr id="7" name="TextBox 8">
            <a:extLst>
              <a:ext uri="{FF2B5EF4-FFF2-40B4-BE49-F238E27FC236}">
                <a16:creationId xmlns:a16="http://schemas.microsoft.com/office/drawing/2014/main" id="{9BAB7228-D72D-60F5-CB1A-99C2305BDD61}"/>
              </a:ext>
            </a:extLst>
          </p:cNvPr>
          <p:cNvSpPr txBox="1"/>
          <p:nvPr/>
        </p:nvSpPr>
        <p:spPr>
          <a:xfrm>
            <a:off x="2257425" y="3325417"/>
            <a:ext cx="1885950" cy="536750"/>
          </a:xfrm>
          <a:prstGeom prst="rect">
            <a:avLst/>
          </a:prstGeom>
          <a:solidFill>
            <a:srgbClr val="FFFFFF"/>
          </a:solid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3038" b="1">
                <a:solidFill>
                  <a:srgbClr val="00B050"/>
                </a:solidFill>
                <a:latin typeface="Calibri"/>
              </a:rPr>
              <a:t>YES</a:t>
            </a:r>
            <a:r>
              <a:rPr lang="en-US" sz="3038">
                <a:solidFill>
                  <a:srgbClr val="000000"/>
                </a:solidFill>
                <a:latin typeface="Calibri"/>
              </a:rPr>
              <a:t> </a:t>
            </a:r>
          </a:p>
        </p:txBody>
      </p:sp>
      <p:sp>
        <p:nvSpPr>
          <p:cNvPr id="8" name="Title 2">
            <a:extLst>
              <a:ext uri="{FF2B5EF4-FFF2-40B4-BE49-F238E27FC236}">
                <a16:creationId xmlns:a16="http://schemas.microsoft.com/office/drawing/2014/main" id="{EE1842CA-1DDA-8CE1-2E1F-A834939B544B}"/>
              </a:ext>
            </a:extLst>
          </p:cNvPr>
          <p:cNvSpPr txBox="1">
            <a:spLocks noGrp="1"/>
          </p:cNvSpPr>
          <p:nvPr>
            <p:ph type="title"/>
          </p:nvPr>
        </p:nvSpPr>
        <p:spPr/>
        <p:txBody>
          <a:bodyPr/>
          <a:lstStyle/>
          <a:p>
            <a:pPr lvl="0" algn="ctr"/>
            <a:r>
              <a:rPr lang="en-US" dirty="0"/>
              <a:t>Offer Versus Serve - Lunch</a:t>
            </a:r>
          </a:p>
        </p:txBody>
      </p:sp>
      <p:sp>
        <p:nvSpPr>
          <p:cNvPr id="11" name="TextBox 1">
            <a:extLst>
              <a:ext uri="{FF2B5EF4-FFF2-40B4-BE49-F238E27FC236}">
                <a16:creationId xmlns:a16="http://schemas.microsoft.com/office/drawing/2014/main" id="{94356396-D1FB-E91D-00DB-A227E5732D25}"/>
              </a:ext>
            </a:extLst>
          </p:cNvPr>
          <p:cNvSpPr txBox="1"/>
          <p:nvPr/>
        </p:nvSpPr>
        <p:spPr>
          <a:xfrm>
            <a:off x="1764466" y="1059842"/>
            <a:ext cx="5674006"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There are 3 components including ½ (or more) cup of fruit.</a:t>
            </a:r>
            <a:endParaRPr lang="en-US" sz="2475" dirty="0">
              <a:solidFill>
                <a:srgbClr val="000000"/>
              </a:solidFill>
              <a:latin typeface="Calibri"/>
            </a:endParaRPr>
          </a:p>
        </p:txBody>
      </p:sp>
      <p:sp>
        <p:nvSpPr>
          <p:cNvPr id="12" name="Rectangle 9">
            <a:extLst>
              <a:ext uri="{FF2B5EF4-FFF2-40B4-BE49-F238E27FC236}">
                <a16:creationId xmlns:a16="http://schemas.microsoft.com/office/drawing/2014/main" id="{5B9597C4-278C-9409-0AE9-132BF185B3ED}"/>
              </a:ext>
            </a:extLst>
          </p:cNvPr>
          <p:cNvSpPr/>
          <p:nvPr/>
        </p:nvSpPr>
        <p:spPr>
          <a:xfrm>
            <a:off x="2440036" y="2793550"/>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cup fruit</a:t>
            </a:r>
          </a:p>
        </p:txBody>
      </p:sp>
      <p:pic>
        <p:nvPicPr>
          <p:cNvPr id="9" name="Picture 8">
            <a:extLst>
              <a:ext uri="{FF2B5EF4-FFF2-40B4-BE49-F238E27FC236}">
                <a16:creationId xmlns:a16="http://schemas.microsoft.com/office/drawing/2014/main" id="{97EE6A9F-62FF-3EDB-E6AD-F835B2C50D4B}"/>
              </a:ext>
            </a:extLst>
          </p:cNvPr>
          <p:cNvPicPr>
            <a:picLocks noChangeAspect="1"/>
          </p:cNvPicPr>
          <p:nvPr/>
        </p:nvPicPr>
        <p:blipFill>
          <a:blip r:embed="rId7"/>
          <a:srcRect/>
          <a:stretch>
            <a:fillRect/>
          </a:stretch>
        </p:blipFill>
        <p:spPr>
          <a:xfrm rot="4783659">
            <a:off x="3870115" y="2650497"/>
            <a:ext cx="2048327" cy="2156951"/>
          </a:xfrm>
          <a:prstGeom prst="rect">
            <a:avLst/>
          </a:prstGeom>
          <a:noFill/>
          <a:ln cap="flat">
            <a:noFill/>
          </a:ln>
        </p:spPr>
      </p:pic>
      <p:sp>
        <p:nvSpPr>
          <p:cNvPr id="10" name="Rectangle 11">
            <a:extLst>
              <a:ext uri="{FF2B5EF4-FFF2-40B4-BE49-F238E27FC236}">
                <a16:creationId xmlns:a16="http://schemas.microsoft.com/office/drawing/2014/main" id="{A667CF80-8E4A-261D-0A29-B72097F29237}"/>
              </a:ext>
            </a:extLst>
          </p:cNvPr>
          <p:cNvSpPr/>
          <p:nvPr/>
        </p:nvSpPr>
        <p:spPr>
          <a:xfrm>
            <a:off x="4388898" y="4154088"/>
            <a:ext cx="1313341" cy="264087"/>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2 oz eq M/MA + </a:t>
            </a:r>
          </a:p>
          <a:p>
            <a:pPr algn="ctr" defTabSz="685800">
              <a:defRPr sz="1800" b="0" i="0" u="none" strike="noStrike" kern="0" cap="none" spc="0" baseline="0">
                <a:solidFill>
                  <a:srgbClr val="000000"/>
                </a:solidFill>
                <a:uFillTx/>
              </a:defRPr>
            </a:pPr>
            <a:r>
              <a:rPr lang="en-US" sz="1013" b="1" dirty="0">
                <a:solidFill>
                  <a:srgbClr val="000000"/>
                </a:solidFill>
                <a:latin typeface="Calibri"/>
              </a:rPr>
              <a:t>2 oz eq Grain</a:t>
            </a:r>
          </a:p>
        </p:txBody>
      </p:sp>
    </p:spTree>
    <p:extLst>
      <p:ext uri="{BB962C8B-B14F-4D97-AF65-F5344CB8AC3E}">
        <p14:creationId xmlns:p14="http://schemas.microsoft.com/office/powerpoint/2010/main" val="1084344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9378111-4921-8C01-D6A4-871D82129165}"/>
              </a:ext>
            </a:extLst>
          </p:cNvPr>
          <p:cNvPicPr>
            <a:picLocks noGrp="1" noChangeAspect="1"/>
          </p:cNvPicPr>
          <p:nvPr>
            <p:ph idx="1"/>
          </p:nvPr>
        </p:nvPicPr>
        <p:blipFill>
          <a:blip r:embed="rId3"/>
          <a:srcRect/>
          <a:stretch>
            <a:fillRect/>
          </a:stretch>
        </p:blipFill>
        <p:spPr>
          <a:xfrm>
            <a:off x="1957388" y="1429652"/>
            <a:ext cx="5229224" cy="3199497"/>
          </a:xfrm>
        </p:spPr>
      </p:pic>
      <p:sp>
        <p:nvSpPr>
          <p:cNvPr id="3" name="Rectangle 8">
            <a:extLst>
              <a:ext uri="{FF2B5EF4-FFF2-40B4-BE49-F238E27FC236}">
                <a16:creationId xmlns:a16="http://schemas.microsoft.com/office/drawing/2014/main" id="{9E953117-8608-F24A-907F-39DE50CF5C28}"/>
              </a:ext>
            </a:extLst>
          </p:cNvPr>
          <p:cNvSpPr/>
          <p:nvPr/>
        </p:nvSpPr>
        <p:spPr>
          <a:xfrm>
            <a:off x="5511106" y="2724450"/>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cup milk</a:t>
            </a:r>
          </a:p>
        </p:txBody>
      </p:sp>
      <p:sp>
        <p:nvSpPr>
          <p:cNvPr id="4" name="Rectangle 10">
            <a:extLst>
              <a:ext uri="{FF2B5EF4-FFF2-40B4-BE49-F238E27FC236}">
                <a16:creationId xmlns:a16="http://schemas.microsoft.com/office/drawing/2014/main" id="{D6AFD4DB-4805-05DB-D4EC-69363A015A67}"/>
              </a:ext>
            </a:extLst>
          </p:cNvPr>
          <p:cNvSpPr/>
          <p:nvPr/>
        </p:nvSpPr>
        <p:spPr>
          <a:xfrm>
            <a:off x="3921470" y="2608975"/>
            <a:ext cx="814388" cy="171450"/>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Veg.</a:t>
            </a:r>
          </a:p>
        </p:txBody>
      </p:sp>
      <p:sp>
        <p:nvSpPr>
          <p:cNvPr id="5" name="Rectangle 11">
            <a:extLst>
              <a:ext uri="{FF2B5EF4-FFF2-40B4-BE49-F238E27FC236}">
                <a16:creationId xmlns:a16="http://schemas.microsoft.com/office/drawing/2014/main" id="{F1B72618-5415-AFEC-FF3A-2E316F3CF7DF}"/>
              </a:ext>
            </a:extLst>
          </p:cNvPr>
          <p:cNvSpPr/>
          <p:nvPr/>
        </p:nvSpPr>
        <p:spPr>
          <a:xfrm>
            <a:off x="4335810" y="4083548"/>
            <a:ext cx="1361436" cy="298248"/>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2 oz eq M/MA + </a:t>
            </a:r>
          </a:p>
          <a:p>
            <a:pPr algn="ctr" defTabSz="685800">
              <a:defRPr sz="1800" b="0" i="0" u="none" strike="noStrike" kern="0" cap="none" spc="0" baseline="0">
                <a:solidFill>
                  <a:srgbClr val="000000"/>
                </a:solidFill>
                <a:uFillTx/>
              </a:defRPr>
            </a:pPr>
            <a:r>
              <a:rPr lang="en-US" sz="1013" b="1" dirty="0">
                <a:solidFill>
                  <a:srgbClr val="000000"/>
                </a:solidFill>
                <a:latin typeface="Calibri"/>
              </a:rPr>
              <a:t>2 oz eq Grain</a:t>
            </a:r>
          </a:p>
        </p:txBody>
      </p:sp>
      <p:pic>
        <p:nvPicPr>
          <p:cNvPr id="6" name="Picture 2">
            <a:extLst>
              <a:ext uri="{FF2B5EF4-FFF2-40B4-BE49-F238E27FC236}">
                <a16:creationId xmlns:a16="http://schemas.microsoft.com/office/drawing/2014/main" id="{9035C4B4-2655-9862-9ADF-791BEA136E21}"/>
              </a:ext>
            </a:extLst>
          </p:cNvPr>
          <p:cNvPicPr>
            <a:picLocks noChangeAspect="1"/>
          </p:cNvPicPr>
          <p:nvPr/>
        </p:nvPicPr>
        <p:blipFill>
          <a:blip r:embed="rId4"/>
          <a:srcRect/>
          <a:stretch>
            <a:fillRect/>
          </a:stretch>
        </p:blipFill>
        <p:spPr>
          <a:xfrm>
            <a:off x="4188164" y="2911975"/>
            <a:ext cx="1860945" cy="1239439"/>
          </a:xfrm>
          <a:prstGeom prst="rect">
            <a:avLst/>
          </a:prstGeom>
          <a:noFill/>
          <a:ln cap="flat">
            <a:noFill/>
          </a:ln>
        </p:spPr>
      </p:pic>
      <p:pic>
        <p:nvPicPr>
          <p:cNvPr id="7" name="Picture 3">
            <a:extLst>
              <a:ext uri="{FF2B5EF4-FFF2-40B4-BE49-F238E27FC236}">
                <a16:creationId xmlns:a16="http://schemas.microsoft.com/office/drawing/2014/main" id="{233C8A7F-0E23-19F7-B559-A1934EC648F7}"/>
              </a:ext>
            </a:extLst>
          </p:cNvPr>
          <p:cNvPicPr>
            <a:picLocks noChangeAspect="1"/>
          </p:cNvPicPr>
          <p:nvPr/>
        </p:nvPicPr>
        <p:blipFill>
          <a:blip r:embed="rId5"/>
          <a:srcRect/>
          <a:stretch>
            <a:fillRect/>
          </a:stretch>
        </p:blipFill>
        <p:spPr>
          <a:xfrm>
            <a:off x="3688408" y="1483831"/>
            <a:ext cx="1363562" cy="1210869"/>
          </a:xfrm>
          <a:prstGeom prst="rect">
            <a:avLst/>
          </a:prstGeom>
          <a:noFill/>
          <a:ln cap="flat">
            <a:noFill/>
          </a:ln>
        </p:spPr>
      </p:pic>
      <p:sp>
        <p:nvSpPr>
          <p:cNvPr id="8" name="Rectangle 17">
            <a:extLst>
              <a:ext uri="{FF2B5EF4-FFF2-40B4-BE49-F238E27FC236}">
                <a16:creationId xmlns:a16="http://schemas.microsoft.com/office/drawing/2014/main" id="{8DE57239-A26E-2B72-637F-8DCEB39C9333}"/>
              </a:ext>
            </a:extLst>
          </p:cNvPr>
          <p:cNvSpPr/>
          <p:nvPr/>
        </p:nvSpPr>
        <p:spPr>
          <a:xfrm>
            <a:off x="2508489" y="4042469"/>
            <a:ext cx="814388" cy="171450"/>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½  cup Veg.</a:t>
            </a:r>
          </a:p>
        </p:txBody>
      </p:sp>
      <p:pic>
        <p:nvPicPr>
          <p:cNvPr id="9" name="Picture 5">
            <a:extLst>
              <a:ext uri="{FF2B5EF4-FFF2-40B4-BE49-F238E27FC236}">
                <a16:creationId xmlns:a16="http://schemas.microsoft.com/office/drawing/2014/main" id="{C22F39C4-0387-1BF3-958A-FED73CE71E19}"/>
              </a:ext>
            </a:extLst>
          </p:cNvPr>
          <p:cNvPicPr>
            <a:picLocks noChangeAspect="1"/>
          </p:cNvPicPr>
          <p:nvPr/>
        </p:nvPicPr>
        <p:blipFill>
          <a:blip r:embed="rId6"/>
          <a:srcRect/>
          <a:stretch>
            <a:fillRect/>
          </a:stretch>
        </p:blipFill>
        <p:spPr>
          <a:xfrm rot="3825112">
            <a:off x="2606110" y="1312832"/>
            <a:ext cx="1421609" cy="1085847"/>
          </a:xfrm>
          <a:prstGeom prst="rect">
            <a:avLst/>
          </a:prstGeom>
          <a:noFill/>
          <a:ln cap="flat">
            <a:noFill/>
          </a:ln>
        </p:spPr>
      </p:pic>
      <p:pic>
        <p:nvPicPr>
          <p:cNvPr id="10" name="Picture 19">
            <a:extLst>
              <a:ext uri="{FF2B5EF4-FFF2-40B4-BE49-F238E27FC236}">
                <a16:creationId xmlns:a16="http://schemas.microsoft.com/office/drawing/2014/main" id="{DC6E7330-674E-311C-324B-476E5FEDD040}"/>
              </a:ext>
            </a:extLst>
          </p:cNvPr>
          <p:cNvPicPr>
            <a:picLocks noChangeAspect="1"/>
          </p:cNvPicPr>
          <p:nvPr/>
        </p:nvPicPr>
        <p:blipFill>
          <a:blip r:embed="rId7"/>
          <a:srcRect/>
          <a:stretch>
            <a:fillRect/>
          </a:stretch>
        </p:blipFill>
        <p:spPr>
          <a:xfrm rot="3825112">
            <a:off x="2170339" y="1369980"/>
            <a:ext cx="1542158" cy="1177827"/>
          </a:xfrm>
          <a:prstGeom prst="rect">
            <a:avLst/>
          </a:prstGeom>
          <a:noFill/>
          <a:ln cap="flat">
            <a:noFill/>
          </a:ln>
        </p:spPr>
      </p:pic>
      <p:sp>
        <p:nvSpPr>
          <p:cNvPr id="11" name="Rectangle 9">
            <a:extLst>
              <a:ext uri="{FF2B5EF4-FFF2-40B4-BE49-F238E27FC236}">
                <a16:creationId xmlns:a16="http://schemas.microsoft.com/office/drawing/2014/main" id="{A53337C3-A4B6-7DBF-7B63-CBF5782E939B}"/>
              </a:ext>
            </a:extLst>
          </p:cNvPr>
          <p:cNvSpPr/>
          <p:nvPr/>
        </p:nvSpPr>
        <p:spPr>
          <a:xfrm>
            <a:off x="2638276" y="2664621"/>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1 cup fruit</a:t>
            </a:r>
          </a:p>
        </p:txBody>
      </p:sp>
      <p:pic>
        <p:nvPicPr>
          <p:cNvPr id="12" name="Picture 6">
            <a:extLst>
              <a:ext uri="{FF2B5EF4-FFF2-40B4-BE49-F238E27FC236}">
                <a16:creationId xmlns:a16="http://schemas.microsoft.com/office/drawing/2014/main" id="{15AC1C63-320B-E9DC-B88C-4B2C08707FAA}"/>
              </a:ext>
            </a:extLst>
          </p:cNvPr>
          <p:cNvPicPr>
            <a:picLocks noChangeAspect="1"/>
          </p:cNvPicPr>
          <p:nvPr/>
        </p:nvPicPr>
        <p:blipFill>
          <a:blip r:embed="rId8"/>
          <a:srcRect/>
          <a:stretch>
            <a:fillRect/>
          </a:stretch>
        </p:blipFill>
        <p:spPr>
          <a:xfrm>
            <a:off x="2101604" y="2820887"/>
            <a:ext cx="1679675" cy="1393031"/>
          </a:xfrm>
          <a:prstGeom prst="rect">
            <a:avLst/>
          </a:prstGeom>
          <a:noFill/>
          <a:ln cap="flat">
            <a:noFill/>
          </a:ln>
        </p:spPr>
      </p:pic>
      <p:pic>
        <p:nvPicPr>
          <p:cNvPr id="13" name="Picture 3">
            <a:extLst>
              <a:ext uri="{FF2B5EF4-FFF2-40B4-BE49-F238E27FC236}">
                <a16:creationId xmlns:a16="http://schemas.microsoft.com/office/drawing/2014/main" id="{25287B6C-B8F5-D2DA-51B1-94A2AA1D9E0A}"/>
              </a:ext>
            </a:extLst>
          </p:cNvPr>
          <p:cNvPicPr>
            <a:picLocks noChangeAspect="1"/>
          </p:cNvPicPr>
          <p:nvPr/>
        </p:nvPicPr>
        <p:blipFill>
          <a:blip r:embed="rId9"/>
          <a:srcRect/>
          <a:stretch>
            <a:fillRect/>
          </a:stretch>
        </p:blipFill>
        <p:spPr>
          <a:xfrm>
            <a:off x="5188150" y="1204333"/>
            <a:ext cx="864396" cy="1488577"/>
          </a:xfrm>
          <a:prstGeom prst="rect">
            <a:avLst/>
          </a:prstGeom>
          <a:noFill/>
          <a:ln cap="flat">
            <a:noFill/>
          </a:ln>
        </p:spPr>
      </p:pic>
      <p:pic>
        <p:nvPicPr>
          <p:cNvPr id="14" name="Picture 15">
            <a:extLst>
              <a:ext uri="{FF2B5EF4-FFF2-40B4-BE49-F238E27FC236}">
                <a16:creationId xmlns:a16="http://schemas.microsoft.com/office/drawing/2014/main" id="{06FB7ED0-8601-5523-8E27-CA03463A0964}"/>
              </a:ext>
            </a:extLst>
          </p:cNvPr>
          <p:cNvPicPr>
            <a:picLocks noChangeAspect="1"/>
          </p:cNvPicPr>
          <p:nvPr/>
        </p:nvPicPr>
        <p:blipFill>
          <a:blip r:embed="rId10"/>
          <a:srcRect/>
          <a:stretch>
            <a:fillRect/>
          </a:stretch>
        </p:blipFill>
        <p:spPr>
          <a:xfrm>
            <a:off x="5869088" y="1235866"/>
            <a:ext cx="915289" cy="1563590"/>
          </a:xfrm>
          <a:prstGeom prst="rect">
            <a:avLst/>
          </a:prstGeom>
          <a:noFill/>
          <a:ln cap="flat">
            <a:noFill/>
          </a:ln>
        </p:spPr>
      </p:pic>
      <p:sp>
        <p:nvSpPr>
          <p:cNvPr id="15" name="Title 2">
            <a:extLst>
              <a:ext uri="{FF2B5EF4-FFF2-40B4-BE49-F238E27FC236}">
                <a16:creationId xmlns:a16="http://schemas.microsoft.com/office/drawing/2014/main" id="{6DB9A188-4EBD-82F6-08FC-2F324B81ADD3}"/>
              </a:ext>
            </a:extLst>
          </p:cNvPr>
          <p:cNvSpPr txBox="1">
            <a:spLocks noGrp="1"/>
          </p:cNvSpPr>
          <p:nvPr>
            <p:ph type="title"/>
          </p:nvPr>
        </p:nvSpPr>
        <p:spPr/>
        <p:txBody>
          <a:bodyPr/>
          <a:lstStyle/>
          <a:p>
            <a:pPr lvl="0" algn="ctr"/>
            <a:r>
              <a:rPr lang="en-US" dirty="0"/>
              <a:t>Offer Versus Serve - Lunch</a:t>
            </a:r>
          </a:p>
        </p:txBody>
      </p:sp>
      <p:sp>
        <p:nvSpPr>
          <p:cNvPr id="16" name="TextBox 18">
            <a:extLst>
              <a:ext uri="{FF2B5EF4-FFF2-40B4-BE49-F238E27FC236}">
                <a16:creationId xmlns:a16="http://schemas.microsoft.com/office/drawing/2014/main" id="{F443149C-7F33-F8F2-0DDD-E9719DC58C0A}"/>
              </a:ext>
            </a:extLst>
          </p:cNvPr>
          <p:cNvSpPr txBox="1"/>
          <p:nvPr/>
        </p:nvSpPr>
        <p:spPr>
          <a:xfrm>
            <a:off x="3915683" y="926865"/>
            <a:ext cx="1459588" cy="438582"/>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sz="2400" dirty="0">
                <a:solidFill>
                  <a:srgbClr val="000000"/>
                </a:solidFill>
                <a:latin typeface="Calibri"/>
              </a:rPr>
              <a:t>Offered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8119A54-7409-CF22-F75B-C08EA03DA6A9}"/>
              </a:ext>
            </a:extLst>
          </p:cNvPr>
          <p:cNvPicPr>
            <a:picLocks noGrp="1" noChangeAspect="1"/>
          </p:cNvPicPr>
          <p:nvPr>
            <p:ph idx="1"/>
          </p:nvPr>
        </p:nvPicPr>
        <p:blipFill>
          <a:blip r:embed="rId3"/>
          <a:srcRect/>
          <a:stretch>
            <a:fillRect/>
          </a:stretch>
        </p:blipFill>
        <p:spPr>
          <a:xfrm>
            <a:off x="1957388" y="1429652"/>
            <a:ext cx="5229224" cy="3199497"/>
          </a:xfrm>
        </p:spPr>
      </p:pic>
      <p:pic>
        <p:nvPicPr>
          <p:cNvPr id="3" name="Picture 2">
            <a:extLst>
              <a:ext uri="{FF2B5EF4-FFF2-40B4-BE49-F238E27FC236}">
                <a16:creationId xmlns:a16="http://schemas.microsoft.com/office/drawing/2014/main" id="{80BB9F78-4A9F-F7D0-E59D-412E2CFE0CC7}"/>
              </a:ext>
            </a:extLst>
          </p:cNvPr>
          <p:cNvPicPr>
            <a:picLocks noChangeAspect="1"/>
          </p:cNvPicPr>
          <p:nvPr/>
        </p:nvPicPr>
        <p:blipFill>
          <a:blip r:embed="rId4"/>
          <a:srcRect/>
          <a:stretch>
            <a:fillRect/>
          </a:stretch>
        </p:blipFill>
        <p:spPr>
          <a:xfrm>
            <a:off x="4271962" y="2974479"/>
            <a:ext cx="1860945" cy="1239439"/>
          </a:xfrm>
          <a:prstGeom prst="rect">
            <a:avLst/>
          </a:prstGeom>
          <a:noFill/>
          <a:ln cap="flat">
            <a:noFill/>
          </a:ln>
        </p:spPr>
      </p:pic>
      <p:pic>
        <p:nvPicPr>
          <p:cNvPr id="4" name="Picture 3">
            <a:extLst>
              <a:ext uri="{FF2B5EF4-FFF2-40B4-BE49-F238E27FC236}">
                <a16:creationId xmlns:a16="http://schemas.microsoft.com/office/drawing/2014/main" id="{929500FA-10B5-154A-BA3B-7460564AB691}"/>
              </a:ext>
            </a:extLst>
          </p:cNvPr>
          <p:cNvPicPr>
            <a:picLocks noChangeAspect="1"/>
          </p:cNvPicPr>
          <p:nvPr/>
        </p:nvPicPr>
        <p:blipFill>
          <a:blip r:embed="rId5"/>
          <a:srcRect/>
          <a:stretch>
            <a:fillRect/>
          </a:stretch>
        </p:blipFill>
        <p:spPr>
          <a:xfrm>
            <a:off x="3688408" y="1483831"/>
            <a:ext cx="1363562" cy="1210869"/>
          </a:xfrm>
          <a:prstGeom prst="rect">
            <a:avLst/>
          </a:prstGeom>
          <a:noFill/>
          <a:ln cap="flat">
            <a:noFill/>
          </a:ln>
        </p:spPr>
      </p:pic>
      <p:sp>
        <p:nvSpPr>
          <p:cNvPr id="6" name="Title 2">
            <a:extLst>
              <a:ext uri="{FF2B5EF4-FFF2-40B4-BE49-F238E27FC236}">
                <a16:creationId xmlns:a16="http://schemas.microsoft.com/office/drawing/2014/main" id="{3B95464D-9D2E-635D-B977-7AB9DD314CB5}"/>
              </a:ext>
            </a:extLst>
          </p:cNvPr>
          <p:cNvSpPr txBox="1">
            <a:spLocks noGrp="1"/>
          </p:cNvSpPr>
          <p:nvPr>
            <p:ph type="title"/>
          </p:nvPr>
        </p:nvSpPr>
        <p:spPr/>
        <p:txBody>
          <a:bodyPr/>
          <a:lstStyle/>
          <a:p>
            <a:pPr lvl="0" algn="ctr"/>
            <a:r>
              <a:rPr lang="en-US" dirty="0"/>
              <a:t>Offer Versus Serve - Lunch</a:t>
            </a:r>
          </a:p>
        </p:txBody>
      </p:sp>
      <p:sp>
        <p:nvSpPr>
          <p:cNvPr id="8" name="TextBox 1">
            <a:extLst>
              <a:ext uri="{FF2B5EF4-FFF2-40B4-BE49-F238E27FC236}">
                <a16:creationId xmlns:a16="http://schemas.microsoft.com/office/drawing/2014/main" id="{28639EA4-38D7-AA46-1ED3-C16EBFE0CCE6}"/>
              </a:ext>
            </a:extLst>
          </p:cNvPr>
          <p:cNvSpPr txBox="1"/>
          <p:nvPr/>
        </p:nvSpPr>
        <p:spPr>
          <a:xfrm>
            <a:off x="2170632" y="928566"/>
            <a:ext cx="6272613"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What the students selects. Is this Reimbursable?</a:t>
            </a:r>
            <a:endParaRPr lang="en-US" sz="2400" dirty="0">
              <a:solidFill>
                <a:srgbClr val="000000"/>
              </a:solidFill>
              <a:latin typeface="Calibri"/>
            </a:endParaRPr>
          </a:p>
        </p:txBody>
      </p:sp>
      <p:sp>
        <p:nvSpPr>
          <p:cNvPr id="9" name="Rectangle 10">
            <a:extLst>
              <a:ext uri="{FF2B5EF4-FFF2-40B4-BE49-F238E27FC236}">
                <a16:creationId xmlns:a16="http://schemas.microsoft.com/office/drawing/2014/main" id="{D636B101-807B-6B9A-2A42-14755D55E961}"/>
              </a:ext>
            </a:extLst>
          </p:cNvPr>
          <p:cNvSpPr/>
          <p:nvPr/>
        </p:nvSpPr>
        <p:spPr>
          <a:xfrm>
            <a:off x="3921470" y="2608975"/>
            <a:ext cx="814388" cy="171450"/>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Veg.</a:t>
            </a:r>
          </a:p>
        </p:txBody>
      </p:sp>
      <p:sp>
        <p:nvSpPr>
          <p:cNvPr id="5" name="Rectangle 11">
            <a:extLst>
              <a:ext uri="{FF2B5EF4-FFF2-40B4-BE49-F238E27FC236}">
                <a16:creationId xmlns:a16="http://schemas.microsoft.com/office/drawing/2014/main" id="{D7DC74E9-E15F-F63C-BDC5-4F1D558F1C83}"/>
              </a:ext>
            </a:extLst>
          </p:cNvPr>
          <p:cNvSpPr/>
          <p:nvPr/>
        </p:nvSpPr>
        <p:spPr>
          <a:xfrm>
            <a:off x="4335810" y="4083548"/>
            <a:ext cx="1361436" cy="298248"/>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2 oz eq M/MA + </a:t>
            </a:r>
          </a:p>
          <a:p>
            <a:pPr algn="ctr" defTabSz="685800">
              <a:defRPr sz="1800" b="0" i="0" u="none" strike="noStrike" kern="0" cap="none" spc="0" baseline="0">
                <a:solidFill>
                  <a:srgbClr val="000000"/>
                </a:solidFill>
                <a:uFillTx/>
              </a:defRPr>
            </a:pPr>
            <a:r>
              <a:rPr lang="en-US" sz="1013" b="1" dirty="0">
                <a:solidFill>
                  <a:srgbClr val="000000"/>
                </a:solidFill>
                <a:latin typeface="Calibri"/>
              </a:rPr>
              <a:t>2 oz eq Grain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7E9DE-B794-502D-2461-33FC52C28732}"/>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76BB1AB0-8191-A0FC-E2DE-7754D7BFB444}"/>
              </a:ext>
            </a:extLst>
          </p:cNvPr>
          <p:cNvPicPr>
            <a:picLocks noGrp="1" noChangeAspect="1"/>
          </p:cNvPicPr>
          <p:nvPr>
            <p:ph idx="1"/>
          </p:nvPr>
        </p:nvPicPr>
        <p:blipFill>
          <a:blip r:embed="rId3"/>
          <a:srcRect/>
          <a:stretch>
            <a:fillRect/>
          </a:stretch>
        </p:blipFill>
        <p:spPr>
          <a:xfrm>
            <a:off x="1957388" y="1429652"/>
            <a:ext cx="5229224" cy="3199497"/>
          </a:xfrm>
        </p:spPr>
      </p:pic>
      <p:pic>
        <p:nvPicPr>
          <p:cNvPr id="3" name="Picture 2">
            <a:extLst>
              <a:ext uri="{FF2B5EF4-FFF2-40B4-BE49-F238E27FC236}">
                <a16:creationId xmlns:a16="http://schemas.microsoft.com/office/drawing/2014/main" id="{AE8E2EC9-28C6-8369-4AC2-35334E0F0588}"/>
              </a:ext>
            </a:extLst>
          </p:cNvPr>
          <p:cNvPicPr>
            <a:picLocks noChangeAspect="1"/>
          </p:cNvPicPr>
          <p:nvPr/>
        </p:nvPicPr>
        <p:blipFill>
          <a:blip r:embed="rId4"/>
          <a:srcRect/>
          <a:stretch>
            <a:fillRect/>
          </a:stretch>
        </p:blipFill>
        <p:spPr>
          <a:xfrm>
            <a:off x="4271962" y="2974479"/>
            <a:ext cx="1860945" cy="1239439"/>
          </a:xfrm>
          <a:prstGeom prst="rect">
            <a:avLst/>
          </a:prstGeom>
          <a:noFill/>
          <a:ln cap="flat">
            <a:noFill/>
          </a:ln>
        </p:spPr>
      </p:pic>
      <p:pic>
        <p:nvPicPr>
          <p:cNvPr id="4" name="Picture 3">
            <a:extLst>
              <a:ext uri="{FF2B5EF4-FFF2-40B4-BE49-F238E27FC236}">
                <a16:creationId xmlns:a16="http://schemas.microsoft.com/office/drawing/2014/main" id="{DEC268C9-C671-D20A-B136-0AD071724BC6}"/>
              </a:ext>
            </a:extLst>
          </p:cNvPr>
          <p:cNvPicPr>
            <a:picLocks noChangeAspect="1"/>
          </p:cNvPicPr>
          <p:nvPr/>
        </p:nvPicPr>
        <p:blipFill>
          <a:blip r:embed="rId5"/>
          <a:srcRect/>
          <a:stretch>
            <a:fillRect/>
          </a:stretch>
        </p:blipFill>
        <p:spPr>
          <a:xfrm>
            <a:off x="3688408" y="1483831"/>
            <a:ext cx="1363562" cy="1210869"/>
          </a:xfrm>
          <a:prstGeom prst="rect">
            <a:avLst/>
          </a:prstGeom>
          <a:noFill/>
          <a:ln cap="flat">
            <a:noFill/>
          </a:ln>
        </p:spPr>
      </p:pic>
      <p:sp>
        <p:nvSpPr>
          <p:cNvPr id="5" name="TextBox 5">
            <a:extLst>
              <a:ext uri="{FF2B5EF4-FFF2-40B4-BE49-F238E27FC236}">
                <a16:creationId xmlns:a16="http://schemas.microsoft.com/office/drawing/2014/main" id="{9D3D736C-414D-C515-0EF1-801797B8E930}"/>
              </a:ext>
            </a:extLst>
          </p:cNvPr>
          <p:cNvSpPr txBox="1"/>
          <p:nvPr/>
        </p:nvSpPr>
        <p:spPr>
          <a:xfrm>
            <a:off x="2257425" y="3325417"/>
            <a:ext cx="1757363" cy="536750"/>
          </a:xfrm>
          <a:prstGeom prst="rect">
            <a:avLst/>
          </a:prstGeom>
          <a:solidFill>
            <a:srgbClr val="FFFFFF"/>
          </a:solid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3038" b="1">
                <a:solidFill>
                  <a:srgbClr val="00B050"/>
                </a:solidFill>
                <a:latin typeface="Calibri"/>
              </a:rPr>
              <a:t>YES</a:t>
            </a:r>
            <a:r>
              <a:rPr lang="en-US" sz="3038">
                <a:solidFill>
                  <a:srgbClr val="000000"/>
                </a:solidFill>
                <a:latin typeface="Calibri"/>
              </a:rPr>
              <a:t> </a:t>
            </a:r>
          </a:p>
        </p:txBody>
      </p:sp>
      <p:sp>
        <p:nvSpPr>
          <p:cNvPr id="6" name="Title 2">
            <a:extLst>
              <a:ext uri="{FF2B5EF4-FFF2-40B4-BE49-F238E27FC236}">
                <a16:creationId xmlns:a16="http://schemas.microsoft.com/office/drawing/2014/main" id="{319A3060-F055-F854-C927-D7A580F12AFF}"/>
              </a:ext>
            </a:extLst>
          </p:cNvPr>
          <p:cNvSpPr txBox="1">
            <a:spLocks noGrp="1"/>
          </p:cNvSpPr>
          <p:nvPr>
            <p:ph type="title"/>
          </p:nvPr>
        </p:nvSpPr>
        <p:spPr/>
        <p:txBody>
          <a:bodyPr/>
          <a:lstStyle/>
          <a:p>
            <a:pPr lvl="0" algn="ctr"/>
            <a:r>
              <a:rPr lang="en-US" dirty="0"/>
              <a:t>Offer Versus Serve - Lunch</a:t>
            </a:r>
          </a:p>
        </p:txBody>
      </p:sp>
      <p:sp>
        <p:nvSpPr>
          <p:cNvPr id="7" name="TextBox 1">
            <a:extLst>
              <a:ext uri="{FF2B5EF4-FFF2-40B4-BE49-F238E27FC236}">
                <a16:creationId xmlns:a16="http://schemas.microsoft.com/office/drawing/2014/main" id="{F85B7230-E977-1C26-D399-F7B3F7E2B93F}"/>
              </a:ext>
            </a:extLst>
          </p:cNvPr>
          <p:cNvSpPr txBox="1"/>
          <p:nvPr/>
        </p:nvSpPr>
        <p:spPr>
          <a:xfrm>
            <a:off x="1999716" y="923250"/>
            <a:ext cx="5358346"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There are 3 components including ½ cup of vegetable.</a:t>
            </a:r>
            <a:endParaRPr lang="en-US" sz="2475" dirty="0">
              <a:solidFill>
                <a:srgbClr val="000000"/>
              </a:solidFill>
              <a:latin typeface="Calibri"/>
            </a:endParaRPr>
          </a:p>
        </p:txBody>
      </p:sp>
      <p:sp>
        <p:nvSpPr>
          <p:cNvPr id="9" name="Rectangle 10">
            <a:extLst>
              <a:ext uri="{FF2B5EF4-FFF2-40B4-BE49-F238E27FC236}">
                <a16:creationId xmlns:a16="http://schemas.microsoft.com/office/drawing/2014/main" id="{73217E9E-A390-3784-A0A6-37150796018B}"/>
              </a:ext>
            </a:extLst>
          </p:cNvPr>
          <p:cNvSpPr/>
          <p:nvPr/>
        </p:nvSpPr>
        <p:spPr>
          <a:xfrm>
            <a:off x="3921470" y="2608975"/>
            <a:ext cx="814388" cy="171450"/>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Veg.</a:t>
            </a:r>
          </a:p>
        </p:txBody>
      </p:sp>
      <p:sp>
        <p:nvSpPr>
          <p:cNvPr id="8" name="Rectangle 11">
            <a:extLst>
              <a:ext uri="{FF2B5EF4-FFF2-40B4-BE49-F238E27FC236}">
                <a16:creationId xmlns:a16="http://schemas.microsoft.com/office/drawing/2014/main" id="{5697E8EF-5229-B6A0-4199-F70F694551A3}"/>
              </a:ext>
            </a:extLst>
          </p:cNvPr>
          <p:cNvSpPr/>
          <p:nvPr/>
        </p:nvSpPr>
        <p:spPr>
          <a:xfrm>
            <a:off x="4335810" y="4083548"/>
            <a:ext cx="1361436" cy="298248"/>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2 oz eq M/MA + </a:t>
            </a:r>
          </a:p>
          <a:p>
            <a:pPr algn="ctr" defTabSz="685800">
              <a:defRPr sz="1800" b="0" i="0" u="none" strike="noStrike" kern="0" cap="none" spc="0" baseline="0">
                <a:solidFill>
                  <a:srgbClr val="000000"/>
                </a:solidFill>
                <a:uFillTx/>
              </a:defRPr>
            </a:pPr>
            <a:r>
              <a:rPr lang="en-US" sz="1013" b="1" dirty="0">
                <a:solidFill>
                  <a:srgbClr val="000000"/>
                </a:solidFill>
                <a:latin typeface="Calibri"/>
              </a:rPr>
              <a:t>2 oz eq Grain</a:t>
            </a:r>
          </a:p>
        </p:txBody>
      </p:sp>
    </p:spTree>
    <p:extLst>
      <p:ext uri="{BB962C8B-B14F-4D97-AF65-F5344CB8AC3E}">
        <p14:creationId xmlns:p14="http://schemas.microsoft.com/office/powerpoint/2010/main" val="16516299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3D9D2F2-D3D5-EF23-26F9-C8764C6D1B8A}"/>
              </a:ext>
            </a:extLst>
          </p:cNvPr>
          <p:cNvPicPr>
            <a:picLocks noGrp="1" noChangeAspect="1"/>
          </p:cNvPicPr>
          <p:nvPr>
            <p:ph idx="1"/>
          </p:nvPr>
        </p:nvPicPr>
        <p:blipFill>
          <a:blip r:embed="rId3"/>
          <a:srcRect/>
          <a:stretch>
            <a:fillRect/>
          </a:stretch>
        </p:blipFill>
        <p:spPr>
          <a:xfrm>
            <a:off x="1957388" y="1429652"/>
            <a:ext cx="5229224" cy="3199497"/>
          </a:xfrm>
        </p:spPr>
      </p:pic>
      <p:pic>
        <p:nvPicPr>
          <p:cNvPr id="3" name="Picture 2">
            <a:extLst>
              <a:ext uri="{FF2B5EF4-FFF2-40B4-BE49-F238E27FC236}">
                <a16:creationId xmlns:a16="http://schemas.microsoft.com/office/drawing/2014/main" id="{18EF8A47-D013-CC6A-33E2-9ADB6ACB6918}"/>
              </a:ext>
            </a:extLst>
          </p:cNvPr>
          <p:cNvPicPr>
            <a:picLocks noChangeAspect="1"/>
          </p:cNvPicPr>
          <p:nvPr/>
        </p:nvPicPr>
        <p:blipFill>
          <a:blip r:embed="rId4"/>
          <a:srcRect/>
          <a:stretch>
            <a:fillRect/>
          </a:stretch>
        </p:blipFill>
        <p:spPr>
          <a:xfrm>
            <a:off x="4279109" y="3000375"/>
            <a:ext cx="1860945" cy="1239439"/>
          </a:xfrm>
          <a:prstGeom prst="rect">
            <a:avLst/>
          </a:prstGeom>
          <a:noFill/>
          <a:ln cap="flat">
            <a:noFill/>
          </a:ln>
        </p:spPr>
      </p:pic>
      <p:pic>
        <p:nvPicPr>
          <p:cNvPr id="4" name="Picture 3">
            <a:extLst>
              <a:ext uri="{FF2B5EF4-FFF2-40B4-BE49-F238E27FC236}">
                <a16:creationId xmlns:a16="http://schemas.microsoft.com/office/drawing/2014/main" id="{04D898F9-31BA-1EB5-3E26-FF869C64AA98}"/>
              </a:ext>
            </a:extLst>
          </p:cNvPr>
          <p:cNvPicPr>
            <a:picLocks noChangeAspect="1"/>
          </p:cNvPicPr>
          <p:nvPr/>
        </p:nvPicPr>
        <p:blipFill>
          <a:blip r:embed="rId5"/>
          <a:srcRect/>
          <a:stretch>
            <a:fillRect/>
          </a:stretch>
        </p:blipFill>
        <p:spPr>
          <a:xfrm>
            <a:off x="5188150" y="1204333"/>
            <a:ext cx="864396" cy="1488577"/>
          </a:xfrm>
          <a:prstGeom prst="rect">
            <a:avLst/>
          </a:prstGeom>
          <a:noFill/>
          <a:ln cap="flat">
            <a:noFill/>
          </a:ln>
        </p:spPr>
      </p:pic>
      <p:sp>
        <p:nvSpPr>
          <p:cNvPr id="6" name="Title 2">
            <a:extLst>
              <a:ext uri="{FF2B5EF4-FFF2-40B4-BE49-F238E27FC236}">
                <a16:creationId xmlns:a16="http://schemas.microsoft.com/office/drawing/2014/main" id="{A997B7AC-C687-607F-AAE1-FE9ACA5D00D0}"/>
              </a:ext>
            </a:extLst>
          </p:cNvPr>
          <p:cNvSpPr txBox="1">
            <a:spLocks noGrp="1"/>
          </p:cNvSpPr>
          <p:nvPr>
            <p:ph type="title"/>
          </p:nvPr>
        </p:nvSpPr>
        <p:spPr/>
        <p:txBody>
          <a:bodyPr/>
          <a:lstStyle/>
          <a:p>
            <a:pPr lvl="0" algn="ctr"/>
            <a:r>
              <a:rPr lang="en-US" dirty="0"/>
              <a:t>Offer Versus Serve - Lunch</a:t>
            </a:r>
          </a:p>
        </p:txBody>
      </p:sp>
      <p:sp>
        <p:nvSpPr>
          <p:cNvPr id="8" name="TextBox 1">
            <a:extLst>
              <a:ext uri="{FF2B5EF4-FFF2-40B4-BE49-F238E27FC236}">
                <a16:creationId xmlns:a16="http://schemas.microsoft.com/office/drawing/2014/main" id="{A346A709-A954-D5D6-41E8-DA371788E129}"/>
              </a:ext>
            </a:extLst>
          </p:cNvPr>
          <p:cNvSpPr txBox="1"/>
          <p:nvPr/>
        </p:nvSpPr>
        <p:spPr>
          <a:xfrm>
            <a:off x="2170632" y="928566"/>
            <a:ext cx="6272613"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What the students selects. Is this Reimbursable?</a:t>
            </a:r>
            <a:endParaRPr lang="en-US" sz="2400" dirty="0">
              <a:solidFill>
                <a:srgbClr val="000000"/>
              </a:solidFill>
              <a:latin typeface="Calibri"/>
            </a:endParaRPr>
          </a:p>
        </p:txBody>
      </p:sp>
      <p:sp>
        <p:nvSpPr>
          <p:cNvPr id="9" name="Rectangle 8">
            <a:extLst>
              <a:ext uri="{FF2B5EF4-FFF2-40B4-BE49-F238E27FC236}">
                <a16:creationId xmlns:a16="http://schemas.microsoft.com/office/drawing/2014/main" id="{470D6520-271C-6975-58ED-D84D2E6DC3A9}"/>
              </a:ext>
            </a:extLst>
          </p:cNvPr>
          <p:cNvSpPr/>
          <p:nvPr/>
        </p:nvSpPr>
        <p:spPr>
          <a:xfrm>
            <a:off x="5238158" y="2712554"/>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cup milk</a:t>
            </a:r>
          </a:p>
        </p:txBody>
      </p:sp>
      <p:sp>
        <p:nvSpPr>
          <p:cNvPr id="5" name="Rectangle 11">
            <a:extLst>
              <a:ext uri="{FF2B5EF4-FFF2-40B4-BE49-F238E27FC236}">
                <a16:creationId xmlns:a16="http://schemas.microsoft.com/office/drawing/2014/main" id="{6AE73663-F57A-6473-FA88-19FE803CC7B0}"/>
              </a:ext>
            </a:extLst>
          </p:cNvPr>
          <p:cNvSpPr/>
          <p:nvPr/>
        </p:nvSpPr>
        <p:spPr>
          <a:xfrm>
            <a:off x="4335810" y="4083548"/>
            <a:ext cx="1361436" cy="298248"/>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2 oz eq M/MA + </a:t>
            </a:r>
          </a:p>
          <a:p>
            <a:pPr algn="ctr" defTabSz="685800">
              <a:defRPr sz="1800" b="0" i="0" u="none" strike="noStrike" kern="0" cap="none" spc="0" baseline="0">
                <a:solidFill>
                  <a:srgbClr val="000000"/>
                </a:solidFill>
                <a:uFillTx/>
              </a:defRPr>
            </a:pPr>
            <a:r>
              <a:rPr lang="en-US" sz="1013" b="1" dirty="0">
                <a:solidFill>
                  <a:srgbClr val="000000"/>
                </a:solidFill>
                <a:latin typeface="Calibri"/>
              </a:rPr>
              <a:t>2 oz eq Grain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3C3F4-57F2-D405-625B-53D860E3F82D}"/>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516156DA-8110-E0E5-FE9C-DC2D864A650C}"/>
              </a:ext>
            </a:extLst>
          </p:cNvPr>
          <p:cNvPicPr>
            <a:picLocks noGrp="1" noChangeAspect="1"/>
          </p:cNvPicPr>
          <p:nvPr>
            <p:ph idx="1"/>
          </p:nvPr>
        </p:nvPicPr>
        <p:blipFill>
          <a:blip r:embed="rId3"/>
          <a:srcRect/>
          <a:stretch>
            <a:fillRect/>
          </a:stretch>
        </p:blipFill>
        <p:spPr>
          <a:xfrm>
            <a:off x="1957388" y="1429652"/>
            <a:ext cx="5229224" cy="3199497"/>
          </a:xfrm>
        </p:spPr>
      </p:pic>
      <p:pic>
        <p:nvPicPr>
          <p:cNvPr id="3" name="Picture 2">
            <a:extLst>
              <a:ext uri="{FF2B5EF4-FFF2-40B4-BE49-F238E27FC236}">
                <a16:creationId xmlns:a16="http://schemas.microsoft.com/office/drawing/2014/main" id="{EBFEB49B-32CA-4A73-8C4F-A3E83EDB8004}"/>
              </a:ext>
            </a:extLst>
          </p:cNvPr>
          <p:cNvPicPr>
            <a:picLocks noChangeAspect="1"/>
          </p:cNvPicPr>
          <p:nvPr/>
        </p:nvPicPr>
        <p:blipFill>
          <a:blip r:embed="rId4"/>
          <a:srcRect/>
          <a:stretch>
            <a:fillRect/>
          </a:stretch>
        </p:blipFill>
        <p:spPr>
          <a:xfrm>
            <a:off x="4279109" y="3000375"/>
            <a:ext cx="1860945" cy="1239439"/>
          </a:xfrm>
          <a:prstGeom prst="rect">
            <a:avLst/>
          </a:prstGeom>
          <a:noFill/>
          <a:ln cap="flat">
            <a:noFill/>
          </a:ln>
        </p:spPr>
      </p:pic>
      <p:pic>
        <p:nvPicPr>
          <p:cNvPr id="4" name="Picture 3">
            <a:extLst>
              <a:ext uri="{FF2B5EF4-FFF2-40B4-BE49-F238E27FC236}">
                <a16:creationId xmlns:a16="http://schemas.microsoft.com/office/drawing/2014/main" id="{B33D9D7F-4A39-8D65-1872-1799716F4D79}"/>
              </a:ext>
            </a:extLst>
          </p:cNvPr>
          <p:cNvPicPr>
            <a:picLocks noChangeAspect="1"/>
          </p:cNvPicPr>
          <p:nvPr/>
        </p:nvPicPr>
        <p:blipFill>
          <a:blip r:embed="rId5"/>
          <a:srcRect/>
          <a:stretch>
            <a:fillRect/>
          </a:stretch>
        </p:blipFill>
        <p:spPr>
          <a:xfrm>
            <a:off x="5188150" y="1204333"/>
            <a:ext cx="864396" cy="1488577"/>
          </a:xfrm>
          <a:prstGeom prst="rect">
            <a:avLst/>
          </a:prstGeom>
          <a:noFill/>
          <a:ln cap="flat">
            <a:noFill/>
          </a:ln>
        </p:spPr>
      </p:pic>
      <p:sp>
        <p:nvSpPr>
          <p:cNvPr id="5" name="TextBox 5">
            <a:extLst>
              <a:ext uri="{FF2B5EF4-FFF2-40B4-BE49-F238E27FC236}">
                <a16:creationId xmlns:a16="http://schemas.microsoft.com/office/drawing/2014/main" id="{DBADDC2D-8A87-27F1-D86B-F712DF796B9B}"/>
              </a:ext>
            </a:extLst>
          </p:cNvPr>
          <p:cNvSpPr txBox="1"/>
          <p:nvPr/>
        </p:nvSpPr>
        <p:spPr>
          <a:xfrm>
            <a:off x="2428875" y="2079729"/>
            <a:ext cx="1757363" cy="536750"/>
          </a:xfrm>
          <a:prstGeom prst="rect">
            <a:avLst/>
          </a:prstGeom>
          <a:solidFill>
            <a:srgbClr val="FFFFFF"/>
          </a:solid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3038" b="1">
                <a:solidFill>
                  <a:srgbClr val="FF0000"/>
                </a:solidFill>
                <a:latin typeface="Calibri"/>
              </a:rPr>
              <a:t>NO</a:t>
            </a:r>
          </a:p>
        </p:txBody>
      </p:sp>
      <p:sp>
        <p:nvSpPr>
          <p:cNvPr id="6" name="Title 2">
            <a:extLst>
              <a:ext uri="{FF2B5EF4-FFF2-40B4-BE49-F238E27FC236}">
                <a16:creationId xmlns:a16="http://schemas.microsoft.com/office/drawing/2014/main" id="{22A3A05A-EFA9-AA54-DD45-A121F2B733CA}"/>
              </a:ext>
            </a:extLst>
          </p:cNvPr>
          <p:cNvSpPr txBox="1">
            <a:spLocks noGrp="1"/>
          </p:cNvSpPr>
          <p:nvPr>
            <p:ph type="title"/>
          </p:nvPr>
        </p:nvSpPr>
        <p:spPr/>
        <p:txBody>
          <a:bodyPr/>
          <a:lstStyle/>
          <a:p>
            <a:pPr lvl="0" algn="ctr"/>
            <a:r>
              <a:rPr lang="en-US" dirty="0"/>
              <a:t>Offer Versus Serve - Lunch</a:t>
            </a:r>
          </a:p>
        </p:txBody>
      </p:sp>
      <p:sp>
        <p:nvSpPr>
          <p:cNvPr id="9" name="Rectangle 8">
            <a:extLst>
              <a:ext uri="{FF2B5EF4-FFF2-40B4-BE49-F238E27FC236}">
                <a16:creationId xmlns:a16="http://schemas.microsoft.com/office/drawing/2014/main" id="{2610316C-4DC8-3E86-5BD5-0F5AB3CEA579}"/>
              </a:ext>
            </a:extLst>
          </p:cNvPr>
          <p:cNvSpPr/>
          <p:nvPr/>
        </p:nvSpPr>
        <p:spPr>
          <a:xfrm>
            <a:off x="5188150" y="2744534"/>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cup milk</a:t>
            </a:r>
          </a:p>
        </p:txBody>
      </p:sp>
      <p:sp>
        <p:nvSpPr>
          <p:cNvPr id="10" name="Rectangle 11">
            <a:extLst>
              <a:ext uri="{FF2B5EF4-FFF2-40B4-BE49-F238E27FC236}">
                <a16:creationId xmlns:a16="http://schemas.microsoft.com/office/drawing/2014/main" id="{8AB33DF0-6779-4276-C6F2-4447DB265CB8}"/>
              </a:ext>
            </a:extLst>
          </p:cNvPr>
          <p:cNvSpPr/>
          <p:nvPr/>
        </p:nvSpPr>
        <p:spPr>
          <a:xfrm>
            <a:off x="4335810" y="4083548"/>
            <a:ext cx="1361436" cy="167876"/>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2 M/MA + 2 Grain</a:t>
            </a:r>
          </a:p>
        </p:txBody>
      </p:sp>
      <p:sp>
        <p:nvSpPr>
          <p:cNvPr id="8" name="TextBox 1">
            <a:extLst>
              <a:ext uri="{FF2B5EF4-FFF2-40B4-BE49-F238E27FC236}">
                <a16:creationId xmlns:a16="http://schemas.microsoft.com/office/drawing/2014/main" id="{C601D715-9EAA-A049-F76C-D031CD283B3C}"/>
              </a:ext>
            </a:extLst>
          </p:cNvPr>
          <p:cNvSpPr txBox="1"/>
          <p:nvPr/>
        </p:nvSpPr>
        <p:spPr>
          <a:xfrm>
            <a:off x="1640793" y="923250"/>
            <a:ext cx="6135879"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There are 3 components but not a ½ cup of fruit or vegetable.</a:t>
            </a:r>
            <a:endParaRPr lang="en-US" sz="2475" dirty="0">
              <a:solidFill>
                <a:srgbClr val="000000"/>
              </a:solidFill>
              <a:latin typeface="Calibri"/>
            </a:endParaRPr>
          </a:p>
        </p:txBody>
      </p:sp>
    </p:spTree>
    <p:extLst>
      <p:ext uri="{BB962C8B-B14F-4D97-AF65-F5344CB8AC3E}">
        <p14:creationId xmlns:p14="http://schemas.microsoft.com/office/powerpoint/2010/main" val="8271085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4651EC2-E065-E0EA-AFB0-A8F124CC817E}"/>
              </a:ext>
            </a:extLst>
          </p:cNvPr>
          <p:cNvPicPr>
            <a:picLocks noGrp="1" noChangeAspect="1"/>
          </p:cNvPicPr>
          <p:nvPr>
            <p:ph idx="1"/>
          </p:nvPr>
        </p:nvPicPr>
        <p:blipFill>
          <a:blip r:embed="rId3"/>
          <a:srcRect/>
          <a:stretch>
            <a:fillRect/>
          </a:stretch>
        </p:blipFill>
        <p:spPr>
          <a:xfrm>
            <a:off x="1957388" y="1429652"/>
            <a:ext cx="5229224" cy="3199497"/>
          </a:xfrm>
        </p:spPr>
      </p:pic>
      <p:pic>
        <p:nvPicPr>
          <p:cNvPr id="3" name="Picture 3">
            <a:extLst>
              <a:ext uri="{FF2B5EF4-FFF2-40B4-BE49-F238E27FC236}">
                <a16:creationId xmlns:a16="http://schemas.microsoft.com/office/drawing/2014/main" id="{3401DE23-7A2E-8567-3024-48A2CB2924F6}"/>
              </a:ext>
            </a:extLst>
          </p:cNvPr>
          <p:cNvPicPr>
            <a:picLocks noChangeAspect="1"/>
          </p:cNvPicPr>
          <p:nvPr/>
        </p:nvPicPr>
        <p:blipFill>
          <a:blip r:embed="rId4"/>
          <a:srcRect/>
          <a:stretch>
            <a:fillRect/>
          </a:stretch>
        </p:blipFill>
        <p:spPr>
          <a:xfrm>
            <a:off x="3688408" y="1483831"/>
            <a:ext cx="1363562" cy="1210869"/>
          </a:xfrm>
          <a:prstGeom prst="rect">
            <a:avLst/>
          </a:prstGeom>
          <a:noFill/>
          <a:ln cap="flat">
            <a:noFill/>
          </a:ln>
        </p:spPr>
      </p:pic>
      <p:pic>
        <p:nvPicPr>
          <p:cNvPr id="4" name="Picture 5">
            <a:extLst>
              <a:ext uri="{FF2B5EF4-FFF2-40B4-BE49-F238E27FC236}">
                <a16:creationId xmlns:a16="http://schemas.microsoft.com/office/drawing/2014/main" id="{FE7F7F02-B85E-DF7F-CF7D-43AFE66AF244}"/>
              </a:ext>
            </a:extLst>
          </p:cNvPr>
          <p:cNvPicPr>
            <a:picLocks noChangeAspect="1"/>
          </p:cNvPicPr>
          <p:nvPr/>
        </p:nvPicPr>
        <p:blipFill>
          <a:blip r:embed="rId5"/>
          <a:srcRect/>
          <a:stretch>
            <a:fillRect/>
          </a:stretch>
        </p:blipFill>
        <p:spPr>
          <a:xfrm rot="3825112">
            <a:off x="2606110" y="1312832"/>
            <a:ext cx="1421609" cy="1085847"/>
          </a:xfrm>
          <a:prstGeom prst="rect">
            <a:avLst/>
          </a:prstGeom>
          <a:noFill/>
          <a:ln cap="flat">
            <a:noFill/>
          </a:ln>
        </p:spPr>
      </p:pic>
      <p:pic>
        <p:nvPicPr>
          <p:cNvPr id="5" name="Picture 19">
            <a:extLst>
              <a:ext uri="{FF2B5EF4-FFF2-40B4-BE49-F238E27FC236}">
                <a16:creationId xmlns:a16="http://schemas.microsoft.com/office/drawing/2014/main" id="{41A23A45-B4B2-A887-244A-BCE4876D4107}"/>
              </a:ext>
            </a:extLst>
          </p:cNvPr>
          <p:cNvPicPr>
            <a:picLocks noChangeAspect="1"/>
          </p:cNvPicPr>
          <p:nvPr/>
        </p:nvPicPr>
        <p:blipFill>
          <a:blip r:embed="rId6"/>
          <a:srcRect/>
          <a:stretch>
            <a:fillRect/>
          </a:stretch>
        </p:blipFill>
        <p:spPr>
          <a:xfrm rot="3825112">
            <a:off x="2170339" y="1369980"/>
            <a:ext cx="1542158" cy="1177827"/>
          </a:xfrm>
          <a:prstGeom prst="rect">
            <a:avLst/>
          </a:prstGeom>
          <a:noFill/>
          <a:ln cap="flat">
            <a:noFill/>
          </a:ln>
        </p:spPr>
      </p:pic>
      <p:pic>
        <p:nvPicPr>
          <p:cNvPr id="6" name="Picture 3">
            <a:extLst>
              <a:ext uri="{FF2B5EF4-FFF2-40B4-BE49-F238E27FC236}">
                <a16:creationId xmlns:a16="http://schemas.microsoft.com/office/drawing/2014/main" id="{1C1838B4-222C-5A47-0D2E-CD29173564F6}"/>
              </a:ext>
            </a:extLst>
          </p:cNvPr>
          <p:cNvPicPr>
            <a:picLocks noChangeAspect="1"/>
          </p:cNvPicPr>
          <p:nvPr/>
        </p:nvPicPr>
        <p:blipFill>
          <a:blip r:embed="rId7"/>
          <a:srcRect/>
          <a:stretch>
            <a:fillRect/>
          </a:stretch>
        </p:blipFill>
        <p:spPr>
          <a:xfrm>
            <a:off x="5188150" y="1204333"/>
            <a:ext cx="864396" cy="1488577"/>
          </a:xfrm>
          <a:prstGeom prst="rect">
            <a:avLst/>
          </a:prstGeom>
          <a:noFill/>
          <a:ln cap="flat">
            <a:noFill/>
          </a:ln>
        </p:spPr>
      </p:pic>
      <p:sp>
        <p:nvSpPr>
          <p:cNvPr id="8" name="Title 2">
            <a:extLst>
              <a:ext uri="{FF2B5EF4-FFF2-40B4-BE49-F238E27FC236}">
                <a16:creationId xmlns:a16="http://schemas.microsoft.com/office/drawing/2014/main" id="{993C2824-D6AE-19B1-84E5-A0ADABBF9161}"/>
              </a:ext>
            </a:extLst>
          </p:cNvPr>
          <p:cNvSpPr txBox="1">
            <a:spLocks noGrp="1"/>
          </p:cNvSpPr>
          <p:nvPr>
            <p:ph type="title"/>
          </p:nvPr>
        </p:nvSpPr>
        <p:spPr/>
        <p:txBody>
          <a:bodyPr/>
          <a:lstStyle/>
          <a:p>
            <a:pPr lvl="0" algn="ctr"/>
            <a:r>
              <a:rPr lang="en-US" dirty="0"/>
              <a:t>Offer Versus Serve - Lunch</a:t>
            </a:r>
          </a:p>
        </p:txBody>
      </p:sp>
      <p:sp>
        <p:nvSpPr>
          <p:cNvPr id="9" name="TextBox 1">
            <a:extLst>
              <a:ext uri="{FF2B5EF4-FFF2-40B4-BE49-F238E27FC236}">
                <a16:creationId xmlns:a16="http://schemas.microsoft.com/office/drawing/2014/main" id="{404C9B0B-E639-A094-180C-DDC61CDA5A5A}"/>
              </a:ext>
            </a:extLst>
          </p:cNvPr>
          <p:cNvSpPr txBox="1"/>
          <p:nvPr/>
        </p:nvSpPr>
        <p:spPr>
          <a:xfrm>
            <a:off x="2170632" y="928566"/>
            <a:ext cx="6272613"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What the students selects. Is this Reimbursable?</a:t>
            </a:r>
            <a:endParaRPr lang="en-US" sz="2400" dirty="0">
              <a:solidFill>
                <a:srgbClr val="000000"/>
              </a:solidFill>
              <a:latin typeface="Calibri"/>
            </a:endParaRPr>
          </a:p>
        </p:txBody>
      </p:sp>
      <p:sp>
        <p:nvSpPr>
          <p:cNvPr id="10" name="Rectangle 9">
            <a:extLst>
              <a:ext uri="{FF2B5EF4-FFF2-40B4-BE49-F238E27FC236}">
                <a16:creationId xmlns:a16="http://schemas.microsoft.com/office/drawing/2014/main" id="{1C13437F-6975-5919-4A67-D2607C9DEFC7}"/>
              </a:ext>
            </a:extLst>
          </p:cNvPr>
          <p:cNvSpPr/>
          <p:nvPr/>
        </p:nvSpPr>
        <p:spPr>
          <a:xfrm>
            <a:off x="2638276" y="2664621"/>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1 cup fruit</a:t>
            </a:r>
          </a:p>
        </p:txBody>
      </p:sp>
      <p:sp>
        <p:nvSpPr>
          <p:cNvPr id="11" name="Rectangle 10">
            <a:extLst>
              <a:ext uri="{FF2B5EF4-FFF2-40B4-BE49-F238E27FC236}">
                <a16:creationId xmlns:a16="http://schemas.microsoft.com/office/drawing/2014/main" id="{BF6E409D-95A8-8448-B044-DD667EF8FD66}"/>
              </a:ext>
            </a:extLst>
          </p:cNvPr>
          <p:cNvSpPr/>
          <p:nvPr/>
        </p:nvSpPr>
        <p:spPr>
          <a:xfrm>
            <a:off x="3921470" y="2608975"/>
            <a:ext cx="814388" cy="171450"/>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Veg.</a:t>
            </a:r>
          </a:p>
        </p:txBody>
      </p:sp>
      <p:sp>
        <p:nvSpPr>
          <p:cNvPr id="12" name="Rectangle 8">
            <a:extLst>
              <a:ext uri="{FF2B5EF4-FFF2-40B4-BE49-F238E27FC236}">
                <a16:creationId xmlns:a16="http://schemas.microsoft.com/office/drawing/2014/main" id="{33F7EDFD-13CC-FC09-27C6-FCE64B6D55B0}"/>
              </a:ext>
            </a:extLst>
          </p:cNvPr>
          <p:cNvSpPr/>
          <p:nvPr/>
        </p:nvSpPr>
        <p:spPr>
          <a:xfrm>
            <a:off x="5238158" y="2721635"/>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cup milk</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D292E-6D36-C760-0274-9C8708CA7971}"/>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52C8DE66-70DA-FCD9-D80C-E9C595312129}"/>
              </a:ext>
            </a:extLst>
          </p:cNvPr>
          <p:cNvPicPr>
            <a:picLocks noGrp="1" noChangeAspect="1"/>
          </p:cNvPicPr>
          <p:nvPr>
            <p:ph idx="1"/>
          </p:nvPr>
        </p:nvPicPr>
        <p:blipFill>
          <a:blip r:embed="rId3"/>
          <a:srcRect/>
          <a:stretch>
            <a:fillRect/>
          </a:stretch>
        </p:blipFill>
        <p:spPr>
          <a:xfrm>
            <a:off x="1957388" y="1429652"/>
            <a:ext cx="5229224" cy="3199497"/>
          </a:xfrm>
        </p:spPr>
      </p:pic>
      <p:pic>
        <p:nvPicPr>
          <p:cNvPr id="3" name="Picture 3">
            <a:extLst>
              <a:ext uri="{FF2B5EF4-FFF2-40B4-BE49-F238E27FC236}">
                <a16:creationId xmlns:a16="http://schemas.microsoft.com/office/drawing/2014/main" id="{DEB78FA7-DA78-F80A-9751-A4BD69756194}"/>
              </a:ext>
            </a:extLst>
          </p:cNvPr>
          <p:cNvPicPr>
            <a:picLocks noChangeAspect="1"/>
          </p:cNvPicPr>
          <p:nvPr/>
        </p:nvPicPr>
        <p:blipFill>
          <a:blip r:embed="rId4"/>
          <a:srcRect/>
          <a:stretch>
            <a:fillRect/>
          </a:stretch>
        </p:blipFill>
        <p:spPr>
          <a:xfrm>
            <a:off x="3688408" y="1483831"/>
            <a:ext cx="1363562" cy="1210869"/>
          </a:xfrm>
          <a:prstGeom prst="rect">
            <a:avLst/>
          </a:prstGeom>
          <a:noFill/>
          <a:ln cap="flat">
            <a:noFill/>
          </a:ln>
        </p:spPr>
      </p:pic>
      <p:pic>
        <p:nvPicPr>
          <p:cNvPr id="4" name="Picture 5">
            <a:extLst>
              <a:ext uri="{FF2B5EF4-FFF2-40B4-BE49-F238E27FC236}">
                <a16:creationId xmlns:a16="http://schemas.microsoft.com/office/drawing/2014/main" id="{62C84A4B-176D-E107-3011-5C0C7153B652}"/>
              </a:ext>
            </a:extLst>
          </p:cNvPr>
          <p:cNvPicPr>
            <a:picLocks noChangeAspect="1"/>
          </p:cNvPicPr>
          <p:nvPr/>
        </p:nvPicPr>
        <p:blipFill>
          <a:blip r:embed="rId5"/>
          <a:srcRect/>
          <a:stretch>
            <a:fillRect/>
          </a:stretch>
        </p:blipFill>
        <p:spPr>
          <a:xfrm rot="3825112">
            <a:off x="2606110" y="1312832"/>
            <a:ext cx="1421609" cy="1085847"/>
          </a:xfrm>
          <a:prstGeom prst="rect">
            <a:avLst/>
          </a:prstGeom>
          <a:noFill/>
          <a:ln cap="flat">
            <a:noFill/>
          </a:ln>
        </p:spPr>
      </p:pic>
      <p:pic>
        <p:nvPicPr>
          <p:cNvPr id="5" name="Picture 19">
            <a:extLst>
              <a:ext uri="{FF2B5EF4-FFF2-40B4-BE49-F238E27FC236}">
                <a16:creationId xmlns:a16="http://schemas.microsoft.com/office/drawing/2014/main" id="{33D6789E-0723-0507-8E29-A56ED925A8E2}"/>
              </a:ext>
            </a:extLst>
          </p:cNvPr>
          <p:cNvPicPr>
            <a:picLocks noChangeAspect="1"/>
          </p:cNvPicPr>
          <p:nvPr/>
        </p:nvPicPr>
        <p:blipFill>
          <a:blip r:embed="rId6"/>
          <a:srcRect/>
          <a:stretch>
            <a:fillRect/>
          </a:stretch>
        </p:blipFill>
        <p:spPr>
          <a:xfrm rot="3825112">
            <a:off x="2170339" y="1369980"/>
            <a:ext cx="1542158" cy="1177827"/>
          </a:xfrm>
          <a:prstGeom prst="rect">
            <a:avLst/>
          </a:prstGeom>
          <a:noFill/>
          <a:ln cap="flat">
            <a:noFill/>
          </a:ln>
        </p:spPr>
      </p:pic>
      <p:pic>
        <p:nvPicPr>
          <p:cNvPr id="6" name="Picture 3">
            <a:extLst>
              <a:ext uri="{FF2B5EF4-FFF2-40B4-BE49-F238E27FC236}">
                <a16:creationId xmlns:a16="http://schemas.microsoft.com/office/drawing/2014/main" id="{9ADB2016-8A0A-0CBC-9D6D-9503D3B46487}"/>
              </a:ext>
            </a:extLst>
          </p:cNvPr>
          <p:cNvPicPr>
            <a:picLocks noChangeAspect="1"/>
          </p:cNvPicPr>
          <p:nvPr/>
        </p:nvPicPr>
        <p:blipFill>
          <a:blip r:embed="rId7"/>
          <a:srcRect/>
          <a:stretch>
            <a:fillRect/>
          </a:stretch>
        </p:blipFill>
        <p:spPr>
          <a:xfrm>
            <a:off x="5188150" y="1204333"/>
            <a:ext cx="864396" cy="1488577"/>
          </a:xfrm>
          <a:prstGeom prst="rect">
            <a:avLst/>
          </a:prstGeom>
          <a:noFill/>
          <a:ln cap="flat">
            <a:noFill/>
          </a:ln>
        </p:spPr>
      </p:pic>
      <p:sp>
        <p:nvSpPr>
          <p:cNvPr id="7" name="TextBox 7">
            <a:extLst>
              <a:ext uri="{FF2B5EF4-FFF2-40B4-BE49-F238E27FC236}">
                <a16:creationId xmlns:a16="http://schemas.microsoft.com/office/drawing/2014/main" id="{45289769-09D6-4845-512E-2D96C9D80955}"/>
              </a:ext>
            </a:extLst>
          </p:cNvPr>
          <p:cNvSpPr txBox="1"/>
          <p:nvPr/>
        </p:nvSpPr>
        <p:spPr>
          <a:xfrm>
            <a:off x="4118233" y="3440919"/>
            <a:ext cx="1757363" cy="536750"/>
          </a:xfrm>
          <a:prstGeom prst="rect">
            <a:avLst/>
          </a:prstGeom>
          <a:solidFill>
            <a:srgbClr val="FFFFFF"/>
          </a:solid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3038" b="1">
                <a:solidFill>
                  <a:srgbClr val="00B050"/>
                </a:solidFill>
                <a:latin typeface="Calibri"/>
              </a:rPr>
              <a:t>YES</a:t>
            </a:r>
            <a:r>
              <a:rPr lang="en-US" sz="3038">
                <a:solidFill>
                  <a:srgbClr val="000000"/>
                </a:solidFill>
                <a:latin typeface="Calibri"/>
              </a:rPr>
              <a:t> </a:t>
            </a:r>
          </a:p>
        </p:txBody>
      </p:sp>
      <p:sp>
        <p:nvSpPr>
          <p:cNvPr id="8" name="Title 2">
            <a:extLst>
              <a:ext uri="{FF2B5EF4-FFF2-40B4-BE49-F238E27FC236}">
                <a16:creationId xmlns:a16="http://schemas.microsoft.com/office/drawing/2014/main" id="{58EAF561-06CC-B166-240B-C44E42FA32D1}"/>
              </a:ext>
            </a:extLst>
          </p:cNvPr>
          <p:cNvSpPr txBox="1">
            <a:spLocks noGrp="1"/>
          </p:cNvSpPr>
          <p:nvPr>
            <p:ph type="title"/>
          </p:nvPr>
        </p:nvSpPr>
        <p:spPr/>
        <p:txBody>
          <a:bodyPr/>
          <a:lstStyle/>
          <a:p>
            <a:pPr lvl="0" algn="ctr"/>
            <a:r>
              <a:rPr lang="en-US" dirty="0"/>
              <a:t>Offer Versus Serve - Lunch</a:t>
            </a:r>
          </a:p>
        </p:txBody>
      </p:sp>
      <p:sp>
        <p:nvSpPr>
          <p:cNvPr id="10" name="TextBox 1">
            <a:extLst>
              <a:ext uri="{FF2B5EF4-FFF2-40B4-BE49-F238E27FC236}">
                <a16:creationId xmlns:a16="http://schemas.microsoft.com/office/drawing/2014/main" id="{D079FA31-89DB-194C-9AA6-15A99B051EC5}"/>
              </a:ext>
            </a:extLst>
          </p:cNvPr>
          <p:cNvSpPr txBox="1"/>
          <p:nvPr/>
        </p:nvSpPr>
        <p:spPr>
          <a:xfrm>
            <a:off x="1999716" y="923250"/>
            <a:ext cx="5358346"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There are 3 components including ½ cup of vegetable.</a:t>
            </a:r>
            <a:endParaRPr lang="en-US" sz="2475" dirty="0">
              <a:solidFill>
                <a:srgbClr val="000000"/>
              </a:solidFill>
              <a:latin typeface="Calibri"/>
            </a:endParaRPr>
          </a:p>
        </p:txBody>
      </p:sp>
      <p:sp>
        <p:nvSpPr>
          <p:cNvPr id="12" name="Rectangle 11">
            <a:extLst>
              <a:ext uri="{FF2B5EF4-FFF2-40B4-BE49-F238E27FC236}">
                <a16:creationId xmlns:a16="http://schemas.microsoft.com/office/drawing/2014/main" id="{6F3512D3-438C-A0EA-B60F-5D4AAA2A00E5}"/>
              </a:ext>
            </a:extLst>
          </p:cNvPr>
          <p:cNvSpPr/>
          <p:nvPr/>
        </p:nvSpPr>
        <p:spPr>
          <a:xfrm>
            <a:off x="2638276" y="2664621"/>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1 cup fruit</a:t>
            </a:r>
          </a:p>
        </p:txBody>
      </p:sp>
      <p:sp>
        <p:nvSpPr>
          <p:cNvPr id="13" name="Rectangle 10">
            <a:extLst>
              <a:ext uri="{FF2B5EF4-FFF2-40B4-BE49-F238E27FC236}">
                <a16:creationId xmlns:a16="http://schemas.microsoft.com/office/drawing/2014/main" id="{D0F0AB49-BFE9-CBD2-5B36-2B0D39175B0B}"/>
              </a:ext>
            </a:extLst>
          </p:cNvPr>
          <p:cNvSpPr/>
          <p:nvPr/>
        </p:nvSpPr>
        <p:spPr>
          <a:xfrm>
            <a:off x="3921470" y="2608975"/>
            <a:ext cx="814388" cy="171450"/>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Veg.</a:t>
            </a:r>
          </a:p>
        </p:txBody>
      </p:sp>
      <p:sp>
        <p:nvSpPr>
          <p:cNvPr id="14" name="Rectangle 8">
            <a:extLst>
              <a:ext uri="{FF2B5EF4-FFF2-40B4-BE49-F238E27FC236}">
                <a16:creationId xmlns:a16="http://schemas.microsoft.com/office/drawing/2014/main" id="{6611A913-084F-0DA1-FED9-81ABAF6A7956}"/>
              </a:ext>
            </a:extLst>
          </p:cNvPr>
          <p:cNvSpPr/>
          <p:nvPr/>
        </p:nvSpPr>
        <p:spPr>
          <a:xfrm>
            <a:off x="5213154" y="2676209"/>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cup milk</a:t>
            </a:r>
          </a:p>
        </p:txBody>
      </p:sp>
      <p:sp>
        <p:nvSpPr>
          <p:cNvPr id="9" name="TextBox 8">
            <a:extLst>
              <a:ext uri="{FF2B5EF4-FFF2-40B4-BE49-F238E27FC236}">
                <a16:creationId xmlns:a16="http://schemas.microsoft.com/office/drawing/2014/main" id="{55466553-A4B0-8A81-9ADA-2A512488EB96}"/>
              </a:ext>
            </a:extLst>
          </p:cNvPr>
          <p:cNvSpPr txBox="1"/>
          <p:nvPr/>
        </p:nvSpPr>
        <p:spPr>
          <a:xfrm rot="20001268">
            <a:off x="58648" y="1714372"/>
            <a:ext cx="1868512" cy="1200329"/>
          </a:xfrm>
          <a:custGeom>
            <a:avLst/>
            <a:gdLst>
              <a:gd name="connsiteX0" fmla="*/ 0 w 1868512"/>
              <a:gd name="connsiteY0" fmla="*/ 0 h 1200329"/>
              <a:gd name="connsiteX1" fmla="*/ 429758 w 1868512"/>
              <a:gd name="connsiteY1" fmla="*/ 0 h 1200329"/>
              <a:gd name="connsiteX2" fmla="*/ 915571 w 1868512"/>
              <a:gd name="connsiteY2" fmla="*/ 0 h 1200329"/>
              <a:gd name="connsiteX3" fmla="*/ 1420069 w 1868512"/>
              <a:gd name="connsiteY3" fmla="*/ 0 h 1200329"/>
              <a:gd name="connsiteX4" fmla="*/ 1868512 w 1868512"/>
              <a:gd name="connsiteY4" fmla="*/ 0 h 1200329"/>
              <a:gd name="connsiteX5" fmla="*/ 1868512 w 1868512"/>
              <a:gd name="connsiteY5" fmla="*/ 412113 h 1200329"/>
              <a:gd name="connsiteX6" fmla="*/ 1868512 w 1868512"/>
              <a:gd name="connsiteY6" fmla="*/ 812223 h 1200329"/>
              <a:gd name="connsiteX7" fmla="*/ 1868512 w 1868512"/>
              <a:gd name="connsiteY7" fmla="*/ 1200329 h 1200329"/>
              <a:gd name="connsiteX8" fmla="*/ 1364014 w 1868512"/>
              <a:gd name="connsiteY8" fmla="*/ 1200329 h 1200329"/>
              <a:gd name="connsiteX9" fmla="*/ 859516 w 1868512"/>
              <a:gd name="connsiteY9" fmla="*/ 1200329 h 1200329"/>
              <a:gd name="connsiteX10" fmla="*/ 448443 w 1868512"/>
              <a:gd name="connsiteY10" fmla="*/ 1200329 h 1200329"/>
              <a:gd name="connsiteX11" fmla="*/ 0 w 1868512"/>
              <a:gd name="connsiteY11" fmla="*/ 1200329 h 1200329"/>
              <a:gd name="connsiteX12" fmla="*/ 0 w 1868512"/>
              <a:gd name="connsiteY12" fmla="*/ 776213 h 1200329"/>
              <a:gd name="connsiteX13" fmla="*/ 0 w 1868512"/>
              <a:gd name="connsiteY13" fmla="*/ 376103 h 1200329"/>
              <a:gd name="connsiteX14" fmla="*/ 0 w 1868512"/>
              <a:gd name="connsiteY14"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8512" h="1200329" extrusionOk="0">
                <a:moveTo>
                  <a:pt x="0" y="0"/>
                </a:moveTo>
                <a:cubicBezTo>
                  <a:pt x="181038" y="-31904"/>
                  <a:pt x="225745" y="45125"/>
                  <a:pt x="429758" y="0"/>
                </a:cubicBezTo>
                <a:cubicBezTo>
                  <a:pt x="633771" y="-45125"/>
                  <a:pt x="749850" y="27108"/>
                  <a:pt x="915571" y="0"/>
                </a:cubicBezTo>
                <a:cubicBezTo>
                  <a:pt x="1081292" y="-27108"/>
                  <a:pt x="1187422" y="40164"/>
                  <a:pt x="1420069" y="0"/>
                </a:cubicBezTo>
                <a:cubicBezTo>
                  <a:pt x="1652716" y="-40164"/>
                  <a:pt x="1708647" y="21491"/>
                  <a:pt x="1868512" y="0"/>
                </a:cubicBezTo>
                <a:cubicBezTo>
                  <a:pt x="1871970" y="118457"/>
                  <a:pt x="1849902" y="326917"/>
                  <a:pt x="1868512" y="412113"/>
                </a:cubicBezTo>
                <a:cubicBezTo>
                  <a:pt x="1887122" y="497309"/>
                  <a:pt x="1828077" y="695956"/>
                  <a:pt x="1868512" y="812223"/>
                </a:cubicBezTo>
                <a:cubicBezTo>
                  <a:pt x="1908947" y="928490"/>
                  <a:pt x="1841084" y="1090090"/>
                  <a:pt x="1868512" y="1200329"/>
                </a:cubicBezTo>
                <a:cubicBezTo>
                  <a:pt x="1753784" y="1225279"/>
                  <a:pt x="1539930" y="1148217"/>
                  <a:pt x="1364014" y="1200329"/>
                </a:cubicBezTo>
                <a:cubicBezTo>
                  <a:pt x="1188098" y="1252441"/>
                  <a:pt x="1105535" y="1186306"/>
                  <a:pt x="859516" y="1200329"/>
                </a:cubicBezTo>
                <a:cubicBezTo>
                  <a:pt x="613497" y="1214352"/>
                  <a:pt x="606534" y="1168333"/>
                  <a:pt x="448443" y="1200329"/>
                </a:cubicBezTo>
                <a:cubicBezTo>
                  <a:pt x="290352" y="1232325"/>
                  <a:pt x="221853" y="1187308"/>
                  <a:pt x="0" y="1200329"/>
                </a:cubicBezTo>
                <a:cubicBezTo>
                  <a:pt x="-3246" y="1008731"/>
                  <a:pt x="31539" y="891952"/>
                  <a:pt x="0" y="776213"/>
                </a:cubicBezTo>
                <a:cubicBezTo>
                  <a:pt x="-31539" y="660474"/>
                  <a:pt x="42125" y="458404"/>
                  <a:pt x="0" y="376103"/>
                </a:cubicBezTo>
                <a:cubicBezTo>
                  <a:pt x="-42125" y="293802"/>
                  <a:pt x="25839" y="112131"/>
                  <a:pt x="0" y="0"/>
                </a:cubicBezTo>
                <a:close/>
              </a:path>
            </a:pathLst>
          </a:custGeom>
          <a:noFill/>
          <a:ln>
            <a:solidFill>
              <a:schemeClr val="accent1"/>
            </a:solidFill>
            <a:extLst>
              <a:ext uri="{C807C97D-BFC1-408E-A445-0C87EB9F89A2}">
                <ask:lineSketchStyleProps xmlns:ask="http://schemas.microsoft.com/office/drawing/2018/sketchyshapes" sd="3263545510">
                  <a:prstGeom prst="rect">
                    <a:avLst/>
                  </a:prstGeom>
                  <ask:type>
                    <ask:lineSketchScribble/>
                  </ask:type>
                </ask:lineSketchStyleProps>
              </a:ext>
            </a:extLst>
          </a:ln>
        </p:spPr>
        <p:txBody>
          <a:bodyPr wrap="square" rtlCol="0">
            <a:spAutoFit/>
          </a:bodyPr>
          <a:lstStyle/>
          <a:p>
            <a:pPr algn="ctr"/>
            <a:r>
              <a:rPr lang="en-US" b="1" dirty="0">
                <a:solidFill>
                  <a:schemeClr val="accent1">
                    <a:lumMod val="75000"/>
                  </a:schemeClr>
                </a:solidFill>
              </a:rPr>
              <a:t>Note: The fruit is in the full serving size for  grades 9-12.</a:t>
            </a:r>
          </a:p>
        </p:txBody>
      </p:sp>
    </p:spTree>
    <p:extLst>
      <p:ext uri="{BB962C8B-B14F-4D97-AF65-F5344CB8AC3E}">
        <p14:creationId xmlns:p14="http://schemas.microsoft.com/office/powerpoint/2010/main" val="1227550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24A8F77-4150-3E89-E455-B0E710E57B56}"/>
              </a:ext>
            </a:extLst>
          </p:cNvPr>
          <p:cNvPicPr>
            <a:picLocks noGrp="1" noChangeAspect="1"/>
          </p:cNvPicPr>
          <p:nvPr>
            <p:ph idx="1"/>
          </p:nvPr>
        </p:nvPicPr>
        <p:blipFill>
          <a:blip r:embed="rId3"/>
          <a:srcRect/>
          <a:stretch>
            <a:fillRect/>
          </a:stretch>
        </p:blipFill>
        <p:spPr>
          <a:xfrm>
            <a:off x="1957388" y="1429652"/>
            <a:ext cx="5229224" cy="3199497"/>
          </a:xfrm>
        </p:spPr>
      </p:pic>
      <p:sp>
        <p:nvSpPr>
          <p:cNvPr id="3" name="Rectangle 7">
            <a:extLst>
              <a:ext uri="{FF2B5EF4-FFF2-40B4-BE49-F238E27FC236}">
                <a16:creationId xmlns:a16="http://schemas.microsoft.com/office/drawing/2014/main" id="{25D94927-5E85-6FC3-D353-FA114231447B}"/>
              </a:ext>
            </a:extLst>
          </p:cNvPr>
          <p:cNvSpPr/>
          <p:nvPr/>
        </p:nvSpPr>
        <p:spPr>
          <a:xfrm>
            <a:off x="2280248" y="2691573"/>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M/MA</a:t>
            </a:r>
          </a:p>
        </p:txBody>
      </p:sp>
      <p:sp>
        <p:nvSpPr>
          <p:cNvPr id="4" name="Rectangle 8">
            <a:extLst>
              <a:ext uri="{FF2B5EF4-FFF2-40B4-BE49-F238E27FC236}">
                <a16:creationId xmlns:a16="http://schemas.microsoft.com/office/drawing/2014/main" id="{163D70F3-73D5-C793-3725-1C22D8EBB612}"/>
              </a:ext>
            </a:extLst>
          </p:cNvPr>
          <p:cNvSpPr/>
          <p:nvPr/>
        </p:nvSpPr>
        <p:spPr>
          <a:xfrm>
            <a:off x="3757612" y="2625551"/>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Fruit</a:t>
            </a:r>
          </a:p>
        </p:txBody>
      </p:sp>
      <p:sp>
        <p:nvSpPr>
          <p:cNvPr id="5" name="Rectangle 13">
            <a:extLst>
              <a:ext uri="{FF2B5EF4-FFF2-40B4-BE49-F238E27FC236}">
                <a16:creationId xmlns:a16="http://schemas.microsoft.com/office/drawing/2014/main" id="{43A753C6-0AA4-E854-9E10-972AA074E1D7}"/>
              </a:ext>
            </a:extLst>
          </p:cNvPr>
          <p:cNvSpPr/>
          <p:nvPr/>
        </p:nvSpPr>
        <p:spPr>
          <a:xfrm>
            <a:off x="2289054" y="2971578"/>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Grain</a:t>
            </a:r>
          </a:p>
        </p:txBody>
      </p:sp>
      <p:sp>
        <p:nvSpPr>
          <p:cNvPr id="6" name="Rectangle 15">
            <a:extLst>
              <a:ext uri="{FF2B5EF4-FFF2-40B4-BE49-F238E27FC236}">
                <a16:creationId xmlns:a16="http://schemas.microsoft.com/office/drawing/2014/main" id="{AFCE0E90-9DA2-A03F-AB1A-92D6CA58E684}"/>
              </a:ext>
            </a:extLst>
          </p:cNvPr>
          <p:cNvSpPr/>
          <p:nvPr/>
        </p:nvSpPr>
        <p:spPr>
          <a:xfrm>
            <a:off x="4784974" y="3950530"/>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a:solidFill>
                  <a:srgbClr val="000000"/>
                </a:solidFill>
                <a:latin typeface="Calibri"/>
              </a:rPr>
              <a:t>½ cup Fruit</a:t>
            </a:r>
          </a:p>
        </p:txBody>
      </p:sp>
      <p:sp>
        <p:nvSpPr>
          <p:cNvPr id="7" name="Rectangle 10">
            <a:extLst>
              <a:ext uri="{FF2B5EF4-FFF2-40B4-BE49-F238E27FC236}">
                <a16:creationId xmlns:a16="http://schemas.microsoft.com/office/drawing/2014/main" id="{50B155C5-A38A-5DCE-0B10-EBD057BF86B7}"/>
              </a:ext>
            </a:extLst>
          </p:cNvPr>
          <p:cNvSpPr/>
          <p:nvPr/>
        </p:nvSpPr>
        <p:spPr>
          <a:xfrm>
            <a:off x="6040558" y="2978930"/>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cup milk</a:t>
            </a:r>
          </a:p>
        </p:txBody>
      </p:sp>
      <p:pic>
        <p:nvPicPr>
          <p:cNvPr id="8" name="Picture 2">
            <a:extLst>
              <a:ext uri="{FF2B5EF4-FFF2-40B4-BE49-F238E27FC236}">
                <a16:creationId xmlns:a16="http://schemas.microsoft.com/office/drawing/2014/main" id="{29E6C1D7-7E85-5618-E3EF-9C717290FBF2}"/>
              </a:ext>
            </a:extLst>
          </p:cNvPr>
          <p:cNvPicPr>
            <a:picLocks noChangeAspect="1"/>
          </p:cNvPicPr>
          <p:nvPr/>
        </p:nvPicPr>
        <p:blipFill>
          <a:blip r:embed="rId4"/>
          <a:srcRect/>
          <a:stretch>
            <a:fillRect/>
          </a:stretch>
        </p:blipFill>
        <p:spPr>
          <a:xfrm>
            <a:off x="1981767" y="3111982"/>
            <a:ext cx="2030338" cy="1310893"/>
          </a:xfrm>
          <a:prstGeom prst="rect">
            <a:avLst/>
          </a:prstGeom>
          <a:noFill/>
          <a:ln cap="flat">
            <a:noFill/>
          </a:ln>
        </p:spPr>
      </p:pic>
      <p:pic>
        <p:nvPicPr>
          <p:cNvPr id="9" name="Picture 4">
            <a:extLst>
              <a:ext uri="{FF2B5EF4-FFF2-40B4-BE49-F238E27FC236}">
                <a16:creationId xmlns:a16="http://schemas.microsoft.com/office/drawing/2014/main" id="{CC349255-6B3C-7AC7-82BD-E3A39BC657DE}"/>
              </a:ext>
            </a:extLst>
          </p:cNvPr>
          <p:cNvPicPr>
            <a:picLocks noChangeAspect="1"/>
          </p:cNvPicPr>
          <p:nvPr/>
        </p:nvPicPr>
        <p:blipFill>
          <a:blip r:embed="rId5"/>
          <a:srcRect/>
          <a:stretch>
            <a:fillRect/>
          </a:stretch>
        </p:blipFill>
        <p:spPr>
          <a:xfrm>
            <a:off x="4584331" y="3163685"/>
            <a:ext cx="1159070" cy="829564"/>
          </a:xfrm>
          <a:prstGeom prst="rect">
            <a:avLst/>
          </a:prstGeom>
          <a:noFill/>
          <a:ln cap="flat">
            <a:noFill/>
          </a:ln>
        </p:spPr>
      </p:pic>
      <p:pic>
        <p:nvPicPr>
          <p:cNvPr id="10" name="Picture 6">
            <a:extLst>
              <a:ext uri="{FF2B5EF4-FFF2-40B4-BE49-F238E27FC236}">
                <a16:creationId xmlns:a16="http://schemas.microsoft.com/office/drawing/2014/main" id="{0F0F0B6E-1720-0A7D-624F-6BA4D07359D5}"/>
              </a:ext>
            </a:extLst>
          </p:cNvPr>
          <p:cNvPicPr>
            <a:picLocks noChangeAspect="1"/>
          </p:cNvPicPr>
          <p:nvPr/>
        </p:nvPicPr>
        <p:blipFill>
          <a:blip r:embed="rId6"/>
          <a:srcRect/>
          <a:stretch>
            <a:fillRect/>
          </a:stretch>
        </p:blipFill>
        <p:spPr>
          <a:xfrm>
            <a:off x="3426817" y="1547261"/>
            <a:ext cx="1337666" cy="1172464"/>
          </a:xfrm>
          <a:prstGeom prst="rect">
            <a:avLst/>
          </a:prstGeom>
          <a:noFill/>
          <a:ln cap="flat">
            <a:noFill/>
          </a:ln>
        </p:spPr>
      </p:pic>
      <p:sp>
        <p:nvSpPr>
          <p:cNvPr id="11" name="Title 1">
            <a:extLst>
              <a:ext uri="{FF2B5EF4-FFF2-40B4-BE49-F238E27FC236}">
                <a16:creationId xmlns:a16="http://schemas.microsoft.com/office/drawing/2014/main" id="{678E4EE6-20B2-C32C-722D-7BA312AA425B}"/>
              </a:ext>
            </a:extLst>
          </p:cNvPr>
          <p:cNvSpPr txBox="1">
            <a:spLocks noGrp="1"/>
          </p:cNvSpPr>
          <p:nvPr>
            <p:ph type="title"/>
          </p:nvPr>
        </p:nvSpPr>
        <p:spPr>
          <a:xfrm>
            <a:off x="1527884" y="378157"/>
            <a:ext cx="6235184" cy="536687"/>
          </a:xfrm>
        </p:spPr>
        <p:txBody>
          <a:bodyPr>
            <a:normAutofit fontScale="90000"/>
          </a:bodyPr>
          <a:lstStyle/>
          <a:p>
            <a:pPr lvl="0"/>
            <a:r>
              <a:rPr lang="en-US" dirty="0"/>
              <a:t>Offer Versus Serve - Breakfast</a:t>
            </a:r>
          </a:p>
        </p:txBody>
      </p:sp>
      <p:pic>
        <p:nvPicPr>
          <p:cNvPr id="12" name="Picture 3">
            <a:extLst>
              <a:ext uri="{FF2B5EF4-FFF2-40B4-BE49-F238E27FC236}">
                <a16:creationId xmlns:a16="http://schemas.microsoft.com/office/drawing/2014/main" id="{98ADE315-AC94-BCC3-A0D5-AF034F0D0F2F}"/>
              </a:ext>
            </a:extLst>
          </p:cNvPr>
          <p:cNvPicPr>
            <a:picLocks noChangeAspect="1"/>
          </p:cNvPicPr>
          <p:nvPr/>
        </p:nvPicPr>
        <p:blipFill>
          <a:blip r:embed="rId7"/>
          <a:srcRect/>
          <a:stretch>
            <a:fillRect/>
          </a:stretch>
        </p:blipFill>
        <p:spPr>
          <a:xfrm>
            <a:off x="6243220" y="1524231"/>
            <a:ext cx="853676" cy="1488577"/>
          </a:xfrm>
          <a:prstGeom prst="rect">
            <a:avLst/>
          </a:prstGeom>
          <a:noFill/>
          <a:ln cap="flat">
            <a:noFill/>
          </a:ln>
        </p:spPr>
      </p:pic>
      <p:sp>
        <p:nvSpPr>
          <p:cNvPr id="13" name="TextBox 1">
            <a:extLst>
              <a:ext uri="{FF2B5EF4-FFF2-40B4-BE49-F238E27FC236}">
                <a16:creationId xmlns:a16="http://schemas.microsoft.com/office/drawing/2014/main" id="{5CE1F6C8-CCEC-3E82-9444-D1762E64FBBB}"/>
              </a:ext>
            </a:extLst>
          </p:cNvPr>
          <p:cNvSpPr txBox="1"/>
          <p:nvPr/>
        </p:nvSpPr>
        <p:spPr>
          <a:xfrm>
            <a:off x="2820112" y="926865"/>
            <a:ext cx="3541427" cy="438582"/>
          </a:xfrm>
          <a:prstGeom prst="rect">
            <a:avLst/>
          </a:prstGeom>
          <a:noFill/>
          <a:ln cap="flat">
            <a:noFill/>
          </a:ln>
        </p:spPr>
        <p:txBody>
          <a:bodyPr vert="horz" wrap="square" lIns="68580" tIns="34290" rIns="68580" bIns="34290" anchor="t" anchorCtr="0" compatLnSpc="1">
            <a:spAutoFit/>
          </a:bodyPr>
          <a:lstStyle/>
          <a:p>
            <a:pPr algn="ctr" defTabSz="685800">
              <a:defRPr sz="1800" b="0" i="0" u="none" strike="noStrike" kern="0" cap="none" spc="0" baseline="0">
                <a:solidFill>
                  <a:srgbClr val="000000"/>
                </a:solidFill>
                <a:uFillTx/>
              </a:defRPr>
            </a:pPr>
            <a:r>
              <a:rPr lang="en-US" sz="2400" dirty="0">
                <a:solidFill>
                  <a:srgbClr val="000000"/>
                </a:solidFill>
                <a:latin typeface="Calibri"/>
              </a:rPr>
              <a:t>Offered </a:t>
            </a:r>
          </a:p>
        </p:txBody>
      </p:sp>
      <p:pic>
        <p:nvPicPr>
          <p:cNvPr id="14" name="Picture 2">
            <a:extLst>
              <a:ext uri="{FF2B5EF4-FFF2-40B4-BE49-F238E27FC236}">
                <a16:creationId xmlns:a16="http://schemas.microsoft.com/office/drawing/2014/main" id="{0DECC6DA-E125-C820-BF3C-AC7D3D969346}"/>
              </a:ext>
            </a:extLst>
          </p:cNvPr>
          <p:cNvPicPr>
            <a:picLocks noChangeAspect="1"/>
          </p:cNvPicPr>
          <p:nvPr/>
        </p:nvPicPr>
        <p:blipFill>
          <a:blip r:embed="rId8"/>
          <a:srcRect/>
          <a:stretch>
            <a:fillRect/>
          </a:stretch>
        </p:blipFill>
        <p:spPr>
          <a:xfrm>
            <a:off x="5446251" y="1565338"/>
            <a:ext cx="915289" cy="1563590"/>
          </a:xfrm>
          <a:prstGeom prst="rect">
            <a:avLst/>
          </a:prstGeom>
          <a:noFill/>
          <a:ln cap="flat">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3F9E2-6692-B374-80DC-E93BB0040D27}"/>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C7F6835-DCE7-096B-AF29-4019B03EF376}"/>
              </a:ext>
            </a:extLst>
          </p:cNvPr>
          <p:cNvPicPr>
            <a:picLocks noGrp="1" noChangeAspect="1"/>
          </p:cNvPicPr>
          <p:nvPr>
            <p:ph idx="1"/>
          </p:nvPr>
        </p:nvPicPr>
        <p:blipFill>
          <a:blip r:embed="rId3"/>
          <a:srcRect/>
          <a:stretch>
            <a:fillRect/>
          </a:stretch>
        </p:blipFill>
        <p:spPr>
          <a:xfrm>
            <a:off x="1957388" y="1429652"/>
            <a:ext cx="5229224" cy="3199497"/>
          </a:xfrm>
        </p:spPr>
      </p:pic>
      <p:pic>
        <p:nvPicPr>
          <p:cNvPr id="3" name="Picture 3">
            <a:extLst>
              <a:ext uri="{FF2B5EF4-FFF2-40B4-BE49-F238E27FC236}">
                <a16:creationId xmlns:a16="http://schemas.microsoft.com/office/drawing/2014/main" id="{F6B5F807-7EBA-36D4-D496-7DDBFAE49988}"/>
              </a:ext>
            </a:extLst>
          </p:cNvPr>
          <p:cNvPicPr>
            <a:picLocks noChangeAspect="1"/>
          </p:cNvPicPr>
          <p:nvPr/>
        </p:nvPicPr>
        <p:blipFill>
          <a:blip r:embed="rId4"/>
          <a:srcRect/>
          <a:stretch>
            <a:fillRect/>
          </a:stretch>
        </p:blipFill>
        <p:spPr>
          <a:xfrm>
            <a:off x="3688408" y="1483831"/>
            <a:ext cx="1363562" cy="1210869"/>
          </a:xfrm>
          <a:prstGeom prst="rect">
            <a:avLst/>
          </a:prstGeom>
          <a:noFill/>
          <a:ln cap="flat">
            <a:noFill/>
          </a:ln>
        </p:spPr>
      </p:pic>
      <p:pic>
        <p:nvPicPr>
          <p:cNvPr id="4" name="Picture 5">
            <a:extLst>
              <a:ext uri="{FF2B5EF4-FFF2-40B4-BE49-F238E27FC236}">
                <a16:creationId xmlns:a16="http://schemas.microsoft.com/office/drawing/2014/main" id="{F89392F3-7971-01DB-6C70-CF82B8A14632}"/>
              </a:ext>
            </a:extLst>
          </p:cNvPr>
          <p:cNvPicPr>
            <a:picLocks noChangeAspect="1"/>
          </p:cNvPicPr>
          <p:nvPr/>
        </p:nvPicPr>
        <p:blipFill>
          <a:blip r:embed="rId5"/>
          <a:srcRect/>
          <a:stretch>
            <a:fillRect/>
          </a:stretch>
        </p:blipFill>
        <p:spPr>
          <a:xfrm rot="3825112">
            <a:off x="2261128" y="1539034"/>
            <a:ext cx="1421609" cy="1085847"/>
          </a:xfrm>
          <a:prstGeom prst="rect">
            <a:avLst/>
          </a:prstGeom>
          <a:noFill/>
          <a:ln cap="flat">
            <a:noFill/>
          </a:ln>
        </p:spPr>
      </p:pic>
      <p:pic>
        <p:nvPicPr>
          <p:cNvPr id="6" name="Picture 3">
            <a:extLst>
              <a:ext uri="{FF2B5EF4-FFF2-40B4-BE49-F238E27FC236}">
                <a16:creationId xmlns:a16="http://schemas.microsoft.com/office/drawing/2014/main" id="{B1F61F98-F1DA-A662-E4B7-73D093D67874}"/>
              </a:ext>
            </a:extLst>
          </p:cNvPr>
          <p:cNvPicPr>
            <a:picLocks noChangeAspect="1"/>
          </p:cNvPicPr>
          <p:nvPr/>
        </p:nvPicPr>
        <p:blipFill>
          <a:blip r:embed="rId6"/>
          <a:srcRect/>
          <a:stretch>
            <a:fillRect/>
          </a:stretch>
        </p:blipFill>
        <p:spPr>
          <a:xfrm>
            <a:off x="5188150" y="1204333"/>
            <a:ext cx="864396" cy="1488577"/>
          </a:xfrm>
          <a:prstGeom prst="rect">
            <a:avLst/>
          </a:prstGeom>
          <a:noFill/>
          <a:ln cap="flat">
            <a:noFill/>
          </a:ln>
        </p:spPr>
      </p:pic>
      <p:sp>
        <p:nvSpPr>
          <p:cNvPr id="8" name="Title 2">
            <a:extLst>
              <a:ext uri="{FF2B5EF4-FFF2-40B4-BE49-F238E27FC236}">
                <a16:creationId xmlns:a16="http://schemas.microsoft.com/office/drawing/2014/main" id="{8C0FDF86-2E96-F4F0-1E06-CD357F28F896}"/>
              </a:ext>
            </a:extLst>
          </p:cNvPr>
          <p:cNvSpPr txBox="1">
            <a:spLocks noGrp="1"/>
          </p:cNvSpPr>
          <p:nvPr>
            <p:ph type="title"/>
          </p:nvPr>
        </p:nvSpPr>
        <p:spPr/>
        <p:txBody>
          <a:bodyPr/>
          <a:lstStyle/>
          <a:p>
            <a:pPr lvl="0" algn="ctr"/>
            <a:r>
              <a:rPr lang="en-US" dirty="0"/>
              <a:t>Offer Versus Serve - Lunch</a:t>
            </a:r>
          </a:p>
        </p:txBody>
      </p:sp>
      <p:sp>
        <p:nvSpPr>
          <p:cNvPr id="9" name="TextBox 1">
            <a:extLst>
              <a:ext uri="{FF2B5EF4-FFF2-40B4-BE49-F238E27FC236}">
                <a16:creationId xmlns:a16="http://schemas.microsoft.com/office/drawing/2014/main" id="{A8ACD33D-6BD5-3CC5-B107-EDC1CF4B29C7}"/>
              </a:ext>
            </a:extLst>
          </p:cNvPr>
          <p:cNvSpPr txBox="1"/>
          <p:nvPr/>
        </p:nvSpPr>
        <p:spPr>
          <a:xfrm>
            <a:off x="2170632" y="928566"/>
            <a:ext cx="6272613"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What the students selects. Is this Reimbursable?</a:t>
            </a:r>
            <a:endParaRPr lang="en-US" sz="2400" dirty="0">
              <a:solidFill>
                <a:srgbClr val="000000"/>
              </a:solidFill>
              <a:latin typeface="Calibri"/>
            </a:endParaRPr>
          </a:p>
        </p:txBody>
      </p:sp>
      <p:sp>
        <p:nvSpPr>
          <p:cNvPr id="10" name="Rectangle 9">
            <a:extLst>
              <a:ext uri="{FF2B5EF4-FFF2-40B4-BE49-F238E27FC236}">
                <a16:creationId xmlns:a16="http://schemas.microsoft.com/office/drawing/2014/main" id="{74A00363-7A3C-8B57-F313-9BC478C17563}"/>
              </a:ext>
            </a:extLst>
          </p:cNvPr>
          <p:cNvSpPr/>
          <p:nvPr/>
        </p:nvSpPr>
        <p:spPr>
          <a:xfrm>
            <a:off x="2638276" y="2664621"/>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1/2 cup fruit</a:t>
            </a:r>
          </a:p>
        </p:txBody>
      </p:sp>
      <p:sp>
        <p:nvSpPr>
          <p:cNvPr id="11" name="Rectangle 10">
            <a:extLst>
              <a:ext uri="{FF2B5EF4-FFF2-40B4-BE49-F238E27FC236}">
                <a16:creationId xmlns:a16="http://schemas.microsoft.com/office/drawing/2014/main" id="{25B327AD-4851-5146-59C2-5BBC6F1AFD39}"/>
              </a:ext>
            </a:extLst>
          </p:cNvPr>
          <p:cNvSpPr/>
          <p:nvPr/>
        </p:nvSpPr>
        <p:spPr>
          <a:xfrm>
            <a:off x="3921470" y="2608975"/>
            <a:ext cx="814388" cy="171450"/>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Veg.</a:t>
            </a:r>
          </a:p>
        </p:txBody>
      </p:sp>
      <p:sp>
        <p:nvSpPr>
          <p:cNvPr id="12" name="Rectangle 8">
            <a:extLst>
              <a:ext uri="{FF2B5EF4-FFF2-40B4-BE49-F238E27FC236}">
                <a16:creationId xmlns:a16="http://schemas.microsoft.com/office/drawing/2014/main" id="{5B207699-795A-82DC-D859-290721874C43}"/>
              </a:ext>
            </a:extLst>
          </p:cNvPr>
          <p:cNvSpPr/>
          <p:nvPr/>
        </p:nvSpPr>
        <p:spPr>
          <a:xfrm>
            <a:off x="5238158" y="2721635"/>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cup milk</a:t>
            </a:r>
          </a:p>
        </p:txBody>
      </p:sp>
    </p:spTree>
    <p:extLst>
      <p:ext uri="{BB962C8B-B14F-4D97-AF65-F5344CB8AC3E}">
        <p14:creationId xmlns:p14="http://schemas.microsoft.com/office/powerpoint/2010/main" val="33216834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D4A7E-C87A-76C9-98F3-AC8410ACB74E}"/>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E4B2292F-4954-D94F-DEE8-3629C3EB82E2}"/>
              </a:ext>
            </a:extLst>
          </p:cNvPr>
          <p:cNvPicPr>
            <a:picLocks noGrp="1" noChangeAspect="1"/>
          </p:cNvPicPr>
          <p:nvPr>
            <p:ph idx="1"/>
          </p:nvPr>
        </p:nvPicPr>
        <p:blipFill>
          <a:blip r:embed="rId3"/>
          <a:srcRect/>
          <a:stretch>
            <a:fillRect/>
          </a:stretch>
        </p:blipFill>
        <p:spPr>
          <a:xfrm>
            <a:off x="2145395" y="1670159"/>
            <a:ext cx="5229224" cy="3199497"/>
          </a:xfrm>
        </p:spPr>
      </p:pic>
      <p:pic>
        <p:nvPicPr>
          <p:cNvPr id="3" name="Picture 3">
            <a:extLst>
              <a:ext uri="{FF2B5EF4-FFF2-40B4-BE49-F238E27FC236}">
                <a16:creationId xmlns:a16="http://schemas.microsoft.com/office/drawing/2014/main" id="{B998B22E-2094-4449-C716-DF980AA80308}"/>
              </a:ext>
            </a:extLst>
          </p:cNvPr>
          <p:cNvPicPr>
            <a:picLocks noChangeAspect="1"/>
          </p:cNvPicPr>
          <p:nvPr/>
        </p:nvPicPr>
        <p:blipFill>
          <a:blip r:embed="rId4"/>
          <a:srcRect/>
          <a:stretch>
            <a:fillRect/>
          </a:stretch>
        </p:blipFill>
        <p:spPr>
          <a:xfrm>
            <a:off x="3876415" y="1724338"/>
            <a:ext cx="1363562" cy="1210869"/>
          </a:xfrm>
          <a:prstGeom prst="rect">
            <a:avLst/>
          </a:prstGeom>
          <a:noFill/>
          <a:ln cap="flat">
            <a:noFill/>
          </a:ln>
        </p:spPr>
      </p:pic>
      <p:pic>
        <p:nvPicPr>
          <p:cNvPr id="4" name="Picture 5">
            <a:extLst>
              <a:ext uri="{FF2B5EF4-FFF2-40B4-BE49-F238E27FC236}">
                <a16:creationId xmlns:a16="http://schemas.microsoft.com/office/drawing/2014/main" id="{051A65A6-60DF-6FD5-144D-4C04BFDD01C3}"/>
              </a:ext>
            </a:extLst>
          </p:cNvPr>
          <p:cNvPicPr>
            <a:picLocks noChangeAspect="1"/>
          </p:cNvPicPr>
          <p:nvPr/>
        </p:nvPicPr>
        <p:blipFill>
          <a:blip r:embed="rId5"/>
          <a:srcRect/>
          <a:stretch>
            <a:fillRect/>
          </a:stretch>
        </p:blipFill>
        <p:spPr>
          <a:xfrm rot="3825112">
            <a:off x="2479500" y="1786849"/>
            <a:ext cx="1421609" cy="1085847"/>
          </a:xfrm>
          <a:prstGeom prst="rect">
            <a:avLst/>
          </a:prstGeom>
          <a:noFill/>
          <a:ln cap="flat">
            <a:noFill/>
          </a:ln>
        </p:spPr>
      </p:pic>
      <p:pic>
        <p:nvPicPr>
          <p:cNvPr id="6" name="Picture 3">
            <a:extLst>
              <a:ext uri="{FF2B5EF4-FFF2-40B4-BE49-F238E27FC236}">
                <a16:creationId xmlns:a16="http://schemas.microsoft.com/office/drawing/2014/main" id="{488CF68A-0A6B-1F66-D28E-004E1A88D893}"/>
              </a:ext>
            </a:extLst>
          </p:cNvPr>
          <p:cNvPicPr>
            <a:picLocks noChangeAspect="1"/>
          </p:cNvPicPr>
          <p:nvPr/>
        </p:nvPicPr>
        <p:blipFill>
          <a:blip r:embed="rId6"/>
          <a:srcRect/>
          <a:stretch>
            <a:fillRect/>
          </a:stretch>
        </p:blipFill>
        <p:spPr>
          <a:xfrm>
            <a:off x="5376157" y="1444840"/>
            <a:ext cx="864396" cy="1488577"/>
          </a:xfrm>
          <a:prstGeom prst="rect">
            <a:avLst/>
          </a:prstGeom>
          <a:noFill/>
          <a:ln cap="flat">
            <a:noFill/>
          </a:ln>
        </p:spPr>
      </p:pic>
      <p:sp>
        <p:nvSpPr>
          <p:cNvPr id="8" name="Title 2">
            <a:extLst>
              <a:ext uri="{FF2B5EF4-FFF2-40B4-BE49-F238E27FC236}">
                <a16:creationId xmlns:a16="http://schemas.microsoft.com/office/drawing/2014/main" id="{BB301222-8A87-6E0E-7DE6-7DB86F3332F1}"/>
              </a:ext>
            </a:extLst>
          </p:cNvPr>
          <p:cNvSpPr txBox="1">
            <a:spLocks noGrp="1"/>
          </p:cNvSpPr>
          <p:nvPr>
            <p:ph type="title"/>
          </p:nvPr>
        </p:nvSpPr>
        <p:spPr/>
        <p:txBody>
          <a:bodyPr/>
          <a:lstStyle/>
          <a:p>
            <a:pPr lvl="0" algn="ctr"/>
            <a:r>
              <a:rPr lang="en-US" dirty="0"/>
              <a:t>Offer Versus Serve - Lunch</a:t>
            </a:r>
          </a:p>
        </p:txBody>
      </p:sp>
      <p:sp>
        <p:nvSpPr>
          <p:cNvPr id="9" name="TextBox 1">
            <a:extLst>
              <a:ext uri="{FF2B5EF4-FFF2-40B4-BE49-F238E27FC236}">
                <a16:creationId xmlns:a16="http://schemas.microsoft.com/office/drawing/2014/main" id="{3C32FA20-06E7-E044-F2C0-2D4B78190422}"/>
              </a:ext>
            </a:extLst>
          </p:cNvPr>
          <p:cNvSpPr txBox="1"/>
          <p:nvPr/>
        </p:nvSpPr>
        <p:spPr>
          <a:xfrm>
            <a:off x="341832" y="928566"/>
            <a:ext cx="8605615" cy="561692"/>
          </a:xfrm>
          <a:prstGeom prst="rect">
            <a:avLst/>
          </a:prstGeom>
          <a:noFill/>
          <a:ln cap="flat">
            <a:noFill/>
          </a:ln>
        </p:spPr>
        <p:txBody>
          <a:bodyPr vert="horz" wrap="square" lIns="68580" tIns="34290" rIns="68580" bIns="34290" anchor="t" anchorCtr="0" compatLnSpc="1">
            <a:spAutoFit/>
          </a:bodyPr>
          <a:lstStyle/>
          <a:p>
            <a:pPr algn="ctr" defTabSz="685800">
              <a:defRPr sz="1800" b="0" i="0" u="none" strike="noStrike" kern="0" cap="none" spc="0" baseline="0">
                <a:solidFill>
                  <a:srgbClr val="000000"/>
                </a:solidFill>
                <a:uFillTx/>
              </a:defRPr>
            </a:pPr>
            <a:r>
              <a:rPr lang="en-US" sz="1600" dirty="0">
                <a:solidFill>
                  <a:srgbClr val="000000"/>
                </a:solidFill>
                <a:latin typeface="Calibri"/>
              </a:rPr>
              <a:t>Must select 3 different components. One is a ½ cup fruit or vegetable and the other 2 components must be in the </a:t>
            </a:r>
            <a:r>
              <a:rPr lang="en-US" sz="1600" u="sng" dirty="0">
                <a:solidFill>
                  <a:srgbClr val="000000"/>
                </a:solidFill>
                <a:latin typeface="Calibri"/>
              </a:rPr>
              <a:t>full</a:t>
            </a:r>
            <a:r>
              <a:rPr lang="en-US" sz="1600" dirty="0">
                <a:solidFill>
                  <a:srgbClr val="000000"/>
                </a:solidFill>
                <a:latin typeface="Calibri"/>
              </a:rPr>
              <a:t> serving size</a:t>
            </a:r>
            <a:endParaRPr lang="en-US" sz="2000" dirty="0">
              <a:solidFill>
                <a:srgbClr val="000000"/>
              </a:solidFill>
              <a:latin typeface="Calibri"/>
            </a:endParaRPr>
          </a:p>
        </p:txBody>
      </p:sp>
      <p:sp>
        <p:nvSpPr>
          <p:cNvPr id="10" name="Rectangle 9">
            <a:extLst>
              <a:ext uri="{FF2B5EF4-FFF2-40B4-BE49-F238E27FC236}">
                <a16:creationId xmlns:a16="http://schemas.microsoft.com/office/drawing/2014/main" id="{3FF25CA4-D4A2-8D94-99CF-73302BD28160}"/>
              </a:ext>
            </a:extLst>
          </p:cNvPr>
          <p:cNvSpPr/>
          <p:nvPr/>
        </p:nvSpPr>
        <p:spPr>
          <a:xfrm>
            <a:off x="2826283" y="2905128"/>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1/2 cup fruit</a:t>
            </a:r>
          </a:p>
        </p:txBody>
      </p:sp>
      <p:sp>
        <p:nvSpPr>
          <p:cNvPr id="11" name="Rectangle 10">
            <a:extLst>
              <a:ext uri="{FF2B5EF4-FFF2-40B4-BE49-F238E27FC236}">
                <a16:creationId xmlns:a16="http://schemas.microsoft.com/office/drawing/2014/main" id="{8D67749F-AFA2-7340-5DAD-00F478C93323}"/>
              </a:ext>
            </a:extLst>
          </p:cNvPr>
          <p:cNvSpPr/>
          <p:nvPr/>
        </p:nvSpPr>
        <p:spPr>
          <a:xfrm>
            <a:off x="4109477" y="2849482"/>
            <a:ext cx="814388" cy="171450"/>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Veg.</a:t>
            </a:r>
          </a:p>
        </p:txBody>
      </p:sp>
      <p:sp>
        <p:nvSpPr>
          <p:cNvPr id="12" name="Rectangle 8">
            <a:extLst>
              <a:ext uri="{FF2B5EF4-FFF2-40B4-BE49-F238E27FC236}">
                <a16:creationId xmlns:a16="http://schemas.microsoft.com/office/drawing/2014/main" id="{88DBA661-EC33-F41F-A096-3F3748799B86}"/>
              </a:ext>
            </a:extLst>
          </p:cNvPr>
          <p:cNvSpPr/>
          <p:nvPr/>
        </p:nvSpPr>
        <p:spPr>
          <a:xfrm>
            <a:off x="5426165" y="2962142"/>
            <a:ext cx="814388" cy="175023"/>
          </a:xfrm>
          <a:prstGeom prst="rect">
            <a:avLst/>
          </a:prstGeom>
          <a:solidFill>
            <a:srgbClr val="FFFF00"/>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cup milk</a:t>
            </a:r>
          </a:p>
        </p:txBody>
      </p:sp>
      <p:sp>
        <p:nvSpPr>
          <p:cNvPr id="13" name="TextBox 7">
            <a:extLst>
              <a:ext uri="{FF2B5EF4-FFF2-40B4-BE49-F238E27FC236}">
                <a16:creationId xmlns:a16="http://schemas.microsoft.com/office/drawing/2014/main" id="{7DD7F637-D893-F6A0-20B1-AEF7BADBAFFF}"/>
              </a:ext>
            </a:extLst>
          </p:cNvPr>
          <p:cNvSpPr txBox="1"/>
          <p:nvPr/>
        </p:nvSpPr>
        <p:spPr>
          <a:xfrm>
            <a:off x="2468895" y="3676919"/>
            <a:ext cx="1757363" cy="536750"/>
          </a:xfrm>
          <a:prstGeom prst="rect">
            <a:avLst/>
          </a:prstGeom>
          <a:solidFill>
            <a:srgbClr val="FFFFFF"/>
          </a:solid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3038" b="1" dirty="0">
                <a:solidFill>
                  <a:srgbClr val="00B050"/>
                </a:solidFill>
                <a:latin typeface="Calibri"/>
              </a:rPr>
              <a:t>YES K-8</a:t>
            </a:r>
            <a:r>
              <a:rPr lang="en-US" sz="3038" dirty="0">
                <a:solidFill>
                  <a:srgbClr val="000000"/>
                </a:solidFill>
                <a:latin typeface="Calibri"/>
              </a:rPr>
              <a:t> </a:t>
            </a:r>
          </a:p>
        </p:txBody>
      </p:sp>
      <p:sp>
        <p:nvSpPr>
          <p:cNvPr id="14" name="TextBox 5">
            <a:extLst>
              <a:ext uri="{FF2B5EF4-FFF2-40B4-BE49-F238E27FC236}">
                <a16:creationId xmlns:a16="http://schemas.microsoft.com/office/drawing/2014/main" id="{E8F47725-01BA-2FE0-F964-3CCBDCCAB503}"/>
              </a:ext>
            </a:extLst>
          </p:cNvPr>
          <p:cNvSpPr txBox="1"/>
          <p:nvPr/>
        </p:nvSpPr>
        <p:spPr>
          <a:xfrm>
            <a:off x="4483190" y="3676919"/>
            <a:ext cx="1757363" cy="536750"/>
          </a:xfrm>
          <a:prstGeom prst="rect">
            <a:avLst/>
          </a:prstGeom>
          <a:solidFill>
            <a:srgbClr val="FFFFFF"/>
          </a:solid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3038" b="1" dirty="0">
                <a:solidFill>
                  <a:srgbClr val="FF0000"/>
                </a:solidFill>
                <a:latin typeface="Calibri"/>
              </a:rPr>
              <a:t>NO 9-12</a:t>
            </a:r>
          </a:p>
        </p:txBody>
      </p:sp>
    </p:spTree>
    <p:extLst>
      <p:ext uri="{BB962C8B-B14F-4D97-AF65-F5344CB8AC3E}">
        <p14:creationId xmlns:p14="http://schemas.microsoft.com/office/powerpoint/2010/main" val="1242756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CBE64-8E27-B8A7-91A5-D8511BD0B8E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DE36565-D376-4A60-49A0-7F858D377EA1}"/>
              </a:ext>
            </a:extLst>
          </p:cNvPr>
          <p:cNvSpPr txBox="1"/>
          <p:nvPr/>
        </p:nvSpPr>
        <p:spPr>
          <a:xfrm>
            <a:off x="4482968" y="1271449"/>
            <a:ext cx="3883110" cy="461665"/>
          </a:xfrm>
          <a:prstGeom prst="rect">
            <a:avLst/>
          </a:prstGeom>
          <a:noFill/>
        </p:spPr>
        <p:txBody>
          <a:bodyPr wrap="square" rtlCol="0">
            <a:spAutoFit/>
          </a:bodyPr>
          <a:lstStyle/>
          <a:p>
            <a:r>
              <a:rPr lang="en-US" sz="2400" b="1" dirty="0">
                <a:latin typeface="Montserrat Bold" pitchFamily="2" charset="77"/>
              </a:rPr>
              <a:t>Questions</a:t>
            </a:r>
            <a:endParaRPr lang="en-ID" sz="2400" b="1" dirty="0">
              <a:latin typeface="Montserrat Bold" pitchFamily="2" charset="77"/>
            </a:endParaRPr>
          </a:p>
        </p:txBody>
      </p:sp>
      <p:cxnSp>
        <p:nvCxnSpPr>
          <p:cNvPr id="13" name="Straight Connector 12">
            <a:extLst>
              <a:ext uri="{FF2B5EF4-FFF2-40B4-BE49-F238E27FC236}">
                <a16:creationId xmlns:a16="http://schemas.microsoft.com/office/drawing/2014/main" id="{E7A2E017-1EC7-E9CC-6015-2770E0B7479E}"/>
              </a:ext>
            </a:extLst>
          </p:cNvPr>
          <p:cNvCxnSpPr>
            <a:cxnSpLocks/>
          </p:cNvCxnSpPr>
          <p:nvPr/>
        </p:nvCxnSpPr>
        <p:spPr>
          <a:xfrm>
            <a:off x="4572000" y="1747510"/>
            <a:ext cx="4572000"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46B3C1CA-E05D-3DF5-CE8C-B9F0BBB7A1FF}"/>
              </a:ext>
            </a:extLst>
          </p:cNvPr>
          <p:cNvSpPr>
            <a:spLocks noGrp="1"/>
          </p:cNvSpPr>
          <p:nvPr>
            <p:ph type="sldNum" sz="quarter" idx="13"/>
          </p:nvPr>
        </p:nvSpPr>
        <p:spPr>
          <a:xfrm>
            <a:off x="7011865" y="4808751"/>
            <a:ext cx="2057400" cy="273844"/>
          </a:xfrm>
        </p:spPr>
        <p:txBody>
          <a:bodyPr/>
          <a:lstStyle/>
          <a:p>
            <a:fld id="{9E113F32-3E6D-4F9A-A773-66183D9F62AD}" type="slidenum">
              <a:rPr lang="en-ID" smtClean="0"/>
              <a:pPr/>
              <a:t>51</a:t>
            </a:fld>
            <a:endParaRPr lang="en-ID" dirty="0"/>
          </a:p>
        </p:txBody>
      </p:sp>
      <p:pic>
        <p:nvPicPr>
          <p:cNvPr id="3" name="Picture 2">
            <a:extLst>
              <a:ext uri="{FF2B5EF4-FFF2-40B4-BE49-F238E27FC236}">
                <a16:creationId xmlns:a16="http://schemas.microsoft.com/office/drawing/2014/main" id="{933A3B33-8BF6-2D9E-5AAC-034AFAEEBCD5}"/>
              </a:ext>
            </a:extLst>
          </p:cNvPr>
          <p:cNvPicPr>
            <a:picLocks noChangeAspect="1"/>
          </p:cNvPicPr>
          <p:nvPr/>
        </p:nvPicPr>
        <p:blipFill>
          <a:blip r:embed="rId2"/>
          <a:stretch>
            <a:fillRect/>
          </a:stretch>
        </p:blipFill>
        <p:spPr>
          <a:xfrm>
            <a:off x="1170959" y="238338"/>
            <a:ext cx="2838022" cy="2800369"/>
          </a:xfrm>
          <a:prstGeom prst="rect">
            <a:avLst/>
          </a:prstGeom>
        </p:spPr>
      </p:pic>
      <p:sp>
        <p:nvSpPr>
          <p:cNvPr id="4" name="TextBox 3">
            <a:extLst>
              <a:ext uri="{FF2B5EF4-FFF2-40B4-BE49-F238E27FC236}">
                <a16:creationId xmlns:a16="http://schemas.microsoft.com/office/drawing/2014/main" id="{D34E2FB8-FA5E-A683-36AB-E2D208A6591C}"/>
              </a:ext>
            </a:extLst>
          </p:cNvPr>
          <p:cNvSpPr txBox="1"/>
          <p:nvPr/>
        </p:nvSpPr>
        <p:spPr>
          <a:xfrm>
            <a:off x="5195843" y="2571750"/>
            <a:ext cx="2758960" cy="646331"/>
          </a:xfrm>
          <a:prstGeom prst="rect">
            <a:avLst/>
          </a:prstGeom>
          <a:noFill/>
        </p:spPr>
        <p:txBody>
          <a:bodyPr wrap="none" rtlCol="0">
            <a:spAutoFit/>
          </a:bodyPr>
          <a:lstStyle/>
          <a:p>
            <a:r>
              <a:rPr lang="en-US" dirty="0"/>
              <a:t>207-624-6842</a:t>
            </a:r>
          </a:p>
          <a:p>
            <a:r>
              <a:rPr lang="en-US" dirty="0"/>
              <a:t>child.nutrition@maine.gov</a:t>
            </a:r>
          </a:p>
        </p:txBody>
      </p:sp>
    </p:spTree>
    <p:extLst>
      <p:ext uri="{BB962C8B-B14F-4D97-AF65-F5344CB8AC3E}">
        <p14:creationId xmlns:p14="http://schemas.microsoft.com/office/powerpoint/2010/main" val="10661555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84DA929-8795-73E6-9463-3D14DCB21ACC}"/>
              </a:ext>
            </a:extLst>
          </p:cNvPr>
          <p:cNvSpPr>
            <a:spLocks noGrp="1"/>
          </p:cNvSpPr>
          <p:nvPr>
            <p:ph idx="1"/>
          </p:nvPr>
        </p:nvSpPr>
        <p:spPr>
          <a:xfrm>
            <a:off x="628650" y="299103"/>
            <a:ext cx="7886700" cy="4333620"/>
          </a:xfrm>
        </p:spPr>
        <p:txBody>
          <a:bodyPr>
            <a:normAutofit fontScale="47500" lnSpcReduction="20000"/>
          </a:bodyPr>
          <a:lstStyle/>
          <a:p>
            <a:pPr marL="0" indent="0">
              <a:buNone/>
            </a:pPr>
            <a:r>
              <a:rPr lang="en-US" dirty="0"/>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marL="0" indent="0">
              <a:buNone/>
            </a:pPr>
            <a:r>
              <a:rPr lang="en-US" dirty="0"/>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indent="0">
              <a:buNone/>
            </a:pPr>
            <a:r>
              <a:rPr lang="en-US" dirty="0"/>
              <a:t>To file a program discrimination complaint, a Complainant should complete a Form AD-3027, </a:t>
            </a:r>
            <a:r>
              <a:rPr lang="en-US" i="1" dirty="0"/>
              <a:t>USDA Program Discrimination Complaint Form</a:t>
            </a:r>
            <a:r>
              <a:rPr lang="en-US" dirty="0"/>
              <a:t> which can be obtained online at: </a:t>
            </a:r>
            <a:r>
              <a:rPr lang="en-US" u="sng" dirty="0">
                <a:hlinkClick r:id="rId2"/>
              </a:rPr>
              <a:t>https://www.usda.gov/sites/default/files/documents/USDA-OASCR%20P-Complaint-Form-0508-0002-508-11-28-17Fax2Mail.pdf</a:t>
            </a:r>
            <a:r>
              <a:rPr lang="en-US" dirty="0"/>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0" indent="0">
              <a:buNone/>
            </a:pPr>
            <a:r>
              <a:rPr lang="en-US" b="1" dirty="0"/>
              <a:t>(1)       mail:</a:t>
            </a:r>
            <a:endParaRPr lang="en-US" dirty="0"/>
          </a:p>
          <a:p>
            <a:pPr marL="0" indent="0">
              <a:buNone/>
            </a:pPr>
            <a:r>
              <a:rPr lang="en-US" dirty="0"/>
              <a:t>            U.S. Department of Agriculture</a:t>
            </a:r>
            <a:br>
              <a:rPr lang="en-US" dirty="0"/>
            </a:br>
            <a:r>
              <a:rPr lang="en-US" dirty="0"/>
              <a:t>            Office of the Assistant Secretary for Civil Rights</a:t>
            </a:r>
            <a:br>
              <a:rPr lang="en-US" dirty="0"/>
            </a:br>
            <a:r>
              <a:rPr lang="en-US" dirty="0"/>
              <a:t>            1400 Independence Avenue, SW</a:t>
            </a:r>
            <a:br>
              <a:rPr lang="en-US" dirty="0"/>
            </a:br>
            <a:r>
              <a:rPr lang="en-US" dirty="0"/>
              <a:t>            Washington, D.C. 20250-9410; or</a:t>
            </a:r>
          </a:p>
          <a:p>
            <a:pPr marL="0" indent="0">
              <a:buNone/>
            </a:pPr>
            <a:r>
              <a:rPr lang="en-US" b="1" dirty="0"/>
              <a:t>(2)       fax:</a:t>
            </a:r>
            <a:endParaRPr lang="en-US" dirty="0"/>
          </a:p>
          <a:p>
            <a:pPr marL="0" indent="0">
              <a:buNone/>
            </a:pPr>
            <a:r>
              <a:rPr lang="en-US" b="1" dirty="0"/>
              <a:t>           </a:t>
            </a:r>
            <a:r>
              <a:rPr lang="en-US" dirty="0"/>
              <a:t>(833) 256-1665 or (202) 690-7442; or</a:t>
            </a:r>
          </a:p>
          <a:p>
            <a:pPr marL="0" indent="0">
              <a:buNone/>
            </a:pPr>
            <a:r>
              <a:rPr lang="en-US" b="1" dirty="0"/>
              <a:t>(3)       email:</a:t>
            </a:r>
            <a:br>
              <a:rPr lang="en-US" dirty="0"/>
            </a:br>
            <a:r>
              <a:rPr lang="en-US" dirty="0"/>
              <a:t>            </a:t>
            </a:r>
            <a:r>
              <a:rPr lang="en-US" u="sng" dirty="0">
                <a:hlinkClick r:id="rId3"/>
              </a:rPr>
              <a:t>program.intake@usda.gov</a:t>
            </a:r>
            <a:endParaRPr lang="en-US" dirty="0"/>
          </a:p>
          <a:p>
            <a:pPr marL="0" indent="0">
              <a:buNone/>
            </a:pPr>
            <a:r>
              <a:rPr lang="en-US" dirty="0"/>
              <a:t>This institution is an equal opportunity provider.</a:t>
            </a:r>
          </a:p>
          <a:p>
            <a:pPr marL="0" indent="0">
              <a:buNone/>
            </a:pPr>
            <a:r>
              <a:rPr lang="en-US" dirty="0"/>
              <a:t>(Federal statement updated 5/18/2022)</a:t>
            </a:r>
          </a:p>
          <a:p>
            <a:pPr marL="0" indent="0">
              <a:buNone/>
            </a:pPr>
            <a:r>
              <a:rPr lang="en-US" dirty="0"/>
              <a:t>The Maine Human Rights Act prohibits discrimination because of race, color, sex, sexual orientation, age, physical or mental disability, genetic information, religion, ancestry or national origin.</a:t>
            </a:r>
            <a:br>
              <a:rPr lang="en-US" dirty="0"/>
            </a:br>
            <a:br>
              <a:rPr lang="en-US" dirty="0"/>
            </a:br>
            <a:r>
              <a:rPr lang="en-US" dirty="0"/>
              <a:t>Complaints of discrimination must be filed at the office of the Maine Human Rights Commission, 51 State House Station, Augusta, Maine 04333-0051. If you wish to file a discrimination complaint electronically, visit the Human Rights Commission website at </a:t>
            </a:r>
            <a:r>
              <a:rPr lang="en-US" u="sng" dirty="0">
                <a:hlinkClick r:id="rId4"/>
              </a:rPr>
              <a:t>https://www.maine.gov/mhrc/file/instructions</a:t>
            </a:r>
            <a:r>
              <a:rPr lang="en-US" dirty="0"/>
              <a:t> and complete an intake questionnaire. Maine is an equal opportunity provider and employer.</a:t>
            </a:r>
          </a:p>
          <a:p>
            <a:pPr marL="0" indent="0">
              <a:buNone/>
            </a:pPr>
            <a:endParaRPr lang="en-US" dirty="0"/>
          </a:p>
        </p:txBody>
      </p:sp>
      <p:sp>
        <p:nvSpPr>
          <p:cNvPr id="3" name="Slide Number Placeholder 2">
            <a:extLst>
              <a:ext uri="{FF2B5EF4-FFF2-40B4-BE49-F238E27FC236}">
                <a16:creationId xmlns:a16="http://schemas.microsoft.com/office/drawing/2014/main" id="{468DB36D-718F-A988-6882-911789704656}"/>
              </a:ext>
            </a:extLst>
          </p:cNvPr>
          <p:cNvSpPr>
            <a:spLocks noGrp="1"/>
          </p:cNvSpPr>
          <p:nvPr>
            <p:ph type="sldNum" sz="quarter" idx="12"/>
          </p:nvPr>
        </p:nvSpPr>
        <p:spPr/>
        <p:txBody>
          <a:bodyPr/>
          <a:lstStyle/>
          <a:p>
            <a:fld id="{9E113F32-3E6D-4F9A-A773-66183D9F62AD}" type="slidenum">
              <a:rPr lang="en-ID" smtClean="0"/>
              <a:pPr/>
              <a:t>52</a:t>
            </a:fld>
            <a:endParaRPr lang="en-ID" dirty="0"/>
          </a:p>
        </p:txBody>
      </p:sp>
    </p:spTree>
    <p:extLst>
      <p:ext uri="{BB962C8B-B14F-4D97-AF65-F5344CB8AC3E}">
        <p14:creationId xmlns:p14="http://schemas.microsoft.com/office/powerpoint/2010/main" val="2315501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08BF6F6-B0FA-7F07-0DE2-63D554B804F2}"/>
              </a:ext>
            </a:extLst>
          </p:cNvPr>
          <p:cNvPicPr>
            <a:picLocks noGrp="1" noChangeAspect="1"/>
          </p:cNvPicPr>
          <p:nvPr>
            <p:ph idx="1"/>
          </p:nvPr>
        </p:nvPicPr>
        <p:blipFill>
          <a:blip r:embed="rId3"/>
          <a:srcRect/>
          <a:stretch>
            <a:fillRect/>
          </a:stretch>
        </p:blipFill>
        <p:spPr>
          <a:xfrm>
            <a:off x="1957388" y="1429652"/>
            <a:ext cx="5229224" cy="3199497"/>
          </a:xfrm>
        </p:spPr>
      </p:pic>
      <p:pic>
        <p:nvPicPr>
          <p:cNvPr id="3" name="Picture 2">
            <a:extLst>
              <a:ext uri="{FF2B5EF4-FFF2-40B4-BE49-F238E27FC236}">
                <a16:creationId xmlns:a16="http://schemas.microsoft.com/office/drawing/2014/main" id="{7AB443B0-0D05-CAC5-0220-38F6C30A98E7}"/>
              </a:ext>
            </a:extLst>
          </p:cNvPr>
          <p:cNvPicPr>
            <a:picLocks noChangeAspect="1"/>
          </p:cNvPicPr>
          <p:nvPr/>
        </p:nvPicPr>
        <p:blipFill>
          <a:blip r:embed="rId4"/>
          <a:srcRect/>
          <a:stretch>
            <a:fillRect/>
          </a:stretch>
        </p:blipFill>
        <p:spPr>
          <a:xfrm>
            <a:off x="2026332" y="3029400"/>
            <a:ext cx="2030338" cy="1310893"/>
          </a:xfrm>
          <a:prstGeom prst="rect">
            <a:avLst/>
          </a:prstGeom>
          <a:noFill/>
          <a:ln cap="flat">
            <a:noFill/>
          </a:ln>
        </p:spPr>
      </p:pic>
      <p:pic>
        <p:nvPicPr>
          <p:cNvPr id="4" name="Picture 3">
            <a:extLst>
              <a:ext uri="{FF2B5EF4-FFF2-40B4-BE49-F238E27FC236}">
                <a16:creationId xmlns:a16="http://schemas.microsoft.com/office/drawing/2014/main" id="{AE0FCB0A-67B3-023F-B0F9-B055F0801E68}"/>
              </a:ext>
            </a:extLst>
          </p:cNvPr>
          <p:cNvPicPr>
            <a:picLocks noChangeAspect="1"/>
          </p:cNvPicPr>
          <p:nvPr/>
        </p:nvPicPr>
        <p:blipFill>
          <a:blip r:embed="rId5"/>
          <a:srcRect/>
          <a:stretch>
            <a:fillRect/>
          </a:stretch>
        </p:blipFill>
        <p:spPr>
          <a:xfrm>
            <a:off x="5193047" y="1384761"/>
            <a:ext cx="853676" cy="1488577"/>
          </a:xfrm>
          <a:prstGeom prst="rect">
            <a:avLst/>
          </a:prstGeom>
          <a:noFill/>
          <a:ln cap="flat">
            <a:noFill/>
          </a:ln>
        </p:spPr>
      </p:pic>
      <p:sp>
        <p:nvSpPr>
          <p:cNvPr id="5" name="TextBox 1">
            <a:extLst>
              <a:ext uri="{FF2B5EF4-FFF2-40B4-BE49-F238E27FC236}">
                <a16:creationId xmlns:a16="http://schemas.microsoft.com/office/drawing/2014/main" id="{6C6D1E69-F15A-E4E5-8501-C0E6BE69073C}"/>
              </a:ext>
            </a:extLst>
          </p:cNvPr>
          <p:cNvSpPr txBox="1"/>
          <p:nvPr/>
        </p:nvSpPr>
        <p:spPr>
          <a:xfrm>
            <a:off x="2170632" y="928566"/>
            <a:ext cx="6272613"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What the students selects. Is this Reimbursable?</a:t>
            </a:r>
            <a:endParaRPr lang="en-US" sz="2400" dirty="0">
              <a:solidFill>
                <a:srgbClr val="000000"/>
              </a:solidFill>
              <a:latin typeface="Calibri"/>
            </a:endParaRPr>
          </a:p>
        </p:txBody>
      </p:sp>
      <p:sp>
        <p:nvSpPr>
          <p:cNvPr id="6" name="Title 1">
            <a:extLst>
              <a:ext uri="{FF2B5EF4-FFF2-40B4-BE49-F238E27FC236}">
                <a16:creationId xmlns:a16="http://schemas.microsoft.com/office/drawing/2014/main" id="{03C7B357-FB24-FA34-9325-8D72E7CB2D17}"/>
              </a:ext>
            </a:extLst>
          </p:cNvPr>
          <p:cNvSpPr txBox="1">
            <a:spLocks noGrp="1"/>
          </p:cNvSpPr>
          <p:nvPr>
            <p:ph type="title"/>
          </p:nvPr>
        </p:nvSpPr>
        <p:spPr>
          <a:xfrm>
            <a:off x="1550632" y="398539"/>
            <a:ext cx="6198446" cy="518197"/>
          </a:xfrm>
        </p:spPr>
        <p:txBody>
          <a:bodyPr>
            <a:normAutofit fontScale="90000"/>
          </a:bodyPr>
          <a:lstStyle/>
          <a:p>
            <a:pPr lvl="0"/>
            <a:r>
              <a:rPr lang="en-US"/>
              <a:t>Offer Versus Serve - Breakfast</a:t>
            </a:r>
          </a:p>
        </p:txBody>
      </p:sp>
      <p:sp>
        <p:nvSpPr>
          <p:cNvPr id="7" name="Rectangle 7">
            <a:extLst>
              <a:ext uri="{FF2B5EF4-FFF2-40B4-BE49-F238E27FC236}">
                <a16:creationId xmlns:a16="http://schemas.microsoft.com/office/drawing/2014/main" id="{71FAEF46-4BFD-B557-82A1-30E7A4325CCD}"/>
              </a:ext>
            </a:extLst>
          </p:cNvPr>
          <p:cNvSpPr/>
          <p:nvPr/>
        </p:nvSpPr>
        <p:spPr>
          <a:xfrm>
            <a:off x="2280248" y="2691573"/>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eq  M/MA</a:t>
            </a:r>
          </a:p>
        </p:txBody>
      </p:sp>
      <p:sp>
        <p:nvSpPr>
          <p:cNvPr id="8" name="Rectangle 13">
            <a:extLst>
              <a:ext uri="{FF2B5EF4-FFF2-40B4-BE49-F238E27FC236}">
                <a16:creationId xmlns:a16="http://schemas.microsoft.com/office/drawing/2014/main" id="{4455F3C9-F228-2635-BA33-7B115E466C31}"/>
              </a:ext>
            </a:extLst>
          </p:cNvPr>
          <p:cNvSpPr/>
          <p:nvPr/>
        </p:nvSpPr>
        <p:spPr>
          <a:xfrm>
            <a:off x="2289054" y="2971578"/>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eq Grain</a:t>
            </a:r>
          </a:p>
        </p:txBody>
      </p:sp>
      <p:sp>
        <p:nvSpPr>
          <p:cNvPr id="9" name="Rectangle 10">
            <a:extLst>
              <a:ext uri="{FF2B5EF4-FFF2-40B4-BE49-F238E27FC236}">
                <a16:creationId xmlns:a16="http://schemas.microsoft.com/office/drawing/2014/main" id="{96376D9D-8BF4-6816-867E-3232E8AF8963}"/>
              </a:ext>
            </a:extLst>
          </p:cNvPr>
          <p:cNvSpPr/>
          <p:nvPr/>
        </p:nvSpPr>
        <p:spPr>
          <a:xfrm>
            <a:off x="5234978" y="2957677"/>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cup milk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3AA7DB6-DC2E-1FA5-459C-04775ADF8A26}"/>
              </a:ext>
            </a:extLst>
          </p:cNvPr>
          <p:cNvPicPr>
            <a:picLocks noGrp="1" noChangeAspect="1"/>
          </p:cNvPicPr>
          <p:nvPr>
            <p:ph idx="1"/>
          </p:nvPr>
        </p:nvPicPr>
        <p:blipFill>
          <a:blip r:embed="rId3"/>
          <a:srcRect/>
          <a:stretch>
            <a:fillRect/>
          </a:stretch>
        </p:blipFill>
        <p:spPr>
          <a:xfrm>
            <a:off x="1957388" y="1429652"/>
            <a:ext cx="5229224" cy="3199497"/>
          </a:xfrm>
        </p:spPr>
      </p:pic>
      <p:pic>
        <p:nvPicPr>
          <p:cNvPr id="3" name="Picture 2">
            <a:extLst>
              <a:ext uri="{FF2B5EF4-FFF2-40B4-BE49-F238E27FC236}">
                <a16:creationId xmlns:a16="http://schemas.microsoft.com/office/drawing/2014/main" id="{5040679C-A9C2-9F1F-13A9-4F516AF44E97}"/>
              </a:ext>
            </a:extLst>
          </p:cNvPr>
          <p:cNvPicPr>
            <a:picLocks noChangeAspect="1"/>
          </p:cNvPicPr>
          <p:nvPr/>
        </p:nvPicPr>
        <p:blipFill>
          <a:blip r:embed="rId4"/>
          <a:srcRect/>
          <a:stretch>
            <a:fillRect/>
          </a:stretch>
        </p:blipFill>
        <p:spPr>
          <a:xfrm>
            <a:off x="1999716" y="3029400"/>
            <a:ext cx="2030338" cy="1310893"/>
          </a:xfrm>
          <a:prstGeom prst="rect">
            <a:avLst/>
          </a:prstGeom>
          <a:noFill/>
          <a:ln cap="flat">
            <a:noFill/>
          </a:ln>
        </p:spPr>
      </p:pic>
      <p:pic>
        <p:nvPicPr>
          <p:cNvPr id="4" name="Picture 3">
            <a:extLst>
              <a:ext uri="{FF2B5EF4-FFF2-40B4-BE49-F238E27FC236}">
                <a16:creationId xmlns:a16="http://schemas.microsoft.com/office/drawing/2014/main" id="{C561DDF6-2D9C-9E9A-2FC2-A9793FCCB530}"/>
              </a:ext>
            </a:extLst>
          </p:cNvPr>
          <p:cNvPicPr>
            <a:picLocks noChangeAspect="1"/>
          </p:cNvPicPr>
          <p:nvPr/>
        </p:nvPicPr>
        <p:blipFill>
          <a:blip r:embed="rId5"/>
          <a:srcRect/>
          <a:stretch>
            <a:fillRect/>
          </a:stretch>
        </p:blipFill>
        <p:spPr>
          <a:xfrm>
            <a:off x="5239227" y="1276013"/>
            <a:ext cx="853676" cy="1488577"/>
          </a:xfrm>
          <a:prstGeom prst="rect">
            <a:avLst/>
          </a:prstGeom>
          <a:noFill/>
          <a:ln cap="flat">
            <a:noFill/>
          </a:ln>
        </p:spPr>
      </p:pic>
      <p:sp>
        <p:nvSpPr>
          <p:cNvPr id="6" name="Title 1">
            <a:extLst>
              <a:ext uri="{FF2B5EF4-FFF2-40B4-BE49-F238E27FC236}">
                <a16:creationId xmlns:a16="http://schemas.microsoft.com/office/drawing/2014/main" id="{DB3B4915-ACA5-DD97-AEF1-6614536409C2}"/>
              </a:ext>
            </a:extLst>
          </p:cNvPr>
          <p:cNvSpPr txBox="1">
            <a:spLocks noGrp="1"/>
          </p:cNvSpPr>
          <p:nvPr>
            <p:ph type="title"/>
          </p:nvPr>
        </p:nvSpPr>
        <p:spPr>
          <a:xfrm>
            <a:off x="1550632" y="398539"/>
            <a:ext cx="6198446" cy="518197"/>
          </a:xfrm>
        </p:spPr>
        <p:txBody>
          <a:bodyPr>
            <a:normAutofit fontScale="90000"/>
          </a:bodyPr>
          <a:lstStyle/>
          <a:p>
            <a:pPr lvl="0"/>
            <a:r>
              <a:rPr lang="en-US"/>
              <a:t>Offer Versus Serve - Breakfast</a:t>
            </a:r>
          </a:p>
        </p:txBody>
      </p:sp>
      <p:sp>
        <p:nvSpPr>
          <p:cNvPr id="7" name="TextBox 1">
            <a:extLst>
              <a:ext uri="{FF2B5EF4-FFF2-40B4-BE49-F238E27FC236}">
                <a16:creationId xmlns:a16="http://schemas.microsoft.com/office/drawing/2014/main" id="{53ED8102-085A-68EC-BE39-355364D433F9}"/>
              </a:ext>
            </a:extLst>
          </p:cNvPr>
          <p:cNvSpPr txBox="1"/>
          <p:nvPr/>
        </p:nvSpPr>
        <p:spPr>
          <a:xfrm>
            <a:off x="1999716" y="923250"/>
            <a:ext cx="5144568"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There are 3 items but does not include ½ cup of fruit.</a:t>
            </a:r>
            <a:endParaRPr lang="en-US" sz="2475" dirty="0">
              <a:solidFill>
                <a:srgbClr val="000000"/>
              </a:solidFill>
              <a:latin typeface="Calibri"/>
            </a:endParaRPr>
          </a:p>
        </p:txBody>
      </p:sp>
      <p:sp>
        <p:nvSpPr>
          <p:cNvPr id="8" name="TextBox 10">
            <a:extLst>
              <a:ext uri="{FF2B5EF4-FFF2-40B4-BE49-F238E27FC236}">
                <a16:creationId xmlns:a16="http://schemas.microsoft.com/office/drawing/2014/main" id="{C91BB28C-3D23-A59C-3CC4-9F4781380CE7}"/>
              </a:ext>
            </a:extLst>
          </p:cNvPr>
          <p:cNvSpPr txBox="1"/>
          <p:nvPr/>
        </p:nvSpPr>
        <p:spPr>
          <a:xfrm>
            <a:off x="4352480" y="3428494"/>
            <a:ext cx="1522935" cy="536750"/>
          </a:xfrm>
          <a:prstGeom prst="rect">
            <a:avLst/>
          </a:prstGeom>
          <a:solidFill>
            <a:srgbClr val="FFFFFF"/>
          </a:solid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3038" b="1" dirty="0">
                <a:solidFill>
                  <a:srgbClr val="FF0000"/>
                </a:solidFill>
                <a:latin typeface="Calibri"/>
              </a:rPr>
              <a:t>NO</a:t>
            </a:r>
            <a:r>
              <a:rPr lang="en-US" sz="3038" dirty="0">
                <a:solidFill>
                  <a:srgbClr val="000000"/>
                </a:solidFill>
                <a:latin typeface="Calibri"/>
              </a:rPr>
              <a:t> </a:t>
            </a:r>
          </a:p>
        </p:txBody>
      </p:sp>
      <p:sp>
        <p:nvSpPr>
          <p:cNvPr id="5" name="Rectangle 10">
            <a:extLst>
              <a:ext uri="{FF2B5EF4-FFF2-40B4-BE49-F238E27FC236}">
                <a16:creationId xmlns:a16="http://schemas.microsoft.com/office/drawing/2014/main" id="{7D4998CB-D8B7-D5A2-BFD0-67FD5F3D6513}"/>
              </a:ext>
            </a:extLst>
          </p:cNvPr>
          <p:cNvSpPr/>
          <p:nvPr/>
        </p:nvSpPr>
        <p:spPr>
          <a:xfrm>
            <a:off x="5258871" y="2830438"/>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cup milk</a:t>
            </a:r>
          </a:p>
        </p:txBody>
      </p:sp>
      <p:sp>
        <p:nvSpPr>
          <p:cNvPr id="9" name="Rectangle 7">
            <a:extLst>
              <a:ext uri="{FF2B5EF4-FFF2-40B4-BE49-F238E27FC236}">
                <a16:creationId xmlns:a16="http://schemas.microsoft.com/office/drawing/2014/main" id="{6933F486-33FA-A84D-8D7C-03C3F5EA1738}"/>
              </a:ext>
            </a:extLst>
          </p:cNvPr>
          <p:cNvSpPr/>
          <p:nvPr/>
        </p:nvSpPr>
        <p:spPr>
          <a:xfrm>
            <a:off x="2280248" y="2691573"/>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eq  M/MA</a:t>
            </a:r>
          </a:p>
        </p:txBody>
      </p:sp>
      <p:sp>
        <p:nvSpPr>
          <p:cNvPr id="10" name="Rectangle 13">
            <a:extLst>
              <a:ext uri="{FF2B5EF4-FFF2-40B4-BE49-F238E27FC236}">
                <a16:creationId xmlns:a16="http://schemas.microsoft.com/office/drawing/2014/main" id="{07D6A364-0CEB-F9A5-F9BE-F514FD1FDB23}"/>
              </a:ext>
            </a:extLst>
          </p:cNvPr>
          <p:cNvSpPr/>
          <p:nvPr/>
        </p:nvSpPr>
        <p:spPr>
          <a:xfrm>
            <a:off x="2289054" y="2971578"/>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oz eq Grain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760EEF7-F367-1348-FC95-925E850A24B8}"/>
              </a:ext>
            </a:extLst>
          </p:cNvPr>
          <p:cNvPicPr>
            <a:picLocks noGrp="1" noChangeAspect="1"/>
          </p:cNvPicPr>
          <p:nvPr>
            <p:ph idx="1"/>
          </p:nvPr>
        </p:nvPicPr>
        <p:blipFill>
          <a:blip r:embed="rId3"/>
          <a:srcRect/>
          <a:stretch>
            <a:fillRect/>
          </a:stretch>
        </p:blipFill>
        <p:spPr>
          <a:xfrm>
            <a:off x="1957388" y="1429652"/>
            <a:ext cx="5229224" cy="3199497"/>
          </a:xfrm>
        </p:spPr>
      </p:pic>
      <p:pic>
        <p:nvPicPr>
          <p:cNvPr id="3" name="Picture 4">
            <a:extLst>
              <a:ext uri="{FF2B5EF4-FFF2-40B4-BE49-F238E27FC236}">
                <a16:creationId xmlns:a16="http://schemas.microsoft.com/office/drawing/2014/main" id="{846C5AEC-1996-1082-DDA1-E26FE6553214}"/>
              </a:ext>
            </a:extLst>
          </p:cNvPr>
          <p:cNvPicPr>
            <a:picLocks noChangeAspect="1"/>
          </p:cNvPicPr>
          <p:nvPr/>
        </p:nvPicPr>
        <p:blipFill>
          <a:blip r:embed="rId4"/>
          <a:srcRect/>
          <a:stretch>
            <a:fillRect/>
          </a:stretch>
        </p:blipFill>
        <p:spPr>
          <a:xfrm>
            <a:off x="3659578" y="1797838"/>
            <a:ext cx="1159070" cy="829564"/>
          </a:xfrm>
          <a:prstGeom prst="rect">
            <a:avLst/>
          </a:prstGeom>
          <a:noFill/>
          <a:ln cap="flat">
            <a:noFill/>
          </a:ln>
        </p:spPr>
      </p:pic>
      <p:pic>
        <p:nvPicPr>
          <p:cNvPr id="4" name="Picture 6">
            <a:extLst>
              <a:ext uri="{FF2B5EF4-FFF2-40B4-BE49-F238E27FC236}">
                <a16:creationId xmlns:a16="http://schemas.microsoft.com/office/drawing/2014/main" id="{929CFF01-2A64-D6BB-3CC7-A5DE33A0BB28}"/>
              </a:ext>
            </a:extLst>
          </p:cNvPr>
          <p:cNvPicPr>
            <a:picLocks noChangeAspect="1"/>
          </p:cNvPicPr>
          <p:nvPr/>
        </p:nvPicPr>
        <p:blipFill>
          <a:blip r:embed="rId5"/>
          <a:srcRect/>
          <a:stretch>
            <a:fillRect/>
          </a:stretch>
        </p:blipFill>
        <p:spPr>
          <a:xfrm>
            <a:off x="2139646" y="1742186"/>
            <a:ext cx="1337666" cy="1172464"/>
          </a:xfrm>
          <a:prstGeom prst="rect">
            <a:avLst/>
          </a:prstGeom>
          <a:noFill/>
          <a:ln cap="flat">
            <a:noFill/>
          </a:ln>
        </p:spPr>
      </p:pic>
      <p:pic>
        <p:nvPicPr>
          <p:cNvPr id="5" name="Picture 3">
            <a:extLst>
              <a:ext uri="{FF2B5EF4-FFF2-40B4-BE49-F238E27FC236}">
                <a16:creationId xmlns:a16="http://schemas.microsoft.com/office/drawing/2014/main" id="{42FBF431-7079-7A5B-108E-3760589AA83A}"/>
              </a:ext>
            </a:extLst>
          </p:cNvPr>
          <p:cNvPicPr>
            <a:picLocks noChangeAspect="1"/>
          </p:cNvPicPr>
          <p:nvPr/>
        </p:nvPicPr>
        <p:blipFill>
          <a:blip r:embed="rId6"/>
          <a:srcRect/>
          <a:stretch>
            <a:fillRect/>
          </a:stretch>
        </p:blipFill>
        <p:spPr>
          <a:xfrm>
            <a:off x="5272278" y="1296823"/>
            <a:ext cx="853676" cy="1488577"/>
          </a:xfrm>
          <a:prstGeom prst="rect">
            <a:avLst/>
          </a:prstGeom>
          <a:noFill/>
          <a:ln cap="flat">
            <a:noFill/>
          </a:ln>
        </p:spPr>
      </p:pic>
      <p:sp>
        <p:nvSpPr>
          <p:cNvPr id="6" name="Title 1">
            <a:extLst>
              <a:ext uri="{FF2B5EF4-FFF2-40B4-BE49-F238E27FC236}">
                <a16:creationId xmlns:a16="http://schemas.microsoft.com/office/drawing/2014/main" id="{4C625E7A-7DFE-75AD-4F9F-66DD4949929C}"/>
              </a:ext>
            </a:extLst>
          </p:cNvPr>
          <p:cNvSpPr txBox="1">
            <a:spLocks noGrp="1"/>
          </p:cNvSpPr>
          <p:nvPr>
            <p:ph type="title"/>
          </p:nvPr>
        </p:nvSpPr>
        <p:spPr>
          <a:xfrm>
            <a:off x="1550632" y="398539"/>
            <a:ext cx="6198446" cy="518197"/>
          </a:xfrm>
        </p:spPr>
        <p:txBody>
          <a:bodyPr>
            <a:normAutofit fontScale="90000"/>
          </a:bodyPr>
          <a:lstStyle/>
          <a:p>
            <a:pPr lvl="0"/>
            <a:r>
              <a:rPr lang="en-US"/>
              <a:t>Offer Versus Serve - Breakfast</a:t>
            </a:r>
          </a:p>
        </p:txBody>
      </p:sp>
      <p:sp>
        <p:nvSpPr>
          <p:cNvPr id="9" name="TextBox 1">
            <a:extLst>
              <a:ext uri="{FF2B5EF4-FFF2-40B4-BE49-F238E27FC236}">
                <a16:creationId xmlns:a16="http://schemas.microsoft.com/office/drawing/2014/main" id="{A9E6A086-E7E9-4D9C-9A5C-DBB7B0500DAF}"/>
              </a:ext>
            </a:extLst>
          </p:cNvPr>
          <p:cNvSpPr txBox="1"/>
          <p:nvPr/>
        </p:nvSpPr>
        <p:spPr>
          <a:xfrm>
            <a:off x="2213360" y="928559"/>
            <a:ext cx="4768554"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What the students selects. Is this Reimbursable?</a:t>
            </a:r>
            <a:endParaRPr lang="en-US" sz="2475" dirty="0">
              <a:solidFill>
                <a:srgbClr val="000000"/>
              </a:solidFill>
              <a:latin typeface="Calibri"/>
            </a:endParaRPr>
          </a:p>
        </p:txBody>
      </p:sp>
      <p:sp>
        <p:nvSpPr>
          <p:cNvPr id="7" name="Rectangle 8">
            <a:extLst>
              <a:ext uri="{FF2B5EF4-FFF2-40B4-BE49-F238E27FC236}">
                <a16:creationId xmlns:a16="http://schemas.microsoft.com/office/drawing/2014/main" id="{544C24C4-38A3-B98A-7722-8DF326AD2F5E}"/>
              </a:ext>
            </a:extLst>
          </p:cNvPr>
          <p:cNvSpPr/>
          <p:nvPr/>
        </p:nvSpPr>
        <p:spPr>
          <a:xfrm>
            <a:off x="3757612" y="2625551"/>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Fruit</a:t>
            </a:r>
          </a:p>
        </p:txBody>
      </p:sp>
      <p:sp>
        <p:nvSpPr>
          <p:cNvPr id="8" name="Rectangle 8">
            <a:extLst>
              <a:ext uri="{FF2B5EF4-FFF2-40B4-BE49-F238E27FC236}">
                <a16:creationId xmlns:a16="http://schemas.microsoft.com/office/drawing/2014/main" id="{445F9351-A52E-455E-2B8C-B0541F111905}"/>
              </a:ext>
            </a:extLst>
          </p:cNvPr>
          <p:cNvSpPr/>
          <p:nvPr/>
        </p:nvSpPr>
        <p:spPr>
          <a:xfrm>
            <a:off x="2401285" y="2891655"/>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Fruit</a:t>
            </a:r>
          </a:p>
        </p:txBody>
      </p:sp>
      <p:sp>
        <p:nvSpPr>
          <p:cNvPr id="10" name="Rectangle 10">
            <a:extLst>
              <a:ext uri="{FF2B5EF4-FFF2-40B4-BE49-F238E27FC236}">
                <a16:creationId xmlns:a16="http://schemas.microsoft.com/office/drawing/2014/main" id="{DC972C77-B951-B887-0AB3-DAC72CA96475}"/>
              </a:ext>
            </a:extLst>
          </p:cNvPr>
          <p:cNvSpPr/>
          <p:nvPr/>
        </p:nvSpPr>
        <p:spPr>
          <a:xfrm>
            <a:off x="5258871" y="2830438"/>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1 cup milk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8DDDFCB-8A2E-343B-758C-FC1B8E02839C}"/>
              </a:ext>
            </a:extLst>
          </p:cNvPr>
          <p:cNvPicPr>
            <a:picLocks noGrp="1" noChangeAspect="1"/>
          </p:cNvPicPr>
          <p:nvPr>
            <p:ph idx="1"/>
          </p:nvPr>
        </p:nvPicPr>
        <p:blipFill>
          <a:blip r:embed="rId3"/>
          <a:srcRect/>
          <a:stretch>
            <a:fillRect/>
          </a:stretch>
        </p:blipFill>
        <p:spPr>
          <a:xfrm>
            <a:off x="1957388" y="1429652"/>
            <a:ext cx="5229224" cy="3199497"/>
          </a:xfrm>
        </p:spPr>
      </p:pic>
      <p:pic>
        <p:nvPicPr>
          <p:cNvPr id="3" name="Picture 4">
            <a:extLst>
              <a:ext uri="{FF2B5EF4-FFF2-40B4-BE49-F238E27FC236}">
                <a16:creationId xmlns:a16="http://schemas.microsoft.com/office/drawing/2014/main" id="{F85D7B8C-A8AD-E2E0-0127-0D43938E1DA6}"/>
              </a:ext>
            </a:extLst>
          </p:cNvPr>
          <p:cNvPicPr>
            <a:picLocks noChangeAspect="1"/>
          </p:cNvPicPr>
          <p:nvPr/>
        </p:nvPicPr>
        <p:blipFill>
          <a:blip r:embed="rId4"/>
          <a:srcRect/>
          <a:stretch>
            <a:fillRect/>
          </a:stretch>
        </p:blipFill>
        <p:spPr>
          <a:xfrm>
            <a:off x="3635184" y="1885909"/>
            <a:ext cx="1159070" cy="829564"/>
          </a:xfrm>
          <a:prstGeom prst="rect">
            <a:avLst/>
          </a:prstGeom>
          <a:noFill/>
          <a:ln cap="flat">
            <a:noFill/>
          </a:ln>
        </p:spPr>
      </p:pic>
      <p:pic>
        <p:nvPicPr>
          <p:cNvPr id="4" name="Picture 6">
            <a:extLst>
              <a:ext uri="{FF2B5EF4-FFF2-40B4-BE49-F238E27FC236}">
                <a16:creationId xmlns:a16="http://schemas.microsoft.com/office/drawing/2014/main" id="{7A305F90-CC91-A4A0-57AE-1A0F8690E77C}"/>
              </a:ext>
            </a:extLst>
          </p:cNvPr>
          <p:cNvPicPr>
            <a:picLocks noChangeAspect="1"/>
          </p:cNvPicPr>
          <p:nvPr/>
        </p:nvPicPr>
        <p:blipFill>
          <a:blip r:embed="rId5"/>
          <a:srcRect/>
          <a:stretch>
            <a:fillRect/>
          </a:stretch>
        </p:blipFill>
        <p:spPr>
          <a:xfrm>
            <a:off x="2223307" y="1794601"/>
            <a:ext cx="1337666" cy="1172464"/>
          </a:xfrm>
          <a:prstGeom prst="rect">
            <a:avLst/>
          </a:prstGeom>
          <a:noFill/>
          <a:ln cap="flat">
            <a:noFill/>
          </a:ln>
        </p:spPr>
      </p:pic>
      <p:pic>
        <p:nvPicPr>
          <p:cNvPr id="5" name="Picture 3">
            <a:extLst>
              <a:ext uri="{FF2B5EF4-FFF2-40B4-BE49-F238E27FC236}">
                <a16:creationId xmlns:a16="http://schemas.microsoft.com/office/drawing/2014/main" id="{946F7541-C515-E213-D785-E1DD594C41B9}"/>
              </a:ext>
            </a:extLst>
          </p:cNvPr>
          <p:cNvPicPr>
            <a:picLocks noChangeAspect="1"/>
          </p:cNvPicPr>
          <p:nvPr/>
        </p:nvPicPr>
        <p:blipFill>
          <a:blip r:embed="rId6"/>
          <a:srcRect/>
          <a:stretch>
            <a:fillRect/>
          </a:stretch>
        </p:blipFill>
        <p:spPr>
          <a:xfrm>
            <a:off x="5156192" y="1429653"/>
            <a:ext cx="853676" cy="1488577"/>
          </a:xfrm>
          <a:prstGeom prst="rect">
            <a:avLst/>
          </a:prstGeom>
          <a:noFill/>
          <a:ln cap="flat">
            <a:noFill/>
          </a:ln>
        </p:spPr>
      </p:pic>
      <p:sp>
        <p:nvSpPr>
          <p:cNvPr id="6" name="Title 1">
            <a:extLst>
              <a:ext uri="{FF2B5EF4-FFF2-40B4-BE49-F238E27FC236}">
                <a16:creationId xmlns:a16="http://schemas.microsoft.com/office/drawing/2014/main" id="{A573D7D2-7A1B-EBFD-9C9D-9FA84F294D2C}"/>
              </a:ext>
            </a:extLst>
          </p:cNvPr>
          <p:cNvSpPr txBox="1">
            <a:spLocks noGrp="1"/>
          </p:cNvSpPr>
          <p:nvPr>
            <p:ph type="title"/>
          </p:nvPr>
        </p:nvSpPr>
        <p:spPr>
          <a:xfrm>
            <a:off x="1550632" y="398539"/>
            <a:ext cx="6198446" cy="518197"/>
          </a:xfrm>
        </p:spPr>
        <p:txBody>
          <a:bodyPr>
            <a:normAutofit fontScale="90000"/>
          </a:bodyPr>
          <a:lstStyle/>
          <a:p>
            <a:pPr lvl="0"/>
            <a:r>
              <a:rPr lang="en-US"/>
              <a:t>Offer Versus Serve - Breakfast</a:t>
            </a:r>
          </a:p>
        </p:txBody>
      </p:sp>
      <p:sp>
        <p:nvSpPr>
          <p:cNvPr id="7" name="TextBox 10">
            <a:extLst>
              <a:ext uri="{FF2B5EF4-FFF2-40B4-BE49-F238E27FC236}">
                <a16:creationId xmlns:a16="http://schemas.microsoft.com/office/drawing/2014/main" id="{967BA7B5-11F2-E7BA-1AF8-BD783DA1BEE5}"/>
              </a:ext>
            </a:extLst>
          </p:cNvPr>
          <p:cNvSpPr txBox="1"/>
          <p:nvPr/>
        </p:nvSpPr>
        <p:spPr>
          <a:xfrm>
            <a:off x="2223306" y="3434500"/>
            <a:ext cx="1522935" cy="536750"/>
          </a:xfrm>
          <a:prstGeom prst="rect">
            <a:avLst/>
          </a:prstGeom>
          <a:solidFill>
            <a:srgbClr val="FFFFFF"/>
          </a:solid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en-US" sz="3038" b="1">
                <a:solidFill>
                  <a:srgbClr val="00B050"/>
                </a:solidFill>
                <a:latin typeface="Calibri"/>
              </a:rPr>
              <a:t>YES</a:t>
            </a:r>
            <a:r>
              <a:rPr lang="en-US" sz="3038">
                <a:solidFill>
                  <a:srgbClr val="000000"/>
                </a:solidFill>
                <a:latin typeface="Calibri"/>
              </a:rPr>
              <a:t> </a:t>
            </a:r>
          </a:p>
        </p:txBody>
      </p:sp>
      <p:sp>
        <p:nvSpPr>
          <p:cNvPr id="8" name="TextBox 1">
            <a:extLst>
              <a:ext uri="{FF2B5EF4-FFF2-40B4-BE49-F238E27FC236}">
                <a16:creationId xmlns:a16="http://schemas.microsoft.com/office/drawing/2014/main" id="{BA1A0BDD-439E-1911-ECFD-2FFD1FEE7991}"/>
              </a:ext>
            </a:extLst>
          </p:cNvPr>
          <p:cNvSpPr txBox="1"/>
          <p:nvPr/>
        </p:nvSpPr>
        <p:spPr>
          <a:xfrm>
            <a:off x="2521411" y="1007022"/>
            <a:ext cx="5144568"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n-US" dirty="0">
                <a:solidFill>
                  <a:srgbClr val="000000"/>
                </a:solidFill>
                <a:latin typeface="Calibri"/>
              </a:rPr>
              <a:t>There are 3 items including ½ cup of fruit.</a:t>
            </a:r>
            <a:endParaRPr lang="en-US" sz="2475" dirty="0">
              <a:solidFill>
                <a:srgbClr val="000000"/>
              </a:solidFill>
              <a:latin typeface="Calibri"/>
            </a:endParaRPr>
          </a:p>
        </p:txBody>
      </p:sp>
      <p:sp>
        <p:nvSpPr>
          <p:cNvPr id="9" name="Rectangle 8">
            <a:extLst>
              <a:ext uri="{FF2B5EF4-FFF2-40B4-BE49-F238E27FC236}">
                <a16:creationId xmlns:a16="http://schemas.microsoft.com/office/drawing/2014/main" id="{6B160E0E-9B15-56B0-CAB2-507C0963D802}"/>
              </a:ext>
            </a:extLst>
          </p:cNvPr>
          <p:cNvSpPr/>
          <p:nvPr/>
        </p:nvSpPr>
        <p:spPr>
          <a:xfrm>
            <a:off x="3757612" y="2625551"/>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Fruit</a:t>
            </a:r>
          </a:p>
        </p:txBody>
      </p:sp>
      <p:sp>
        <p:nvSpPr>
          <p:cNvPr id="10" name="Rectangle 8">
            <a:extLst>
              <a:ext uri="{FF2B5EF4-FFF2-40B4-BE49-F238E27FC236}">
                <a16:creationId xmlns:a16="http://schemas.microsoft.com/office/drawing/2014/main" id="{F0F9E5FD-DFEA-FD13-A50E-8DE1751A66AB}"/>
              </a:ext>
            </a:extLst>
          </p:cNvPr>
          <p:cNvSpPr/>
          <p:nvPr/>
        </p:nvSpPr>
        <p:spPr>
          <a:xfrm>
            <a:off x="2450518" y="2896858"/>
            <a:ext cx="814388" cy="266104"/>
          </a:xfrm>
          <a:prstGeom prst="rect">
            <a:avLst/>
          </a:prstGeom>
          <a:solidFill>
            <a:srgbClr val="F4EF11"/>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r>
              <a:rPr lang="en-US" sz="1013" b="1" dirty="0">
                <a:solidFill>
                  <a:srgbClr val="000000"/>
                </a:solidFill>
                <a:latin typeface="Calibri"/>
              </a:rPr>
              <a:t>½ cup Fruit</a:t>
            </a:r>
          </a:p>
        </p:txBody>
      </p:sp>
    </p:spTree>
  </p:cSld>
  <p:clrMapOvr>
    <a:masterClrMapping/>
  </p:clrMapOvr>
</p:sld>
</file>

<file path=ppt/theme/theme1.xml><?xml version="1.0" encoding="utf-8"?>
<a:theme xmlns:a="http://schemas.openxmlformats.org/drawingml/2006/main" name="Office Theme">
  <a:themeElements>
    <a:clrScheme name="Univeristy Education">
      <a:dk1>
        <a:sysClr val="windowText" lastClr="000000"/>
      </a:dk1>
      <a:lt1>
        <a:sysClr val="window" lastClr="FFFFFF"/>
      </a:lt1>
      <a:dk2>
        <a:srgbClr val="3F3F3F"/>
      </a:dk2>
      <a:lt2>
        <a:srgbClr val="E7E6E6"/>
      </a:lt2>
      <a:accent1>
        <a:srgbClr val="2F5496"/>
      </a:accent1>
      <a:accent2>
        <a:srgbClr val="FFC000"/>
      </a:accent2>
      <a:accent3>
        <a:srgbClr val="A5A5A5"/>
      </a:accent3>
      <a:accent4>
        <a:srgbClr val="D8D8D8"/>
      </a:accent4>
      <a:accent5>
        <a:srgbClr val="FFFFFF"/>
      </a:accent5>
      <a:accent6>
        <a:srgbClr val="7F7F7F"/>
      </a:accent6>
      <a:hlink>
        <a:srgbClr val="0563C1"/>
      </a:hlink>
      <a:folHlink>
        <a:srgbClr val="954F72"/>
      </a:folHlink>
    </a:clrScheme>
    <a:fontScheme name="Custom 2">
      <a:majorFont>
        <a:latin typeface="Montserra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99A4039A44494392F3C6644174EFD4" ma:contentTypeVersion="17" ma:contentTypeDescription="Create a new document." ma:contentTypeScope="" ma:versionID="4c70364f81099f1f955b8d54a5564545">
  <xsd:schema xmlns:xsd="http://www.w3.org/2001/XMLSchema" xmlns:xs="http://www.w3.org/2001/XMLSchema" xmlns:p="http://schemas.microsoft.com/office/2006/metadata/properties" xmlns:ns2="d88a5585-8329-475e-b2d5-3ecaed923975" xmlns:ns3="8e4d829d-fbfb-4b2f-b3ff-512c8664d3e8" targetNamespace="http://schemas.microsoft.com/office/2006/metadata/properties" ma:root="true" ma:fieldsID="27700258b162cd936c08902e4b68cde6" ns2:_="" ns3:_="">
    <xsd:import namespace="d88a5585-8329-475e-b2d5-3ecaed923975"/>
    <xsd:import namespace="8e4d829d-fbfb-4b2f-b3ff-512c8664d3e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Not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ie8f5300a76e4615ac8677561665fe8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8a5585-8329-475e-b2d5-3ecaed9239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Notes" ma:index="14" nillable="true" ma:displayName="Notes" ma:format="Dropdown" ma:internalName="Notes">
      <xsd:simpleType>
        <xsd:restriction base="dms:Text">
          <xsd:maxLength value="255"/>
        </xsd:restrictio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e407dca-7e10-41d8-9780-494ed3966f68"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ie8f5300a76e4615ac8677561665fe8e" ma:index="24" nillable="true" ma:taxonomy="true" ma:internalName="ie8f5300a76e4615ac8677561665fe8e" ma:taxonomyFieldName="Metadata" ma:displayName="Metadata" ma:default="" ma:fieldId="{2e8f5300-a76e-4615-ac86-77561665fe8e}" ma:sspId="8e407dca-7e10-41d8-9780-494ed3966f68" ma:termSetId="548a93fa-6488-4950-9383-a5b0d998091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e4d829d-fbfb-4b2f-b3ff-512c8664d3e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01382a6-fd2a-4255-8c6f-25838e23e578}" ma:internalName="TaxCatchAll" ma:showField="CatchAllData" ma:web="8e4d829d-fbfb-4b2f-b3ff-512c8664d3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e4d829d-fbfb-4b2f-b3ff-512c8664d3e8" xsi:nil="true"/>
    <Notes xmlns="d88a5585-8329-475e-b2d5-3ecaed923975" xsi:nil="true"/>
    <ie8f5300a76e4615ac8677561665fe8e xmlns="d88a5585-8329-475e-b2d5-3ecaed923975">
      <Terms xmlns="http://schemas.microsoft.com/office/infopath/2007/PartnerControls"/>
    </ie8f5300a76e4615ac8677561665fe8e>
    <lcf76f155ced4ddcb4097134ff3c332f xmlns="d88a5585-8329-475e-b2d5-3ecaed92397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D98D2CB-5409-49D7-8AEE-6262C54DB4F1}"/>
</file>

<file path=customXml/itemProps2.xml><?xml version="1.0" encoding="utf-8"?>
<ds:datastoreItem xmlns:ds="http://schemas.openxmlformats.org/officeDocument/2006/customXml" ds:itemID="{72508797-715F-46A7-B0FB-1E8F3A81849C}"/>
</file>

<file path=customXml/itemProps3.xml><?xml version="1.0" encoding="utf-8"?>
<ds:datastoreItem xmlns:ds="http://schemas.openxmlformats.org/officeDocument/2006/customXml" ds:itemID="{B90B4406-0008-47BE-8FEA-05D0A549FD98}"/>
</file>

<file path=docProps/app.xml><?xml version="1.0" encoding="utf-8"?>
<Properties xmlns="http://schemas.openxmlformats.org/officeDocument/2006/extended-properties" xmlns:vt="http://schemas.openxmlformats.org/officeDocument/2006/docPropsVTypes">
  <Template>Office Theme</Template>
  <TotalTime>4464</TotalTime>
  <Words>3263</Words>
  <Application>Microsoft Office PowerPoint</Application>
  <PresentationFormat>On-screen Show (16:9)</PresentationFormat>
  <Paragraphs>486</Paragraphs>
  <Slides>53</Slides>
  <Notes>50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Arial Black</vt:lpstr>
      <vt:lpstr>Calibri</vt:lpstr>
      <vt:lpstr>Calibri Regular</vt:lpstr>
      <vt:lpstr>Montserrat</vt:lpstr>
      <vt:lpstr>Montserrat Bold</vt:lpstr>
      <vt:lpstr>Wingdings</vt:lpstr>
      <vt:lpstr>Office Theme</vt:lpstr>
      <vt:lpstr>PowerPoint Presentation</vt:lpstr>
      <vt:lpstr>Offer Versus Serve at Breakfast</vt:lpstr>
      <vt:lpstr>PowerPoint Presentation</vt:lpstr>
      <vt:lpstr>OVS: Fruit at Breakfast</vt:lpstr>
      <vt:lpstr>Offer Versus Serve - Breakfast</vt:lpstr>
      <vt:lpstr>Offer Versus Serve - Breakfast</vt:lpstr>
      <vt:lpstr>Offer Versus Serve - Breakfast</vt:lpstr>
      <vt:lpstr>Offer Versus Serve - Breakfast</vt:lpstr>
      <vt:lpstr>Offer Versus Serve - Breakfast</vt:lpstr>
      <vt:lpstr>Offer Versus Serve - Breakfast</vt:lpstr>
      <vt:lpstr>Offer Versus Serve - Breakfast</vt:lpstr>
      <vt:lpstr>Offer Versus Serve - Breakfast</vt:lpstr>
      <vt:lpstr>Offer Versus Serve - Breakfast</vt:lpstr>
      <vt:lpstr>PowerPoint Presentation</vt:lpstr>
      <vt:lpstr>Offer Versus Serve - Breakfast</vt:lpstr>
      <vt:lpstr>Offer Versus Serve - Breakfast</vt:lpstr>
      <vt:lpstr>Offer Versus Serve - Breakfast</vt:lpstr>
      <vt:lpstr>Offer Versus Serve - Breakfast</vt:lpstr>
      <vt:lpstr>Offer Versus Serve - Breakfast</vt:lpstr>
      <vt:lpstr>Offer Versus Serve - Breakfast</vt:lpstr>
      <vt:lpstr>Offer Versus Serve - Breakfast</vt:lpstr>
      <vt:lpstr>Offer Versus Serve - Breakfast</vt:lpstr>
      <vt:lpstr>Offer Versus Serve - Breakfast</vt:lpstr>
      <vt:lpstr>Offer Versus Serve - Breakfast</vt:lpstr>
      <vt:lpstr>Offer Versus Serve - Breakfast</vt:lpstr>
      <vt:lpstr>Offer Versus Serve - Breakfast</vt:lpstr>
      <vt:lpstr>Offer Versus Serve - Breakfast</vt:lpstr>
      <vt:lpstr>Offer Versus Serve - Breakfast</vt:lpstr>
      <vt:lpstr>Offer Versus Serve - Breakfast</vt:lpstr>
      <vt:lpstr>Review OVS at Lunch</vt:lpstr>
      <vt:lpstr>Offer Versus Serve - Lunch</vt:lpstr>
      <vt:lpstr>Offer Versus Serve - Lunch</vt:lpstr>
      <vt:lpstr>Offer Versus Serve - Lunch</vt:lpstr>
      <vt:lpstr>Offer Versus Serve - Lunch</vt:lpstr>
      <vt:lpstr>Offer Versus Serve - Lunch</vt:lpstr>
      <vt:lpstr>Offer Versus Serve - Lunch</vt:lpstr>
      <vt:lpstr>Offer Versus Serve - Lunch</vt:lpstr>
      <vt:lpstr>Offer Versus Serve - Lunch</vt:lpstr>
      <vt:lpstr>Offer Versus Serve - Lunch</vt:lpstr>
      <vt:lpstr>Offer Versus Serve - Lunch</vt:lpstr>
      <vt:lpstr>Offer Versus Serve - Lunch</vt:lpstr>
      <vt:lpstr>Offer Versus Serve - Lunch</vt:lpstr>
      <vt:lpstr>Offer Versus Serve - Lunch</vt:lpstr>
      <vt:lpstr>Offer Versus Serve - Lunch</vt:lpstr>
      <vt:lpstr>Offer Versus Serve - Lunch</vt:lpstr>
      <vt:lpstr>Offer Versus Serve - Lunch</vt:lpstr>
      <vt:lpstr>Offer Versus Serve - Lunch</vt:lpstr>
      <vt:lpstr>Offer Versus Serve - Lunch</vt:lpstr>
      <vt:lpstr>Offer Versus Serve - Lunch</vt:lpstr>
      <vt:lpstr>Offer Versus Serve - Lunch</vt:lpstr>
      <vt:lpstr>Offer Versus Serve - Lunch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Pathfinder</dc:creator>
  <cp:lastModifiedBy>Platt, Sarah D</cp:lastModifiedBy>
  <cp:revision>68</cp:revision>
  <dcterms:created xsi:type="dcterms:W3CDTF">2021-12-24T08:16:49Z</dcterms:created>
  <dcterms:modified xsi:type="dcterms:W3CDTF">2025-10-16T19:40:56Z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0x010100E199A4039A44494392F3C6644174EFD4</vt:lpwstr>
  </property>
</Properties>
</file>