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omments/modernComment_11F_AFD40245.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8"/>
  </p:notesMasterIdLst>
  <p:sldIdLst>
    <p:sldId id="283" r:id="rId5"/>
    <p:sldId id="284" r:id="rId6"/>
    <p:sldId id="319" r:id="rId7"/>
    <p:sldId id="306" r:id="rId8"/>
    <p:sldId id="286" r:id="rId9"/>
    <p:sldId id="312" r:id="rId10"/>
    <p:sldId id="307" r:id="rId11"/>
    <p:sldId id="287" r:id="rId12"/>
    <p:sldId id="289" r:id="rId13"/>
    <p:sldId id="290" r:id="rId14"/>
    <p:sldId id="310" r:id="rId15"/>
    <p:sldId id="291" r:id="rId16"/>
    <p:sldId id="292" r:id="rId17"/>
    <p:sldId id="294" r:id="rId18"/>
    <p:sldId id="293" r:id="rId19"/>
    <p:sldId id="296" r:id="rId20"/>
    <p:sldId id="297" r:id="rId21"/>
    <p:sldId id="311" r:id="rId22"/>
    <p:sldId id="298" r:id="rId23"/>
    <p:sldId id="301" r:id="rId24"/>
    <p:sldId id="302" r:id="rId25"/>
    <p:sldId id="303" r:id="rId26"/>
    <p:sldId id="295" r:id="rId27"/>
    <p:sldId id="308" r:id="rId28"/>
    <p:sldId id="272" r:id="rId29"/>
    <p:sldId id="274" r:id="rId30"/>
    <p:sldId id="313" r:id="rId31"/>
    <p:sldId id="320" r:id="rId32"/>
    <p:sldId id="314" r:id="rId33"/>
    <p:sldId id="318" r:id="rId34"/>
    <p:sldId id="315" r:id="rId35"/>
    <p:sldId id="317" r:id="rId36"/>
    <p:sldId id="316"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8B2BB0F-ACB0-CB84-2A2D-D9D536040A43}" name="Forster, Sarah" initials="FS" userId="S::sarah.forster@maine.gov::8030d205-414e-4204-9d72-4f4272e0087a" providerId="AD"/>
  <p188:author id="{7948B8E5-F674-31B3-0586-7D173477B2FA}" name="Adley, Mary" initials="AM" userId="S::mary.adley@maine.gov::46eff008-b6fd-49fb-9c93-274dcfe212b1" providerId="AD"/>
  <p188:author id="{8D7C51FB-297E-4604-89A7-5EBD97513961}" name="Shea, Bear" initials="SB" userId="S::W.Bear.Shea@maine.gov::cacf83d4-34fc-4c4b-868d-e927ed5aa814"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2B5880"/>
    <a:srgbClr val="8A2E13"/>
    <a:srgbClr val="EFF2F5"/>
    <a:srgbClr val="162C40"/>
    <a:srgbClr val="EAEEF2"/>
    <a:srgbClr val="E0E6EC"/>
    <a:srgbClr val="EEE6DF"/>
    <a:srgbClr val="548D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7E6EFA-0CC4-463E-8010-61E217EF02BE}" v="2014" dt="2023-08-31T19:21:00.152"/>
    <p1510:client id="{83D3378F-3B81-543C-FBAC-667F3467C752}" v="295" dt="2023-08-30T22:45:18.8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a, Bear" userId="cacf83d4-34fc-4c4b-868d-e927ed5aa814" providerId="ADAL" clId="{B36448D7-3F30-4D57-9A34-8BE4940C5617}"/>
    <pc:docChg chg="undo custSel">
      <pc:chgData name="Shea, Bear" userId="cacf83d4-34fc-4c4b-868d-e927ed5aa814" providerId="ADAL" clId="{B36448D7-3F30-4D57-9A34-8BE4940C5617}" dt="2023-08-31T20:07:59.148" v="24"/>
      <pc:docMkLst>
        <pc:docMk/>
      </pc:docMkLst>
      <pc:sldChg chg="delCm">
        <pc:chgData name="Shea, Bear" userId="cacf83d4-34fc-4c4b-868d-e927ed5aa814" providerId="ADAL" clId="{B36448D7-3F30-4D57-9A34-8BE4940C5617}" dt="2023-08-31T20:07:37.322" v="17"/>
        <pc:sldMkLst>
          <pc:docMk/>
          <pc:sldMk cId="0" sldId="272"/>
        </pc:sldMkLst>
      </pc:sldChg>
      <pc:sldChg chg="delCm">
        <pc:chgData name="Shea, Bear" userId="cacf83d4-34fc-4c4b-868d-e927ed5aa814" providerId="ADAL" clId="{B36448D7-3F30-4D57-9A34-8BE4940C5617}" dt="2023-08-31T20:07:41.253" v="18"/>
        <pc:sldMkLst>
          <pc:docMk/>
          <pc:sldMk cId="0" sldId="274"/>
        </pc:sldMkLst>
      </pc:sldChg>
      <pc:sldChg chg="delCm">
        <pc:chgData name="Shea, Bear" userId="cacf83d4-34fc-4c4b-868d-e927ed5aa814" providerId="ADAL" clId="{B36448D7-3F30-4D57-9A34-8BE4940C5617}" dt="2023-08-31T20:06:22.798" v="2"/>
        <pc:sldMkLst>
          <pc:docMk/>
          <pc:sldMk cId="3970267587" sldId="286"/>
        </pc:sldMkLst>
      </pc:sldChg>
      <pc:sldChg chg="addCm delCm">
        <pc:chgData name="Shea, Bear" userId="cacf83d4-34fc-4c4b-868d-e927ed5aa814" providerId="ADAL" clId="{B36448D7-3F30-4D57-9A34-8BE4940C5617}" dt="2023-08-31T20:06:47.469" v="9"/>
        <pc:sldMkLst>
          <pc:docMk/>
          <pc:sldMk cId="2949907013" sldId="287"/>
        </pc:sldMkLst>
      </pc:sldChg>
      <pc:sldChg chg="delCm">
        <pc:chgData name="Shea, Bear" userId="cacf83d4-34fc-4c4b-868d-e927ed5aa814" providerId="ADAL" clId="{B36448D7-3F30-4D57-9A34-8BE4940C5617}" dt="2023-08-31T20:06:58.595" v="11"/>
        <pc:sldMkLst>
          <pc:docMk/>
          <pc:sldMk cId="3276154538" sldId="289"/>
        </pc:sldMkLst>
      </pc:sldChg>
      <pc:sldChg chg="delCm">
        <pc:chgData name="Shea, Bear" userId="cacf83d4-34fc-4c4b-868d-e927ed5aa814" providerId="ADAL" clId="{B36448D7-3F30-4D57-9A34-8BE4940C5617}" dt="2023-08-31T20:07:12.952" v="13"/>
        <pc:sldMkLst>
          <pc:docMk/>
          <pc:sldMk cId="2863173097" sldId="292"/>
        </pc:sldMkLst>
      </pc:sldChg>
      <pc:sldChg chg="delCm">
        <pc:chgData name="Shea, Bear" userId="cacf83d4-34fc-4c4b-868d-e927ed5aa814" providerId="ADAL" clId="{B36448D7-3F30-4D57-9A34-8BE4940C5617}" dt="2023-08-31T20:07:17.442" v="14"/>
        <pc:sldMkLst>
          <pc:docMk/>
          <pc:sldMk cId="261547359" sldId="294"/>
        </pc:sldMkLst>
      </pc:sldChg>
      <pc:sldChg chg="delCm">
        <pc:chgData name="Shea, Bear" userId="cacf83d4-34fc-4c4b-868d-e927ed5aa814" providerId="ADAL" clId="{B36448D7-3F30-4D57-9A34-8BE4940C5617}" dt="2023-08-31T20:06:00.064" v="0"/>
        <pc:sldMkLst>
          <pc:docMk/>
          <pc:sldMk cId="3356153936" sldId="303"/>
        </pc:sldMkLst>
      </pc:sldChg>
      <pc:sldChg chg="delCm">
        <pc:chgData name="Shea, Bear" userId="cacf83d4-34fc-4c4b-868d-e927ed5aa814" providerId="ADAL" clId="{B36448D7-3F30-4D57-9A34-8BE4940C5617}" dt="2023-08-31T20:06:11.001" v="1"/>
        <pc:sldMkLst>
          <pc:docMk/>
          <pc:sldMk cId="339349374" sldId="306"/>
        </pc:sldMkLst>
      </pc:sldChg>
      <pc:sldChg chg="delCm">
        <pc:chgData name="Shea, Bear" userId="cacf83d4-34fc-4c4b-868d-e927ed5aa814" providerId="ADAL" clId="{B36448D7-3F30-4D57-9A34-8BE4940C5617}" dt="2023-08-31T20:07:32.055" v="16"/>
        <pc:sldMkLst>
          <pc:docMk/>
          <pc:sldMk cId="1787142438" sldId="308"/>
        </pc:sldMkLst>
      </pc:sldChg>
      <pc:sldChg chg="delCm">
        <pc:chgData name="Shea, Bear" userId="cacf83d4-34fc-4c4b-868d-e927ed5aa814" providerId="ADAL" clId="{B36448D7-3F30-4D57-9A34-8BE4940C5617}" dt="2023-08-31T20:07:06.889" v="12"/>
        <pc:sldMkLst>
          <pc:docMk/>
          <pc:sldMk cId="4227736930" sldId="310"/>
        </pc:sldMkLst>
      </pc:sldChg>
      <pc:sldChg chg="delCm">
        <pc:chgData name="Shea, Bear" userId="cacf83d4-34fc-4c4b-868d-e927ed5aa814" providerId="ADAL" clId="{B36448D7-3F30-4D57-9A34-8BE4940C5617}" dt="2023-08-31T20:07:24.511" v="15"/>
        <pc:sldMkLst>
          <pc:docMk/>
          <pc:sldMk cId="3441855965" sldId="311"/>
        </pc:sldMkLst>
      </pc:sldChg>
      <pc:sldChg chg="delCm">
        <pc:chgData name="Shea, Bear" userId="cacf83d4-34fc-4c4b-868d-e927ed5aa814" providerId="ADAL" clId="{B36448D7-3F30-4D57-9A34-8BE4940C5617}" dt="2023-08-31T20:06:28.794" v="3"/>
        <pc:sldMkLst>
          <pc:docMk/>
          <pc:sldMk cId="2715669119" sldId="312"/>
        </pc:sldMkLst>
      </pc:sldChg>
      <pc:sldChg chg="delCm">
        <pc:chgData name="Shea, Bear" userId="cacf83d4-34fc-4c4b-868d-e927ed5aa814" providerId="ADAL" clId="{B36448D7-3F30-4D57-9A34-8BE4940C5617}" dt="2023-08-31T20:07:44.887" v="19"/>
        <pc:sldMkLst>
          <pc:docMk/>
          <pc:sldMk cId="98957966" sldId="313"/>
        </pc:sldMkLst>
      </pc:sldChg>
      <pc:sldChg chg="delCm">
        <pc:chgData name="Shea, Bear" userId="cacf83d4-34fc-4c4b-868d-e927ed5aa814" providerId="ADAL" clId="{B36448D7-3F30-4D57-9A34-8BE4940C5617}" dt="2023-08-31T20:07:51.933" v="22"/>
        <pc:sldMkLst>
          <pc:docMk/>
          <pc:sldMk cId="2883267763" sldId="314"/>
        </pc:sldMkLst>
      </pc:sldChg>
      <pc:sldChg chg="delCm">
        <pc:chgData name="Shea, Bear" userId="cacf83d4-34fc-4c4b-868d-e927ed5aa814" providerId="ADAL" clId="{B36448D7-3F30-4D57-9A34-8BE4940C5617}" dt="2023-08-31T20:07:59.148" v="24"/>
        <pc:sldMkLst>
          <pc:docMk/>
          <pc:sldMk cId="994016692" sldId="315"/>
        </pc:sldMkLst>
      </pc:sldChg>
      <pc:sldChg chg="delCm">
        <pc:chgData name="Shea, Bear" userId="cacf83d4-34fc-4c4b-868d-e927ed5aa814" providerId="ADAL" clId="{B36448D7-3F30-4D57-9A34-8BE4940C5617}" dt="2023-08-31T20:07:55.847" v="23"/>
        <pc:sldMkLst>
          <pc:docMk/>
          <pc:sldMk cId="1552313455" sldId="318"/>
        </pc:sldMkLst>
      </pc:sldChg>
    </pc:docChg>
  </pc:docChgLst>
</pc:chgInfo>
</file>

<file path=ppt/comments/modernComment_11F_AFD40245.xml><?xml version="1.0" encoding="utf-8"?>
<p188:cmLst xmlns:a="http://schemas.openxmlformats.org/drawingml/2006/main" xmlns:r="http://schemas.openxmlformats.org/officeDocument/2006/relationships" xmlns:p188="http://schemas.microsoft.com/office/powerpoint/2018/8/main">
  <p188:cm id="{581B970D-A40E-441D-AA8C-D9BD552FA0B8}" authorId="{8D7C51FB-297E-4604-89A7-5EBD97513961}" status="resolved" created="2023-08-29T16:11:54.021" complete="100000">
    <ac:deMkLst xmlns:ac="http://schemas.microsoft.com/office/drawing/2013/main/command">
      <pc:docMk xmlns:pc="http://schemas.microsoft.com/office/powerpoint/2013/main/command"/>
      <pc:sldMk xmlns:pc="http://schemas.microsoft.com/office/powerpoint/2013/main/command" cId="2949907013" sldId="287"/>
      <ac:spMk id="3" creationId="{BEB883AA-DB7D-4032-B13B-0DB23DAEA9D5}"/>
    </ac:deMkLst>
    <p188:txBody>
      <a:bodyPr/>
      <a:lstStyle/>
      <a:p>
        <a:r>
          <a:rPr lang="en-US"/>
          <a:t>Overlapping text is to save space when presenting…. Animations will make this look fine…. Full text is in the presenter notes section</a:t>
        </a:r>
      </a:p>
    </p188:txBody>
  </p188:cm>
</p188:cmLst>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A2CEB2-665E-4778-A39A-6D5C31C40939}"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0F0F773-0920-42BB-BFCC-03F6DBFC435D}">
      <dgm:prSet/>
      <dgm:spPr/>
      <dgm:t>
        <a:bodyPr/>
        <a:lstStyle/>
        <a:p>
          <a:pPr>
            <a:lnSpc>
              <a:spcPct val="100000"/>
            </a:lnSpc>
          </a:pPr>
          <a:r>
            <a:rPr lang="en-US"/>
            <a:t>This Annual course is to align with MDOE Chapter 33 rule policies and procedures</a:t>
          </a:r>
        </a:p>
      </dgm:t>
    </dgm:pt>
    <dgm:pt modelId="{C0104C6E-56B4-448C-95BC-E534A913AE3C}" type="parTrans" cxnId="{74B534E8-3659-4F20-95C1-2DF7EB9F72AE}">
      <dgm:prSet/>
      <dgm:spPr/>
      <dgm:t>
        <a:bodyPr/>
        <a:lstStyle/>
        <a:p>
          <a:endParaRPr lang="en-US"/>
        </a:p>
      </dgm:t>
    </dgm:pt>
    <dgm:pt modelId="{43058B09-0665-4815-B172-B8F63EF4BD83}" type="sibTrans" cxnId="{74B534E8-3659-4F20-95C1-2DF7EB9F72AE}">
      <dgm:prSet/>
      <dgm:spPr/>
      <dgm:t>
        <a:bodyPr/>
        <a:lstStyle/>
        <a:p>
          <a:endParaRPr lang="en-US"/>
        </a:p>
      </dgm:t>
    </dgm:pt>
    <dgm:pt modelId="{519A7B49-D80F-43EA-AEC2-A7CA710B651B}">
      <dgm:prSet/>
      <dgm:spPr/>
      <dgm:t>
        <a:bodyPr/>
        <a:lstStyle/>
        <a:p>
          <a:pPr>
            <a:lnSpc>
              <a:spcPct val="100000"/>
            </a:lnSpc>
          </a:pPr>
          <a:r>
            <a:rPr lang="en-US"/>
            <a:t>This course is not to be used as crisis response training or to recommend policies or procedures</a:t>
          </a:r>
        </a:p>
      </dgm:t>
    </dgm:pt>
    <dgm:pt modelId="{78FDFEFF-1A18-40D9-ABF1-4DCC3CF22041}" type="parTrans" cxnId="{5A2B800B-3F74-4EAB-A8B8-82958A603849}">
      <dgm:prSet/>
      <dgm:spPr/>
      <dgm:t>
        <a:bodyPr/>
        <a:lstStyle/>
        <a:p>
          <a:endParaRPr lang="en-US"/>
        </a:p>
      </dgm:t>
    </dgm:pt>
    <dgm:pt modelId="{F92CA04D-FF25-4A24-B65C-FDB771FE71B6}" type="sibTrans" cxnId="{5A2B800B-3F74-4EAB-A8B8-82958A603849}">
      <dgm:prSet/>
      <dgm:spPr/>
      <dgm:t>
        <a:bodyPr/>
        <a:lstStyle/>
        <a:p>
          <a:endParaRPr lang="en-US"/>
        </a:p>
      </dgm:t>
    </dgm:pt>
    <dgm:pt modelId="{7930B194-41D1-42EC-8280-0237745DB3E1}">
      <dgm:prSet/>
      <dgm:spPr/>
      <dgm:t>
        <a:bodyPr/>
        <a:lstStyle/>
        <a:p>
          <a:pPr>
            <a:lnSpc>
              <a:spcPct val="100000"/>
            </a:lnSpc>
          </a:pPr>
          <a:r>
            <a:rPr lang="en-US"/>
            <a:t>Upon completion, this training will have provided a foundational knowledge of basic </a:t>
          </a:r>
          <a:r>
            <a:rPr lang="en-US">
              <a:latin typeface="Georgia"/>
            </a:rPr>
            <a:t>principles</a:t>
          </a:r>
          <a:r>
            <a:rPr lang="en-US"/>
            <a:t> of restraint and seclusion and the key aspects of the Chapter 33 rule.</a:t>
          </a:r>
          <a:r>
            <a:rPr lang="en-US">
              <a:latin typeface="Georgia"/>
            </a:rPr>
            <a:t> </a:t>
          </a:r>
          <a:endParaRPr lang="en-US"/>
        </a:p>
      </dgm:t>
    </dgm:pt>
    <dgm:pt modelId="{0E8C490B-414E-4B81-9EE2-EAD7AF24C2FE}" type="parTrans" cxnId="{85A10276-AC3D-452E-9884-92FFB8EF229B}">
      <dgm:prSet/>
      <dgm:spPr/>
      <dgm:t>
        <a:bodyPr/>
        <a:lstStyle/>
        <a:p>
          <a:endParaRPr lang="en-US"/>
        </a:p>
      </dgm:t>
    </dgm:pt>
    <dgm:pt modelId="{862FB924-8097-431F-B9C9-A29CED58FE6C}" type="sibTrans" cxnId="{85A10276-AC3D-452E-9884-92FFB8EF229B}">
      <dgm:prSet/>
      <dgm:spPr/>
      <dgm:t>
        <a:bodyPr/>
        <a:lstStyle/>
        <a:p>
          <a:endParaRPr lang="en-US"/>
        </a:p>
      </dgm:t>
    </dgm:pt>
    <dgm:pt modelId="{D2EFA512-68D4-4EA6-BC8F-28EA35F6631C}" type="pres">
      <dgm:prSet presAssocID="{E9A2CEB2-665E-4778-A39A-6D5C31C40939}" presName="root" presStyleCnt="0">
        <dgm:presLayoutVars>
          <dgm:dir/>
          <dgm:resizeHandles val="exact"/>
        </dgm:presLayoutVars>
      </dgm:prSet>
      <dgm:spPr/>
    </dgm:pt>
    <dgm:pt modelId="{CEDFCDC3-5670-4CDD-9278-7144C66C97AA}" type="pres">
      <dgm:prSet presAssocID="{10F0F773-0920-42BB-BFCC-03F6DBFC435D}" presName="compNode" presStyleCnt="0"/>
      <dgm:spPr/>
    </dgm:pt>
    <dgm:pt modelId="{38A6FDA2-698A-4593-8504-98B572F26537}" type="pres">
      <dgm:prSet presAssocID="{10F0F773-0920-42BB-BFCC-03F6DBFC435D}" presName="bgRect" presStyleLbl="bgShp" presStyleIdx="0" presStyleCnt="3"/>
      <dgm:spPr/>
    </dgm:pt>
    <dgm:pt modelId="{C64935CD-05C6-4310-89AA-04DD0B31DF8D}" type="pres">
      <dgm:prSet presAssocID="{10F0F773-0920-42BB-BFCC-03F6DBFC435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BECAA8FB-7C08-4EB3-AF88-3BA5B1469D7D}" type="pres">
      <dgm:prSet presAssocID="{10F0F773-0920-42BB-BFCC-03F6DBFC435D}" presName="spaceRect" presStyleCnt="0"/>
      <dgm:spPr/>
    </dgm:pt>
    <dgm:pt modelId="{DCD83BB8-F1B4-4795-861F-98F7374B9D5A}" type="pres">
      <dgm:prSet presAssocID="{10F0F773-0920-42BB-BFCC-03F6DBFC435D}" presName="parTx" presStyleLbl="revTx" presStyleIdx="0" presStyleCnt="3">
        <dgm:presLayoutVars>
          <dgm:chMax val="0"/>
          <dgm:chPref val="0"/>
        </dgm:presLayoutVars>
      </dgm:prSet>
      <dgm:spPr/>
    </dgm:pt>
    <dgm:pt modelId="{E87C5AFA-3D1B-4A36-909D-EDDD8ED4ABB2}" type="pres">
      <dgm:prSet presAssocID="{43058B09-0665-4815-B172-B8F63EF4BD83}" presName="sibTrans" presStyleCnt="0"/>
      <dgm:spPr/>
    </dgm:pt>
    <dgm:pt modelId="{92B9CC95-975E-40F3-9543-E09C5C67C8BD}" type="pres">
      <dgm:prSet presAssocID="{519A7B49-D80F-43EA-AEC2-A7CA710B651B}" presName="compNode" presStyleCnt="0"/>
      <dgm:spPr/>
    </dgm:pt>
    <dgm:pt modelId="{B3F3DBF8-3CE8-46B2-9085-29AFA05CC888}" type="pres">
      <dgm:prSet presAssocID="{519A7B49-D80F-43EA-AEC2-A7CA710B651B}" presName="bgRect" presStyleLbl="bgShp" presStyleIdx="1" presStyleCnt="3"/>
      <dgm:spPr/>
    </dgm:pt>
    <dgm:pt modelId="{C159832C-7E0B-456E-BA33-0A071EEBDC70}" type="pres">
      <dgm:prSet presAssocID="{519A7B49-D80F-43EA-AEC2-A7CA710B651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7C5A7252-1D16-4D32-854D-62BF4000DCC9}" type="pres">
      <dgm:prSet presAssocID="{519A7B49-D80F-43EA-AEC2-A7CA710B651B}" presName="spaceRect" presStyleCnt="0"/>
      <dgm:spPr/>
    </dgm:pt>
    <dgm:pt modelId="{12B46946-202E-45CB-BA5E-C59FB98E4780}" type="pres">
      <dgm:prSet presAssocID="{519A7B49-D80F-43EA-AEC2-A7CA710B651B}" presName="parTx" presStyleLbl="revTx" presStyleIdx="1" presStyleCnt="3">
        <dgm:presLayoutVars>
          <dgm:chMax val="0"/>
          <dgm:chPref val="0"/>
        </dgm:presLayoutVars>
      </dgm:prSet>
      <dgm:spPr/>
    </dgm:pt>
    <dgm:pt modelId="{0B93DFF7-CEF6-4CDF-963B-5CA55F04D1CA}" type="pres">
      <dgm:prSet presAssocID="{F92CA04D-FF25-4A24-B65C-FDB771FE71B6}" presName="sibTrans" presStyleCnt="0"/>
      <dgm:spPr/>
    </dgm:pt>
    <dgm:pt modelId="{04EDAFBB-AA83-458A-AF24-698C5FC9EAFD}" type="pres">
      <dgm:prSet presAssocID="{7930B194-41D1-42EC-8280-0237745DB3E1}" presName="compNode" presStyleCnt="0"/>
      <dgm:spPr/>
    </dgm:pt>
    <dgm:pt modelId="{A052D72E-9011-4251-A98F-6329AB6922B6}" type="pres">
      <dgm:prSet presAssocID="{7930B194-41D1-42EC-8280-0237745DB3E1}" presName="bgRect" presStyleLbl="bgShp" presStyleIdx="2" presStyleCnt="3"/>
      <dgm:spPr/>
    </dgm:pt>
    <dgm:pt modelId="{2C747A63-110A-4810-BB22-86EA4842F989}" type="pres">
      <dgm:prSet presAssocID="{7930B194-41D1-42EC-8280-0237745DB3E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6D9C9FB1-2A64-4405-849D-977BCCF0ED6F}" type="pres">
      <dgm:prSet presAssocID="{7930B194-41D1-42EC-8280-0237745DB3E1}" presName="spaceRect" presStyleCnt="0"/>
      <dgm:spPr/>
    </dgm:pt>
    <dgm:pt modelId="{5C9B137B-8CB9-4EFA-96E8-2F7A43ACADDE}" type="pres">
      <dgm:prSet presAssocID="{7930B194-41D1-42EC-8280-0237745DB3E1}" presName="parTx" presStyleLbl="revTx" presStyleIdx="2" presStyleCnt="3">
        <dgm:presLayoutVars>
          <dgm:chMax val="0"/>
          <dgm:chPref val="0"/>
        </dgm:presLayoutVars>
      </dgm:prSet>
      <dgm:spPr/>
    </dgm:pt>
  </dgm:ptLst>
  <dgm:cxnLst>
    <dgm:cxn modelId="{5A2B800B-3F74-4EAB-A8B8-82958A603849}" srcId="{E9A2CEB2-665E-4778-A39A-6D5C31C40939}" destId="{519A7B49-D80F-43EA-AEC2-A7CA710B651B}" srcOrd="1" destOrd="0" parTransId="{78FDFEFF-1A18-40D9-ABF1-4DCC3CF22041}" sibTransId="{F92CA04D-FF25-4A24-B65C-FDB771FE71B6}"/>
    <dgm:cxn modelId="{88D1F627-0CEA-41F7-B041-4C37BA774DDD}" type="presOf" srcId="{10F0F773-0920-42BB-BFCC-03F6DBFC435D}" destId="{DCD83BB8-F1B4-4795-861F-98F7374B9D5A}" srcOrd="0" destOrd="0" presId="urn:microsoft.com/office/officeart/2018/2/layout/IconVerticalSolidList"/>
    <dgm:cxn modelId="{85A10276-AC3D-452E-9884-92FFB8EF229B}" srcId="{E9A2CEB2-665E-4778-A39A-6D5C31C40939}" destId="{7930B194-41D1-42EC-8280-0237745DB3E1}" srcOrd="2" destOrd="0" parTransId="{0E8C490B-414E-4B81-9EE2-EAD7AF24C2FE}" sibTransId="{862FB924-8097-431F-B9C9-A29CED58FE6C}"/>
    <dgm:cxn modelId="{CCC9C2A0-DCC1-4FF5-82B4-4B4D56A0D964}" type="presOf" srcId="{7930B194-41D1-42EC-8280-0237745DB3E1}" destId="{5C9B137B-8CB9-4EFA-96E8-2F7A43ACADDE}" srcOrd="0" destOrd="0" presId="urn:microsoft.com/office/officeart/2018/2/layout/IconVerticalSolidList"/>
    <dgm:cxn modelId="{05082FC8-8F3A-4752-8353-EAD7D1894FBA}" type="presOf" srcId="{519A7B49-D80F-43EA-AEC2-A7CA710B651B}" destId="{12B46946-202E-45CB-BA5E-C59FB98E4780}" srcOrd="0" destOrd="0" presId="urn:microsoft.com/office/officeart/2018/2/layout/IconVerticalSolidList"/>
    <dgm:cxn modelId="{B3D15CE3-5A82-4DBD-B3F9-52554AB379EB}" type="presOf" srcId="{E9A2CEB2-665E-4778-A39A-6D5C31C40939}" destId="{D2EFA512-68D4-4EA6-BC8F-28EA35F6631C}" srcOrd="0" destOrd="0" presId="urn:microsoft.com/office/officeart/2018/2/layout/IconVerticalSolidList"/>
    <dgm:cxn modelId="{74B534E8-3659-4F20-95C1-2DF7EB9F72AE}" srcId="{E9A2CEB2-665E-4778-A39A-6D5C31C40939}" destId="{10F0F773-0920-42BB-BFCC-03F6DBFC435D}" srcOrd="0" destOrd="0" parTransId="{C0104C6E-56B4-448C-95BC-E534A913AE3C}" sibTransId="{43058B09-0665-4815-B172-B8F63EF4BD83}"/>
    <dgm:cxn modelId="{47943D6F-B590-4C14-873B-D5A4ACD8399A}" type="presParOf" srcId="{D2EFA512-68D4-4EA6-BC8F-28EA35F6631C}" destId="{CEDFCDC3-5670-4CDD-9278-7144C66C97AA}" srcOrd="0" destOrd="0" presId="urn:microsoft.com/office/officeart/2018/2/layout/IconVerticalSolidList"/>
    <dgm:cxn modelId="{37258EE8-8D59-480B-8994-C81E71FFF5FD}" type="presParOf" srcId="{CEDFCDC3-5670-4CDD-9278-7144C66C97AA}" destId="{38A6FDA2-698A-4593-8504-98B572F26537}" srcOrd="0" destOrd="0" presId="urn:microsoft.com/office/officeart/2018/2/layout/IconVerticalSolidList"/>
    <dgm:cxn modelId="{079AA548-46C2-4157-9EB6-5575A51F3B5C}" type="presParOf" srcId="{CEDFCDC3-5670-4CDD-9278-7144C66C97AA}" destId="{C64935CD-05C6-4310-89AA-04DD0B31DF8D}" srcOrd="1" destOrd="0" presId="urn:microsoft.com/office/officeart/2018/2/layout/IconVerticalSolidList"/>
    <dgm:cxn modelId="{9C0DC925-010A-4B82-9059-20108FBBE4E2}" type="presParOf" srcId="{CEDFCDC3-5670-4CDD-9278-7144C66C97AA}" destId="{BECAA8FB-7C08-4EB3-AF88-3BA5B1469D7D}" srcOrd="2" destOrd="0" presId="urn:microsoft.com/office/officeart/2018/2/layout/IconVerticalSolidList"/>
    <dgm:cxn modelId="{BF75F8E2-D837-473F-9241-C7A393B9A583}" type="presParOf" srcId="{CEDFCDC3-5670-4CDD-9278-7144C66C97AA}" destId="{DCD83BB8-F1B4-4795-861F-98F7374B9D5A}" srcOrd="3" destOrd="0" presId="urn:microsoft.com/office/officeart/2018/2/layout/IconVerticalSolidList"/>
    <dgm:cxn modelId="{0257D20F-70A4-4290-9086-7CBA93E4F456}" type="presParOf" srcId="{D2EFA512-68D4-4EA6-BC8F-28EA35F6631C}" destId="{E87C5AFA-3D1B-4A36-909D-EDDD8ED4ABB2}" srcOrd="1" destOrd="0" presId="urn:microsoft.com/office/officeart/2018/2/layout/IconVerticalSolidList"/>
    <dgm:cxn modelId="{2532664B-C3D2-47EB-BADE-651C56BCFFB7}" type="presParOf" srcId="{D2EFA512-68D4-4EA6-BC8F-28EA35F6631C}" destId="{92B9CC95-975E-40F3-9543-E09C5C67C8BD}" srcOrd="2" destOrd="0" presId="urn:microsoft.com/office/officeart/2018/2/layout/IconVerticalSolidList"/>
    <dgm:cxn modelId="{713F8C85-DC7F-4638-9519-3731125DCC2E}" type="presParOf" srcId="{92B9CC95-975E-40F3-9543-E09C5C67C8BD}" destId="{B3F3DBF8-3CE8-46B2-9085-29AFA05CC888}" srcOrd="0" destOrd="0" presId="urn:microsoft.com/office/officeart/2018/2/layout/IconVerticalSolidList"/>
    <dgm:cxn modelId="{82F8A978-E635-40B5-BC15-C803D7C4D606}" type="presParOf" srcId="{92B9CC95-975E-40F3-9543-E09C5C67C8BD}" destId="{C159832C-7E0B-456E-BA33-0A071EEBDC70}" srcOrd="1" destOrd="0" presId="urn:microsoft.com/office/officeart/2018/2/layout/IconVerticalSolidList"/>
    <dgm:cxn modelId="{C146AF43-82AE-4714-9537-DBC5F780CBF3}" type="presParOf" srcId="{92B9CC95-975E-40F3-9543-E09C5C67C8BD}" destId="{7C5A7252-1D16-4D32-854D-62BF4000DCC9}" srcOrd="2" destOrd="0" presId="urn:microsoft.com/office/officeart/2018/2/layout/IconVerticalSolidList"/>
    <dgm:cxn modelId="{80492E3B-0977-4678-8163-09F4C7DFFD43}" type="presParOf" srcId="{92B9CC95-975E-40F3-9543-E09C5C67C8BD}" destId="{12B46946-202E-45CB-BA5E-C59FB98E4780}" srcOrd="3" destOrd="0" presId="urn:microsoft.com/office/officeart/2018/2/layout/IconVerticalSolidList"/>
    <dgm:cxn modelId="{F0C10066-C1FA-41D4-9263-3533118F2DC1}" type="presParOf" srcId="{D2EFA512-68D4-4EA6-BC8F-28EA35F6631C}" destId="{0B93DFF7-CEF6-4CDF-963B-5CA55F04D1CA}" srcOrd="3" destOrd="0" presId="urn:microsoft.com/office/officeart/2018/2/layout/IconVerticalSolidList"/>
    <dgm:cxn modelId="{AFE5E701-6BE8-4B86-947F-8839396B8056}" type="presParOf" srcId="{D2EFA512-68D4-4EA6-BC8F-28EA35F6631C}" destId="{04EDAFBB-AA83-458A-AF24-698C5FC9EAFD}" srcOrd="4" destOrd="0" presId="urn:microsoft.com/office/officeart/2018/2/layout/IconVerticalSolidList"/>
    <dgm:cxn modelId="{FD4544BD-C1CA-49AD-9D35-4BC0F65BED1E}" type="presParOf" srcId="{04EDAFBB-AA83-458A-AF24-698C5FC9EAFD}" destId="{A052D72E-9011-4251-A98F-6329AB6922B6}" srcOrd="0" destOrd="0" presId="urn:microsoft.com/office/officeart/2018/2/layout/IconVerticalSolidList"/>
    <dgm:cxn modelId="{CD2E8550-4158-4084-A0CA-394F2D5FF041}" type="presParOf" srcId="{04EDAFBB-AA83-458A-AF24-698C5FC9EAFD}" destId="{2C747A63-110A-4810-BB22-86EA4842F989}" srcOrd="1" destOrd="0" presId="urn:microsoft.com/office/officeart/2018/2/layout/IconVerticalSolidList"/>
    <dgm:cxn modelId="{B14474C3-811E-4851-B199-DA8C11883DA5}" type="presParOf" srcId="{04EDAFBB-AA83-458A-AF24-698C5FC9EAFD}" destId="{6D9C9FB1-2A64-4405-849D-977BCCF0ED6F}" srcOrd="2" destOrd="0" presId="urn:microsoft.com/office/officeart/2018/2/layout/IconVerticalSolidList"/>
    <dgm:cxn modelId="{5B1D69C8-290D-45CD-A680-4A9BB56C5EE1}" type="presParOf" srcId="{04EDAFBB-AA83-458A-AF24-698C5FC9EAFD}" destId="{5C9B137B-8CB9-4EFA-96E8-2F7A43ACADD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DF5D90-E0D1-4274-AB2F-AEE1439F265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5BA3DBA-20C2-4962-BF61-FD9627129E4B}">
      <dgm:prSet/>
      <dgm:spPr/>
      <dgm:t>
        <a:bodyPr/>
        <a:lstStyle/>
        <a:p>
          <a:pPr>
            <a:lnSpc>
              <a:spcPct val="100000"/>
            </a:lnSpc>
          </a:pPr>
          <a:r>
            <a:rPr lang="en-US">
              <a:latin typeface="Georgia" panose="02040502050405020303" pitchFamily="18" charset="0"/>
            </a:rPr>
            <a:t>Develop an awareness and understanding of Chapter 33 rule</a:t>
          </a:r>
        </a:p>
      </dgm:t>
    </dgm:pt>
    <dgm:pt modelId="{20E1A129-2002-490B-ACF1-326F68BE7D8E}" type="parTrans" cxnId="{0B5247E6-702F-4401-8C73-8D77FD33AE3A}">
      <dgm:prSet/>
      <dgm:spPr/>
      <dgm:t>
        <a:bodyPr/>
        <a:lstStyle/>
        <a:p>
          <a:endParaRPr lang="en-US"/>
        </a:p>
      </dgm:t>
    </dgm:pt>
    <dgm:pt modelId="{B3DEA8D8-8BF5-484B-809E-9EF299FEB553}" type="sibTrans" cxnId="{0B5247E6-702F-4401-8C73-8D77FD33AE3A}">
      <dgm:prSet/>
      <dgm:spPr/>
      <dgm:t>
        <a:bodyPr/>
        <a:lstStyle/>
        <a:p>
          <a:endParaRPr lang="en-US"/>
        </a:p>
      </dgm:t>
    </dgm:pt>
    <dgm:pt modelId="{A89EBDD7-283B-43FB-AF51-FE94FE987AA8}">
      <dgm:prSet/>
      <dgm:spPr/>
      <dgm:t>
        <a:bodyPr/>
        <a:lstStyle/>
        <a:p>
          <a:pPr>
            <a:lnSpc>
              <a:spcPct val="100000"/>
            </a:lnSpc>
          </a:pPr>
          <a:r>
            <a:rPr lang="en-US">
              <a:latin typeface="Georgia" panose="02040502050405020303" pitchFamily="18" charset="0"/>
            </a:rPr>
            <a:t>Be aware of impacts of use of Restraint and Seclusion</a:t>
          </a:r>
        </a:p>
      </dgm:t>
    </dgm:pt>
    <dgm:pt modelId="{617B063E-1AD0-4D07-8709-0F27115E8AE7}" type="parTrans" cxnId="{8DB412A1-5944-4259-AF9F-B46870947E59}">
      <dgm:prSet/>
      <dgm:spPr/>
      <dgm:t>
        <a:bodyPr/>
        <a:lstStyle/>
        <a:p>
          <a:endParaRPr lang="en-US"/>
        </a:p>
      </dgm:t>
    </dgm:pt>
    <dgm:pt modelId="{821F3ADE-894C-4A58-9663-C25D2CDEA09F}" type="sibTrans" cxnId="{8DB412A1-5944-4259-AF9F-B46870947E59}">
      <dgm:prSet/>
      <dgm:spPr/>
      <dgm:t>
        <a:bodyPr/>
        <a:lstStyle/>
        <a:p>
          <a:endParaRPr lang="en-US"/>
        </a:p>
      </dgm:t>
    </dgm:pt>
    <dgm:pt modelId="{0129B58E-F239-4D47-BB0F-5E058D61C254}">
      <dgm:prSet/>
      <dgm:spPr/>
      <dgm:t>
        <a:bodyPr/>
        <a:lstStyle/>
        <a:p>
          <a:pPr>
            <a:lnSpc>
              <a:spcPct val="100000"/>
            </a:lnSpc>
          </a:pPr>
          <a:r>
            <a:rPr lang="en-US">
              <a:latin typeface="Georgia" panose="02040502050405020303" pitchFamily="18" charset="0"/>
            </a:rPr>
            <a:t>Define and identify different types of Restraint and Seclusion</a:t>
          </a:r>
        </a:p>
      </dgm:t>
    </dgm:pt>
    <dgm:pt modelId="{21B25CB5-AD1F-4B15-9AF6-F7C753B9C8E1}" type="parTrans" cxnId="{59B619EC-F252-4365-9BED-B463A5892C3A}">
      <dgm:prSet/>
      <dgm:spPr/>
      <dgm:t>
        <a:bodyPr/>
        <a:lstStyle/>
        <a:p>
          <a:endParaRPr lang="en-US"/>
        </a:p>
      </dgm:t>
    </dgm:pt>
    <dgm:pt modelId="{21E57908-2826-4F20-9EDE-BAB5273B66C2}" type="sibTrans" cxnId="{59B619EC-F252-4365-9BED-B463A5892C3A}">
      <dgm:prSet/>
      <dgm:spPr/>
      <dgm:t>
        <a:bodyPr/>
        <a:lstStyle/>
        <a:p>
          <a:endParaRPr lang="en-US"/>
        </a:p>
      </dgm:t>
    </dgm:pt>
    <dgm:pt modelId="{D9322BFF-2D0C-4A04-BDEA-61CE03FF2EAA}">
      <dgm:prSet/>
      <dgm:spPr/>
      <dgm:t>
        <a:bodyPr/>
        <a:lstStyle/>
        <a:p>
          <a:pPr>
            <a:lnSpc>
              <a:spcPct val="100000"/>
            </a:lnSpc>
          </a:pPr>
          <a:r>
            <a:rPr lang="en-US">
              <a:latin typeface="Georgia" panose="02040502050405020303" pitchFamily="18" charset="0"/>
            </a:rPr>
            <a:t>Be able to identify lawful and unlawful uses of Restraint and Seclusion</a:t>
          </a:r>
        </a:p>
      </dgm:t>
    </dgm:pt>
    <dgm:pt modelId="{A4A4BF2D-5CB9-4E85-9DE9-E422F6363907}" type="parTrans" cxnId="{BF861056-D31C-4486-9335-122F00211931}">
      <dgm:prSet/>
      <dgm:spPr/>
      <dgm:t>
        <a:bodyPr/>
        <a:lstStyle/>
        <a:p>
          <a:endParaRPr lang="en-US"/>
        </a:p>
      </dgm:t>
    </dgm:pt>
    <dgm:pt modelId="{7F764622-5CCE-4EFE-9FD6-C8592C53FE2F}" type="sibTrans" cxnId="{BF861056-D31C-4486-9335-122F00211931}">
      <dgm:prSet/>
      <dgm:spPr/>
      <dgm:t>
        <a:bodyPr/>
        <a:lstStyle/>
        <a:p>
          <a:endParaRPr lang="en-US"/>
        </a:p>
      </dgm:t>
    </dgm:pt>
    <dgm:pt modelId="{D07A9130-41FD-4191-806B-3AB6B65F41C8}">
      <dgm:prSet/>
      <dgm:spPr/>
      <dgm:t>
        <a:bodyPr/>
        <a:lstStyle/>
        <a:p>
          <a:pPr>
            <a:lnSpc>
              <a:spcPct val="100000"/>
            </a:lnSpc>
          </a:pPr>
          <a:r>
            <a:rPr lang="en-US">
              <a:latin typeface="Georgia" panose="02040502050405020303" pitchFamily="18" charset="0"/>
            </a:rPr>
            <a:t>Understand expectations of reporting</a:t>
          </a:r>
        </a:p>
      </dgm:t>
    </dgm:pt>
    <dgm:pt modelId="{A983FC3E-47BD-499D-92DE-D186D7508385}" type="parTrans" cxnId="{111EAF38-2705-4E51-810F-778246C3218C}">
      <dgm:prSet/>
      <dgm:spPr/>
      <dgm:t>
        <a:bodyPr/>
        <a:lstStyle/>
        <a:p>
          <a:endParaRPr lang="en-US"/>
        </a:p>
      </dgm:t>
    </dgm:pt>
    <dgm:pt modelId="{E0449E7A-EF4F-45F4-9FDC-94FD4C6C9BB2}" type="sibTrans" cxnId="{111EAF38-2705-4E51-810F-778246C3218C}">
      <dgm:prSet/>
      <dgm:spPr/>
      <dgm:t>
        <a:bodyPr/>
        <a:lstStyle/>
        <a:p>
          <a:endParaRPr lang="en-US"/>
        </a:p>
      </dgm:t>
    </dgm:pt>
    <dgm:pt modelId="{257FE777-4AB0-4C87-9247-9FB7203E7E54}">
      <dgm:prSet/>
      <dgm:spPr/>
      <dgm:t>
        <a:bodyPr/>
        <a:lstStyle/>
        <a:p>
          <a:pPr>
            <a:lnSpc>
              <a:spcPct val="100000"/>
            </a:lnSpc>
          </a:pPr>
          <a:r>
            <a:rPr lang="en-US">
              <a:latin typeface="Georgia" panose="02040502050405020303" pitchFamily="18" charset="0"/>
            </a:rPr>
            <a:t>Identify possible alternatives to Restraint and Seclusion</a:t>
          </a:r>
        </a:p>
      </dgm:t>
    </dgm:pt>
    <dgm:pt modelId="{7FBEAEEE-8FAE-4A88-A089-E4F706CDDC9B}" type="parTrans" cxnId="{70AEA61E-8A5B-4A3D-BA18-4C8524094A08}">
      <dgm:prSet/>
      <dgm:spPr/>
      <dgm:t>
        <a:bodyPr/>
        <a:lstStyle/>
        <a:p>
          <a:endParaRPr lang="en-US"/>
        </a:p>
      </dgm:t>
    </dgm:pt>
    <dgm:pt modelId="{2CA62CC4-A2C5-400C-88F1-161DED96A814}" type="sibTrans" cxnId="{70AEA61E-8A5B-4A3D-BA18-4C8524094A08}">
      <dgm:prSet/>
      <dgm:spPr/>
      <dgm:t>
        <a:bodyPr/>
        <a:lstStyle/>
        <a:p>
          <a:endParaRPr lang="en-US"/>
        </a:p>
      </dgm:t>
    </dgm:pt>
    <dgm:pt modelId="{D44681D2-C1F2-4467-BA70-435D965F9CAD}" type="pres">
      <dgm:prSet presAssocID="{DBDF5D90-E0D1-4274-AB2F-AEE1439F2652}" presName="root" presStyleCnt="0">
        <dgm:presLayoutVars>
          <dgm:dir/>
          <dgm:resizeHandles val="exact"/>
        </dgm:presLayoutVars>
      </dgm:prSet>
      <dgm:spPr/>
    </dgm:pt>
    <dgm:pt modelId="{EB5DC4C7-15F1-4D38-8351-60985CF4A62A}" type="pres">
      <dgm:prSet presAssocID="{A5BA3DBA-20C2-4962-BF61-FD9627129E4B}" presName="compNode" presStyleCnt="0"/>
      <dgm:spPr/>
    </dgm:pt>
    <dgm:pt modelId="{A77E75BF-595C-4288-BFB1-37C04CEBA330}" type="pres">
      <dgm:prSet presAssocID="{A5BA3DBA-20C2-4962-BF61-FD9627129E4B}" presName="bgRect" presStyleLbl="bgShp" presStyleIdx="0" presStyleCnt="6"/>
      <dgm:spPr/>
    </dgm:pt>
    <dgm:pt modelId="{408F0631-6BC0-43FE-8F0A-9652CB2119BC}" type="pres">
      <dgm:prSet presAssocID="{A5BA3DBA-20C2-4962-BF61-FD9627129E4B}"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F4D317DA-EFD5-4B24-8ED2-6882B646A0A7}" type="pres">
      <dgm:prSet presAssocID="{A5BA3DBA-20C2-4962-BF61-FD9627129E4B}" presName="spaceRect" presStyleCnt="0"/>
      <dgm:spPr/>
    </dgm:pt>
    <dgm:pt modelId="{C78DDBA9-28CB-4D08-856C-15C943C75885}" type="pres">
      <dgm:prSet presAssocID="{A5BA3DBA-20C2-4962-BF61-FD9627129E4B}" presName="parTx" presStyleLbl="revTx" presStyleIdx="0" presStyleCnt="6">
        <dgm:presLayoutVars>
          <dgm:chMax val="0"/>
          <dgm:chPref val="0"/>
        </dgm:presLayoutVars>
      </dgm:prSet>
      <dgm:spPr/>
    </dgm:pt>
    <dgm:pt modelId="{8EA678BC-0165-4177-9233-CC57D2B38A31}" type="pres">
      <dgm:prSet presAssocID="{B3DEA8D8-8BF5-484B-809E-9EF299FEB553}" presName="sibTrans" presStyleCnt="0"/>
      <dgm:spPr/>
    </dgm:pt>
    <dgm:pt modelId="{C78CA1A8-B4D0-4ACE-9CF2-9DFC67D5ABB5}" type="pres">
      <dgm:prSet presAssocID="{A89EBDD7-283B-43FB-AF51-FE94FE987AA8}" presName="compNode" presStyleCnt="0"/>
      <dgm:spPr/>
    </dgm:pt>
    <dgm:pt modelId="{2502CB61-D3AD-4139-97F4-7EDFACA26061}" type="pres">
      <dgm:prSet presAssocID="{A89EBDD7-283B-43FB-AF51-FE94FE987AA8}" presName="bgRect" presStyleLbl="bgShp" presStyleIdx="1" presStyleCnt="6"/>
      <dgm:spPr/>
    </dgm:pt>
    <dgm:pt modelId="{8FCE7FB2-33F2-4871-B136-F5D8B3017CEA}" type="pres">
      <dgm:prSet presAssocID="{A89EBDD7-283B-43FB-AF51-FE94FE987AA8}"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rning"/>
        </a:ext>
      </dgm:extLst>
    </dgm:pt>
    <dgm:pt modelId="{6F4DE33B-7764-4972-A080-2E7A6D016838}" type="pres">
      <dgm:prSet presAssocID="{A89EBDD7-283B-43FB-AF51-FE94FE987AA8}" presName="spaceRect" presStyleCnt="0"/>
      <dgm:spPr/>
    </dgm:pt>
    <dgm:pt modelId="{D241C160-33B6-4381-B26C-DC277A10EC0E}" type="pres">
      <dgm:prSet presAssocID="{A89EBDD7-283B-43FB-AF51-FE94FE987AA8}" presName="parTx" presStyleLbl="revTx" presStyleIdx="1" presStyleCnt="6">
        <dgm:presLayoutVars>
          <dgm:chMax val="0"/>
          <dgm:chPref val="0"/>
        </dgm:presLayoutVars>
      </dgm:prSet>
      <dgm:spPr/>
    </dgm:pt>
    <dgm:pt modelId="{6D5B9381-5997-4D49-90C0-7F0693253529}" type="pres">
      <dgm:prSet presAssocID="{821F3ADE-894C-4A58-9663-C25D2CDEA09F}" presName="sibTrans" presStyleCnt="0"/>
      <dgm:spPr/>
    </dgm:pt>
    <dgm:pt modelId="{D3DA38FF-6EA9-41D3-8162-D3F7DE0C1940}" type="pres">
      <dgm:prSet presAssocID="{0129B58E-F239-4D47-BB0F-5E058D61C254}" presName="compNode" presStyleCnt="0"/>
      <dgm:spPr/>
    </dgm:pt>
    <dgm:pt modelId="{53FA2068-D32C-490F-BAFB-AC53187B46AA}" type="pres">
      <dgm:prSet presAssocID="{0129B58E-F239-4D47-BB0F-5E058D61C254}" presName="bgRect" presStyleLbl="bgShp" presStyleIdx="2" presStyleCnt="6"/>
      <dgm:spPr/>
    </dgm:pt>
    <dgm:pt modelId="{2F154CC8-6954-40BB-83BD-0B36F401149E}" type="pres">
      <dgm:prSet presAssocID="{0129B58E-F239-4D47-BB0F-5E058D61C25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C00E09F8-119F-4F87-BE69-4078F8C48939}" type="pres">
      <dgm:prSet presAssocID="{0129B58E-F239-4D47-BB0F-5E058D61C254}" presName="spaceRect" presStyleCnt="0"/>
      <dgm:spPr/>
    </dgm:pt>
    <dgm:pt modelId="{F922A990-40B6-46F9-84E8-063C06134BA3}" type="pres">
      <dgm:prSet presAssocID="{0129B58E-F239-4D47-BB0F-5E058D61C254}" presName="parTx" presStyleLbl="revTx" presStyleIdx="2" presStyleCnt="6">
        <dgm:presLayoutVars>
          <dgm:chMax val="0"/>
          <dgm:chPref val="0"/>
        </dgm:presLayoutVars>
      </dgm:prSet>
      <dgm:spPr/>
    </dgm:pt>
    <dgm:pt modelId="{106CA52B-CBFA-4AC7-8673-D1736E6D79AA}" type="pres">
      <dgm:prSet presAssocID="{21E57908-2826-4F20-9EDE-BAB5273B66C2}" presName="sibTrans" presStyleCnt="0"/>
      <dgm:spPr/>
    </dgm:pt>
    <dgm:pt modelId="{64B82028-E006-4D25-9727-6A4B45892ED3}" type="pres">
      <dgm:prSet presAssocID="{D9322BFF-2D0C-4A04-BDEA-61CE03FF2EAA}" presName="compNode" presStyleCnt="0"/>
      <dgm:spPr/>
    </dgm:pt>
    <dgm:pt modelId="{C28F069C-4B98-4D6F-A582-27644E02C67E}" type="pres">
      <dgm:prSet presAssocID="{D9322BFF-2D0C-4A04-BDEA-61CE03FF2EAA}" presName="bgRect" presStyleLbl="bgShp" presStyleIdx="3" presStyleCnt="6"/>
      <dgm:spPr/>
    </dgm:pt>
    <dgm:pt modelId="{EE9A3EC8-6705-4E59-AA79-79A30289992F}" type="pres">
      <dgm:prSet presAssocID="{D9322BFF-2D0C-4A04-BDEA-61CE03FF2EA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ose"/>
        </a:ext>
      </dgm:extLst>
    </dgm:pt>
    <dgm:pt modelId="{97CD6B09-DD6E-4B15-9895-2463FEDFA437}" type="pres">
      <dgm:prSet presAssocID="{D9322BFF-2D0C-4A04-BDEA-61CE03FF2EAA}" presName="spaceRect" presStyleCnt="0"/>
      <dgm:spPr/>
    </dgm:pt>
    <dgm:pt modelId="{CE7D300B-58F8-44FB-8801-91715597A447}" type="pres">
      <dgm:prSet presAssocID="{D9322BFF-2D0C-4A04-BDEA-61CE03FF2EAA}" presName="parTx" presStyleLbl="revTx" presStyleIdx="3" presStyleCnt="6">
        <dgm:presLayoutVars>
          <dgm:chMax val="0"/>
          <dgm:chPref val="0"/>
        </dgm:presLayoutVars>
      </dgm:prSet>
      <dgm:spPr/>
    </dgm:pt>
    <dgm:pt modelId="{F82EC54C-91C3-4BDB-8753-1BC6A75863DC}" type="pres">
      <dgm:prSet presAssocID="{7F764622-5CCE-4EFE-9FD6-C8592C53FE2F}" presName="sibTrans" presStyleCnt="0"/>
      <dgm:spPr/>
    </dgm:pt>
    <dgm:pt modelId="{31068508-EA91-43B5-898D-599CD0E6FF2B}" type="pres">
      <dgm:prSet presAssocID="{D07A9130-41FD-4191-806B-3AB6B65F41C8}" presName="compNode" presStyleCnt="0"/>
      <dgm:spPr/>
    </dgm:pt>
    <dgm:pt modelId="{0C53977D-2C52-4696-A900-A6336A7BB6D3}" type="pres">
      <dgm:prSet presAssocID="{D07A9130-41FD-4191-806B-3AB6B65F41C8}" presName="bgRect" presStyleLbl="bgShp" presStyleIdx="4" presStyleCnt="6"/>
      <dgm:spPr/>
    </dgm:pt>
    <dgm:pt modelId="{10E2783E-3DF1-4E58-8978-703ECD3D41C6}" type="pres">
      <dgm:prSet presAssocID="{D07A9130-41FD-4191-806B-3AB6B65F41C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 List"/>
        </a:ext>
      </dgm:extLst>
    </dgm:pt>
    <dgm:pt modelId="{5DC252ED-2AB0-405E-8C4E-45CAAEF2F413}" type="pres">
      <dgm:prSet presAssocID="{D07A9130-41FD-4191-806B-3AB6B65F41C8}" presName="spaceRect" presStyleCnt="0"/>
      <dgm:spPr/>
    </dgm:pt>
    <dgm:pt modelId="{7FDCA473-9719-4E8D-9CB6-C8E9BFCA4250}" type="pres">
      <dgm:prSet presAssocID="{D07A9130-41FD-4191-806B-3AB6B65F41C8}" presName="parTx" presStyleLbl="revTx" presStyleIdx="4" presStyleCnt="6">
        <dgm:presLayoutVars>
          <dgm:chMax val="0"/>
          <dgm:chPref val="0"/>
        </dgm:presLayoutVars>
      </dgm:prSet>
      <dgm:spPr/>
    </dgm:pt>
    <dgm:pt modelId="{B135FE7B-2183-4FFF-A69B-F4E478DD74BE}" type="pres">
      <dgm:prSet presAssocID="{E0449E7A-EF4F-45F4-9FDC-94FD4C6C9BB2}" presName="sibTrans" presStyleCnt="0"/>
      <dgm:spPr/>
    </dgm:pt>
    <dgm:pt modelId="{B6A42D34-D086-4B9E-A941-84E2131F8D93}" type="pres">
      <dgm:prSet presAssocID="{257FE777-4AB0-4C87-9247-9FB7203E7E54}" presName="compNode" presStyleCnt="0"/>
      <dgm:spPr/>
    </dgm:pt>
    <dgm:pt modelId="{AE7E6409-7935-4700-AAB6-A6E88FD68381}" type="pres">
      <dgm:prSet presAssocID="{257FE777-4AB0-4C87-9247-9FB7203E7E54}" presName="bgRect" presStyleLbl="bgShp" presStyleIdx="5" presStyleCnt="6"/>
      <dgm:spPr/>
    </dgm:pt>
    <dgm:pt modelId="{86B674AE-7CA4-47CD-811B-25ED26B9210A}" type="pres">
      <dgm:prSet presAssocID="{257FE777-4AB0-4C87-9247-9FB7203E7E54}"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ead with Gears"/>
        </a:ext>
      </dgm:extLst>
    </dgm:pt>
    <dgm:pt modelId="{484825B5-81A0-4752-91D0-2B9FAB94A32A}" type="pres">
      <dgm:prSet presAssocID="{257FE777-4AB0-4C87-9247-9FB7203E7E54}" presName="spaceRect" presStyleCnt="0"/>
      <dgm:spPr/>
    </dgm:pt>
    <dgm:pt modelId="{30C2A7C4-C89F-428B-BB1A-64156C0C847A}" type="pres">
      <dgm:prSet presAssocID="{257FE777-4AB0-4C87-9247-9FB7203E7E54}" presName="parTx" presStyleLbl="revTx" presStyleIdx="5" presStyleCnt="6">
        <dgm:presLayoutVars>
          <dgm:chMax val="0"/>
          <dgm:chPref val="0"/>
        </dgm:presLayoutVars>
      </dgm:prSet>
      <dgm:spPr/>
    </dgm:pt>
  </dgm:ptLst>
  <dgm:cxnLst>
    <dgm:cxn modelId="{7BE09200-DEA8-45D0-9F67-4B6DAD3EDBB9}" type="presOf" srcId="{A89EBDD7-283B-43FB-AF51-FE94FE987AA8}" destId="{D241C160-33B6-4381-B26C-DC277A10EC0E}" srcOrd="0" destOrd="0" presId="urn:microsoft.com/office/officeart/2018/2/layout/IconVerticalSolidList"/>
    <dgm:cxn modelId="{E149FB17-FE83-440E-8F38-29863201554E}" type="presOf" srcId="{DBDF5D90-E0D1-4274-AB2F-AEE1439F2652}" destId="{D44681D2-C1F2-4467-BA70-435D965F9CAD}" srcOrd="0" destOrd="0" presId="urn:microsoft.com/office/officeart/2018/2/layout/IconVerticalSolidList"/>
    <dgm:cxn modelId="{70AEA61E-8A5B-4A3D-BA18-4C8524094A08}" srcId="{DBDF5D90-E0D1-4274-AB2F-AEE1439F2652}" destId="{257FE777-4AB0-4C87-9247-9FB7203E7E54}" srcOrd="5" destOrd="0" parTransId="{7FBEAEEE-8FAE-4A88-A089-E4F706CDDC9B}" sibTransId="{2CA62CC4-A2C5-400C-88F1-161DED96A814}"/>
    <dgm:cxn modelId="{E434102B-BA69-4E2E-AC55-A70FFFD9D212}" type="presOf" srcId="{257FE777-4AB0-4C87-9247-9FB7203E7E54}" destId="{30C2A7C4-C89F-428B-BB1A-64156C0C847A}" srcOrd="0" destOrd="0" presId="urn:microsoft.com/office/officeart/2018/2/layout/IconVerticalSolidList"/>
    <dgm:cxn modelId="{111EAF38-2705-4E51-810F-778246C3218C}" srcId="{DBDF5D90-E0D1-4274-AB2F-AEE1439F2652}" destId="{D07A9130-41FD-4191-806B-3AB6B65F41C8}" srcOrd="4" destOrd="0" parTransId="{A983FC3E-47BD-499D-92DE-D186D7508385}" sibTransId="{E0449E7A-EF4F-45F4-9FDC-94FD4C6C9BB2}"/>
    <dgm:cxn modelId="{EFC2535B-8582-4AB5-9E8F-A571A8D814BC}" type="presOf" srcId="{D9322BFF-2D0C-4A04-BDEA-61CE03FF2EAA}" destId="{CE7D300B-58F8-44FB-8801-91715597A447}" srcOrd="0" destOrd="0" presId="urn:microsoft.com/office/officeart/2018/2/layout/IconVerticalSolidList"/>
    <dgm:cxn modelId="{0D850E42-9D36-4C5D-9085-3672B067F377}" type="presOf" srcId="{0129B58E-F239-4D47-BB0F-5E058D61C254}" destId="{F922A990-40B6-46F9-84E8-063C06134BA3}" srcOrd="0" destOrd="0" presId="urn:microsoft.com/office/officeart/2018/2/layout/IconVerticalSolidList"/>
    <dgm:cxn modelId="{E4054746-823E-419F-B9C8-A9D032297AB8}" type="presOf" srcId="{D07A9130-41FD-4191-806B-3AB6B65F41C8}" destId="{7FDCA473-9719-4E8D-9CB6-C8E9BFCA4250}" srcOrd="0" destOrd="0" presId="urn:microsoft.com/office/officeart/2018/2/layout/IconVerticalSolidList"/>
    <dgm:cxn modelId="{D7D5DF4E-E809-4E82-9BA3-C447D2BCA769}" type="presOf" srcId="{A5BA3DBA-20C2-4962-BF61-FD9627129E4B}" destId="{C78DDBA9-28CB-4D08-856C-15C943C75885}" srcOrd="0" destOrd="0" presId="urn:microsoft.com/office/officeart/2018/2/layout/IconVerticalSolidList"/>
    <dgm:cxn modelId="{BF861056-D31C-4486-9335-122F00211931}" srcId="{DBDF5D90-E0D1-4274-AB2F-AEE1439F2652}" destId="{D9322BFF-2D0C-4A04-BDEA-61CE03FF2EAA}" srcOrd="3" destOrd="0" parTransId="{A4A4BF2D-5CB9-4E85-9DE9-E422F6363907}" sibTransId="{7F764622-5CCE-4EFE-9FD6-C8592C53FE2F}"/>
    <dgm:cxn modelId="{8DB412A1-5944-4259-AF9F-B46870947E59}" srcId="{DBDF5D90-E0D1-4274-AB2F-AEE1439F2652}" destId="{A89EBDD7-283B-43FB-AF51-FE94FE987AA8}" srcOrd="1" destOrd="0" parTransId="{617B063E-1AD0-4D07-8709-0F27115E8AE7}" sibTransId="{821F3ADE-894C-4A58-9663-C25D2CDEA09F}"/>
    <dgm:cxn modelId="{0B5247E6-702F-4401-8C73-8D77FD33AE3A}" srcId="{DBDF5D90-E0D1-4274-AB2F-AEE1439F2652}" destId="{A5BA3DBA-20C2-4962-BF61-FD9627129E4B}" srcOrd="0" destOrd="0" parTransId="{20E1A129-2002-490B-ACF1-326F68BE7D8E}" sibTransId="{B3DEA8D8-8BF5-484B-809E-9EF299FEB553}"/>
    <dgm:cxn modelId="{59B619EC-F252-4365-9BED-B463A5892C3A}" srcId="{DBDF5D90-E0D1-4274-AB2F-AEE1439F2652}" destId="{0129B58E-F239-4D47-BB0F-5E058D61C254}" srcOrd="2" destOrd="0" parTransId="{21B25CB5-AD1F-4B15-9AF6-F7C753B9C8E1}" sibTransId="{21E57908-2826-4F20-9EDE-BAB5273B66C2}"/>
    <dgm:cxn modelId="{74F05621-2181-4C64-B191-594DA69FACE3}" type="presParOf" srcId="{D44681D2-C1F2-4467-BA70-435D965F9CAD}" destId="{EB5DC4C7-15F1-4D38-8351-60985CF4A62A}" srcOrd="0" destOrd="0" presId="urn:microsoft.com/office/officeart/2018/2/layout/IconVerticalSolidList"/>
    <dgm:cxn modelId="{29410DE7-5564-4BF4-B6A4-65A6B7182B52}" type="presParOf" srcId="{EB5DC4C7-15F1-4D38-8351-60985CF4A62A}" destId="{A77E75BF-595C-4288-BFB1-37C04CEBA330}" srcOrd="0" destOrd="0" presId="urn:microsoft.com/office/officeart/2018/2/layout/IconVerticalSolidList"/>
    <dgm:cxn modelId="{6BD2361C-6233-4BF5-95B7-BB9685B5D443}" type="presParOf" srcId="{EB5DC4C7-15F1-4D38-8351-60985CF4A62A}" destId="{408F0631-6BC0-43FE-8F0A-9652CB2119BC}" srcOrd="1" destOrd="0" presId="urn:microsoft.com/office/officeart/2018/2/layout/IconVerticalSolidList"/>
    <dgm:cxn modelId="{1E59B125-143F-422D-A8DE-D66BBF906EDE}" type="presParOf" srcId="{EB5DC4C7-15F1-4D38-8351-60985CF4A62A}" destId="{F4D317DA-EFD5-4B24-8ED2-6882B646A0A7}" srcOrd="2" destOrd="0" presId="urn:microsoft.com/office/officeart/2018/2/layout/IconVerticalSolidList"/>
    <dgm:cxn modelId="{C6D89C95-9251-4226-81E1-613E2F6761AB}" type="presParOf" srcId="{EB5DC4C7-15F1-4D38-8351-60985CF4A62A}" destId="{C78DDBA9-28CB-4D08-856C-15C943C75885}" srcOrd="3" destOrd="0" presId="urn:microsoft.com/office/officeart/2018/2/layout/IconVerticalSolidList"/>
    <dgm:cxn modelId="{D9D2F71B-871A-4884-A31F-853F749C582B}" type="presParOf" srcId="{D44681D2-C1F2-4467-BA70-435D965F9CAD}" destId="{8EA678BC-0165-4177-9233-CC57D2B38A31}" srcOrd="1" destOrd="0" presId="urn:microsoft.com/office/officeart/2018/2/layout/IconVerticalSolidList"/>
    <dgm:cxn modelId="{46C1184A-4C0F-432B-A768-F4AF8BDC9C4B}" type="presParOf" srcId="{D44681D2-C1F2-4467-BA70-435D965F9CAD}" destId="{C78CA1A8-B4D0-4ACE-9CF2-9DFC67D5ABB5}" srcOrd="2" destOrd="0" presId="urn:microsoft.com/office/officeart/2018/2/layout/IconVerticalSolidList"/>
    <dgm:cxn modelId="{5086B121-B66F-4721-9732-DF473F2BA6D6}" type="presParOf" srcId="{C78CA1A8-B4D0-4ACE-9CF2-9DFC67D5ABB5}" destId="{2502CB61-D3AD-4139-97F4-7EDFACA26061}" srcOrd="0" destOrd="0" presId="urn:microsoft.com/office/officeart/2018/2/layout/IconVerticalSolidList"/>
    <dgm:cxn modelId="{23C72F2A-0DFB-417C-BA15-5EE813CD4BF0}" type="presParOf" srcId="{C78CA1A8-B4D0-4ACE-9CF2-9DFC67D5ABB5}" destId="{8FCE7FB2-33F2-4871-B136-F5D8B3017CEA}" srcOrd="1" destOrd="0" presId="urn:microsoft.com/office/officeart/2018/2/layout/IconVerticalSolidList"/>
    <dgm:cxn modelId="{68B302E3-4EF8-47CF-95EF-F8438FA4E7C2}" type="presParOf" srcId="{C78CA1A8-B4D0-4ACE-9CF2-9DFC67D5ABB5}" destId="{6F4DE33B-7764-4972-A080-2E7A6D016838}" srcOrd="2" destOrd="0" presId="urn:microsoft.com/office/officeart/2018/2/layout/IconVerticalSolidList"/>
    <dgm:cxn modelId="{5F4A83A3-63CA-4E6C-B71A-CCFFAD7AB96B}" type="presParOf" srcId="{C78CA1A8-B4D0-4ACE-9CF2-9DFC67D5ABB5}" destId="{D241C160-33B6-4381-B26C-DC277A10EC0E}" srcOrd="3" destOrd="0" presId="urn:microsoft.com/office/officeart/2018/2/layout/IconVerticalSolidList"/>
    <dgm:cxn modelId="{5545C76A-CFAF-4E73-AB93-8553FC322F9C}" type="presParOf" srcId="{D44681D2-C1F2-4467-BA70-435D965F9CAD}" destId="{6D5B9381-5997-4D49-90C0-7F0693253529}" srcOrd="3" destOrd="0" presId="urn:microsoft.com/office/officeart/2018/2/layout/IconVerticalSolidList"/>
    <dgm:cxn modelId="{C597694A-D214-4C54-BE1C-69E4576F46A1}" type="presParOf" srcId="{D44681D2-C1F2-4467-BA70-435D965F9CAD}" destId="{D3DA38FF-6EA9-41D3-8162-D3F7DE0C1940}" srcOrd="4" destOrd="0" presId="urn:microsoft.com/office/officeart/2018/2/layout/IconVerticalSolidList"/>
    <dgm:cxn modelId="{FCAC6EE5-AD25-4F78-AE32-EB74D6D34AF1}" type="presParOf" srcId="{D3DA38FF-6EA9-41D3-8162-D3F7DE0C1940}" destId="{53FA2068-D32C-490F-BAFB-AC53187B46AA}" srcOrd="0" destOrd="0" presId="urn:microsoft.com/office/officeart/2018/2/layout/IconVerticalSolidList"/>
    <dgm:cxn modelId="{1CE441EE-46CF-426B-8EC8-5A829097D283}" type="presParOf" srcId="{D3DA38FF-6EA9-41D3-8162-D3F7DE0C1940}" destId="{2F154CC8-6954-40BB-83BD-0B36F401149E}" srcOrd="1" destOrd="0" presId="urn:microsoft.com/office/officeart/2018/2/layout/IconVerticalSolidList"/>
    <dgm:cxn modelId="{F8B4B95D-7619-4A48-AB28-1A0908C9FDC6}" type="presParOf" srcId="{D3DA38FF-6EA9-41D3-8162-D3F7DE0C1940}" destId="{C00E09F8-119F-4F87-BE69-4078F8C48939}" srcOrd="2" destOrd="0" presId="urn:microsoft.com/office/officeart/2018/2/layout/IconVerticalSolidList"/>
    <dgm:cxn modelId="{269F552B-D484-4B69-BA3A-6C561DA2023A}" type="presParOf" srcId="{D3DA38FF-6EA9-41D3-8162-D3F7DE0C1940}" destId="{F922A990-40B6-46F9-84E8-063C06134BA3}" srcOrd="3" destOrd="0" presId="urn:microsoft.com/office/officeart/2018/2/layout/IconVerticalSolidList"/>
    <dgm:cxn modelId="{7FF7A151-6280-4B2D-82B0-5DC52E6772D0}" type="presParOf" srcId="{D44681D2-C1F2-4467-BA70-435D965F9CAD}" destId="{106CA52B-CBFA-4AC7-8673-D1736E6D79AA}" srcOrd="5" destOrd="0" presId="urn:microsoft.com/office/officeart/2018/2/layout/IconVerticalSolidList"/>
    <dgm:cxn modelId="{02EA5471-0EF4-4989-BB5E-D6ED4C7298EE}" type="presParOf" srcId="{D44681D2-C1F2-4467-BA70-435D965F9CAD}" destId="{64B82028-E006-4D25-9727-6A4B45892ED3}" srcOrd="6" destOrd="0" presId="urn:microsoft.com/office/officeart/2018/2/layout/IconVerticalSolidList"/>
    <dgm:cxn modelId="{9E166D50-40D8-4CB7-99EE-AB5CA8239DFD}" type="presParOf" srcId="{64B82028-E006-4D25-9727-6A4B45892ED3}" destId="{C28F069C-4B98-4D6F-A582-27644E02C67E}" srcOrd="0" destOrd="0" presId="urn:microsoft.com/office/officeart/2018/2/layout/IconVerticalSolidList"/>
    <dgm:cxn modelId="{CB318FBB-7E90-4C7D-9A74-D2C208AB4A1C}" type="presParOf" srcId="{64B82028-E006-4D25-9727-6A4B45892ED3}" destId="{EE9A3EC8-6705-4E59-AA79-79A30289992F}" srcOrd="1" destOrd="0" presId="urn:microsoft.com/office/officeart/2018/2/layout/IconVerticalSolidList"/>
    <dgm:cxn modelId="{C241608E-B1A6-42E8-AD1D-2505B7BF41F2}" type="presParOf" srcId="{64B82028-E006-4D25-9727-6A4B45892ED3}" destId="{97CD6B09-DD6E-4B15-9895-2463FEDFA437}" srcOrd="2" destOrd="0" presId="urn:microsoft.com/office/officeart/2018/2/layout/IconVerticalSolidList"/>
    <dgm:cxn modelId="{A63F4904-9FE1-425F-A920-E226C0411948}" type="presParOf" srcId="{64B82028-E006-4D25-9727-6A4B45892ED3}" destId="{CE7D300B-58F8-44FB-8801-91715597A447}" srcOrd="3" destOrd="0" presId="urn:microsoft.com/office/officeart/2018/2/layout/IconVerticalSolidList"/>
    <dgm:cxn modelId="{2959149C-E417-49CB-93C2-C1AB8BB4B1CD}" type="presParOf" srcId="{D44681D2-C1F2-4467-BA70-435D965F9CAD}" destId="{F82EC54C-91C3-4BDB-8753-1BC6A75863DC}" srcOrd="7" destOrd="0" presId="urn:microsoft.com/office/officeart/2018/2/layout/IconVerticalSolidList"/>
    <dgm:cxn modelId="{3E580575-7744-4EB4-8559-FB244DEB464E}" type="presParOf" srcId="{D44681D2-C1F2-4467-BA70-435D965F9CAD}" destId="{31068508-EA91-43B5-898D-599CD0E6FF2B}" srcOrd="8" destOrd="0" presId="urn:microsoft.com/office/officeart/2018/2/layout/IconVerticalSolidList"/>
    <dgm:cxn modelId="{47AC24A7-C704-4590-ABB3-E0353D631288}" type="presParOf" srcId="{31068508-EA91-43B5-898D-599CD0E6FF2B}" destId="{0C53977D-2C52-4696-A900-A6336A7BB6D3}" srcOrd="0" destOrd="0" presId="urn:microsoft.com/office/officeart/2018/2/layout/IconVerticalSolidList"/>
    <dgm:cxn modelId="{DE4C53EF-86AE-4AED-B534-8A1F7C51F238}" type="presParOf" srcId="{31068508-EA91-43B5-898D-599CD0E6FF2B}" destId="{10E2783E-3DF1-4E58-8978-703ECD3D41C6}" srcOrd="1" destOrd="0" presId="urn:microsoft.com/office/officeart/2018/2/layout/IconVerticalSolidList"/>
    <dgm:cxn modelId="{3BD837D5-A92C-42E4-8605-0784C653A9DE}" type="presParOf" srcId="{31068508-EA91-43B5-898D-599CD0E6FF2B}" destId="{5DC252ED-2AB0-405E-8C4E-45CAAEF2F413}" srcOrd="2" destOrd="0" presId="urn:microsoft.com/office/officeart/2018/2/layout/IconVerticalSolidList"/>
    <dgm:cxn modelId="{BAEFD326-8531-4D5E-93B3-BB820B592EA1}" type="presParOf" srcId="{31068508-EA91-43B5-898D-599CD0E6FF2B}" destId="{7FDCA473-9719-4E8D-9CB6-C8E9BFCA4250}" srcOrd="3" destOrd="0" presId="urn:microsoft.com/office/officeart/2018/2/layout/IconVerticalSolidList"/>
    <dgm:cxn modelId="{F89F25F3-5399-42AE-93EE-DE67DA6B8E07}" type="presParOf" srcId="{D44681D2-C1F2-4467-BA70-435D965F9CAD}" destId="{B135FE7B-2183-4FFF-A69B-F4E478DD74BE}" srcOrd="9" destOrd="0" presId="urn:microsoft.com/office/officeart/2018/2/layout/IconVerticalSolidList"/>
    <dgm:cxn modelId="{626D7B9A-5582-456D-8864-8042ECCAB2FF}" type="presParOf" srcId="{D44681D2-C1F2-4467-BA70-435D965F9CAD}" destId="{B6A42D34-D086-4B9E-A941-84E2131F8D93}" srcOrd="10" destOrd="0" presId="urn:microsoft.com/office/officeart/2018/2/layout/IconVerticalSolidList"/>
    <dgm:cxn modelId="{29DDAF89-8178-438B-A266-D5DE5E27AE6E}" type="presParOf" srcId="{B6A42D34-D086-4B9E-A941-84E2131F8D93}" destId="{AE7E6409-7935-4700-AAB6-A6E88FD68381}" srcOrd="0" destOrd="0" presId="urn:microsoft.com/office/officeart/2018/2/layout/IconVerticalSolidList"/>
    <dgm:cxn modelId="{29BDC40A-7487-4F1A-A2F4-A1E932DFFC20}" type="presParOf" srcId="{B6A42D34-D086-4B9E-A941-84E2131F8D93}" destId="{86B674AE-7CA4-47CD-811B-25ED26B9210A}" srcOrd="1" destOrd="0" presId="urn:microsoft.com/office/officeart/2018/2/layout/IconVerticalSolidList"/>
    <dgm:cxn modelId="{523FE02D-E681-4D2C-A193-5481341A405D}" type="presParOf" srcId="{B6A42D34-D086-4B9E-A941-84E2131F8D93}" destId="{484825B5-81A0-4752-91D0-2B9FAB94A32A}" srcOrd="2" destOrd="0" presId="urn:microsoft.com/office/officeart/2018/2/layout/IconVerticalSolidList"/>
    <dgm:cxn modelId="{F18252B3-CD17-4F8F-BE50-ACBC11CE2E80}" type="presParOf" srcId="{B6A42D34-D086-4B9E-A941-84E2131F8D93}" destId="{30C2A7C4-C89F-428B-BB1A-64156C0C847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A6FDA2-698A-4593-8504-98B572F26537}">
      <dsp:nvSpPr>
        <dsp:cNvPr id="0" name=""/>
        <dsp:cNvSpPr/>
      </dsp:nvSpPr>
      <dsp:spPr>
        <a:xfrm>
          <a:off x="0" y="4878"/>
          <a:ext cx="4701779" cy="16073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4935CD-05C6-4310-89AA-04DD0B31DF8D}">
      <dsp:nvSpPr>
        <dsp:cNvPr id="0" name=""/>
        <dsp:cNvSpPr/>
      </dsp:nvSpPr>
      <dsp:spPr>
        <a:xfrm>
          <a:off x="486231" y="366538"/>
          <a:ext cx="884922" cy="88405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CD83BB8-F1B4-4795-861F-98F7374B9D5A}">
      <dsp:nvSpPr>
        <dsp:cNvPr id="0" name=""/>
        <dsp:cNvSpPr/>
      </dsp:nvSpPr>
      <dsp:spPr>
        <a:xfrm>
          <a:off x="1857386" y="4878"/>
          <a:ext cx="2721818" cy="1608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280" tIns="170280" rIns="170280" bIns="170280" numCol="1" spcCol="1270" anchor="ctr" anchorCtr="0">
          <a:noAutofit/>
        </a:bodyPr>
        <a:lstStyle/>
        <a:p>
          <a:pPr marL="0" lvl="0" indent="0" algn="l" defTabSz="622300">
            <a:lnSpc>
              <a:spcPct val="100000"/>
            </a:lnSpc>
            <a:spcBef>
              <a:spcPct val="0"/>
            </a:spcBef>
            <a:spcAft>
              <a:spcPct val="35000"/>
            </a:spcAft>
            <a:buNone/>
          </a:pPr>
          <a:r>
            <a:rPr lang="en-US" sz="1400" kern="1200"/>
            <a:t>This Annual course is to align with MDOE Chapter 33 rule policies and procedures</a:t>
          </a:r>
        </a:p>
      </dsp:txBody>
      <dsp:txXfrm>
        <a:off x="1857386" y="4878"/>
        <a:ext cx="2721818" cy="1608949"/>
      </dsp:txXfrm>
    </dsp:sp>
    <dsp:sp modelId="{B3F3DBF8-3CE8-46B2-9085-29AFA05CC888}">
      <dsp:nvSpPr>
        <dsp:cNvPr id="0" name=""/>
        <dsp:cNvSpPr/>
      </dsp:nvSpPr>
      <dsp:spPr>
        <a:xfrm>
          <a:off x="0" y="1981587"/>
          <a:ext cx="4701779" cy="16073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59832C-7E0B-456E-BA33-0A071EEBDC70}">
      <dsp:nvSpPr>
        <dsp:cNvPr id="0" name=""/>
        <dsp:cNvSpPr/>
      </dsp:nvSpPr>
      <dsp:spPr>
        <a:xfrm>
          <a:off x="486231" y="2343247"/>
          <a:ext cx="884922" cy="8840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B46946-202E-45CB-BA5E-C59FB98E4780}">
      <dsp:nvSpPr>
        <dsp:cNvPr id="0" name=""/>
        <dsp:cNvSpPr/>
      </dsp:nvSpPr>
      <dsp:spPr>
        <a:xfrm>
          <a:off x="1857386" y="1981587"/>
          <a:ext cx="2721818" cy="1608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280" tIns="170280" rIns="170280" bIns="170280" numCol="1" spcCol="1270" anchor="ctr" anchorCtr="0">
          <a:noAutofit/>
        </a:bodyPr>
        <a:lstStyle/>
        <a:p>
          <a:pPr marL="0" lvl="0" indent="0" algn="l" defTabSz="622300">
            <a:lnSpc>
              <a:spcPct val="100000"/>
            </a:lnSpc>
            <a:spcBef>
              <a:spcPct val="0"/>
            </a:spcBef>
            <a:spcAft>
              <a:spcPct val="35000"/>
            </a:spcAft>
            <a:buNone/>
          </a:pPr>
          <a:r>
            <a:rPr lang="en-US" sz="1400" kern="1200"/>
            <a:t>This course is not to be used as crisis response training or to recommend policies or procedures</a:t>
          </a:r>
        </a:p>
      </dsp:txBody>
      <dsp:txXfrm>
        <a:off x="1857386" y="1981587"/>
        <a:ext cx="2721818" cy="1608949"/>
      </dsp:txXfrm>
    </dsp:sp>
    <dsp:sp modelId="{A052D72E-9011-4251-A98F-6329AB6922B6}">
      <dsp:nvSpPr>
        <dsp:cNvPr id="0" name=""/>
        <dsp:cNvSpPr/>
      </dsp:nvSpPr>
      <dsp:spPr>
        <a:xfrm>
          <a:off x="0" y="3958297"/>
          <a:ext cx="4701779" cy="160737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747A63-110A-4810-BB22-86EA4842F989}">
      <dsp:nvSpPr>
        <dsp:cNvPr id="0" name=""/>
        <dsp:cNvSpPr/>
      </dsp:nvSpPr>
      <dsp:spPr>
        <a:xfrm>
          <a:off x="486707" y="4319957"/>
          <a:ext cx="884922" cy="88405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9B137B-8CB9-4EFA-96E8-2F7A43ACADDE}">
      <dsp:nvSpPr>
        <dsp:cNvPr id="0" name=""/>
        <dsp:cNvSpPr/>
      </dsp:nvSpPr>
      <dsp:spPr>
        <a:xfrm>
          <a:off x="1858336" y="3958297"/>
          <a:ext cx="2721818" cy="1608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280" tIns="170280" rIns="170280" bIns="170280" numCol="1" spcCol="1270" anchor="ctr" anchorCtr="0">
          <a:noAutofit/>
        </a:bodyPr>
        <a:lstStyle/>
        <a:p>
          <a:pPr marL="0" lvl="0" indent="0" algn="l" defTabSz="622300">
            <a:lnSpc>
              <a:spcPct val="100000"/>
            </a:lnSpc>
            <a:spcBef>
              <a:spcPct val="0"/>
            </a:spcBef>
            <a:spcAft>
              <a:spcPct val="35000"/>
            </a:spcAft>
            <a:buNone/>
          </a:pPr>
          <a:r>
            <a:rPr lang="en-US" sz="1400" kern="1200"/>
            <a:t>Upon completion, this training will have provided a foundational knowledge of basic </a:t>
          </a:r>
          <a:r>
            <a:rPr lang="en-US" sz="1400" kern="1200">
              <a:latin typeface="Georgia"/>
            </a:rPr>
            <a:t>principles</a:t>
          </a:r>
          <a:r>
            <a:rPr lang="en-US" sz="1400" kern="1200"/>
            <a:t> of restraint and seclusion and the key aspects of the Chapter 33 rule.</a:t>
          </a:r>
          <a:r>
            <a:rPr lang="en-US" sz="1400" kern="1200">
              <a:latin typeface="Georgia"/>
            </a:rPr>
            <a:t> </a:t>
          </a:r>
          <a:endParaRPr lang="en-US" sz="1400" kern="1200"/>
        </a:p>
      </dsp:txBody>
      <dsp:txXfrm>
        <a:off x="1858336" y="3958297"/>
        <a:ext cx="2721818" cy="16089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7E75BF-595C-4288-BFB1-37C04CEBA330}">
      <dsp:nvSpPr>
        <dsp:cNvPr id="0" name=""/>
        <dsp:cNvSpPr/>
      </dsp:nvSpPr>
      <dsp:spPr>
        <a:xfrm>
          <a:off x="0" y="1903"/>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8F0631-6BC0-43FE-8F0A-9652CB2119BC}">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8DDBA9-28CB-4D08-856C-15C943C75885}">
      <dsp:nvSpPr>
        <dsp:cNvPr id="0" name=""/>
        <dsp:cNvSpPr/>
      </dsp:nvSpPr>
      <dsp:spPr>
        <a:xfrm>
          <a:off x="937002" y="1903"/>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755650">
            <a:lnSpc>
              <a:spcPct val="100000"/>
            </a:lnSpc>
            <a:spcBef>
              <a:spcPct val="0"/>
            </a:spcBef>
            <a:spcAft>
              <a:spcPct val="35000"/>
            </a:spcAft>
            <a:buNone/>
          </a:pPr>
          <a:r>
            <a:rPr lang="en-US" sz="1700" kern="1200">
              <a:latin typeface="Georgia" panose="02040502050405020303" pitchFamily="18" charset="0"/>
            </a:rPr>
            <a:t>Develop an awareness and understanding of Chapter 33 rule</a:t>
          </a:r>
        </a:p>
      </dsp:txBody>
      <dsp:txXfrm>
        <a:off x="937002" y="1903"/>
        <a:ext cx="3948200" cy="811257"/>
      </dsp:txXfrm>
    </dsp:sp>
    <dsp:sp modelId="{2502CB61-D3AD-4139-97F4-7EDFACA26061}">
      <dsp:nvSpPr>
        <dsp:cNvPr id="0" name=""/>
        <dsp:cNvSpPr/>
      </dsp:nvSpPr>
      <dsp:spPr>
        <a:xfrm>
          <a:off x="0" y="1015975"/>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E7FB2-33F2-4871-B136-F5D8B3017CEA}">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41C160-33B6-4381-B26C-DC277A10EC0E}">
      <dsp:nvSpPr>
        <dsp:cNvPr id="0" name=""/>
        <dsp:cNvSpPr/>
      </dsp:nvSpPr>
      <dsp:spPr>
        <a:xfrm>
          <a:off x="937002" y="1015975"/>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755650">
            <a:lnSpc>
              <a:spcPct val="100000"/>
            </a:lnSpc>
            <a:spcBef>
              <a:spcPct val="0"/>
            </a:spcBef>
            <a:spcAft>
              <a:spcPct val="35000"/>
            </a:spcAft>
            <a:buNone/>
          </a:pPr>
          <a:r>
            <a:rPr lang="en-US" sz="1700" kern="1200">
              <a:latin typeface="Georgia" panose="02040502050405020303" pitchFamily="18" charset="0"/>
            </a:rPr>
            <a:t>Be aware of impacts of use of Restraint and Seclusion</a:t>
          </a:r>
        </a:p>
      </dsp:txBody>
      <dsp:txXfrm>
        <a:off x="937002" y="1015975"/>
        <a:ext cx="3948200" cy="811257"/>
      </dsp:txXfrm>
    </dsp:sp>
    <dsp:sp modelId="{53FA2068-D32C-490F-BAFB-AC53187B46AA}">
      <dsp:nvSpPr>
        <dsp:cNvPr id="0" name=""/>
        <dsp:cNvSpPr/>
      </dsp:nvSpPr>
      <dsp:spPr>
        <a:xfrm>
          <a:off x="0" y="2030048"/>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154CC8-6954-40BB-83BD-0B36F401149E}">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22A990-40B6-46F9-84E8-063C06134BA3}">
      <dsp:nvSpPr>
        <dsp:cNvPr id="0" name=""/>
        <dsp:cNvSpPr/>
      </dsp:nvSpPr>
      <dsp:spPr>
        <a:xfrm>
          <a:off x="937002" y="2030048"/>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755650">
            <a:lnSpc>
              <a:spcPct val="100000"/>
            </a:lnSpc>
            <a:spcBef>
              <a:spcPct val="0"/>
            </a:spcBef>
            <a:spcAft>
              <a:spcPct val="35000"/>
            </a:spcAft>
            <a:buNone/>
          </a:pPr>
          <a:r>
            <a:rPr lang="en-US" sz="1700" kern="1200">
              <a:latin typeface="Georgia" panose="02040502050405020303" pitchFamily="18" charset="0"/>
            </a:rPr>
            <a:t>Define and identify different types of Restraint and Seclusion</a:t>
          </a:r>
        </a:p>
      </dsp:txBody>
      <dsp:txXfrm>
        <a:off x="937002" y="2030048"/>
        <a:ext cx="3948200" cy="811257"/>
      </dsp:txXfrm>
    </dsp:sp>
    <dsp:sp modelId="{C28F069C-4B98-4D6F-A582-27644E02C67E}">
      <dsp:nvSpPr>
        <dsp:cNvPr id="0" name=""/>
        <dsp:cNvSpPr/>
      </dsp:nvSpPr>
      <dsp:spPr>
        <a:xfrm>
          <a:off x="0" y="3044120"/>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9A3EC8-6705-4E59-AA79-79A30289992F}">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E7D300B-58F8-44FB-8801-91715597A447}">
      <dsp:nvSpPr>
        <dsp:cNvPr id="0" name=""/>
        <dsp:cNvSpPr/>
      </dsp:nvSpPr>
      <dsp:spPr>
        <a:xfrm>
          <a:off x="937002" y="3044120"/>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755650">
            <a:lnSpc>
              <a:spcPct val="100000"/>
            </a:lnSpc>
            <a:spcBef>
              <a:spcPct val="0"/>
            </a:spcBef>
            <a:spcAft>
              <a:spcPct val="35000"/>
            </a:spcAft>
            <a:buNone/>
          </a:pPr>
          <a:r>
            <a:rPr lang="en-US" sz="1700" kern="1200">
              <a:latin typeface="Georgia" panose="02040502050405020303" pitchFamily="18" charset="0"/>
            </a:rPr>
            <a:t>Be able to identify lawful and unlawful uses of Restraint and Seclusion</a:t>
          </a:r>
        </a:p>
      </dsp:txBody>
      <dsp:txXfrm>
        <a:off x="937002" y="3044120"/>
        <a:ext cx="3948200" cy="811257"/>
      </dsp:txXfrm>
    </dsp:sp>
    <dsp:sp modelId="{0C53977D-2C52-4696-A900-A6336A7BB6D3}">
      <dsp:nvSpPr>
        <dsp:cNvPr id="0" name=""/>
        <dsp:cNvSpPr/>
      </dsp:nvSpPr>
      <dsp:spPr>
        <a:xfrm>
          <a:off x="0" y="4058192"/>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E2783E-3DF1-4E58-8978-703ECD3D41C6}">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DCA473-9719-4E8D-9CB6-C8E9BFCA4250}">
      <dsp:nvSpPr>
        <dsp:cNvPr id="0" name=""/>
        <dsp:cNvSpPr/>
      </dsp:nvSpPr>
      <dsp:spPr>
        <a:xfrm>
          <a:off x="937002" y="4058192"/>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755650">
            <a:lnSpc>
              <a:spcPct val="100000"/>
            </a:lnSpc>
            <a:spcBef>
              <a:spcPct val="0"/>
            </a:spcBef>
            <a:spcAft>
              <a:spcPct val="35000"/>
            </a:spcAft>
            <a:buNone/>
          </a:pPr>
          <a:r>
            <a:rPr lang="en-US" sz="1700" kern="1200">
              <a:latin typeface="Georgia" panose="02040502050405020303" pitchFamily="18" charset="0"/>
            </a:rPr>
            <a:t>Understand expectations of reporting</a:t>
          </a:r>
        </a:p>
      </dsp:txBody>
      <dsp:txXfrm>
        <a:off x="937002" y="4058192"/>
        <a:ext cx="3948200" cy="811257"/>
      </dsp:txXfrm>
    </dsp:sp>
    <dsp:sp modelId="{AE7E6409-7935-4700-AAB6-A6E88FD68381}">
      <dsp:nvSpPr>
        <dsp:cNvPr id="0" name=""/>
        <dsp:cNvSpPr/>
      </dsp:nvSpPr>
      <dsp:spPr>
        <a:xfrm>
          <a:off x="0" y="5072264"/>
          <a:ext cx="48852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B674AE-7CA4-47CD-811B-25ED26B9210A}">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C2A7C4-C89F-428B-BB1A-64156C0C847A}">
      <dsp:nvSpPr>
        <dsp:cNvPr id="0" name=""/>
        <dsp:cNvSpPr/>
      </dsp:nvSpPr>
      <dsp:spPr>
        <a:xfrm>
          <a:off x="937002" y="5072264"/>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755650">
            <a:lnSpc>
              <a:spcPct val="100000"/>
            </a:lnSpc>
            <a:spcBef>
              <a:spcPct val="0"/>
            </a:spcBef>
            <a:spcAft>
              <a:spcPct val="35000"/>
            </a:spcAft>
            <a:buNone/>
          </a:pPr>
          <a:r>
            <a:rPr lang="en-US" sz="1700" kern="1200">
              <a:latin typeface="Georgia" panose="02040502050405020303" pitchFamily="18" charset="0"/>
            </a:rPr>
            <a:t>Identify possible alternatives to Restraint and Seclusion</a:t>
          </a:r>
        </a:p>
      </dsp:txBody>
      <dsp:txXfrm>
        <a:off x="937002" y="5072264"/>
        <a:ext cx="3948200" cy="81125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E501103-475B-4334-95F6-B10D08E8093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B96E732D-76CA-4233-BB57-26C82987D6D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EDBD4B49-8BB7-4096-A023-BC1DDE0C3AA0}" type="datetimeFigureOut">
              <a:rPr lang="en-US"/>
              <a:pPr>
                <a:defRPr/>
              </a:pPr>
              <a:t>8/31/2023</a:t>
            </a:fld>
            <a:endParaRPr lang="en-US"/>
          </a:p>
        </p:txBody>
      </p:sp>
      <p:sp>
        <p:nvSpPr>
          <p:cNvPr id="4" name="Slide Image Placeholder 3">
            <a:extLst>
              <a:ext uri="{FF2B5EF4-FFF2-40B4-BE49-F238E27FC236}">
                <a16:creationId xmlns:a16="http://schemas.microsoft.com/office/drawing/2014/main" id="{EBB376DC-8630-4B85-8F2C-11DE66A105EE}"/>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A3E325D-5939-4465-8BCB-3D632420E30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3C8B8B1-676F-4D26-A2D0-0227407A2B1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DC2A1AA7-30FC-49D5-830F-DF6D8F9A9A1D}"/>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0CCF633E-F217-405C-B081-1C346DB5B46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Overlapping text is to save space when presenting…. Animations will make this look fine…. Full text is below:</a:t>
            </a:r>
          </a:p>
          <a:p>
            <a:pPr>
              <a:spcAft>
                <a:spcPts val="600"/>
              </a:spcAft>
            </a:pPr>
            <a:r>
              <a:rPr lang="en-US" sz="2400" b="1">
                <a:latin typeface="+mj-lt"/>
              </a:rPr>
              <a:t>Three kinds of restraint:</a:t>
            </a:r>
          </a:p>
          <a:p>
            <a:pPr>
              <a:spcAft>
                <a:spcPts val="600"/>
              </a:spcAft>
              <a:buFont typeface="Wingdings" panose="05000000000000000000" pitchFamily="2" charset="2"/>
              <a:buChar char="Ø"/>
            </a:pPr>
            <a:r>
              <a:rPr lang="en-US" sz="2000">
                <a:latin typeface="+mj-lt"/>
              </a:rPr>
              <a:t>The first two should </a:t>
            </a:r>
            <a:r>
              <a:rPr lang="en-US" sz="2000" b="1">
                <a:latin typeface="+mj-lt"/>
              </a:rPr>
              <a:t>never</a:t>
            </a:r>
            <a:r>
              <a:rPr lang="en-US" sz="2000">
                <a:latin typeface="+mj-lt"/>
              </a:rPr>
              <a:t> be used in a school environment!</a:t>
            </a:r>
          </a:p>
          <a:p>
            <a:pPr marL="0" indent="0">
              <a:spcAft>
                <a:spcPts val="600"/>
              </a:spcAft>
              <a:buNone/>
            </a:pPr>
            <a:endParaRPr lang="en-US" sz="800" b="1">
              <a:latin typeface="+mj-lt"/>
            </a:endParaRPr>
          </a:p>
          <a:p>
            <a:pPr marL="914400" lvl="1" indent="-457200">
              <a:spcAft>
                <a:spcPts val="600"/>
              </a:spcAft>
              <a:buAutoNum type="arabicPeriod"/>
            </a:pPr>
            <a:r>
              <a:rPr lang="en-US" sz="2000" b="1">
                <a:latin typeface="+mj-lt"/>
              </a:rPr>
              <a:t>Medical Restraint: </a:t>
            </a:r>
          </a:p>
          <a:p>
            <a:pPr marL="457200" lvl="1" indent="0">
              <a:spcAft>
                <a:spcPts val="600"/>
              </a:spcAft>
              <a:buNone/>
            </a:pPr>
            <a:r>
              <a:rPr lang="en-US" sz="2000">
                <a:latin typeface="+mj-lt"/>
              </a:rPr>
              <a:t>The unsanctioned use of medication or chemicals to inhibit a person’s freedom of movement.</a:t>
            </a:r>
          </a:p>
          <a:p>
            <a:pPr marL="914400" lvl="1" indent="-457200">
              <a:spcAft>
                <a:spcPts val="600"/>
              </a:spcAft>
              <a:buAutoNum type="arabicPeriod"/>
            </a:pPr>
            <a:endParaRPr lang="en-US" sz="2000">
              <a:latin typeface="+mj-lt"/>
            </a:endParaRPr>
          </a:p>
          <a:p>
            <a:pPr marL="914400" lvl="1" indent="-457200">
              <a:spcAft>
                <a:spcPts val="600"/>
              </a:spcAft>
              <a:buAutoNum type="arabicPeriod"/>
            </a:pPr>
            <a:r>
              <a:rPr lang="en-US" sz="2000" b="1">
                <a:latin typeface="+mj-lt"/>
              </a:rPr>
              <a:t>Mechanical Restraint: </a:t>
            </a:r>
          </a:p>
          <a:p>
            <a:pPr marL="457200" lvl="1" indent="0">
              <a:spcAft>
                <a:spcPts val="600"/>
              </a:spcAft>
              <a:buNone/>
            </a:pPr>
            <a:r>
              <a:rPr lang="en-US" sz="2000">
                <a:latin typeface="+mj-lt"/>
              </a:rPr>
              <a:t>The use of any </a:t>
            </a:r>
            <a:r>
              <a:rPr lang="en-US" sz="2000" u="sng">
                <a:latin typeface="+mj-lt"/>
              </a:rPr>
              <a:t>device</a:t>
            </a:r>
            <a:r>
              <a:rPr lang="en-US" sz="2000">
                <a:latin typeface="+mj-lt"/>
              </a:rPr>
              <a:t> to restrict a person’s freedom of movement. </a:t>
            </a:r>
          </a:p>
          <a:p>
            <a:pPr marL="1314450" lvl="2" indent="-457200">
              <a:spcAft>
                <a:spcPts val="600"/>
              </a:spcAft>
              <a:buFont typeface="Courier New" panose="02070309020205020404" pitchFamily="49" charset="0"/>
              <a:buChar char="o"/>
            </a:pPr>
            <a:r>
              <a:rPr lang="en-US" sz="1800" u="sng">
                <a:latin typeface="+mj-lt"/>
              </a:rPr>
              <a:t>Does NOT </a:t>
            </a:r>
            <a:r>
              <a:rPr lang="en-US" sz="1800">
                <a:latin typeface="+mj-lt"/>
              </a:rPr>
              <a:t>include: seatbelts, adaptive devices or those that are medically prescribed.</a:t>
            </a:r>
          </a:p>
          <a:p>
            <a:pPr marL="342900" lvl="1" indent="-342900">
              <a:spcAft>
                <a:spcPts val="600"/>
              </a:spcAft>
              <a:buFont typeface="Wingdings" panose="05000000000000000000" pitchFamily="2" charset="2"/>
              <a:buChar char="Ø"/>
            </a:pPr>
            <a:r>
              <a:rPr lang="en-US" sz="1200">
                <a:latin typeface="+mj-lt"/>
              </a:rPr>
              <a:t>The third kind is the </a:t>
            </a:r>
            <a:r>
              <a:rPr lang="en-US" sz="1200" u="sng">
                <a:latin typeface="+mj-lt"/>
              </a:rPr>
              <a:t>only</a:t>
            </a:r>
            <a:r>
              <a:rPr lang="en-US" sz="1200">
                <a:latin typeface="+mj-lt"/>
              </a:rPr>
              <a:t> type of restraint that can be considered in schools and then, only as an emergency intervention</a:t>
            </a:r>
          </a:p>
          <a:p>
            <a:pPr marL="457200" lvl="1" indent="0">
              <a:spcAft>
                <a:spcPts val="600"/>
              </a:spcAft>
              <a:buNone/>
            </a:pPr>
            <a:endParaRPr lang="en-US" sz="1200">
              <a:latin typeface="+mj-lt"/>
            </a:endParaRPr>
          </a:p>
          <a:p>
            <a:pPr marL="914400" lvl="1" indent="-457200">
              <a:spcAft>
                <a:spcPts val="600"/>
              </a:spcAft>
              <a:buFont typeface="+mj-lt"/>
              <a:buAutoNum type="arabicPeriod" startAt="3"/>
            </a:pPr>
            <a:r>
              <a:rPr lang="en-US" sz="1200" b="1">
                <a:latin typeface="+mj-lt"/>
              </a:rPr>
              <a:t>Physical Restraint: </a:t>
            </a:r>
          </a:p>
          <a:p>
            <a:pPr lvl="1">
              <a:spcAft>
                <a:spcPts val="600"/>
              </a:spcAft>
            </a:pPr>
            <a:r>
              <a:rPr lang="en-US" sz="1200">
                <a:effectLst/>
                <a:latin typeface="+mj-lt"/>
                <a:ea typeface="Times New Roman" panose="02020603050405020304" pitchFamily="18" charset="0"/>
              </a:rPr>
              <a:t>A personal restriction that immobilizes or reduces the ability of a student to move the arms, legs, or head freely and includes physically moving a student who has not moved voluntarily.</a:t>
            </a:r>
            <a:endParaRPr lang="en-US" sz="1200">
              <a:latin typeface="+mj-lt"/>
            </a:endParaRPr>
          </a:p>
          <a:p>
            <a:pPr marL="457200" lvl="1" indent="0">
              <a:buNone/>
            </a:pPr>
            <a:endParaRPr lang="en-US">
              <a:latin typeface="+mj-lt"/>
            </a:endParaRPr>
          </a:p>
          <a:p>
            <a:endParaRPr lang="en-US"/>
          </a:p>
        </p:txBody>
      </p:sp>
      <p:sp>
        <p:nvSpPr>
          <p:cNvPr id="4" name="Slide Number Placeholder 3"/>
          <p:cNvSpPr>
            <a:spLocks noGrp="1"/>
          </p:cNvSpPr>
          <p:nvPr>
            <p:ph type="sldNum" sz="quarter" idx="5"/>
          </p:nvPr>
        </p:nvSpPr>
        <p:spPr/>
        <p:txBody>
          <a:bodyPr/>
          <a:lstStyle/>
          <a:p>
            <a:pPr>
              <a:defRPr/>
            </a:pPr>
            <a:fld id="{0CCF633E-F217-405C-B081-1C346DB5B465}" type="slidenum">
              <a:rPr lang="en-US" smtClean="0"/>
              <a:pPr>
                <a:defRPr/>
              </a:pPr>
              <a:t>8</a:t>
            </a:fld>
            <a:endParaRPr lang="en-US"/>
          </a:p>
        </p:txBody>
      </p:sp>
    </p:spTree>
    <p:extLst>
      <p:ext uri="{BB962C8B-B14F-4D97-AF65-F5344CB8AC3E}">
        <p14:creationId xmlns:p14="http://schemas.microsoft.com/office/powerpoint/2010/main" val="1140281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8" descr="starline">
            <a:extLst>
              <a:ext uri="{FF2B5EF4-FFF2-40B4-BE49-F238E27FC236}">
                <a16:creationId xmlns:a16="http://schemas.microsoft.com/office/drawing/2014/main" id="{55932D72-5150-4C2D-969D-007DCC66F9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124200"/>
            <a:ext cx="7310438"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a:extLst>
              <a:ext uri="{FF2B5EF4-FFF2-40B4-BE49-F238E27FC236}">
                <a16:creationId xmlns:a16="http://schemas.microsoft.com/office/drawing/2014/main" id="{E4FF1E47-CAD3-45FF-8FF7-11A5E9DCFD87}"/>
              </a:ext>
            </a:extLst>
          </p:cNvPr>
          <p:cNvSpPr>
            <a:spLocks noGrp="1" noChangeArrowheads="1"/>
          </p:cNvSpPr>
          <p:nvPr>
            <p:ph type="ctrTitle"/>
          </p:nvPr>
        </p:nvSpPr>
        <p:spPr>
          <a:xfrm>
            <a:off x="685800" y="1600200"/>
            <a:ext cx="7772400" cy="1470025"/>
          </a:xfrm>
          <a:extLst>
            <a:ext uri="{91240B29-F687-4F45-9708-019B960494DF}">
              <a14:hiddenLine xmlns:a14="http://schemas.microsoft.com/office/drawing/2010/main" w="38100" cap="rnd">
                <a:solidFill>
                  <a:srgbClr val="274F73"/>
                </a:solidFill>
                <a:prstDash val="sysDot"/>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nchor="b" anchorCtr="1"/>
          <a:lstStyle>
            <a:lvl1pPr algn="ctr">
              <a:defRPr sz="4000">
                <a:solidFill>
                  <a:schemeClr val="tx1"/>
                </a:solidFill>
              </a:defRPr>
            </a:lvl1pPr>
          </a:lstStyle>
          <a:p>
            <a:pPr lvl="0"/>
            <a:r>
              <a:rPr lang="en-US" altLang="en-US" noProof="0"/>
              <a:t>Click to edit Master title style</a:t>
            </a:r>
          </a:p>
        </p:txBody>
      </p:sp>
      <p:sp>
        <p:nvSpPr>
          <p:cNvPr id="3075" name="Rectangle 3">
            <a:extLst>
              <a:ext uri="{FF2B5EF4-FFF2-40B4-BE49-F238E27FC236}">
                <a16:creationId xmlns:a16="http://schemas.microsoft.com/office/drawing/2014/main" id="{BF3EE4C9-9B64-46C8-A488-E6DA35071093}"/>
              </a:ext>
            </a:extLst>
          </p:cNvPr>
          <p:cNvSpPr>
            <a:spLocks noGrp="1" noChangeArrowheads="1"/>
          </p:cNvSpPr>
          <p:nvPr>
            <p:ph type="subTitle" idx="1"/>
          </p:nvPr>
        </p:nvSpPr>
        <p:spPr>
          <a:xfrm>
            <a:off x="1371600" y="3429000"/>
            <a:ext cx="6400800" cy="1752600"/>
          </a:xfrm>
        </p:spPr>
        <p:txBody>
          <a:bodyPr/>
          <a:lstStyle>
            <a:lvl1pPr marL="0" indent="0" algn="ctr">
              <a:buFontTx/>
              <a:buNone/>
              <a:defRPr sz="2400">
                <a:solidFill>
                  <a:srgbClr val="2B5880"/>
                </a:solidFill>
              </a:defRPr>
            </a:lvl1pPr>
          </a:lstStyle>
          <a:p>
            <a:pPr lvl="0"/>
            <a:r>
              <a:rPr lang="en-US" altLang="en-US" noProof="0"/>
              <a:t>Click to edit Master subtitle style</a:t>
            </a:r>
          </a:p>
        </p:txBody>
      </p:sp>
      <p:sp>
        <p:nvSpPr>
          <p:cNvPr id="5" name="Rectangle 5">
            <a:extLst>
              <a:ext uri="{FF2B5EF4-FFF2-40B4-BE49-F238E27FC236}">
                <a16:creationId xmlns:a16="http://schemas.microsoft.com/office/drawing/2014/main" id="{2769AC6B-2BD0-48E9-B973-1029BF0CDC53}"/>
              </a:ext>
            </a:extLst>
          </p:cNvPr>
          <p:cNvSpPr>
            <a:spLocks noGrp="1" noChangeArrowheads="1"/>
          </p:cNvSpPr>
          <p:nvPr>
            <p:ph type="ftr" sz="quarter" idx="10"/>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661579D-6F2A-4055-8485-D4594B7A99E8}"/>
              </a:ext>
            </a:extLst>
          </p:cNvPr>
          <p:cNvSpPr>
            <a:spLocks noGrp="1" noChangeArrowheads="1"/>
          </p:cNvSpPr>
          <p:nvPr>
            <p:ph type="sldNum" sz="quarter" idx="11"/>
          </p:nvPr>
        </p:nvSpPr>
        <p:spPr/>
        <p:txBody>
          <a:bodyPr/>
          <a:lstStyle>
            <a:lvl1pPr>
              <a:defRPr/>
            </a:lvl1pPr>
          </a:lstStyle>
          <a:p>
            <a:pPr>
              <a:defRPr/>
            </a:pPr>
            <a:fld id="{C0280E3B-13D4-45D3-838F-8C39BFD29A87}" type="slidenum">
              <a:rPr lang="en-US" altLang="en-US"/>
              <a:pPr>
                <a:defRPr/>
              </a:pPr>
              <a:t>‹#›</a:t>
            </a:fld>
            <a:endParaRPr lang="en-US" altLang="en-US"/>
          </a:p>
        </p:txBody>
      </p:sp>
    </p:spTree>
    <p:extLst>
      <p:ext uri="{BB962C8B-B14F-4D97-AF65-F5344CB8AC3E}">
        <p14:creationId xmlns:p14="http://schemas.microsoft.com/office/powerpoint/2010/main" val="1346838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D7FD-8776-4110-B722-BF0132BF83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BF04-2421-45C3-B24C-134E9829C9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9FAE9123-48C1-4994-8239-C6A3EA98187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42B34C3E-D001-461F-B858-BDE0F9AC2421}"/>
              </a:ext>
            </a:extLst>
          </p:cNvPr>
          <p:cNvSpPr>
            <a:spLocks noGrp="1" noChangeArrowheads="1"/>
          </p:cNvSpPr>
          <p:nvPr>
            <p:ph type="sldNum" sz="quarter" idx="11"/>
          </p:nvPr>
        </p:nvSpPr>
        <p:spPr>
          <a:ln/>
        </p:spPr>
        <p:txBody>
          <a:bodyPr/>
          <a:lstStyle>
            <a:lvl1pPr>
              <a:defRPr/>
            </a:lvl1pPr>
          </a:lstStyle>
          <a:p>
            <a:pPr>
              <a:defRPr/>
            </a:pPr>
            <a:fld id="{63FEB07E-F817-4CAA-A968-9C737F69C4EE}" type="slidenum">
              <a:rPr lang="en-US" altLang="en-US"/>
              <a:pPr>
                <a:defRPr/>
              </a:pPr>
              <a:t>‹#›</a:t>
            </a:fld>
            <a:endParaRPr lang="en-US" altLang="en-US"/>
          </a:p>
        </p:txBody>
      </p:sp>
    </p:spTree>
    <p:extLst>
      <p:ext uri="{BB962C8B-B14F-4D97-AF65-F5344CB8AC3E}">
        <p14:creationId xmlns:p14="http://schemas.microsoft.com/office/powerpoint/2010/main" val="1710917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40245E-9357-47BC-9226-A27CB00F1B39}"/>
              </a:ext>
            </a:extLst>
          </p:cNvPr>
          <p:cNvSpPr>
            <a:spLocks noGrp="1"/>
          </p:cNvSpPr>
          <p:nvPr>
            <p:ph type="title" orient="vert"/>
          </p:nvPr>
        </p:nvSpPr>
        <p:spPr>
          <a:xfrm>
            <a:off x="6629400" y="274638"/>
            <a:ext cx="2057400" cy="54403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4CBE47-8B76-4243-A4CA-FD3806A4C6E7}"/>
              </a:ext>
            </a:extLst>
          </p:cNvPr>
          <p:cNvSpPr>
            <a:spLocks noGrp="1"/>
          </p:cNvSpPr>
          <p:nvPr>
            <p:ph type="body" orient="vert" idx="1"/>
          </p:nvPr>
        </p:nvSpPr>
        <p:spPr>
          <a:xfrm>
            <a:off x="457200" y="274638"/>
            <a:ext cx="6019800" cy="5440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F71F4874-B8EC-4D3D-9999-386EB6E6B9E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90562960-EDF0-49B6-A619-716904A43E95}"/>
              </a:ext>
            </a:extLst>
          </p:cNvPr>
          <p:cNvSpPr>
            <a:spLocks noGrp="1" noChangeArrowheads="1"/>
          </p:cNvSpPr>
          <p:nvPr>
            <p:ph type="sldNum" sz="quarter" idx="11"/>
          </p:nvPr>
        </p:nvSpPr>
        <p:spPr>
          <a:ln/>
        </p:spPr>
        <p:txBody>
          <a:bodyPr/>
          <a:lstStyle>
            <a:lvl1pPr>
              <a:defRPr/>
            </a:lvl1pPr>
          </a:lstStyle>
          <a:p>
            <a:pPr>
              <a:defRPr/>
            </a:pPr>
            <a:fld id="{4E41FA0F-FBAC-4BFD-91C2-7EC4131BFCF5}" type="slidenum">
              <a:rPr lang="en-US" altLang="en-US"/>
              <a:pPr>
                <a:defRPr/>
              </a:pPr>
              <a:t>‹#›</a:t>
            </a:fld>
            <a:endParaRPr lang="en-US" altLang="en-US"/>
          </a:p>
        </p:txBody>
      </p:sp>
    </p:spTree>
    <p:extLst>
      <p:ext uri="{BB962C8B-B14F-4D97-AF65-F5344CB8AC3E}">
        <p14:creationId xmlns:p14="http://schemas.microsoft.com/office/powerpoint/2010/main" val="461260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01C15-6E4B-4FF6-B38B-5675948A495E}"/>
              </a:ext>
            </a:extLst>
          </p:cNvPr>
          <p:cNvSpPr>
            <a:spLocks noGrp="1"/>
          </p:cNvSpPr>
          <p:nvPr>
            <p:ph type="title"/>
          </p:nvPr>
        </p:nvSpPr>
        <p:spPr/>
        <p:txBody>
          <a:bodyPr/>
          <a:lstStyle>
            <a:lvl1pPr>
              <a:defRPr u="sng">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id="{CBFBD263-7716-49EB-A959-9CD15EF7E449}"/>
              </a:ext>
            </a:extLst>
          </p:cNvPr>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5">
            <a:extLst>
              <a:ext uri="{FF2B5EF4-FFF2-40B4-BE49-F238E27FC236}">
                <a16:creationId xmlns:a16="http://schemas.microsoft.com/office/drawing/2014/main" id="{A9BEBBE3-B9F9-4804-A04C-62BD73277350}"/>
              </a:ext>
            </a:extLst>
          </p:cNvPr>
          <p:cNvSpPr>
            <a:spLocks noGrp="1" noChangeArrowheads="1"/>
          </p:cNvSpPr>
          <p:nvPr>
            <p:ph type="ftr" sz="quarter"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en-US" altLang="en-US"/>
          </a:p>
        </p:txBody>
      </p:sp>
      <p:sp>
        <p:nvSpPr>
          <p:cNvPr id="5" name="Slide Number Placeholder 6">
            <a:extLst>
              <a:ext uri="{FF2B5EF4-FFF2-40B4-BE49-F238E27FC236}">
                <a16:creationId xmlns:a16="http://schemas.microsoft.com/office/drawing/2014/main" id="{72D74C2D-5BEA-46B9-8752-EEBDBBA300DA}"/>
              </a:ext>
            </a:extLst>
          </p:cNvPr>
          <p:cNvSpPr>
            <a:spLocks noGrp="1" noChangeArrowheads="1"/>
          </p:cNvSpPr>
          <p:nvPr>
            <p:ph type="sldNum" sz="quarter" idx="11"/>
          </p:nvPr>
        </p:nvSpPr>
        <p:spPr/>
        <p:txBody>
          <a:bodyPr/>
          <a:lstStyle>
            <a:lvl1pPr>
              <a:defRPr/>
            </a:lvl1pPr>
          </a:lstStyle>
          <a:p>
            <a:pPr>
              <a:defRPr/>
            </a:pPr>
            <a:fld id="{857A6776-6A15-4C36-900F-0D2D3E75C405}" type="slidenum">
              <a:rPr lang="en-US" altLang="en-US"/>
              <a:pPr>
                <a:defRPr/>
              </a:pPr>
              <a:t>‹#›</a:t>
            </a:fld>
            <a:endParaRPr lang="en-US" altLang="en-US"/>
          </a:p>
        </p:txBody>
      </p:sp>
    </p:spTree>
    <p:extLst>
      <p:ext uri="{BB962C8B-B14F-4D97-AF65-F5344CB8AC3E}">
        <p14:creationId xmlns:p14="http://schemas.microsoft.com/office/powerpoint/2010/main" val="3164103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AB64D-934F-406B-B927-95EF8D16C7A4}"/>
              </a:ext>
            </a:extLst>
          </p:cNvPr>
          <p:cNvSpPr>
            <a:spLocks noGrp="1"/>
          </p:cNvSpPr>
          <p:nvPr>
            <p:ph type="title"/>
          </p:nvPr>
        </p:nvSpPr>
        <p:spPr>
          <a:xfrm>
            <a:off x="623888" y="1709738"/>
            <a:ext cx="7886700" cy="2852737"/>
          </a:xfrm>
        </p:spPr>
        <p:txBody>
          <a:bodyPr anchor="b"/>
          <a:lstStyle>
            <a:lvl1pPr>
              <a:defRPr sz="6000">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Text Placeholder 2">
            <a:extLst>
              <a:ext uri="{FF2B5EF4-FFF2-40B4-BE49-F238E27FC236}">
                <a16:creationId xmlns:a16="http://schemas.microsoft.com/office/drawing/2014/main" id="{7C34F290-3245-4C29-BB29-2528909C65D5}"/>
              </a:ext>
            </a:extLst>
          </p:cNvPr>
          <p:cNvSpPr>
            <a:spLocks noGrp="1"/>
          </p:cNvSpPr>
          <p:nvPr>
            <p:ph type="body" idx="1"/>
          </p:nvPr>
        </p:nvSpPr>
        <p:spPr>
          <a:xfrm>
            <a:off x="623888" y="4589463"/>
            <a:ext cx="7886700" cy="1500187"/>
          </a:xfrm>
        </p:spPr>
        <p:txBody>
          <a:bodyPr/>
          <a:lstStyle>
            <a:lvl1pPr marL="0" indent="0">
              <a:buNone/>
              <a:defRPr sz="2400">
                <a:latin typeface="Times New Roman" panose="02020603050405020304" pitchFamily="18" charset="0"/>
                <a:cs typeface="Times New Roman" panose="02020603050405020304" pitchFamily="18" charset="0"/>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a:extLst>
              <a:ext uri="{FF2B5EF4-FFF2-40B4-BE49-F238E27FC236}">
                <a16:creationId xmlns:a16="http://schemas.microsoft.com/office/drawing/2014/main" id="{337717CB-89AA-4A41-A4CA-DC20DE984B5E}"/>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81A47205-DD88-490E-A435-DE9E9B705867}"/>
              </a:ext>
            </a:extLst>
          </p:cNvPr>
          <p:cNvSpPr>
            <a:spLocks noGrp="1" noChangeArrowheads="1"/>
          </p:cNvSpPr>
          <p:nvPr>
            <p:ph type="sldNum" sz="quarter" idx="11"/>
          </p:nvPr>
        </p:nvSpPr>
        <p:spPr>
          <a:ln/>
        </p:spPr>
        <p:txBody>
          <a:bodyPr/>
          <a:lstStyle>
            <a:lvl1pPr>
              <a:defRPr/>
            </a:lvl1pPr>
          </a:lstStyle>
          <a:p>
            <a:pPr>
              <a:defRPr/>
            </a:pPr>
            <a:fld id="{F6609D54-EA9F-42CB-84D2-DFC3ACDFB84E}" type="slidenum">
              <a:rPr lang="en-US" altLang="en-US"/>
              <a:pPr>
                <a:defRPr/>
              </a:pPr>
              <a:t>‹#›</a:t>
            </a:fld>
            <a:endParaRPr lang="en-US" altLang="en-US"/>
          </a:p>
        </p:txBody>
      </p:sp>
    </p:spTree>
    <p:extLst>
      <p:ext uri="{BB962C8B-B14F-4D97-AF65-F5344CB8AC3E}">
        <p14:creationId xmlns:p14="http://schemas.microsoft.com/office/powerpoint/2010/main" val="2979938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F76FB-B5DA-48F1-AC8C-6119A76D1FBB}"/>
              </a:ext>
            </a:extLst>
          </p:cNvPr>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Content Placeholder 2">
            <a:extLst>
              <a:ext uri="{FF2B5EF4-FFF2-40B4-BE49-F238E27FC236}">
                <a16:creationId xmlns:a16="http://schemas.microsoft.com/office/drawing/2014/main" id="{695C455C-7F86-4BEB-836A-FA65E3EE4447}"/>
              </a:ext>
            </a:extLst>
          </p:cNvPr>
          <p:cNvSpPr>
            <a:spLocks noGrp="1"/>
          </p:cNvSpPr>
          <p:nvPr>
            <p:ph sz="half" idx="1"/>
          </p:nvPr>
        </p:nvSpPr>
        <p:spPr>
          <a:xfrm>
            <a:off x="457200" y="1600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EB2C84-A392-46AB-B1DA-277A00C33B92}"/>
              </a:ext>
            </a:extLst>
          </p:cNvPr>
          <p:cNvSpPr>
            <a:spLocks noGrp="1"/>
          </p:cNvSpPr>
          <p:nvPr>
            <p:ph sz="half" idx="2"/>
          </p:nvPr>
        </p:nvSpPr>
        <p:spPr>
          <a:xfrm>
            <a:off x="4648200" y="1600200"/>
            <a:ext cx="4038600" cy="4114800"/>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19EDA2A1-EE76-4C2C-8747-3E24C00139F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D6736AF-C7E6-42B6-9CFC-037BA213BA96}"/>
              </a:ext>
            </a:extLst>
          </p:cNvPr>
          <p:cNvSpPr>
            <a:spLocks noGrp="1" noChangeArrowheads="1"/>
          </p:cNvSpPr>
          <p:nvPr>
            <p:ph type="sldNum" sz="quarter" idx="11"/>
          </p:nvPr>
        </p:nvSpPr>
        <p:spPr>
          <a:ln/>
        </p:spPr>
        <p:txBody>
          <a:bodyPr/>
          <a:lstStyle>
            <a:lvl1pPr>
              <a:defRPr/>
            </a:lvl1pPr>
          </a:lstStyle>
          <a:p>
            <a:pPr>
              <a:defRPr/>
            </a:pPr>
            <a:fld id="{5209AB4B-F312-4E6C-BC7B-D30BC88BF2E3}" type="slidenum">
              <a:rPr lang="en-US" altLang="en-US"/>
              <a:pPr>
                <a:defRPr/>
              </a:pPr>
              <a:t>‹#›</a:t>
            </a:fld>
            <a:endParaRPr lang="en-US" altLang="en-US"/>
          </a:p>
        </p:txBody>
      </p:sp>
    </p:spTree>
    <p:extLst>
      <p:ext uri="{BB962C8B-B14F-4D97-AF65-F5344CB8AC3E}">
        <p14:creationId xmlns:p14="http://schemas.microsoft.com/office/powerpoint/2010/main" val="2280230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3C017-74F4-41F9-B17F-8E5C8EB1DD5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1F6D9C-7671-4346-B8A5-3C2F9EFD130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BCC02-E3E1-4E58-950E-AE1DB663616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35E80E-2831-409C-8832-62BFF8D0F76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C6F34A-37C5-41ED-BCB4-143EB3E78F0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3902C724-5E9D-4849-A954-BE5BE94A232F}"/>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85016D45-86B5-463C-B90D-BE738ACAF638}"/>
              </a:ext>
            </a:extLst>
          </p:cNvPr>
          <p:cNvSpPr>
            <a:spLocks noGrp="1" noChangeArrowheads="1"/>
          </p:cNvSpPr>
          <p:nvPr>
            <p:ph type="sldNum" sz="quarter" idx="11"/>
          </p:nvPr>
        </p:nvSpPr>
        <p:spPr>
          <a:ln/>
        </p:spPr>
        <p:txBody>
          <a:bodyPr/>
          <a:lstStyle>
            <a:lvl1pPr>
              <a:defRPr/>
            </a:lvl1pPr>
          </a:lstStyle>
          <a:p>
            <a:pPr>
              <a:defRPr/>
            </a:pPr>
            <a:fld id="{C9D2414F-7EEB-4178-8AC3-8E3AEAA96BA9}" type="slidenum">
              <a:rPr lang="en-US" altLang="en-US"/>
              <a:pPr>
                <a:defRPr/>
              </a:pPr>
              <a:t>‹#›</a:t>
            </a:fld>
            <a:endParaRPr lang="en-US" altLang="en-US"/>
          </a:p>
        </p:txBody>
      </p:sp>
    </p:spTree>
    <p:extLst>
      <p:ext uri="{BB962C8B-B14F-4D97-AF65-F5344CB8AC3E}">
        <p14:creationId xmlns:p14="http://schemas.microsoft.com/office/powerpoint/2010/main" val="2046239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F0FCC-5A45-4086-84B8-FA404B46A68A}"/>
              </a:ext>
            </a:extLst>
          </p:cNvPr>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DDA2A0FF-69AC-4B6D-8A41-CAA9693D3D9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3CA47487-C1A7-46A6-90EB-4C2E3728126F}"/>
              </a:ext>
            </a:extLst>
          </p:cNvPr>
          <p:cNvSpPr>
            <a:spLocks noGrp="1" noChangeArrowheads="1"/>
          </p:cNvSpPr>
          <p:nvPr>
            <p:ph type="sldNum" sz="quarter" idx="11"/>
          </p:nvPr>
        </p:nvSpPr>
        <p:spPr>
          <a:ln/>
        </p:spPr>
        <p:txBody>
          <a:bodyPr/>
          <a:lstStyle>
            <a:lvl1pPr>
              <a:defRPr/>
            </a:lvl1pPr>
          </a:lstStyle>
          <a:p>
            <a:pPr>
              <a:defRPr/>
            </a:pPr>
            <a:fld id="{0152F2AC-4B27-4467-9617-DCA90C1CBB17}" type="slidenum">
              <a:rPr lang="en-US" altLang="en-US"/>
              <a:pPr>
                <a:defRPr/>
              </a:pPr>
              <a:t>‹#›</a:t>
            </a:fld>
            <a:endParaRPr lang="en-US" altLang="en-US"/>
          </a:p>
        </p:txBody>
      </p:sp>
    </p:spTree>
    <p:extLst>
      <p:ext uri="{BB962C8B-B14F-4D97-AF65-F5344CB8AC3E}">
        <p14:creationId xmlns:p14="http://schemas.microsoft.com/office/powerpoint/2010/main" val="1181219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84DE8B09-5E73-4AEA-B90D-C00548713AD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6">
            <a:extLst>
              <a:ext uri="{FF2B5EF4-FFF2-40B4-BE49-F238E27FC236}">
                <a16:creationId xmlns:a16="http://schemas.microsoft.com/office/drawing/2014/main" id="{667B48E6-C90A-4DBD-85D4-D3F09C117EEF}"/>
              </a:ext>
            </a:extLst>
          </p:cNvPr>
          <p:cNvSpPr>
            <a:spLocks noGrp="1" noChangeArrowheads="1"/>
          </p:cNvSpPr>
          <p:nvPr>
            <p:ph type="sldNum" sz="quarter" idx="11"/>
          </p:nvPr>
        </p:nvSpPr>
        <p:spPr>
          <a:ln/>
        </p:spPr>
        <p:txBody>
          <a:bodyPr/>
          <a:lstStyle>
            <a:lvl1pPr>
              <a:defRPr/>
            </a:lvl1pPr>
          </a:lstStyle>
          <a:p>
            <a:pPr>
              <a:defRPr/>
            </a:pPr>
            <a:fld id="{D3365AAA-FCE1-4563-8DB5-C87E6690D677}" type="slidenum">
              <a:rPr lang="en-US" altLang="en-US"/>
              <a:pPr>
                <a:defRPr/>
              </a:pPr>
              <a:t>‹#›</a:t>
            </a:fld>
            <a:endParaRPr lang="en-US" altLang="en-US"/>
          </a:p>
        </p:txBody>
      </p:sp>
    </p:spTree>
    <p:extLst>
      <p:ext uri="{BB962C8B-B14F-4D97-AF65-F5344CB8AC3E}">
        <p14:creationId xmlns:p14="http://schemas.microsoft.com/office/powerpoint/2010/main" val="202993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6B9D4-7A10-436A-A88F-BC63D10F73E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D3BC2B-C7AA-496B-A937-F04B5BFA272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06C88A-41B8-4E9A-BB4F-7F76AA36442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53FC6239-2D0C-41E4-ADF7-E8F4D7D7B7E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AA8503C-38EE-4DBC-94A9-FDA2CA9D647D}"/>
              </a:ext>
            </a:extLst>
          </p:cNvPr>
          <p:cNvSpPr>
            <a:spLocks noGrp="1" noChangeArrowheads="1"/>
          </p:cNvSpPr>
          <p:nvPr>
            <p:ph type="sldNum" sz="quarter" idx="11"/>
          </p:nvPr>
        </p:nvSpPr>
        <p:spPr>
          <a:ln/>
        </p:spPr>
        <p:txBody>
          <a:bodyPr/>
          <a:lstStyle>
            <a:lvl1pPr>
              <a:defRPr/>
            </a:lvl1pPr>
          </a:lstStyle>
          <a:p>
            <a:pPr>
              <a:defRPr/>
            </a:pPr>
            <a:fld id="{086D77F1-266C-4BB9-A190-C927B169772A}" type="slidenum">
              <a:rPr lang="en-US" altLang="en-US"/>
              <a:pPr>
                <a:defRPr/>
              </a:pPr>
              <a:t>‹#›</a:t>
            </a:fld>
            <a:endParaRPr lang="en-US" altLang="en-US"/>
          </a:p>
        </p:txBody>
      </p:sp>
    </p:spTree>
    <p:extLst>
      <p:ext uri="{BB962C8B-B14F-4D97-AF65-F5344CB8AC3E}">
        <p14:creationId xmlns:p14="http://schemas.microsoft.com/office/powerpoint/2010/main" val="2275604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5A9C5-E828-4F6D-9257-91979AFEFE0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2EEB3C-B2CC-406A-8A3D-C0B9CBA5033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a:extLst>
              <a:ext uri="{FF2B5EF4-FFF2-40B4-BE49-F238E27FC236}">
                <a16:creationId xmlns:a16="http://schemas.microsoft.com/office/drawing/2014/main" id="{27AF8DA5-970F-443A-A0B0-54C1B9739B9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3EADF82D-EAFB-4E07-9321-3FA8590BA923}"/>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EC4DFEB-242E-4F18-84AD-FB213FD303E9}"/>
              </a:ext>
            </a:extLst>
          </p:cNvPr>
          <p:cNvSpPr>
            <a:spLocks noGrp="1" noChangeArrowheads="1"/>
          </p:cNvSpPr>
          <p:nvPr>
            <p:ph type="sldNum" sz="quarter" idx="11"/>
          </p:nvPr>
        </p:nvSpPr>
        <p:spPr>
          <a:ln/>
        </p:spPr>
        <p:txBody>
          <a:bodyPr/>
          <a:lstStyle>
            <a:lvl1pPr>
              <a:defRPr/>
            </a:lvl1pPr>
          </a:lstStyle>
          <a:p>
            <a:pPr>
              <a:defRPr/>
            </a:pPr>
            <a:fld id="{585A70F8-4711-4F69-901A-D733ED647046}" type="slidenum">
              <a:rPr lang="en-US" altLang="en-US"/>
              <a:pPr>
                <a:defRPr/>
              </a:pPr>
              <a:t>‹#›</a:t>
            </a:fld>
            <a:endParaRPr lang="en-US" altLang="en-US"/>
          </a:p>
        </p:txBody>
      </p:sp>
    </p:spTree>
    <p:extLst>
      <p:ext uri="{BB962C8B-B14F-4D97-AF65-F5344CB8AC3E}">
        <p14:creationId xmlns:p14="http://schemas.microsoft.com/office/powerpoint/2010/main" val="1681100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DB86AF0-916D-4FE0-9EE0-FA06795BCC1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A062527-90E5-4AD2-A5EC-9B41F6909E3F}"/>
              </a:ext>
            </a:extLst>
          </p:cNvPr>
          <p:cNvSpPr>
            <a:spLocks noGrp="1" noChangeArrowheads="1"/>
          </p:cNvSpPr>
          <p:nvPr>
            <p:ph type="body" idx="1"/>
          </p:nvPr>
        </p:nvSpPr>
        <p:spPr bwMode="auto">
          <a:xfrm>
            <a:off x="457200" y="1600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a:extLst>
              <a:ext uri="{FF2B5EF4-FFF2-40B4-BE49-F238E27FC236}">
                <a16:creationId xmlns:a16="http://schemas.microsoft.com/office/drawing/2014/main" id="{18C8776D-4D7E-4196-B502-A3851D72318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6DDC510A-61B6-400D-B63F-68F864B259D9}"/>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901C64A-E429-4F53-8615-BA9FC718BBD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hf sldNum="0" hdr="0"/>
  <p:txStyles>
    <p:titleStyle>
      <a:lvl1pPr algn="l" rtl="0" eaLnBrk="1" fontAlgn="base" hangingPunct="1">
        <a:spcBef>
          <a:spcPct val="0"/>
        </a:spcBef>
        <a:spcAft>
          <a:spcPct val="0"/>
        </a:spcAft>
        <a:defRPr sz="3600" b="1" kern="1200">
          <a:solidFill>
            <a:srgbClr val="2B5880"/>
          </a:solidFill>
          <a:latin typeface="+mj-lt"/>
          <a:ea typeface="+mj-ea"/>
          <a:cs typeface="+mj-cs"/>
        </a:defRPr>
      </a:lvl1pPr>
      <a:lvl2pPr algn="l" rtl="0" eaLnBrk="1" fontAlgn="base" hangingPunct="1">
        <a:spcBef>
          <a:spcPct val="0"/>
        </a:spcBef>
        <a:spcAft>
          <a:spcPct val="0"/>
        </a:spcAft>
        <a:defRPr sz="3600" b="1">
          <a:solidFill>
            <a:srgbClr val="2B5880"/>
          </a:solidFill>
          <a:latin typeface="Arial" panose="020B0604020202020204" pitchFamily="34" charset="0"/>
        </a:defRPr>
      </a:lvl2pPr>
      <a:lvl3pPr algn="l" rtl="0" eaLnBrk="1" fontAlgn="base" hangingPunct="1">
        <a:spcBef>
          <a:spcPct val="0"/>
        </a:spcBef>
        <a:spcAft>
          <a:spcPct val="0"/>
        </a:spcAft>
        <a:defRPr sz="3600" b="1">
          <a:solidFill>
            <a:srgbClr val="2B5880"/>
          </a:solidFill>
          <a:latin typeface="Arial" panose="020B0604020202020204" pitchFamily="34" charset="0"/>
        </a:defRPr>
      </a:lvl3pPr>
      <a:lvl4pPr algn="l" rtl="0" eaLnBrk="1" fontAlgn="base" hangingPunct="1">
        <a:spcBef>
          <a:spcPct val="0"/>
        </a:spcBef>
        <a:spcAft>
          <a:spcPct val="0"/>
        </a:spcAft>
        <a:defRPr sz="3600" b="1">
          <a:solidFill>
            <a:srgbClr val="2B5880"/>
          </a:solidFill>
          <a:latin typeface="Arial" panose="020B0604020202020204" pitchFamily="34" charset="0"/>
        </a:defRPr>
      </a:lvl4pPr>
      <a:lvl5pPr algn="l" rtl="0" eaLnBrk="1" fontAlgn="base" hangingPunct="1">
        <a:spcBef>
          <a:spcPct val="0"/>
        </a:spcBef>
        <a:spcAft>
          <a:spcPct val="0"/>
        </a:spcAft>
        <a:defRPr sz="3600" b="1">
          <a:solidFill>
            <a:srgbClr val="2B5880"/>
          </a:solidFill>
          <a:latin typeface="Arial" panose="020B0604020202020204" pitchFamily="34" charset="0"/>
        </a:defRPr>
      </a:lvl5pPr>
      <a:lvl6pPr marL="457200" algn="l" rtl="0" eaLnBrk="1" fontAlgn="base" hangingPunct="1">
        <a:spcBef>
          <a:spcPct val="0"/>
        </a:spcBef>
        <a:spcAft>
          <a:spcPct val="0"/>
        </a:spcAft>
        <a:defRPr sz="3600" b="1">
          <a:solidFill>
            <a:srgbClr val="2B5880"/>
          </a:solidFill>
          <a:latin typeface="Arial" panose="020B0604020202020204" pitchFamily="34" charset="0"/>
        </a:defRPr>
      </a:lvl6pPr>
      <a:lvl7pPr marL="914400" algn="l" rtl="0" eaLnBrk="1" fontAlgn="base" hangingPunct="1">
        <a:spcBef>
          <a:spcPct val="0"/>
        </a:spcBef>
        <a:spcAft>
          <a:spcPct val="0"/>
        </a:spcAft>
        <a:defRPr sz="3600" b="1">
          <a:solidFill>
            <a:srgbClr val="2B5880"/>
          </a:solidFill>
          <a:latin typeface="Arial" panose="020B0604020202020204" pitchFamily="34" charset="0"/>
        </a:defRPr>
      </a:lvl7pPr>
      <a:lvl8pPr marL="1371600" algn="l" rtl="0" eaLnBrk="1" fontAlgn="base" hangingPunct="1">
        <a:spcBef>
          <a:spcPct val="0"/>
        </a:spcBef>
        <a:spcAft>
          <a:spcPct val="0"/>
        </a:spcAft>
        <a:defRPr sz="3600" b="1">
          <a:solidFill>
            <a:srgbClr val="2B5880"/>
          </a:solidFill>
          <a:latin typeface="Arial" panose="020B0604020202020204" pitchFamily="34" charset="0"/>
        </a:defRPr>
      </a:lvl8pPr>
      <a:lvl9pPr marL="1828800" algn="l" rtl="0" eaLnBrk="1" fontAlgn="base" hangingPunct="1">
        <a:spcBef>
          <a:spcPct val="0"/>
        </a:spcBef>
        <a:spcAft>
          <a:spcPct val="0"/>
        </a:spcAft>
        <a:defRPr sz="3600" b="1">
          <a:solidFill>
            <a:srgbClr val="2B5880"/>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diagramLayout" Target="../diagrams/layout2.xml"/><Relationship Id="rId7" Type="http://schemas.openxmlformats.org/officeDocument/2006/relationships/image" Target="../media/image20.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maine.gov/doe/reducerestraintandseclusion" TargetMode="External"/><Relationship Id="rId2" Type="http://schemas.openxmlformats.org/officeDocument/2006/relationships/hyperlink" Target="https://www.maine.gov/doe/schools/safeschools/restraint" TargetMode="External"/><Relationship Id="rId1" Type="http://schemas.openxmlformats.org/officeDocument/2006/relationships/slideLayout" Target="../slideLayouts/slideLayout2.xml"/><Relationship Id="rId6" Type="http://schemas.openxmlformats.org/officeDocument/2006/relationships/hyperlink" Target="http://www.mainelegislature.org/legis/statutes/20-A/title20-Asec4014-3.html" TargetMode="External"/><Relationship Id="rId5" Type="http://schemas.openxmlformats.org/officeDocument/2006/relationships/hyperlink" Target="https://www2.ed.gov/policy/seclusion/restraints-and-seclusion-resources.doc" TargetMode="External"/><Relationship Id="rId4" Type="http://schemas.openxmlformats.org/officeDocument/2006/relationships/hyperlink" Target="https://www2.ed.gov/policy/seclusion/index.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mainelegislature.org/legis/statutes/20-A/title20-Asec4014-3.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microsoft.com/office/2018/10/relationships/comments" Target="../comments/modernComment_11F_AFD40245.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8C4ED8D-5419-4700-86CB-A31825324ED4}"/>
              </a:ext>
            </a:extLst>
          </p:cNvPr>
          <p:cNvSpPr>
            <a:spLocks noGrp="1" noChangeArrowheads="1"/>
          </p:cNvSpPr>
          <p:nvPr>
            <p:ph type="ctrTitle"/>
          </p:nvPr>
        </p:nvSpPr>
        <p:spPr>
          <a:xfrm>
            <a:off x="685800" y="2209800"/>
            <a:ext cx="7772400" cy="1470025"/>
          </a:xfrm>
        </p:spPr>
        <p:txBody>
          <a:bodyPr/>
          <a:lstStyle/>
          <a:p>
            <a:r>
              <a:rPr lang="en-US" altLang="en-US"/>
              <a:t>Chapter 33</a:t>
            </a:r>
            <a:br>
              <a:rPr lang="en-US" altLang="en-US"/>
            </a:br>
            <a:r>
              <a:rPr lang="en-US" altLang="en-US"/>
              <a:t>Seclusion and Restraint:</a:t>
            </a:r>
            <a:br>
              <a:rPr lang="en-US" altLang="en-US"/>
            </a:br>
            <a:r>
              <a:rPr lang="en-US" altLang="en-US" sz="2400"/>
              <a:t>Overview and Awareness</a:t>
            </a:r>
            <a:br>
              <a:rPr lang="en-US" altLang="en-US" sz="2400"/>
            </a:br>
            <a:r>
              <a:rPr lang="en-US" altLang="en-US" sz="2400"/>
              <a:t>Timelines, Requirements and Local Policy</a:t>
            </a:r>
            <a:br>
              <a:rPr lang="en-US"/>
            </a:br>
            <a:endParaRPr lang="en-US" altLang="en-US"/>
          </a:p>
        </p:txBody>
      </p:sp>
      <p:sp>
        <p:nvSpPr>
          <p:cNvPr id="2051" name="Rectangle 3">
            <a:extLst>
              <a:ext uri="{FF2B5EF4-FFF2-40B4-BE49-F238E27FC236}">
                <a16:creationId xmlns:a16="http://schemas.microsoft.com/office/drawing/2014/main" id="{2DBCCB24-1B9F-43A3-B320-8B00CF3DD687}"/>
              </a:ext>
            </a:extLst>
          </p:cNvPr>
          <p:cNvSpPr>
            <a:spLocks noGrp="1" noChangeArrowheads="1"/>
          </p:cNvSpPr>
          <p:nvPr>
            <p:ph type="subTitle" idx="1"/>
          </p:nvPr>
        </p:nvSpPr>
        <p:spPr>
          <a:xfrm>
            <a:off x="952500" y="3674754"/>
            <a:ext cx="7239000" cy="1676400"/>
          </a:xfrm>
        </p:spPr>
        <p:txBody>
          <a:bodyPr/>
          <a:lstStyle/>
          <a:p>
            <a:r>
              <a:rPr lang="en-US" sz="1800">
                <a:solidFill>
                  <a:schemeClr val="tx2"/>
                </a:solidFill>
              </a:rPr>
              <a:t>This Annual course is to align with MDOE Rule Chapter 33 </a:t>
            </a:r>
          </a:p>
          <a:p>
            <a:r>
              <a:rPr lang="en-US" sz="1800">
                <a:solidFill>
                  <a:schemeClr val="tx2"/>
                </a:solidFill>
              </a:rPr>
              <a:t>and the law outlined in Title 20-A </a:t>
            </a:r>
            <a:r>
              <a:rPr lang="en-US" sz="1800">
                <a:solidFill>
                  <a:schemeClr val="tx2"/>
                </a:solidFill>
                <a:latin typeface="+mj-lt"/>
              </a:rPr>
              <a:t>MRSA </a:t>
            </a:r>
            <a:r>
              <a:rPr lang="en-US" sz="1800" i="0">
                <a:solidFill>
                  <a:schemeClr val="tx2"/>
                </a:solidFill>
                <a:effectLst/>
                <a:latin typeface="+mj-lt"/>
              </a:rPr>
              <a:t>§4014</a:t>
            </a:r>
          </a:p>
          <a:p>
            <a:endParaRPr lang="en-US" sz="1800">
              <a:solidFill>
                <a:schemeClr val="tx2"/>
              </a:solidFill>
            </a:endParaRPr>
          </a:p>
          <a:p>
            <a:r>
              <a:rPr lang="en-US" sz="1800">
                <a:solidFill>
                  <a:schemeClr val="tx2"/>
                </a:solidFill>
              </a:rPr>
              <a:t>This course </a:t>
            </a:r>
            <a:r>
              <a:rPr lang="en-US" sz="1800" u="sng">
                <a:solidFill>
                  <a:schemeClr val="tx2"/>
                </a:solidFill>
              </a:rPr>
              <a:t>DOES NOT </a:t>
            </a:r>
            <a:r>
              <a:rPr lang="en-US" sz="1800">
                <a:solidFill>
                  <a:schemeClr val="tx2"/>
                </a:solidFill>
              </a:rPr>
              <a:t>meet the requirement of having “a sufficient number of administrators or designees, general and special education staff, maintain certification in an approved training” (Section 12)</a:t>
            </a:r>
          </a:p>
          <a:p>
            <a:endParaRPr lang="en-US" altLang="en-US" sz="180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F692-7326-493E-9C95-ADB10778500F}"/>
              </a:ext>
            </a:extLst>
          </p:cNvPr>
          <p:cNvSpPr>
            <a:spLocks noGrp="1"/>
          </p:cNvSpPr>
          <p:nvPr>
            <p:ph type="title"/>
          </p:nvPr>
        </p:nvSpPr>
        <p:spPr>
          <a:xfrm>
            <a:off x="76200" y="274638"/>
            <a:ext cx="8915400" cy="795337"/>
          </a:xfrm>
        </p:spPr>
        <p:txBody>
          <a:bodyPr/>
          <a:lstStyle/>
          <a:p>
            <a:pPr algn="ctr"/>
            <a:r>
              <a:rPr lang="en-US" sz="3500">
                <a:latin typeface="+mj-lt"/>
              </a:rPr>
              <a:t>When Physical Restraint </a:t>
            </a:r>
            <a:r>
              <a:rPr lang="en-US" sz="3500" u="sng">
                <a:latin typeface="+mj-lt"/>
              </a:rPr>
              <a:t>is</a:t>
            </a:r>
            <a:r>
              <a:rPr lang="en-US" sz="3500">
                <a:latin typeface="+mj-lt"/>
              </a:rPr>
              <a:t> Permitted:</a:t>
            </a:r>
          </a:p>
        </p:txBody>
      </p:sp>
      <p:sp>
        <p:nvSpPr>
          <p:cNvPr id="3" name="Content Placeholder 2">
            <a:extLst>
              <a:ext uri="{FF2B5EF4-FFF2-40B4-BE49-F238E27FC236}">
                <a16:creationId xmlns:a16="http://schemas.microsoft.com/office/drawing/2014/main" id="{91767D71-1D13-49C0-9EC0-98071257DB78}"/>
              </a:ext>
            </a:extLst>
          </p:cNvPr>
          <p:cNvSpPr>
            <a:spLocks noGrp="1"/>
          </p:cNvSpPr>
          <p:nvPr>
            <p:ph sz="half" idx="1"/>
          </p:nvPr>
        </p:nvSpPr>
        <p:spPr>
          <a:xfrm>
            <a:off x="381000" y="1087560"/>
            <a:ext cx="4038600" cy="4114800"/>
          </a:xfrm>
        </p:spPr>
        <p:txBody>
          <a:bodyPr/>
          <a:lstStyle/>
          <a:p>
            <a:r>
              <a:rPr lang="en-US" sz="1800" b="1" dirty="0">
                <a:latin typeface="+mj-lt"/>
              </a:rPr>
              <a:t>Only</a:t>
            </a:r>
            <a:r>
              <a:rPr lang="en-US" sz="1800" dirty="0">
                <a:latin typeface="+mj-lt"/>
              </a:rPr>
              <a:t> as an emergency intervention, when the </a:t>
            </a:r>
            <a:r>
              <a:rPr lang="en-US" sz="1800" dirty="0">
                <a:effectLst/>
                <a:latin typeface="+mj-lt"/>
                <a:ea typeface="Times New Roman" panose="02020603050405020304" pitchFamily="18" charset="0"/>
              </a:rPr>
              <a:t>student’s behavior poses an </a:t>
            </a:r>
            <a:r>
              <a:rPr lang="en-US" sz="1800" u="sng" dirty="0">
                <a:effectLst/>
                <a:latin typeface="+mj-lt"/>
                <a:ea typeface="Times New Roman" panose="02020603050405020304" pitchFamily="18" charset="0"/>
              </a:rPr>
              <a:t>imminent danger</a:t>
            </a:r>
            <a:r>
              <a:rPr lang="en-US" sz="1800" dirty="0">
                <a:effectLst/>
                <a:latin typeface="+mj-lt"/>
                <a:ea typeface="Times New Roman" panose="02020603050405020304" pitchFamily="18" charset="0"/>
              </a:rPr>
              <a:t> of </a:t>
            </a:r>
            <a:r>
              <a:rPr lang="en-US" sz="1800" u="sng" dirty="0">
                <a:effectLst/>
                <a:latin typeface="+mj-lt"/>
                <a:ea typeface="Times New Roman" panose="02020603050405020304" pitchFamily="18" charset="0"/>
              </a:rPr>
              <a:t>serious physical injury</a:t>
            </a:r>
            <a:r>
              <a:rPr lang="en-US" sz="1800" dirty="0">
                <a:effectLst/>
                <a:latin typeface="+mj-lt"/>
                <a:ea typeface="Times New Roman" panose="02020603050405020304" pitchFamily="18" charset="0"/>
              </a:rPr>
              <a:t> to the student or another person</a:t>
            </a:r>
            <a:endParaRPr lang="en-US" sz="1800" dirty="0">
              <a:latin typeface="+mj-lt"/>
            </a:endParaRPr>
          </a:p>
          <a:p>
            <a:pPr>
              <a:buNone/>
            </a:pPr>
            <a:r>
              <a:rPr lang="en-US" sz="1100" i="1" dirty="0">
                <a:solidFill>
                  <a:srgbClr val="002060"/>
                </a:solidFill>
                <a:ea typeface="+mn-lt"/>
                <a:cs typeface="+mn-lt"/>
              </a:rPr>
              <a:t>           20-A MRSA §4014 sec (2)</a:t>
            </a:r>
            <a:endParaRPr lang="en-US" sz="1100" dirty="0">
              <a:solidFill>
                <a:srgbClr val="002060"/>
              </a:solidFill>
            </a:endParaRPr>
          </a:p>
          <a:p>
            <a:pPr marL="171450" indent="-171450">
              <a:buFont typeface="Calibri"/>
              <a:buChar char="-"/>
            </a:pPr>
            <a:endParaRPr lang="en-US" sz="800" b="1" dirty="0"/>
          </a:p>
          <a:p>
            <a:r>
              <a:rPr lang="en-US" sz="1800" b="1" dirty="0"/>
              <a:t>Only</a:t>
            </a:r>
            <a:r>
              <a:rPr lang="en-US" sz="1800" dirty="0"/>
              <a:t> after other less intrusive interventions have failed or been deemed inappropriate, and with the </a:t>
            </a:r>
            <a:r>
              <a:rPr lang="en-US" sz="1800" u="sng" dirty="0"/>
              <a:t>least amount of force</a:t>
            </a:r>
            <a:r>
              <a:rPr lang="en-US" sz="1800" dirty="0"/>
              <a:t> necessary</a:t>
            </a:r>
          </a:p>
          <a:p>
            <a:pPr marL="0" indent="0">
              <a:buNone/>
            </a:pPr>
            <a:r>
              <a:rPr lang="en-US" sz="1100" i="1" dirty="0">
                <a:solidFill>
                  <a:srgbClr val="002060"/>
                </a:solidFill>
              </a:rPr>
              <a:t>           20-A MRSA §4014 sec (2)</a:t>
            </a:r>
          </a:p>
          <a:p>
            <a:pPr marL="0" indent="0">
              <a:buNone/>
            </a:pPr>
            <a:endParaRPr lang="en-US" sz="1100" i="1" dirty="0">
              <a:solidFill>
                <a:srgbClr val="FF0000"/>
              </a:solidFill>
            </a:endParaRPr>
          </a:p>
          <a:p>
            <a:r>
              <a:rPr lang="en-US" sz="1800" dirty="0"/>
              <a:t>Physical restraint may be used to move a student </a:t>
            </a:r>
            <a:r>
              <a:rPr lang="en-US" sz="1800" u="sng" dirty="0"/>
              <a:t>only</a:t>
            </a:r>
            <a:r>
              <a:rPr lang="en-US" sz="1800" dirty="0"/>
              <a:t> if the need for movement outweighs the risks involved in such movement. </a:t>
            </a:r>
          </a:p>
          <a:p>
            <a:pPr marL="1828800" lvl="4" indent="0">
              <a:buNone/>
            </a:pPr>
            <a:r>
              <a:rPr lang="en-US" sz="1000" i="1" dirty="0">
                <a:solidFill>
                  <a:srgbClr val="002060"/>
                </a:solidFill>
              </a:rPr>
              <a:t>05-071Chapt. 33 sec (6)(1)G</a:t>
            </a:r>
            <a:endParaRPr lang="en-US" dirty="0">
              <a:solidFill>
                <a:srgbClr val="002060"/>
              </a:solidFill>
            </a:endParaRPr>
          </a:p>
          <a:p>
            <a:endParaRPr lang="en-US" sz="1800" dirty="0">
              <a:latin typeface="+mj-lt"/>
            </a:endParaRPr>
          </a:p>
          <a:p>
            <a:endParaRPr lang="en-US" sz="2000" dirty="0">
              <a:latin typeface="+mj-lt"/>
            </a:endParaRPr>
          </a:p>
        </p:txBody>
      </p:sp>
      <p:sp>
        <p:nvSpPr>
          <p:cNvPr id="4" name="Content Placeholder 3">
            <a:extLst>
              <a:ext uri="{FF2B5EF4-FFF2-40B4-BE49-F238E27FC236}">
                <a16:creationId xmlns:a16="http://schemas.microsoft.com/office/drawing/2014/main" id="{11289157-AF01-4ECD-B0D6-1CED333619DD}"/>
              </a:ext>
            </a:extLst>
          </p:cNvPr>
          <p:cNvSpPr>
            <a:spLocks noGrp="1"/>
          </p:cNvSpPr>
          <p:nvPr>
            <p:ph sz="half" idx="2"/>
          </p:nvPr>
        </p:nvSpPr>
        <p:spPr>
          <a:xfrm>
            <a:off x="4533900" y="1093422"/>
            <a:ext cx="4038600" cy="5489940"/>
          </a:xfrm>
        </p:spPr>
        <p:txBody>
          <a:bodyPr/>
          <a:lstStyle/>
          <a:p>
            <a:r>
              <a:rPr lang="en-US" sz="1800" dirty="0">
                <a:latin typeface="+mj-lt"/>
                <a:cs typeface="Times New Roman"/>
              </a:rPr>
              <a:t>Physical restraint must be implemented by staff certified in a state-approved training program to the extent possible. </a:t>
            </a:r>
            <a:endParaRPr lang="en-US" sz="1800" dirty="0">
              <a:latin typeface="+mj-lt"/>
            </a:endParaRPr>
          </a:p>
          <a:p>
            <a:pPr lvl="1">
              <a:buFont typeface="Courier New" panose="02070309020205020404" pitchFamily="49" charset="0"/>
              <a:buChar char="o"/>
            </a:pPr>
            <a:r>
              <a:rPr lang="en-US" sz="1600" dirty="0">
                <a:latin typeface="+mj-lt"/>
                <a:cs typeface="Times New Roman"/>
              </a:rPr>
              <a:t>If, due to the nature of the emergency, untrained staff have intervened and initiated a physical restraint and if the need for physical restraint continues, trained personnel must be summoned to the scene and must assume control of the situation as rapidly as possible.</a:t>
            </a:r>
          </a:p>
          <a:p>
            <a:pPr marL="457200" lvl="1" indent="0">
              <a:buNone/>
            </a:pPr>
            <a:r>
              <a:rPr lang="en-US" sz="1100" i="1" dirty="0">
                <a:solidFill>
                  <a:srgbClr val="002060"/>
                </a:solidFill>
                <a:latin typeface="Times New Roman"/>
                <a:cs typeface="Times New Roman"/>
              </a:rPr>
              <a:t> </a:t>
            </a:r>
            <a:r>
              <a:rPr lang="en-US" sz="1100" i="1" dirty="0">
                <a:solidFill>
                  <a:srgbClr val="002060"/>
                </a:solidFill>
                <a:latin typeface="Georgia"/>
                <a:cs typeface="Times New Roman"/>
              </a:rPr>
              <a:t>         05-071Chapt. 33 sec (6)(1)F</a:t>
            </a:r>
            <a:endParaRPr lang="en-US" sz="1100" dirty="0">
              <a:solidFill>
                <a:srgbClr val="002060"/>
              </a:solidFill>
              <a:latin typeface="Georgia"/>
              <a:cs typeface="Times New Roman"/>
            </a:endParaRPr>
          </a:p>
          <a:p>
            <a:endParaRPr lang="en-US" sz="1800" dirty="0">
              <a:latin typeface="+mj-lt"/>
              <a:ea typeface="Times New Roman" panose="02020603050405020304" pitchFamily="18" charset="0"/>
            </a:endParaRPr>
          </a:p>
          <a:p>
            <a:r>
              <a:rPr lang="en-US" sz="1800" dirty="0">
                <a:effectLst/>
                <a:latin typeface="+mj-lt"/>
                <a:ea typeface="Times New Roman" panose="02020603050405020304" pitchFamily="18" charset="0"/>
                <a:cs typeface="Times New Roman"/>
              </a:rPr>
              <a:t>The restraint </a:t>
            </a:r>
            <a:r>
              <a:rPr lang="en-US" sz="1800" u="sng" dirty="0">
                <a:effectLst/>
                <a:latin typeface="+mj-lt"/>
                <a:ea typeface="Times New Roman" panose="02020603050405020304" pitchFamily="18" charset="0"/>
                <a:cs typeface="Times New Roman"/>
              </a:rPr>
              <a:t>ends immediately </a:t>
            </a:r>
            <a:r>
              <a:rPr lang="en-US" sz="1800" dirty="0">
                <a:effectLst/>
                <a:latin typeface="+mj-lt"/>
                <a:ea typeface="Times New Roman" panose="02020603050405020304" pitchFamily="18" charset="0"/>
                <a:cs typeface="Times New Roman"/>
              </a:rPr>
              <a:t>upon the cessation of imminent danger of serious physical injury to the student or another person.</a:t>
            </a:r>
            <a:r>
              <a:rPr lang="en-US" sz="1000" i="1" dirty="0">
                <a:solidFill>
                  <a:srgbClr val="FF0000"/>
                </a:solidFill>
                <a:latin typeface="+mj-lt"/>
                <a:cs typeface="Times New Roman"/>
              </a:rPr>
              <a:t>      </a:t>
            </a:r>
            <a:r>
              <a:rPr lang="en-US" sz="1100" i="1" dirty="0">
                <a:solidFill>
                  <a:srgbClr val="002060"/>
                </a:solidFill>
                <a:latin typeface="+mj-lt"/>
                <a:cs typeface="Times New Roman"/>
              </a:rPr>
              <a:t> 20-A MRSA §4014 sec (2)</a:t>
            </a:r>
            <a:endParaRPr lang="en-US" sz="1100" dirty="0">
              <a:solidFill>
                <a:srgbClr val="002060"/>
              </a:solidFill>
              <a:cs typeface="Times New Roman"/>
            </a:endParaRPr>
          </a:p>
          <a:p>
            <a:pPr marL="0" indent="0">
              <a:buNone/>
            </a:pPr>
            <a:endParaRPr lang="en-US" sz="1800" dirty="0">
              <a:latin typeface="+mj-lt"/>
            </a:endParaRPr>
          </a:p>
          <a:p>
            <a:pPr marL="0" indent="0">
              <a:buNone/>
            </a:pPr>
            <a:endParaRPr lang="en-US" sz="1800" dirty="0">
              <a:latin typeface="+mj-lt"/>
            </a:endParaRPr>
          </a:p>
        </p:txBody>
      </p:sp>
    </p:spTree>
    <p:extLst>
      <p:ext uri="{BB962C8B-B14F-4D97-AF65-F5344CB8AC3E}">
        <p14:creationId xmlns:p14="http://schemas.microsoft.com/office/powerpoint/2010/main" val="108467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F692-7326-493E-9C95-ADB10778500F}"/>
              </a:ext>
            </a:extLst>
          </p:cNvPr>
          <p:cNvSpPr>
            <a:spLocks noGrp="1"/>
          </p:cNvSpPr>
          <p:nvPr>
            <p:ph type="title"/>
          </p:nvPr>
        </p:nvSpPr>
        <p:spPr>
          <a:xfrm>
            <a:off x="76200" y="274638"/>
            <a:ext cx="8915400" cy="795337"/>
          </a:xfrm>
        </p:spPr>
        <p:txBody>
          <a:bodyPr/>
          <a:lstStyle/>
          <a:p>
            <a:pPr algn="ctr"/>
            <a:r>
              <a:rPr lang="en-US" sz="3500" dirty="0">
                <a:latin typeface="+mj-lt"/>
              </a:rPr>
              <a:t>Definitions Matter:</a:t>
            </a:r>
          </a:p>
        </p:txBody>
      </p:sp>
      <p:sp>
        <p:nvSpPr>
          <p:cNvPr id="3" name="Content Placeholder 2">
            <a:extLst>
              <a:ext uri="{FF2B5EF4-FFF2-40B4-BE49-F238E27FC236}">
                <a16:creationId xmlns:a16="http://schemas.microsoft.com/office/drawing/2014/main" id="{91767D71-1D13-49C0-9EC0-98071257DB78}"/>
              </a:ext>
            </a:extLst>
          </p:cNvPr>
          <p:cNvSpPr>
            <a:spLocks noGrp="1"/>
          </p:cNvSpPr>
          <p:nvPr>
            <p:ph sz="half" idx="1"/>
          </p:nvPr>
        </p:nvSpPr>
        <p:spPr>
          <a:xfrm>
            <a:off x="381000" y="914400"/>
            <a:ext cx="4038600" cy="4779840"/>
          </a:xfrm>
        </p:spPr>
        <p:txBody>
          <a:bodyPr/>
          <a:lstStyle/>
          <a:p>
            <a:r>
              <a:rPr lang="en-US" sz="2000" b="1" dirty="0">
                <a:latin typeface="+mj-lt"/>
              </a:rPr>
              <a:t>Imminent Danger</a:t>
            </a:r>
            <a:r>
              <a:rPr lang="en-US" sz="2000" dirty="0">
                <a:latin typeface="+mj-lt"/>
              </a:rPr>
              <a:t> </a:t>
            </a:r>
          </a:p>
          <a:p>
            <a:pPr marL="0" indent="0">
              <a:buNone/>
            </a:pPr>
            <a:r>
              <a:rPr lang="en-US" sz="1800" dirty="0">
                <a:latin typeface="+mj-lt"/>
              </a:rPr>
              <a:t>Describes a situation in which a student has:</a:t>
            </a:r>
          </a:p>
          <a:p>
            <a:pPr marL="0" indent="0">
              <a:buNone/>
            </a:pPr>
            <a:endParaRPr lang="en-US" sz="800" dirty="0">
              <a:latin typeface="+mj-lt"/>
            </a:endParaRPr>
          </a:p>
          <a:p>
            <a:pPr>
              <a:buFont typeface="Wingdings" panose="05000000000000000000" pitchFamily="2" charset="2"/>
              <a:buChar char="Ø"/>
            </a:pPr>
            <a:r>
              <a:rPr lang="en-US" sz="1800" dirty="0">
                <a:latin typeface="+mj-lt"/>
              </a:rPr>
              <a:t>The means to cause physical harm or injury to self or others; and</a:t>
            </a:r>
          </a:p>
          <a:p>
            <a:pPr marL="0" indent="0">
              <a:buNone/>
            </a:pPr>
            <a:endParaRPr lang="en-US" sz="800" dirty="0">
              <a:latin typeface="+mj-lt"/>
            </a:endParaRPr>
          </a:p>
          <a:p>
            <a:pPr>
              <a:buFont typeface="Wingdings" panose="05000000000000000000" pitchFamily="2" charset="2"/>
              <a:buChar char="Ø"/>
            </a:pPr>
            <a:r>
              <a:rPr lang="en-US" sz="1800" dirty="0">
                <a:latin typeface="+mj-lt"/>
              </a:rPr>
              <a:t>Injury or harm is likely to occur; such that a reasonable and prudent person would take steps to protect the student and others against the risk of such injury or harm.</a:t>
            </a:r>
          </a:p>
          <a:p>
            <a:pPr marL="0" indent="0">
              <a:buNone/>
            </a:pPr>
            <a:r>
              <a:rPr lang="en-US" sz="900" i="1" dirty="0">
                <a:solidFill>
                  <a:srgbClr val="002060"/>
                </a:solidFill>
                <a:latin typeface="Times New Roman"/>
                <a:cs typeface="Times New Roman"/>
              </a:rPr>
              <a:t>            05-071Chapt. 33 sec (2)8</a:t>
            </a:r>
            <a:endParaRPr lang="en-US" sz="900" dirty="0">
              <a:solidFill>
                <a:srgbClr val="002060"/>
              </a:solidFill>
            </a:endParaRPr>
          </a:p>
          <a:p>
            <a:pPr marL="0" indent="0">
              <a:buNone/>
            </a:pPr>
            <a:endParaRPr lang="en-US" sz="1000" b="1" dirty="0"/>
          </a:p>
          <a:p>
            <a:endParaRPr lang="en-US" sz="1800" dirty="0"/>
          </a:p>
          <a:p>
            <a:pPr marL="0" indent="0">
              <a:buNone/>
            </a:pPr>
            <a:endParaRPr lang="en-US" sz="1800" dirty="0">
              <a:latin typeface="+mj-lt"/>
            </a:endParaRPr>
          </a:p>
          <a:p>
            <a:endParaRPr lang="en-US" sz="2000" dirty="0">
              <a:latin typeface="+mj-lt"/>
            </a:endParaRPr>
          </a:p>
        </p:txBody>
      </p:sp>
      <p:sp>
        <p:nvSpPr>
          <p:cNvPr id="4" name="Content Placeholder 3">
            <a:extLst>
              <a:ext uri="{FF2B5EF4-FFF2-40B4-BE49-F238E27FC236}">
                <a16:creationId xmlns:a16="http://schemas.microsoft.com/office/drawing/2014/main" id="{11289157-AF01-4ECD-B0D6-1CED333619DD}"/>
              </a:ext>
            </a:extLst>
          </p:cNvPr>
          <p:cNvSpPr>
            <a:spLocks noGrp="1"/>
          </p:cNvSpPr>
          <p:nvPr>
            <p:ph sz="half" idx="2"/>
          </p:nvPr>
        </p:nvSpPr>
        <p:spPr>
          <a:xfrm>
            <a:off x="4533900" y="914400"/>
            <a:ext cx="4038600" cy="5154978"/>
          </a:xfrm>
        </p:spPr>
        <p:txBody>
          <a:bodyPr/>
          <a:lstStyle/>
          <a:p>
            <a:pPr>
              <a:buFont typeface="Arial" panose="020B0604020202020204" pitchFamily="34" charset="0"/>
              <a:buChar char="•"/>
            </a:pPr>
            <a:r>
              <a:rPr lang="en-US" sz="2000" b="1" dirty="0">
                <a:latin typeface="+mj-lt"/>
                <a:cs typeface="Times New Roman"/>
              </a:rPr>
              <a:t>Serious Physical Injury </a:t>
            </a:r>
            <a:endParaRPr lang="en-US" sz="2000" b="1" u="none" strike="noStrike" spc="0" dirty="0">
              <a:effectLst/>
              <a:latin typeface="+mj-lt"/>
              <a:ea typeface="Times New Roman" panose="02020603050405020304" pitchFamily="18" charset="0"/>
            </a:endParaRPr>
          </a:p>
          <a:p>
            <a:pPr marL="0" indent="0">
              <a:buNone/>
            </a:pPr>
            <a:r>
              <a:rPr lang="en-US" sz="1800" u="none" strike="noStrike" spc="0" dirty="0">
                <a:effectLst/>
                <a:latin typeface="+mj-lt"/>
                <a:ea typeface="Times New Roman" panose="02020603050405020304" pitchFamily="18" charset="0"/>
                <a:cs typeface="Times New Roman"/>
              </a:rPr>
              <a:t>Is any impairment of the physical condition of a person:</a:t>
            </a:r>
          </a:p>
          <a:p>
            <a:pPr marL="0" indent="0">
              <a:buNone/>
            </a:pPr>
            <a:endParaRPr lang="en-US" sz="800" u="none" strike="noStrike" spc="0" dirty="0">
              <a:effectLst/>
              <a:latin typeface="+mj-lt"/>
              <a:ea typeface="Times New Roman" panose="02020603050405020304" pitchFamily="18" charset="0"/>
            </a:endParaRPr>
          </a:p>
          <a:p>
            <a:pPr>
              <a:buFont typeface="Wingdings" panose="05000000000000000000" pitchFamily="2" charset="2"/>
              <a:buChar char="Ø"/>
            </a:pPr>
            <a:r>
              <a:rPr lang="en-US" sz="1800" u="none" strike="noStrike" spc="0" dirty="0">
                <a:effectLst/>
                <a:latin typeface="+mj-lt"/>
                <a:ea typeface="Times New Roman" panose="02020603050405020304" pitchFamily="18" charset="0"/>
                <a:cs typeface="Times New Roman"/>
              </a:rPr>
              <a:t>Either self‐inflicted or inflicted by someone else and</a:t>
            </a:r>
          </a:p>
          <a:p>
            <a:pPr marL="0" indent="0">
              <a:buNone/>
            </a:pPr>
            <a:endParaRPr lang="en-US" sz="800" u="none" strike="noStrike" spc="0" dirty="0">
              <a:effectLst/>
              <a:latin typeface="+mj-lt"/>
              <a:ea typeface="Times New Roman" panose="02020603050405020304" pitchFamily="18" charset="0"/>
            </a:endParaRPr>
          </a:p>
          <a:p>
            <a:pPr>
              <a:buFont typeface="Wingdings" panose="05000000000000000000" pitchFamily="2" charset="2"/>
              <a:buChar char="Ø"/>
            </a:pPr>
            <a:r>
              <a:rPr lang="en-US" sz="1800" dirty="0">
                <a:latin typeface="+mj-lt"/>
                <a:ea typeface="Times New Roman" panose="02020603050405020304" pitchFamily="18" charset="0"/>
                <a:cs typeface="Times New Roman"/>
              </a:rPr>
              <a:t>I</a:t>
            </a:r>
            <a:r>
              <a:rPr lang="en-US" sz="1800" u="none" strike="noStrike" spc="0" dirty="0">
                <a:effectLst/>
                <a:latin typeface="+mj-lt"/>
                <a:ea typeface="Times New Roman" panose="02020603050405020304" pitchFamily="18" charset="0"/>
                <a:cs typeface="Times New Roman"/>
              </a:rPr>
              <a:t>s beyond the care of routine first aid, and should require a medical practitioner to evaluate and/or to treat </a:t>
            </a:r>
            <a:r>
              <a:rPr lang="en-US" sz="1800" dirty="0">
                <a:latin typeface="+mj-lt"/>
                <a:ea typeface="Times New Roman" panose="02020603050405020304" pitchFamily="18" charset="0"/>
                <a:cs typeface="Times New Roman"/>
              </a:rPr>
              <a:t>the </a:t>
            </a:r>
            <a:r>
              <a:rPr lang="en-US" sz="1800" u="none" strike="noStrike" spc="0" dirty="0">
                <a:effectLst/>
                <a:latin typeface="+mj-lt"/>
                <a:ea typeface="Times New Roman" panose="02020603050405020304" pitchFamily="18" charset="0"/>
                <a:cs typeface="Times New Roman"/>
              </a:rPr>
              <a:t>victim.</a:t>
            </a:r>
          </a:p>
          <a:p>
            <a:pPr marL="0" indent="0">
              <a:buNone/>
            </a:pPr>
            <a:r>
              <a:rPr lang="en-US" sz="900" i="1" dirty="0">
                <a:solidFill>
                  <a:srgbClr val="002060"/>
                </a:solidFill>
                <a:latin typeface="Times New Roman"/>
                <a:cs typeface="Times New Roman"/>
              </a:rPr>
              <a:t>             </a:t>
            </a:r>
            <a:r>
              <a:rPr lang="en-US" sz="1100" i="1" dirty="0">
                <a:solidFill>
                  <a:srgbClr val="002060"/>
                </a:solidFill>
                <a:latin typeface="Times New Roman"/>
                <a:cs typeface="Times New Roman"/>
              </a:rPr>
              <a:t>05-071Chapt. 33 sec (2)23</a:t>
            </a:r>
            <a:endParaRPr lang="en-US" sz="1100" dirty="0">
              <a:solidFill>
                <a:srgbClr val="002060"/>
              </a:solidFill>
              <a:cs typeface="Times New Roman"/>
            </a:endParaRPr>
          </a:p>
          <a:p>
            <a:pPr marL="0" indent="0">
              <a:buNone/>
            </a:pPr>
            <a:endParaRPr lang="en-US" sz="1800" dirty="0">
              <a:latin typeface="+mj-lt"/>
            </a:endParaRPr>
          </a:p>
          <a:p>
            <a:pPr marL="0" indent="0">
              <a:buNone/>
            </a:pPr>
            <a:endParaRPr lang="en-US" sz="1800" dirty="0">
              <a:latin typeface="+mj-lt"/>
            </a:endParaRPr>
          </a:p>
        </p:txBody>
      </p:sp>
      <p:sp>
        <p:nvSpPr>
          <p:cNvPr id="5" name="Content Placeholder 3">
            <a:extLst>
              <a:ext uri="{FF2B5EF4-FFF2-40B4-BE49-F238E27FC236}">
                <a16:creationId xmlns:a16="http://schemas.microsoft.com/office/drawing/2014/main" id="{B35D72C3-AB6D-65D3-C1FE-F5551CC08339}"/>
              </a:ext>
            </a:extLst>
          </p:cNvPr>
          <p:cNvSpPr txBox="1">
            <a:spLocks/>
          </p:cNvSpPr>
          <p:nvPr/>
        </p:nvSpPr>
        <p:spPr bwMode="auto">
          <a:xfrm>
            <a:off x="2171700" y="4322640"/>
            <a:ext cx="6819900" cy="201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1" fontAlgn="base" hangingPunct="1">
              <a:spcBef>
                <a:spcPct val="20000"/>
              </a:spcBef>
              <a:spcAft>
                <a:spcPct val="0"/>
              </a:spcAft>
              <a:buChar char="»"/>
              <a:defRPr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u="none" strike="noStrike" spc="0" dirty="0">
                <a:effectLst/>
                <a:latin typeface="+mj-lt"/>
                <a:ea typeface="Times New Roman" panose="02020603050405020304" pitchFamily="18" charset="0"/>
                <a:cs typeface="Times New Roman"/>
              </a:rPr>
              <a:t>Protective physical interventions</a:t>
            </a:r>
            <a:r>
              <a:rPr lang="en-US" sz="2000" b="1" dirty="0">
                <a:latin typeface="+mj-lt"/>
                <a:ea typeface="Times New Roman" panose="02020603050405020304" pitchFamily="18" charset="0"/>
                <a:cs typeface="Times New Roman"/>
              </a:rPr>
              <a:t> </a:t>
            </a:r>
            <a:endParaRPr lang="en-US" sz="2000" b="1" u="none" strike="noStrike" spc="0" dirty="0">
              <a:effectLst/>
              <a:latin typeface="+mj-lt"/>
              <a:ea typeface="Times New Roman" panose="02020603050405020304" pitchFamily="18" charset="0"/>
            </a:endParaRPr>
          </a:p>
          <a:p>
            <a:pPr marL="0" indent="0">
              <a:buNone/>
            </a:pPr>
            <a:r>
              <a:rPr lang="en-US" sz="1800" u="none" strike="noStrike" spc="0" dirty="0">
                <a:effectLst/>
                <a:latin typeface="+mj-lt"/>
                <a:ea typeface="Times New Roman" panose="02020603050405020304" pitchFamily="18" charset="0"/>
                <a:cs typeface="Times New Roman"/>
              </a:rPr>
              <a:t>Used when a student’s actions would be harmful to themselves or others</a:t>
            </a:r>
          </a:p>
          <a:p>
            <a:pPr>
              <a:buFont typeface="Wingdings" panose="05000000000000000000" pitchFamily="2" charset="2"/>
              <a:buChar char="Ø"/>
            </a:pPr>
            <a:r>
              <a:rPr lang="en-US" sz="1800" dirty="0">
                <a:latin typeface="+mj-lt"/>
                <a:ea typeface="Times New Roman" panose="02020603050405020304" pitchFamily="18" charset="0"/>
                <a:cs typeface="Times New Roman"/>
              </a:rPr>
              <a:t>They</a:t>
            </a:r>
            <a:r>
              <a:rPr lang="en-US" sz="1800" u="none" strike="noStrike" spc="0" dirty="0">
                <a:effectLst/>
                <a:latin typeface="+mj-lt"/>
                <a:ea typeface="Times New Roman" panose="02020603050405020304" pitchFamily="18" charset="0"/>
                <a:cs typeface="Times New Roman"/>
              </a:rPr>
              <a:t> involve physical contacts that serve to deflect, block, or redirect the student’s action</a:t>
            </a:r>
          </a:p>
          <a:p>
            <a:pPr>
              <a:buFont typeface="Wingdings" panose="05000000000000000000" pitchFamily="2" charset="2"/>
              <a:buChar char="Ø"/>
            </a:pPr>
            <a:r>
              <a:rPr lang="en-US" sz="1800" dirty="0">
                <a:latin typeface="+mj-lt"/>
                <a:ea typeface="Times New Roman" panose="02020603050405020304" pitchFamily="18" charset="0"/>
                <a:cs typeface="Times New Roman"/>
              </a:rPr>
              <a:t>Or</a:t>
            </a:r>
            <a:r>
              <a:rPr lang="en-US" sz="1800" u="none" strike="noStrike" spc="0" dirty="0">
                <a:effectLst/>
                <a:latin typeface="+mj-lt"/>
                <a:ea typeface="Times New Roman" panose="02020603050405020304" pitchFamily="18" charset="0"/>
                <a:cs typeface="Times New Roman"/>
              </a:rPr>
              <a:t> disengage from a student’s inappropriate grip</a:t>
            </a:r>
          </a:p>
          <a:p>
            <a:pPr>
              <a:buFont typeface="Wingdings" panose="05000000000000000000" pitchFamily="2" charset="2"/>
              <a:buChar char="Ø"/>
            </a:pPr>
            <a:r>
              <a:rPr lang="en-US" sz="1800" dirty="0">
                <a:latin typeface="+mj-lt"/>
                <a:ea typeface="Times New Roman" panose="02020603050405020304" pitchFamily="18" charset="0"/>
                <a:cs typeface="Times New Roman"/>
              </a:rPr>
              <a:t>F</a:t>
            </a:r>
            <a:r>
              <a:rPr lang="en-US" sz="1800" u="none" strike="noStrike" spc="0" dirty="0">
                <a:effectLst/>
                <a:latin typeface="+mj-lt"/>
                <a:ea typeface="Times New Roman" panose="02020603050405020304" pitchFamily="18" charset="0"/>
                <a:cs typeface="Times New Roman"/>
              </a:rPr>
              <a:t>rom which the student could move freely away.</a:t>
            </a:r>
          </a:p>
          <a:p>
            <a:pPr marL="457200" lvl="1" indent="0">
              <a:buNone/>
            </a:pPr>
            <a:r>
              <a:rPr lang="en-US" sz="1100" i="1" dirty="0">
                <a:solidFill>
                  <a:srgbClr val="002060"/>
                </a:solidFill>
                <a:latin typeface="Times New Roman"/>
                <a:cs typeface="Times New Roman"/>
              </a:rPr>
              <a:t>05-071Chapt. 33 sec (2)18</a:t>
            </a:r>
            <a:endParaRPr lang="en-US" sz="1100" dirty="0">
              <a:solidFill>
                <a:srgbClr val="002060"/>
              </a:solidFill>
            </a:endParaRPr>
          </a:p>
          <a:p>
            <a:pPr marL="0" indent="0">
              <a:buFontTx/>
              <a:buNone/>
            </a:pPr>
            <a:endParaRPr lang="en-US" sz="1800" dirty="0">
              <a:latin typeface="+mj-lt"/>
            </a:endParaRPr>
          </a:p>
          <a:p>
            <a:pPr marL="0" indent="0">
              <a:buNone/>
            </a:pPr>
            <a:endParaRPr lang="en-US" sz="1800" dirty="0">
              <a:latin typeface="+mj-lt"/>
            </a:endParaRPr>
          </a:p>
        </p:txBody>
      </p:sp>
    </p:spTree>
    <p:extLst>
      <p:ext uri="{BB962C8B-B14F-4D97-AF65-F5344CB8AC3E}">
        <p14:creationId xmlns:p14="http://schemas.microsoft.com/office/powerpoint/2010/main" val="422773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2" end="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
                                            <p:txEl>
                                              <p:pRg st="4" end="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F692-7326-493E-9C95-ADB10778500F}"/>
              </a:ext>
            </a:extLst>
          </p:cNvPr>
          <p:cNvSpPr>
            <a:spLocks noGrp="1"/>
          </p:cNvSpPr>
          <p:nvPr>
            <p:ph type="title"/>
          </p:nvPr>
        </p:nvSpPr>
        <p:spPr>
          <a:xfrm>
            <a:off x="76200" y="274638"/>
            <a:ext cx="8915400" cy="795337"/>
          </a:xfrm>
        </p:spPr>
        <p:txBody>
          <a:bodyPr/>
          <a:lstStyle/>
          <a:p>
            <a:pPr algn="ctr"/>
            <a:r>
              <a:rPr lang="en-US" sz="3200">
                <a:latin typeface="+mj-lt"/>
              </a:rPr>
              <a:t>Physical restraint is </a:t>
            </a:r>
            <a:r>
              <a:rPr lang="en-US" sz="3200" u="sng">
                <a:latin typeface="+mj-lt"/>
              </a:rPr>
              <a:t>unlawful</a:t>
            </a:r>
            <a:r>
              <a:rPr lang="en-US" sz="3200" i="1" u="sng">
                <a:latin typeface="+mj-lt"/>
              </a:rPr>
              <a:t> </a:t>
            </a:r>
            <a:br>
              <a:rPr lang="en-US" sz="3200" i="1" u="sng">
                <a:latin typeface="+mj-lt"/>
              </a:rPr>
            </a:br>
            <a:r>
              <a:rPr lang="en-US" sz="3200">
                <a:latin typeface="+mj-lt"/>
              </a:rPr>
              <a:t>for use in the following ways:</a:t>
            </a:r>
          </a:p>
        </p:txBody>
      </p:sp>
      <p:sp>
        <p:nvSpPr>
          <p:cNvPr id="3" name="Content Placeholder 2">
            <a:extLst>
              <a:ext uri="{FF2B5EF4-FFF2-40B4-BE49-F238E27FC236}">
                <a16:creationId xmlns:a16="http://schemas.microsoft.com/office/drawing/2014/main" id="{91767D71-1D13-49C0-9EC0-98071257DB78}"/>
              </a:ext>
            </a:extLst>
          </p:cNvPr>
          <p:cNvSpPr>
            <a:spLocks noGrp="1"/>
          </p:cNvSpPr>
          <p:nvPr>
            <p:ph sz="half" idx="1"/>
          </p:nvPr>
        </p:nvSpPr>
        <p:spPr>
          <a:xfrm>
            <a:off x="345558" y="1371600"/>
            <a:ext cx="4152900" cy="4114800"/>
          </a:xfrm>
        </p:spPr>
        <p:txBody>
          <a:bodyPr/>
          <a:lstStyle/>
          <a:p>
            <a:pPr marL="12700" marR="184150" indent="0">
              <a:lnSpc>
                <a:spcPts val="2590"/>
              </a:lnSpc>
              <a:spcBef>
                <a:spcPts val="425"/>
              </a:spcBef>
              <a:buNone/>
              <a:tabLst>
                <a:tab pos="354965" algn="l"/>
                <a:tab pos="355600" algn="l"/>
              </a:tabLst>
            </a:pPr>
            <a:endParaRPr lang="en-US" sz="1800" dirty="0">
              <a:solidFill>
                <a:srgbClr val="274F73"/>
              </a:solidFill>
              <a:latin typeface="+mj-lt"/>
              <a:cs typeface="Century Gothic"/>
            </a:endParaRPr>
          </a:p>
          <a:p>
            <a:pPr marL="355600" marR="184150">
              <a:lnSpc>
                <a:spcPts val="2590"/>
              </a:lnSpc>
              <a:spcBef>
                <a:spcPts val="425"/>
              </a:spcBef>
              <a:tabLst>
                <a:tab pos="354965" algn="l"/>
                <a:tab pos="355600" algn="l"/>
              </a:tabLst>
            </a:pPr>
            <a:r>
              <a:rPr lang="en-US" sz="1800" dirty="0">
                <a:effectLst/>
                <a:latin typeface="+mj-lt"/>
                <a:ea typeface="Times New Roman" panose="02020603050405020304" pitchFamily="18" charset="0"/>
              </a:rPr>
              <a:t>Physical restraint or physical escort that is life-threatening, restricts breathing or blood flow to the brain, including prone </a:t>
            </a:r>
            <a:r>
              <a:rPr lang="en-US" sz="1800" dirty="0">
                <a:latin typeface="+mj-lt"/>
                <a:ea typeface="Times New Roman" panose="02020603050405020304" pitchFamily="18" charset="0"/>
              </a:rPr>
              <a:t>restraint</a:t>
            </a:r>
          </a:p>
          <a:p>
            <a:pPr marL="12700" marR="184150" indent="0">
              <a:lnSpc>
                <a:spcPts val="2590"/>
              </a:lnSpc>
              <a:spcBef>
                <a:spcPts val="425"/>
              </a:spcBef>
              <a:buNone/>
              <a:tabLst>
                <a:tab pos="354965" algn="l"/>
                <a:tab pos="355600" algn="l"/>
              </a:tabLst>
            </a:pPr>
            <a:r>
              <a:rPr lang="en-US" sz="1100" i="1" dirty="0">
                <a:solidFill>
                  <a:srgbClr val="002060"/>
                </a:solidFill>
                <a:latin typeface="Times New Roman"/>
                <a:ea typeface="Times New Roman" panose="02020603050405020304" pitchFamily="18" charset="0"/>
                <a:cs typeface="Times New Roman"/>
              </a:rPr>
              <a:t>          20-A</a:t>
            </a:r>
            <a:r>
              <a:rPr lang="en-US" sz="1100" i="1" dirty="0">
                <a:solidFill>
                  <a:srgbClr val="002060"/>
                </a:solidFill>
                <a:latin typeface="Times New Roman"/>
                <a:cs typeface="Times New Roman"/>
              </a:rPr>
              <a:t> MRSA §4014 sec (1)(I)3</a:t>
            </a:r>
            <a:endParaRPr lang="en-US" sz="1800" dirty="0">
              <a:solidFill>
                <a:srgbClr val="002060"/>
              </a:solidFill>
            </a:endParaRPr>
          </a:p>
          <a:p>
            <a:pPr marL="355600">
              <a:spcBef>
                <a:spcPts val="259"/>
              </a:spcBef>
              <a:tabLst>
                <a:tab pos="354965" algn="l"/>
                <a:tab pos="355600" algn="l"/>
              </a:tabLst>
            </a:pPr>
            <a:r>
              <a:rPr lang="en-US" sz="1800" dirty="0">
                <a:latin typeface="+mj-lt"/>
                <a:cs typeface="Century Gothic"/>
              </a:rPr>
              <a:t>Any restraint that relies on pain for</a:t>
            </a:r>
            <a:r>
              <a:rPr lang="en-US" sz="1800" spc="-120" dirty="0">
                <a:latin typeface="+mj-lt"/>
                <a:cs typeface="Century Gothic"/>
              </a:rPr>
              <a:t> </a:t>
            </a:r>
            <a:r>
              <a:rPr lang="en-US" sz="1800" dirty="0">
                <a:latin typeface="+mj-lt"/>
                <a:cs typeface="Century Gothic"/>
              </a:rPr>
              <a:t>control</a:t>
            </a:r>
          </a:p>
          <a:p>
            <a:pPr marL="12700" indent="0">
              <a:spcBef>
                <a:spcPts val="259"/>
              </a:spcBef>
              <a:buNone/>
              <a:tabLst>
                <a:tab pos="354965" algn="l"/>
                <a:tab pos="355600" algn="l"/>
              </a:tabLst>
            </a:pPr>
            <a:r>
              <a:rPr lang="en-US" sz="600" i="1" dirty="0">
                <a:solidFill>
                  <a:srgbClr val="002060"/>
                </a:solidFill>
                <a:latin typeface="Times New Roman"/>
                <a:cs typeface="Times New Roman"/>
              </a:rPr>
              <a:t> </a:t>
            </a:r>
            <a:r>
              <a:rPr lang="en-US" sz="1100" i="1" dirty="0">
                <a:solidFill>
                  <a:srgbClr val="002060"/>
                </a:solidFill>
                <a:latin typeface="Times New Roman"/>
                <a:cs typeface="Times New Roman"/>
              </a:rPr>
              <a:t>          05-071Chapt. 33 sec (6)(2)G</a:t>
            </a:r>
            <a:endParaRPr lang="en-US" sz="1100" dirty="0">
              <a:solidFill>
                <a:srgbClr val="002060"/>
              </a:solidFill>
            </a:endParaRPr>
          </a:p>
          <a:p>
            <a:pPr marL="12700" indent="0">
              <a:spcBef>
                <a:spcPts val="259"/>
              </a:spcBef>
              <a:buNone/>
              <a:tabLst>
                <a:tab pos="354965" algn="l"/>
                <a:tab pos="355600" algn="l"/>
              </a:tabLst>
            </a:pPr>
            <a:endParaRPr lang="en-US" sz="800" dirty="0">
              <a:latin typeface="+mj-lt"/>
              <a:cs typeface="Century Gothic"/>
            </a:endParaRPr>
          </a:p>
          <a:p>
            <a:pPr marL="355600" marR="145415">
              <a:lnSpc>
                <a:spcPts val="2590"/>
              </a:lnSpc>
              <a:spcBef>
                <a:spcPts val="615"/>
              </a:spcBef>
              <a:tabLst>
                <a:tab pos="354965" algn="l"/>
                <a:tab pos="355600" algn="l"/>
              </a:tabLst>
            </a:pPr>
            <a:r>
              <a:rPr lang="en-US" sz="1800" dirty="0">
                <a:latin typeface="+mj-lt"/>
                <a:cs typeface="Century Gothic"/>
              </a:rPr>
              <a:t>Any aversive </a:t>
            </a:r>
            <a:r>
              <a:rPr lang="en-US" sz="1800" spc="-5" dirty="0">
                <a:latin typeface="+mj-lt"/>
                <a:cs typeface="Century Gothic"/>
              </a:rPr>
              <a:t>procedures, </a:t>
            </a:r>
            <a:r>
              <a:rPr lang="en-US" sz="1800" dirty="0">
                <a:latin typeface="+mj-lt"/>
                <a:cs typeface="Century Gothic"/>
              </a:rPr>
              <a:t>mechanical or</a:t>
            </a:r>
            <a:r>
              <a:rPr lang="en-US" sz="1800" spc="-70" dirty="0">
                <a:latin typeface="+mj-lt"/>
                <a:cs typeface="Century Gothic"/>
              </a:rPr>
              <a:t> </a:t>
            </a:r>
            <a:r>
              <a:rPr lang="en-US" sz="1800" dirty="0">
                <a:latin typeface="+mj-lt"/>
                <a:cs typeface="Century Gothic"/>
              </a:rPr>
              <a:t>chemical  restraints</a:t>
            </a:r>
          </a:p>
          <a:p>
            <a:pPr marL="12700" marR="145415" indent="0">
              <a:lnSpc>
                <a:spcPts val="2590"/>
              </a:lnSpc>
              <a:spcBef>
                <a:spcPts val="615"/>
              </a:spcBef>
              <a:buNone/>
              <a:tabLst>
                <a:tab pos="354965" algn="l"/>
                <a:tab pos="355600" algn="l"/>
              </a:tabLst>
            </a:pPr>
            <a:r>
              <a:rPr lang="en-US" sz="700" i="1" dirty="0">
                <a:solidFill>
                  <a:srgbClr val="002060"/>
                </a:solidFill>
                <a:latin typeface="Times New Roman"/>
                <a:cs typeface="Times New Roman"/>
              </a:rPr>
              <a:t> </a:t>
            </a:r>
            <a:r>
              <a:rPr lang="en-US" sz="1100" i="1" dirty="0">
                <a:solidFill>
                  <a:srgbClr val="002060"/>
                </a:solidFill>
                <a:latin typeface="Times New Roman"/>
                <a:cs typeface="Times New Roman"/>
              </a:rPr>
              <a:t>        05-071Chapt. 33 sec (6)(2)I</a:t>
            </a:r>
            <a:endParaRPr lang="en-US" sz="1100" dirty="0">
              <a:solidFill>
                <a:srgbClr val="002060"/>
              </a:solidFill>
            </a:endParaRPr>
          </a:p>
          <a:p>
            <a:endParaRPr lang="en-US" sz="2000" dirty="0">
              <a:latin typeface="+mj-lt"/>
            </a:endParaRPr>
          </a:p>
        </p:txBody>
      </p:sp>
      <p:sp>
        <p:nvSpPr>
          <p:cNvPr id="4" name="Content Placeholder 3">
            <a:extLst>
              <a:ext uri="{FF2B5EF4-FFF2-40B4-BE49-F238E27FC236}">
                <a16:creationId xmlns:a16="http://schemas.microsoft.com/office/drawing/2014/main" id="{11289157-AF01-4ECD-B0D6-1CED333619DD}"/>
              </a:ext>
            </a:extLst>
          </p:cNvPr>
          <p:cNvSpPr>
            <a:spLocks noGrp="1"/>
          </p:cNvSpPr>
          <p:nvPr>
            <p:ph sz="half" idx="2"/>
          </p:nvPr>
        </p:nvSpPr>
        <p:spPr>
          <a:xfrm>
            <a:off x="4533900" y="1371600"/>
            <a:ext cx="4038600" cy="4114800"/>
          </a:xfrm>
        </p:spPr>
        <p:txBody>
          <a:bodyPr/>
          <a:lstStyle/>
          <a:p>
            <a:pPr marL="298450" marR="184150" indent="-285750">
              <a:lnSpc>
                <a:spcPts val="2590"/>
              </a:lnSpc>
              <a:spcBef>
                <a:spcPts val="425"/>
              </a:spcBef>
              <a:tabLst>
                <a:tab pos="354965" algn="l"/>
                <a:tab pos="355600" algn="l"/>
              </a:tabLst>
            </a:pPr>
            <a:r>
              <a:rPr lang="en-US" sz="1800" dirty="0">
                <a:latin typeface="Georgia"/>
                <a:cs typeface="Century Gothic"/>
              </a:rPr>
              <a:t>For punitive </a:t>
            </a:r>
            <a:r>
              <a:rPr lang="en-US" sz="1800" spc="-5" dirty="0">
                <a:latin typeface="Georgia"/>
                <a:cs typeface="Century Gothic"/>
              </a:rPr>
              <a:t>purposes or as a control for challenging behavior</a:t>
            </a:r>
          </a:p>
          <a:p>
            <a:pPr marL="12700" marR="184150" indent="0">
              <a:lnSpc>
                <a:spcPts val="2590"/>
              </a:lnSpc>
              <a:spcBef>
                <a:spcPts val="425"/>
              </a:spcBef>
              <a:buNone/>
              <a:tabLst>
                <a:tab pos="354965" algn="l"/>
                <a:tab pos="355600" algn="l"/>
              </a:tabLst>
            </a:pPr>
            <a:r>
              <a:rPr lang="en-US" sz="700" i="1" spc="-5" dirty="0">
                <a:solidFill>
                  <a:srgbClr val="002060"/>
                </a:solidFill>
                <a:latin typeface="Times New Roman"/>
                <a:cs typeface="Times New Roman"/>
              </a:rPr>
              <a:t> </a:t>
            </a:r>
            <a:r>
              <a:rPr lang="en-US" sz="1100" i="1" spc="-5" dirty="0">
                <a:solidFill>
                  <a:srgbClr val="002060"/>
                </a:solidFill>
                <a:latin typeface="Times New Roman"/>
                <a:cs typeface="Times New Roman"/>
              </a:rPr>
              <a:t>        05-071Chapt. 33 sec (6)(2)E</a:t>
            </a:r>
            <a:endParaRPr lang="en-US" sz="1100" dirty="0">
              <a:solidFill>
                <a:srgbClr val="002060"/>
              </a:solidFill>
            </a:endParaRPr>
          </a:p>
          <a:p>
            <a:pPr marL="355600" marR="184150">
              <a:spcBef>
                <a:spcPts val="425"/>
              </a:spcBef>
              <a:tabLst>
                <a:tab pos="354965" algn="l"/>
                <a:tab pos="355600" algn="l"/>
              </a:tabLst>
            </a:pPr>
            <a:r>
              <a:rPr lang="en-US" sz="1800" dirty="0">
                <a:latin typeface="+mj-lt"/>
                <a:cs typeface="Times New Roman"/>
              </a:rPr>
              <a:t>As a therapeutic or educational intervention</a:t>
            </a:r>
          </a:p>
          <a:p>
            <a:pPr marL="12700" marR="184150" indent="0">
              <a:spcBef>
                <a:spcPts val="425"/>
              </a:spcBef>
              <a:buNone/>
              <a:tabLst>
                <a:tab pos="354965" algn="l"/>
                <a:tab pos="355600" algn="l"/>
              </a:tabLst>
            </a:pPr>
            <a:r>
              <a:rPr lang="en-US" sz="700" i="1" dirty="0">
                <a:solidFill>
                  <a:srgbClr val="002060"/>
                </a:solidFill>
                <a:latin typeface="Times New Roman"/>
                <a:cs typeface="Times New Roman"/>
              </a:rPr>
              <a:t> </a:t>
            </a:r>
            <a:r>
              <a:rPr lang="en-US" sz="1100" i="1" dirty="0">
                <a:solidFill>
                  <a:srgbClr val="002060"/>
                </a:solidFill>
                <a:latin typeface="Times New Roman"/>
                <a:cs typeface="Times New Roman"/>
              </a:rPr>
              <a:t>        05-071Chapt. 33 sec (6)(2)H</a:t>
            </a:r>
            <a:endParaRPr lang="en-US" sz="1100" dirty="0">
              <a:solidFill>
                <a:srgbClr val="002060"/>
              </a:solidFill>
            </a:endParaRPr>
          </a:p>
          <a:p>
            <a:pPr marL="355600" marR="184150">
              <a:spcBef>
                <a:spcPts val="425"/>
              </a:spcBef>
              <a:tabLst>
                <a:tab pos="354965" algn="l"/>
                <a:tab pos="355600" algn="l"/>
              </a:tabLst>
            </a:pPr>
            <a:r>
              <a:rPr lang="en-US" sz="1800" spc="-5" dirty="0">
                <a:latin typeface="+mj-lt"/>
                <a:cs typeface="Century Gothic"/>
              </a:rPr>
              <a:t>For staff </a:t>
            </a:r>
            <a:r>
              <a:rPr lang="en-US" sz="1800" dirty="0">
                <a:latin typeface="+mj-lt"/>
                <a:cs typeface="Century Gothic"/>
              </a:rPr>
              <a:t>convenience</a:t>
            </a:r>
          </a:p>
          <a:p>
            <a:pPr marL="12700" marR="184150" indent="0">
              <a:spcBef>
                <a:spcPts val="425"/>
              </a:spcBef>
              <a:buNone/>
              <a:tabLst>
                <a:tab pos="354965" algn="l"/>
                <a:tab pos="355600" algn="l"/>
              </a:tabLst>
            </a:pPr>
            <a:r>
              <a:rPr lang="en-US" sz="700" i="1" dirty="0">
                <a:solidFill>
                  <a:srgbClr val="002060"/>
                </a:solidFill>
                <a:latin typeface="Times New Roman"/>
                <a:cs typeface="Times New Roman"/>
              </a:rPr>
              <a:t> </a:t>
            </a:r>
            <a:r>
              <a:rPr lang="en-US" sz="1100" i="1" dirty="0">
                <a:solidFill>
                  <a:srgbClr val="002060"/>
                </a:solidFill>
                <a:latin typeface="Times New Roman"/>
                <a:cs typeface="Times New Roman"/>
              </a:rPr>
              <a:t>        05-071Chapt. 33 sec (6)(2)E</a:t>
            </a:r>
          </a:p>
          <a:p>
            <a:pPr marL="12700" marR="184150" indent="0">
              <a:spcBef>
                <a:spcPts val="425"/>
              </a:spcBef>
              <a:buNone/>
              <a:tabLst>
                <a:tab pos="354965" algn="l"/>
                <a:tab pos="355600" algn="l"/>
              </a:tabLst>
            </a:pPr>
            <a:endParaRPr lang="en-US" sz="1100" dirty="0">
              <a:solidFill>
                <a:srgbClr val="002060"/>
              </a:solidFill>
              <a:latin typeface="+mj-lt"/>
              <a:cs typeface="Century Gothic"/>
            </a:endParaRPr>
          </a:p>
          <a:p>
            <a:pPr marL="355600" marR="5080">
              <a:spcBef>
                <a:spcPts val="585"/>
              </a:spcBef>
              <a:tabLst>
                <a:tab pos="354965" algn="l"/>
                <a:tab pos="355600" algn="l"/>
              </a:tabLst>
            </a:pPr>
            <a:r>
              <a:rPr lang="en-US" sz="1800" dirty="0">
                <a:latin typeface="+mj-lt"/>
                <a:cs typeface="Century Gothic"/>
              </a:rPr>
              <a:t>To prevent </a:t>
            </a:r>
            <a:r>
              <a:rPr lang="en-US" sz="1800" spc="-5" dirty="0">
                <a:latin typeface="+mj-lt"/>
                <a:cs typeface="Century Gothic"/>
              </a:rPr>
              <a:t>property </a:t>
            </a:r>
            <a:r>
              <a:rPr lang="en-US" sz="1800" dirty="0">
                <a:latin typeface="+mj-lt"/>
                <a:cs typeface="Century Gothic"/>
              </a:rPr>
              <a:t>destruction or disruption</a:t>
            </a:r>
            <a:r>
              <a:rPr lang="en-US" sz="1800" spc="-135" dirty="0">
                <a:latin typeface="+mj-lt"/>
                <a:cs typeface="Century Gothic"/>
              </a:rPr>
              <a:t> </a:t>
            </a:r>
            <a:r>
              <a:rPr lang="en-US" sz="1800" spc="10" dirty="0">
                <a:latin typeface="+mj-lt"/>
                <a:cs typeface="Century Gothic"/>
              </a:rPr>
              <a:t>in </a:t>
            </a:r>
            <a:r>
              <a:rPr lang="en-US" sz="1800" dirty="0">
                <a:latin typeface="+mj-lt"/>
                <a:cs typeface="Century Gothic"/>
              </a:rPr>
              <a:t>the </a:t>
            </a:r>
            <a:r>
              <a:rPr lang="en-US" sz="1800" spc="-5" dirty="0">
                <a:latin typeface="+mj-lt"/>
                <a:cs typeface="Century Gothic"/>
              </a:rPr>
              <a:t>absence</a:t>
            </a:r>
            <a:r>
              <a:rPr lang="en-US" sz="1800" spc="-10" dirty="0">
                <a:latin typeface="+mj-lt"/>
                <a:cs typeface="Century Gothic"/>
              </a:rPr>
              <a:t> </a:t>
            </a:r>
            <a:r>
              <a:rPr lang="en-US" sz="1800" dirty="0">
                <a:latin typeface="+mj-lt"/>
                <a:cs typeface="Century Gothic"/>
              </a:rPr>
              <a:t>of immediate risk of injury</a:t>
            </a:r>
          </a:p>
          <a:p>
            <a:pPr marL="12700" marR="5080" indent="0">
              <a:spcBef>
                <a:spcPts val="585"/>
              </a:spcBef>
              <a:buNone/>
              <a:tabLst>
                <a:tab pos="354965" algn="l"/>
                <a:tab pos="355600" algn="l"/>
              </a:tabLst>
            </a:pPr>
            <a:r>
              <a:rPr lang="en-US" sz="700" i="1" dirty="0">
                <a:solidFill>
                  <a:srgbClr val="002060"/>
                </a:solidFill>
                <a:latin typeface="Times New Roman"/>
                <a:cs typeface="Times New Roman"/>
              </a:rPr>
              <a:t> </a:t>
            </a:r>
            <a:r>
              <a:rPr lang="en-US" sz="1100" i="1" dirty="0">
                <a:solidFill>
                  <a:srgbClr val="002060"/>
                </a:solidFill>
                <a:latin typeface="Times New Roman"/>
                <a:cs typeface="Times New Roman"/>
              </a:rPr>
              <a:t>        05-071Chapt. 33 sec (6)(2)F</a:t>
            </a:r>
          </a:p>
          <a:p>
            <a:pPr marL="12700" marR="5080" indent="0">
              <a:spcBef>
                <a:spcPts val="585"/>
              </a:spcBef>
              <a:buNone/>
              <a:tabLst>
                <a:tab pos="354965" algn="l"/>
                <a:tab pos="355600" algn="l"/>
              </a:tabLst>
            </a:pPr>
            <a:endParaRPr lang="en-US" sz="1100" dirty="0">
              <a:solidFill>
                <a:srgbClr val="002060"/>
              </a:solidFill>
            </a:endParaRPr>
          </a:p>
          <a:p>
            <a:pPr marL="355600">
              <a:spcBef>
                <a:spcPts val="259"/>
              </a:spcBef>
              <a:tabLst>
                <a:tab pos="354965" algn="l"/>
                <a:tab pos="355600" algn="l"/>
              </a:tabLst>
            </a:pPr>
            <a:r>
              <a:rPr lang="en-US" sz="1800" spc="-5" dirty="0">
                <a:cs typeface="Century Gothic"/>
              </a:rPr>
              <a:t>When contraindicated as documented in a health care directive, behavior intervention plan or IEP</a:t>
            </a:r>
          </a:p>
          <a:p>
            <a:pPr marL="12700" indent="0">
              <a:spcBef>
                <a:spcPts val="259"/>
              </a:spcBef>
              <a:buNone/>
              <a:tabLst>
                <a:tab pos="354965" algn="l"/>
                <a:tab pos="355600" algn="l"/>
              </a:tabLst>
            </a:pPr>
            <a:r>
              <a:rPr lang="en-US" sz="900" i="1" dirty="0">
                <a:solidFill>
                  <a:srgbClr val="002060"/>
                </a:solidFill>
                <a:latin typeface="Times New Roman"/>
                <a:cs typeface="Times New Roman"/>
              </a:rPr>
              <a:t>            </a:t>
            </a:r>
            <a:r>
              <a:rPr lang="en-US" sz="900" i="1" dirty="0">
                <a:solidFill>
                  <a:srgbClr val="002060"/>
                </a:solidFill>
              </a:rPr>
              <a:t>20-A MRSA §4014 sec (1)(I)4</a:t>
            </a:r>
            <a:endParaRPr lang="en-US" sz="900" spc="-5" dirty="0">
              <a:solidFill>
                <a:srgbClr val="002060"/>
              </a:solidFill>
              <a:cs typeface="Century Gothic"/>
            </a:endParaRPr>
          </a:p>
          <a:p>
            <a:pPr marL="355600">
              <a:spcBef>
                <a:spcPts val="259"/>
              </a:spcBef>
            </a:pPr>
            <a:endParaRPr lang="en-US" sz="1800" dirty="0">
              <a:solidFill>
                <a:srgbClr val="274F73"/>
              </a:solidFill>
              <a:latin typeface="+mj-lt"/>
            </a:endParaRPr>
          </a:p>
          <a:p>
            <a:endParaRPr lang="en-US" sz="1800" dirty="0">
              <a:latin typeface="+mj-lt"/>
            </a:endParaRPr>
          </a:p>
        </p:txBody>
      </p:sp>
    </p:spTree>
    <p:extLst>
      <p:ext uri="{BB962C8B-B14F-4D97-AF65-F5344CB8AC3E}">
        <p14:creationId xmlns:p14="http://schemas.microsoft.com/office/powerpoint/2010/main" val="3344037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a:xfrm>
            <a:off x="457200" y="76200"/>
            <a:ext cx="8229600" cy="1143000"/>
          </a:xfrm>
        </p:spPr>
        <p:txBody>
          <a:bodyPr/>
          <a:lstStyle/>
          <a:p>
            <a:r>
              <a:rPr lang="en-US" u="none">
                <a:latin typeface="+mj-lt"/>
              </a:rPr>
              <a:t>Restraint Must be Monitored</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445477" y="990600"/>
            <a:ext cx="8229600" cy="4191000"/>
          </a:xfrm>
        </p:spPr>
        <p:txBody>
          <a:bodyPr/>
          <a:lstStyle/>
          <a:p>
            <a:r>
              <a:rPr lang="en-US" sz="1800" dirty="0">
                <a:latin typeface="+mj-lt"/>
                <a:cs typeface="Times New Roman"/>
              </a:rPr>
              <a:t>If a restraint is used on a student, </a:t>
            </a:r>
            <a:r>
              <a:rPr lang="en-US" sz="1800" b="1" dirty="0">
                <a:latin typeface="+mj-lt"/>
                <a:cs typeface="Times New Roman"/>
              </a:rPr>
              <a:t>at least two adults must be present </a:t>
            </a:r>
            <a:r>
              <a:rPr lang="en-US" sz="1800" dirty="0">
                <a:latin typeface="+mj-lt"/>
                <a:cs typeface="Times New Roman"/>
              </a:rPr>
              <a:t>at all times, except when, for safety reasons, waiting for a second adult is precluded.</a:t>
            </a:r>
            <a:endParaRPr lang="en-US" sz="1800" b="1" dirty="0">
              <a:latin typeface="+mj-lt"/>
            </a:endParaRPr>
          </a:p>
          <a:p>
            <a:pPr marL="0" indent="0">
              <a:buNone/>
            </a:pPr>
            <a:r>
              <a:rPr lang="en-US" sz="700" i="1" dirty="0">
                <a:solidFill>
                  <a:srgbClr val="FF0000"/>
                </a:solidFill>
                <a:latin typeface="Times New Roman"/>
                <a:cs typeface="Times New Roman"/>
              </a:rPr>
              <a:t> </a:t>
            </a: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(6)(3)A</a:t>
            </a:r>
            <a:endParaRPr lang="en-US" sz="1100" dirty="0">
              <a:solidFill>
                <a:srgbClr val="002060"/>
              </a:solidFill>
              <a:cs typeface="Times New Roman"/>
            </a:endParaRPr>
          </a:p>
          <a:p>
            <a:r>
              <a:rPr lang="en-US" sz="1800" dirty="0">
                <a:latin typeface="+mj-lt"/>
                <a:cs typeface="Times New Roman"/>
              </a:rPr>
              <a:t>If, due to the nature of the emergency, untrained staff have intervened and initiated a physical restraint and if the need for physical restraint continues, trained personnel must be summoned to the scene and must assume control of the situation as rapidly as possible.</a:t>
            </a:r>
          </a:p>
          <a:p>
            <a:pPr marL="0" indent="0">
              <a:buNone/>
            </a:pPr>
            <a:r>
              <a:rPr lang="en-US" sz="700" i="1" dirty="0">
                <a:solidFill>
                  <a:srgbClr val="FF0000"/>
                </a:solidFill>
                <a:latin typeface="Times New Roman"/>
                <a:cs typeface="Times New Roman"/>
              </a:rPr>
              <a:t> </a:t>
            </a: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(6)(1)F</a:t>
            </a:r>
            <a:endParaRPr lang="en-US" sz="1100" dirty="0">
              <a:solidFill>
                <a:srgbClr val="002060"/>
              </a:solidFill>
              <a:cs typeface="Times New Roman"/>
            </a:endParaRPr>
          </a:p>
          <a:p>
            <a:r>
              <a:rPr lang="en-US" sz="1800" dirty="0">
                <a:latin typeface="+mj-lt"/>
                <a:cs typeface="Times New Roman"/>
              </a:rPr>
              <a:t>Monitoring should include making sure that student airways are unimpeded and in the event of an injury, local policy must be followed.</a:t>
            </a:r>
            <a:endParaRPr lang="en-US" sz="1800" dirty="0">
              <a:latin typeface="+mj-lt"/>
            </a:endParaRPr>
          </a:p>
          <a:p>
            <a:endParaRPr lang="en-US" sz="1800" dirty="0">
              <a:latin typeface="+mj-lt"/>
            </a:endParaRPr>
          </a:p>
          <a:p>
            <a:r>
              <a:rPr lang="en-US" sz="1800" dirty="0">
                <a:latin typeface="+mj-lt"/>
                <a:cs typeface="Times New Roman"/>
              </a:rPr>
              <a:t>Monitoring should also include ensuring that staff are emotionally regulated and using only proscribed restraints appropriate to maintaining safety.</a:t>
            </a:r>
            <a:endParaRPr lang="en-US" sz="1800" dirty="0">
              <a:latin typeface="+mj-lt"/>
            </a:endParaRPr>
          </a:p>
          <a:p>
            <a:endParaRPr lang="en-US" sz="1800" dirty="0">
              <a:latin typeface="+mj-lt"/>
            </a:endParaRPr>
          </a:p>
          <a:p>
            <a:r>
              <a:rPr lang="en-US" sz="1800" dirty="0">
                <a:latin typeface="+mj-lt"/>
                <a:cs typeface="Times New Roman"/>
              </a:rPr>
              <a:t>Monitoring must be continuous until the restraint is terminated.</a:t>
            </a:r>
            <a:endParaRPr lang="en-US" sz="1800" dirty="0">
              <a:latin typeface="+mj-lt"/>
            </a:endParaRPr>
          </a:p>
          <a:p>
            <a:pPr marL="0" indent="0">
              <a:buNone/>
            </a:pPr>
            <a:r>
              <a:rPr lang="en-US" sz="1100" dirty="0">
                <a:latin typeface="+mj-lt"/>
                <a:cs typeface="Times New Roman"/>
              </a:rPr>
              <a:t>          </a:t>
            </a:r>
            <a:r>
              <a:rPr lang="en-US" sz="1100" i="1" dirty="0">
                <a:solidFill>
                  <a:srgbClr val="002060"/>
                </a:solidFill>
                <a:latin typeface="Times New Roman"/>
                <a:cs typeface="Times New Roman"/>
              </a:rPr>
              <a:t>05-071Chapt. 33 sec (6)(3)B</a:t>
            </a:r>
          </a:p>
          <a:p>
            <a:pPr lvl="1"/>
            <a:endParaRPr lang="en-US" sz="1800" dirty="0">
              <a:latin typeface="+mj-lt"/>
            </a:endParaRPr>
          </a:p>
        </p:txBody>
      </p:sp>
    </p:spTree>
    <p:extLst>
      <p:ext uri="{BB962C8B-B14F-4D97-AF65-F5344CB8AC3E}">
        <p14:creationId xmlns:p14="http://schemas.microsoft.com/office/powerpoint/2010/main" val="286317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a:xfrm>
            <a:off x="457200" y="76200"/>
            <a:ext cx="8229600" cy="1143000"/>
          </a:xfrm>
        </p:spPr>
        <p:txBody>
          <a:bodyPr/>
          <a:lstStyle/>
          <a:p>
            <a:r>
              <a:rPr lang="en-US" u="none">
                <a:latin typeface="+mj-lt"/>
              </a:rPr>
              <a:t>Termination of Physical Restraint</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304800" y="990600"/>
            <a:ext cx="8534399" cy="4191000"/>
          </a:xfrm>
        </p:spPr>
        <p:txBody>
          <a:bodyPr/>
          <a:lstStyle/>
          <a:p>
            <a:pPr marL="355600" marR="695325">
              <a:lnSpc>
                <a:spcPct val="90100"/>
              </a:lnSpc>
              <a:spcBef>
                <a:spcPts val="385"/>
              </a:spcBef>
              <a:tabLst>
                <a:tab pos="355600" algn="l"/>
              </a:tabLst>
            </a:pPr>
            <a:endParaRPr lang="en-US" sz="1800" spc="-5" dirty="0">
              <a:latin typeface="+mj-lt"/>
              <a:cs typeface="Century Gothic"/>
            </a:endParaRPr>
          </a:p>
          <a:p>
            <a:pPr marL="355600" marR="695325">
              <a:lnSpc>
                <a:spcPct val="90100"/>
              </a:lnSpc>
              <a:spcBef>
                <a:spcPts val="385"/>
              </a:spcBef>
              <a:tabLst>
                <a:tab pos="355600" algn="l"/>
              </a:tabLst>
            </a:pPr>
            <a:r>
              <a:rPr lang="en-US" sz="1800" spc="-5" dirty="0">
                <a:latin typeface="+mj-lt"/>
                <a:cs typeface="Century Gothic"/>
              </a:rPr>
              <a:t>Any restraint </a:t>
            </a:r>
            <a:r>
              <a:rPr lang="en-US" sz="1800" b="1" spc="-5" dirty="0">
                <a:latin typeface="+mj-lt"/>
                <a:cs typeface="Century Gothic"/>
              </a:rPr>
              <a:t>must end immediately</a:t>
            </a:r>
            <a:r>
              <a:rPr lang="en-US" sz="1800" dirty="0">
                <a:latin typeface="+mj-lt"/>
                <a:cs typeface="Century Gothic"/>
              </a:rPr>
              <a:t> once the </a:t>
            </a:r>
            <a:r>
              <a:rPr lang="en-US" sz="1800" spc="-5" dirty="0">
                <a:latin typeface="+mj-lt"/>
                <a:cs typeface="Century Gothic"/>
              </a:rPr>
              <a:t>student </a:t>
            </a:r>
            <a:r>
              <a:rPr lang="en-US" sz="1800" spc="5" dirty="0">
                <a:latin typeface="+mj-lt"/>
                <a:cs typeface="Century Gothic"/>
              </a:rPr>
              <a:t>is </a:t>
            </a:r>
            <a:r>
              <a:rPr lang="en-US" sz="1800" dirty="0">
                <a:latin typeface="+mj-lt"/>
                <a:cs typeface="Century Gothic"/>
              </a:rPr>
              <a:t>no </a:t>
            </a:r>
            <a:r>
              <a:rPr lang="en-US" sz="1800" spc="-5" dirty="0">
                <a:latin typeface="+mj-lt"/>
                <a:cs typeface="Century Gothic"/>
              </a:rPr>
              <a:t>longer </a:t>
            </a:r>
            <a:r>
              <a:rPr lang="en-US" sz="1800" dirty="0">
                <a:latin typeface="+mj-lt"/>
                <a:cs typeface="Century Gothic"/>
              </a:rPr>
              <a:t>presenting an imminent danger of serious physical injury to </a:t>
            </a:r>
            <a:r>
              <a:rPr lang="en-US" sz="1800" spc="-5" dirty="0">
                <a:latin typeface="+mj-lt"/>
                <a:cs typeface="Century Gothic"/>
              </a:rPr>
              <a:t>self </a:t>
            </a:r>
            <a:r>
              <a:rPr lang="en-US" sz="1800" dirty="0">
                <a:latin typeface="+mj-lt"/>
                <a:cs typeface="Century Gothic"/>
              </a:rPr>
              <a:t>or</a:t>
            </a:r>
            <a:r>
              <a:rPr lang="en-US" sz="1800" spc="-30" dirty="0">
                <a:latin typeface="+mj-lt"/>
                <a:cs typeface="Century Gothic"/>
              </a:rPr>
              <a:t> </a:t>
            </a:r>
            <a:r>
              <a:rPr lang="en-US" sz="1800" dirty="0">
                <a:latin typeface="+mj-lt"/>
                <a:cs typeface="Century Gothic"/>
              </a:rPr>
              <a:t>others. </a:t>
            </a:r>
            <a:r>
              <a:rPr lang="en-US" sz="1100" i="1" dirty="0">
                <a:solidFill>
                  <a:srgbClr val="002060"/>
                </a:solidFill>
                <a:ea typeface="Times New Roman" panose="02020603050405020304" pitchFamily="18" charset="0"/>
              </a:rPr>
              <a:t>20-A MRSA §4014 sec (2)C</a:t>
            </a:r>
            <a:endParaRPr lang="en-US" sz="1100" dirty="0">
              <a:solidFill>
                <a:srgbClr val="002060"/>
              </a:solidFill>
              <a:latin typeface="+mj-lt"/>
            </a:endParaRPr>
          </a:p>
          <a:p>
            <a:pPr marL="12700" marR="695325" indent="0">
              <a:lnSpc>
                <a:spcPct val="90100"/>
              </a:lnSpc>
              <a:spcBef>
                <a:spcPts val="385"/>
              </a:spcBef>
              <a:buNone/>
              <a:tabLst>
                <a:tab pos="355600" algn="l"/>
              </a:tabLst>
            </a:pPr>
            <a:endParaRPr lang="en-US" sz="800" spc="-10" dirty="0">
              <a:latin typeface="+mj-lt"/>
              <a:cs typeface="Century Gothic"/>
            </a:endParaRPr>
          </a:p>
          <a:p>
            <a:pPr marL="355600" marR="695325">
              <a:lnSpc>
                <a:spcPct val="90100"/>
              </a:lnSpc>
              <a:spcBef>
                <a:spcPts val="385"/>
              </a:spcBef>
              <a:tabLst>
                <a:tab pos="355600" algn="l"/>
              </a:tabLst>
            </a:pPr>
            <a:r>
              <a:rPr lang="en-US" sz="1800" spc="-5" dirty="0">
                <a:latin typeface="+mj-lt"/>
                <a:cs typeface="Times New Roman"/>
              </a:rPr>
              <a:t>If any restraint continues for more than 10 minutes, an administrator or designee must determine whether continued restraint is required for safety and continues to monitor every 10 minutes until terminated.</a:t>
            </a:r>
          </a:p>
          <a:p>
            <a:pPr marL="12700" marR="695325" indent="0">
              <a:lnSpc>
                <a:spcPct val="90100"/>
              </a:lnSpc>
              <a:spcBef>
                <a:spcPts val="385"/>
              </a:spcBef>
              <a:buNone/>
              <a:tabLst>
                <a:tab pos="355600" algn="l"/>
              </a:tabLst>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(6)(4)E</a:t>
            </a:r>
            <a:endParaRPr lang="en-US" sz="1100" dirty="0">
              <a:solidFill>
                <a:srgbClr val="002060"/>
              </a:solidFill>
              <a:cs typeface="Times New Roman"/>
            </a:endParaRPr>
          </a:p>
          <a:p>
            <a:pPr marL="12700" marR="695325" indent="0">
              <a:lnSpc>
                <a:spcPct val="90100"/>
              </a:lnSpc>
              <a:spcBef>
                <a:spcPts val="385"/>
              </a:spcBef>
              <a:buNone/>
              <a:tabLst>
                <a:tab pos="355600" algn="l"/>
              </a:tabLst>
            </a:pPr>
            <a:endParaRPr lang="en-US" sz="1800" spc="-5" dirty="0">
              <a:latin typeface="+mj-lt"/>
            </a:endParaRPr>
          </a:p>
          <a:p>
            <a:pPr marL="355600" marR="695325">
              <a:lnSpc>
                <a:spcPct val="90100"/>
              </a:lnSpc>
              <a:spcBef>
                <a:spcPts val="385"/>
              </a:spcBef>
              <a:tabLst>
                <a:tab pos="355600" algn="l"/>
              </a:tabLst>
            </a:pPr>
            <a:r>
              <a:rPr lang="en-US" sz="1800" spc="-5" dirty="0">
                <a:latin typeface="+mj-lt"/>
                <a:cs typeface="Times New Roman"/>
              </a:rPr>
              <a:t>Time must be recorded consistent with the requirements of Chapter 33 documentation guidelines and local policy</a:t>
            </a:r>
            <a:r>
              <a:rPr lang="en-US" sz="1100" spc="-5" dirty="0">
                <a:latin typeface="+mj-lt"/>
                <a:cs typeface="Times New Roman"/>
              </a:rPr>
              <a:t>. </a:t>
            </a:r>
            <a:r>
              <a:rPr lang="en-US" sz="1100" i="1" dirty="0">
                <a:solidFill>
                  <a:srgbClr val="002060"/>
                </a:solidFill>
                <a:latin typeface="Times New Roman"/>
                <a:cs typeface="Times New Roman"/>
              </a:rPr>
              <a:t>05-071Chapt. 33 sec (6)(4)B</a:t>
            </a:r>
            <a:endParaRPr lang="en-US" sz="1100" spc="-5" dirty="0">
              <a:solidFill>
                <a:srgbClr val="002060"/>
              </a:solidFill>
              <a:latin typeface="+mj-lt"/>
            </a:endParaRPr>
          </a:p>
          <a:p>
            <a:pPr marL="355600" marR="695325">
              <a:lnSpc>
                <a:spcPct val="90100"/>
              </a:lnSpc>
              <a:spcBef>
                <a:spcPts val="385"/>
              </a:spcBef>
              <a:tabLst>
                <a:tab pos="355600" algn="l"/>
              </a:tabLst>
            </a:pPr>
            <a:endParaRPr lang="en-US" sz="1800" spc="-5" dirty="0">
              <a:latin typeface="+mj-lt"/>
            </a:endParaRPr>
          </a:p>
          <a:p>
            <a:pPr marL="355600" marR="695325">
              <a:lnSpc>
                <a:spcPct val="90100"/>
              </a:lnSpc>
              <a:spcBef>
                <a:spcPts val="385"/>
              </a:spcBef>
              <a:tabLst>
                <a:tab pos="355600" algn="l"/>
              </a:tabLst>
            </a:pPr>
            <a:r>
              <a:rPr lang="en-US" sz="1800" spc="-5" dirty="0">
                <a:latin typeface="+mj-lt"/>
                <a:cs typeface="Times New Roman"/>
              </a:rPr>
              <a:t>If attempts to terminate a restraint have been unsuccessful, staff may  request assistance from outside sources and may  request assistance from outside sources such as caregivers, case managers, crisis intervention teams, local EMS, or other community resources.</a:t>
            </a:r>
          </a:p>
          <a:p>
            <a:pPr marL="12700" marR="695325" indent="0">
              <a:lnSpc>
                <a:spcPct val="90100"/>
              </a:lnSpc>
              <a:spcBef>
                <a:spcPts val="385"/>
              </a:spcBef>
              <a:buNone/>
              <a:tabLst>
                <a:tab pos="355600" algn="l"/>
              </a:tabLst>
            </a:pPr>
            <a:r>
              <a:rPr lang="en-US" sz="1100" i="1" dirty="0">
                <a:solidFill>
                  <a:srgbClr val="002060"/>
                </a:solidFill>
                <a:latin typeface="Times New Roman"/>
                <a:cs typeface="Times New Roman"/>
              </a:rPr>
              <a:t>          05-071Chapt. 33 sec (6)(4)D</a:t>
            </a:r>
            <a:endParaRPr lang="en-US" sz="1100" dirty="0">
              <a:solidFill>
                <a:srgbClr val="002060"/>
              </a:solidFill>
              <a:cs typeface="Times New Roman"/>
            </a:endParaRPr>
          </a:p>
          <a:p>
            <a:pPr marL="12700" marR="695325" indent="0">
              <a:lnSpc>
                <a:spcPct val="90100"/>
              </a:lnSpc>
              <a:spcBef>
                <a:spcPts val="385"/>
              </a:spcBef>
              <a:buNone/>
              <a:tabLst>
                <a:tab pos="355600" algn="l"/>
              </a:tabLst>
            </a:pPr>
            <a:endParaRPr lang="en-US" sz="1800" spc="-5" dirty="0">
              <a:latin typeface="+mj-lt"/>
              <a:cs typeface="Times New Roman"/>
            </a:endParaRPr>
          </a:p>
          <a:p>
            <a:pPr lvl="1"/>
            <a:endParaRPr lang="en-US" sz="1800" dirty="0">
              <a:latin typeface="+mj-lt"/>
            </a:endParaRPr>
          </a:p>
        </p:txBody>
      </p:sp>
    </p:spTree>
    <p:extLst>
      <p:ext uri="{BB962C8B-B14F-4D97-AF65-F5344CB8AC3E}">
        <p14:creationId xmlns:p14="http://schemas.microsoft.com/office/powerpoint/2010/main" val="26154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2A8AF-48EF-4745-9A4C-2CAF6460F3DE}"/>
              </a:ext>
            </a:extLst>
          </p:cNvPr>
          <p:cNvSpPr>
            <a:spLocks noGrp="1"/>
          </p:cNvSpPr>
          <p:nvPr>
            <p:ph type="title"/>
          </p:nvPr>
        </p:nvSpPr>
        <p:spPr>
          <a:xfrm>
            <a:off x="623888" y="774700"/>
            <a:ext cx="7886700" cy="1816100"/>
          </a:xfrm>
        </p:spPr>
        <p:txBody>
          <a:bodyPr/>
          <a:lstStyle/>
          <a:p>
            <a:pPr algn="ctr"/>
            <a:r>
              <a:rPr lang="en-US" sz="6600">
                <a:latin typeface="+mj-lt"/>
              </a:rPr>
              <a:t>Use of Seclusion</a:t>
            </a:r>
            <a:br>
              <a:rPr lang="en-US" sz="6600">
                <a:latin typeface="+mj-lt"/>
              </a:rPr>
            </a:br>
            <a:r>
              <a:rPr lang="en-US" sz="6600">
                <a:latin typeface="+mj-lt"/>
              </a:rPr>
              <a:t>in Schools</a:t>
            </a:r>
          </a:p>
        </p:txBody>
      </p:sp>
      <p:sp>
        <p:nvSpPr>
          <p:cNvPr id="3" name="Text Placeholder 2">
            <a:extLst>
              <a:ext uri="{FF2B5EF4-FFF2-40B4-BE49-F238E27FC236}">
                <a16:creationId xmlns:a16="http://schemas.microsoft.com/office/drawing/2014/main" id="{D5814F63-B5FA-41A1-A8B2-B93C2C33559A}"/>
              </a:ext>
            </a:extLst>
          </p:cNvPr>
          <p:cNvSpPr>
            <a:spLocks noGrp="1"/>
          </p:cNvSpPr>
          <p:nvPr>
            <p:ph type="body" idx="1"/>
          </p:nvPr>
        </p:nvSpPr>
        <p:spPr>
          <a:xfrm>
            <a:off x="641473" y="2590800"/>
            <a:ext cx="7886700" cy="2590800"/>
          </a:xfrm>
        </p:spPr>
        <p:txBody>
          <a:bodyPr/>
          <a:lstStyle/>
          <a:p>
            <a:pPr marL="342900" indent="-342900">
              <a:buFont typeface="Arial" panose="020B0604020202020204" pitchFamily="34" charset="0"/>
              <a:buChar char="•"/>
            </a:pPr>
            <a:r>
              <a:rPr lang="en-US">
                <a:latin typeface="+mj-lt"/>
              </a:rPr>
              <a:t>Definitions</a:t>
            </a:r>
          </a:p>
          <a:p>
            <a:pPr marL="342900" indent="-342900">
              <a:buFont typeface="Arial" panose="020B0604020202020204" pitchFamily="34" charset="0"/>
              <a:buChar char="•"/>
            </a:pPr>
            <a:endParaRPr lang="en-US">
              <a:latin typeface="+mj-lt"/>
            </a:endParaRPr>
          </a:p>
          <a:p>
            <a:pPr marL="342900" indent="-342900">
              <a:buFont typeface="Arial" panose="020B0604020202020204" pitchFamily="34" charset="0"/>
              <a:buChar char="•"/>
            </a:pPr>
            <a:r>
              <a:rPr lang="en-US">
                <a:latin typeface="+mj-lt"/>
              </a:rPr>
              <a:t>Permitted Use under Chapter 33 Law</a:t>
            </a:r>
          </a:p>
          <a:p>
            <a:pPr marL="342900" indent="-342900">
              <a:buFont typeface="Arial" panose="020B0604020202020204" pitchFamily="34" charset="0"/>
              <a:buChar char="•"/>
            </a:pPr>
            <a:endParaRPr lang="en-US">
              <a:latin typeface="+mj-lt"/>
            </a:endParaRPr>
          </a:p>
          <a:p>
            <a:pPr marL="342900" indent="-342900">
              <a:buFont typeface="Arial" panose="020B0604020202020204" pitchFamily="34" charset="0"/>
              <a:buChar char="•"/>
            </a:pPr>
            <a:r>
              <a:rPr lang="en-US">
                <a:latin typeface="+mj-lt"/>
              </a:rPr>
              <a:t>Location</a:t>
            </a:r>
          </a:p>
          <a:p>
            <a:pPr marL="342900" indent="-342900">
              <a:buFont typeface="Arial" panose="020B0604020202020204" pitchFamily="34" charset="0"/>
              <a:buChar char="•"/>
            </a:pPr>
            <a:endParaRPr lang="en-US">
              <a:latin typeface="+mj-lt"/>
            </a:endParaRPr>
          </a:p>
          <a:p>
            <a:pPr marL="342900" indent="-342900">
              <a:buFont typeface="Arial" panose="020B0604020202020204" pitchFamily="34" charset="0"/>
              <a:buChar char="•"/>
            </a:pPr>
            <a:r>
              <a:rPr lang="en-US">
                <a:latin typeface="+mj-lt"/>
              </a:rPr>
              <a:t>Monitoring</a:t>
            </a:r>
          </a:p>
        </p:txBody>
      </p:sp>
    </p:spTree>
    <p:extLst>
      <p:ext uri="{BB962C8B-B14F-4D97-AF65-F5344CB8AC3E}">
        <p14:creationId xmlns:p14="http://schemas.microsoft.com/office/powerpoint/2010/main" val="64762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p:txBody>
          <a:bodyPr/>
          <a:lstStyle/>
          <a:p>
            <a:r>
              <a:rPr lang="en-US" u="none">
                <a:latin typeface="+mj-lt"/>
              </a:rPr>
              <a:t>What is Seclusion?</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457200" y="1219200"/>
            <a:ext cx="8229600" cy="4191000"/>
          </a:xfrm>
        </p:spPr>
        <p:txBody>
          <a:bodyPr/>
          <a:lstStyle/>
          <a:p>
            <a:r>
              <a:rPr lang="en-US" sz="2400" dirty="0">
                <a:latin typeface="+mj-lt"/>
                <a:cs typeface="Times New Roman"/>
              </a:rPr>
              <a:t>Seclusion is the </a:t>
            </a:r>
            <a:r>
              <a:rPr lang="en-US" sz="2400" b="1" dirty="0">
                <a:latin typeface="+mj-lt"/>
                <a:cs typeface="Times New Roman"/>
              </a:rPr>
              <a:t>involuntary confinement </a:t>
            </a:r>
            <a:r>
              <a:rPr lang="en-US" sz="2400" dirty="0">
                <a:latin typeface="+mj-lt"/>
                <a:cs typeface="Times New Roman"/>
              </a:rPr>
              <a:t>of a student alone in a room or clearly defined area from which the student </a:t>
            </a:r>
            <a:r>
              <a:rPr lang="en-US" sz="2400" u="sng" dirty="0">
                <a:latin typeface="+mj-lt"/>
                <a:cs typeface="Times New Roman"/>
              </a:rPr>
              <a:t>does not feel free to go</a:t>
            </a:r>
            <a:r>
              <a:rPr lang="en-US" sz="2400" dirty="0">
                <a:latin typeface="+mj-lt"/>
                <a:cs typeface="Times New Roman"/>
              </a:rPr>
              <a:t> or is </a:t>
            </a:r>
            <a:r>
              <a:rPr lang="en-US" sz="2400" u="sng" dirty="0">
                <a:latin typeface="+mj-lt"/>
                <a:cs typeface="Times New Roman"/>
              </a:rPr>
              <a:t>physically denied</a:t>
            </a:r>
            <a:r>
              <a:rPr lang="en-US" sz="2400" dirty="0">
                <a:latin typeface="+mj-lt"/>
                <a:cs typeface="Times New Roman"/>
              </a:rPr>
              <a:t> exit. </a:t>
            </a:r>
            <a:r>
              <a:rPr lang="en-US" sz="1100" i="1" dirty="0">
                <a:solidFill>
                  <a:srgbClr val="002060"/>
                </a:solidFill>
              </a:rPr>
              <a:t>20-A MRSA §4014 sec (1)G</a:t>
            </a:r>
            <a:endParaRPr lang="en-US" sz="1100" dirty="0">
              <a:solidFill>
                <a:srgbClr val="002060"/>
              </a:solidFill>
              <a:latin typeface="+mj-lt"/>
            </a:endParaRPr>
          </a:p>
          <a:p>
            <a:pPr marL="0" indent="0">
              <a:buNone/>
            </a:pPr>
            <a:endParaRPr lang="en-US" sz="2400" dirty="0">
              <a:latin typeface="+mj-lt"/>
            </a:endParaRPr>
          </a:p>
          <a:p>
            <a:r>
              <a:rPr lang="en-US" sz="2400" dirty="0">
                <a:latin typeface="+mj-lt"/>
                <a:cs typeface="Times New Roman"/>
              </a:rPr>
              <a:t>Seclusion does not include the use of “timeout” as defined in the rule as: </a:t>
            </a:r>
            <a:endParaRPr lang="en-US" sz="2400" dirty="0">
              <a:latin typeface="+mj-lt"/>
            </a:endParaRPr>
          </a:p>
          <a:p>
            <a:pPr lvl="1">
              <a:buFont typeface="Courier New" panose="02070309020205020404" pitchFamily="49" charset="0"/>
              <a:buChar char="o"/>
            </a:pPr>
            <a:r>
              <a:rPr lang="en-US" dirty="0">
                <a:latin typeface="+mj-lt"/>
                <a:cs typeface="Times New Roman"/>
              </a:rPr>
              <a:t>an intervention where a student requests or complies with an adult request for a break. </a:t>
            </a:r>
            <a:r>
              <a:rPr lang="en-US" sz="1100" i="1" u="sng" dirty="0">
                <a:solidFill>
                  <a:srgbClr val="002060"/>
                </a:solidFill>
              </a:rPr>
              <a:t>20-A MRSA §4014 sec (1)H.</a:t>
            </a:r>
            <a:endParaRPr lang="en-US" sz="1100" dirty="0">
              <a:solidFill>
                <a:srgbClr val="002060"/>
              </a:solidFill>
            </a:endParaRPr>
          </a:p>
          <a:p>
            <a:pPr marL="457200" lvl="1" indent="0">
              <a:buNone/>
            </a:pPr>
            <a:endParaRPr lang="en-US" dirty="0">
              <a:latin typeface="+mj-lt"/>
            </a:endParaRPr>
          </a:p>
        </p:txBody>
      </p:sp>
    </p:spTree>
    <p:extLst>
      <p:ext uri="{BB962C8B-B14F-4D97-AF65-F5344CB8AC3E}">
        <p14:creationId xmlns:p14="http://schemas.microsoft.com/office/powerpoint/2010/main" val="318542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F692-7326-493E-9C95-ADB10778500F}"/>
              </a:ext>
            </a:extLst>
          </p:cNvPr>
          <p:cNvSpPr>
            <a:spLocks noGrp="1"/>
          </p:cNvSpPr>
          <p:nvPr>
            <p:ph type="title"/>
          </p:nvPr>
        </p:nvSpPr>
        <p:spPr>
          <a:xfrm>
            <a:off x="76200" y="274638"/>
            <a:ext cx="8915400" cy="795337"/>
          </a:xfrm>
        </p:spPr>
        <p:txBody>
          <a:bodyPr/>
          <a:lstStyle/>
          <a:p>
            <a:pPr algn="ctr"/>
            <a:r>
              <a:rPr lang="en-US" sz="3500">
                <a:latin typeface="+mj-lt"/>
              </a:rPr>
              <a:t>When Seclusion </a:t>
            </a:r>
            <a:r>
              <a:rPr lang="en-US" sz="3500" u="sng">
                <a:latin typeface="+mj-lt"/>
              </a:rPr>
              <a:t>is</a:t>
            </a:r>
            <a:r>
              <a:rPr lang="en-US" sz="3500">
                <a:latin typeface="+mj-lt"/>
              </a:rPr>
              <a:t> Permitted:</a:t>
            </a:r>
          </a:p>
        </p:txBody>
      </p:sp>
      <p:sp>
        <p:nvSpPr>
          <p:cNvPr id="3" name="Content Placeholder 2">
            <a:extLst>
              <a:ext uri="{FF2B5EF4-FFF2-40B4-BE49-F238E27FC236}">
                <a16:creationId xmlns:a16="http://schemas.microsoft.com/office/drawing/2014/main" id="{91767D71-1D13-49C0-9EC0-98071257DB78}"/>
              </a:ext>
            </a:extLst>
          </p:cNvPr>
          <p:cNvSpPr>
            <a:spLocks noGrp="1"/>
          </p:cNvSpPr>
          <p:nvPr>
            <p:ph sz="half" idx="1"/>
          </p:nvPr>
        </p:nvSpPr>
        <p:spPr>
          <a:xfrm>
            <a:off x="381000" y="1087559"/>
            <a:ext cx="4038600" cy="4768295"/>
          </a:xfrm>
        </p:spPr>
        <p:txBody>
          <a:bodyPr/>
          <a:lstStyle/>
          <a:p>
            <a:r>
              <a:rPr lang="en-US" sz="2200" b="1" dirty="0">
                <a:latin typeface="+mj-lt"/>
              </a:rPr>
              <a:t>Only</a:t>
            </a:r>
            <a:r>
              <a:rPr lang="en-US" sz="2200" dirty="0">
                <a:latin typeface="+mj-lt"/>
              </a:rPr>
              <a:t> as an emergency intervention when the behavior of a student presents an </a:t>
            </a:r>
            <a:r>
              <a:rPr lang="en-US" sz="2200" u="sng" dirty="0">
                <a:latin typeface="+mj-lt"/>
              </a:rPr>
              <a:t>imminent danger</a:t>
            </a:r>
            <a:r>
              <a:rPr lang="en-US" sz="2200" dirty="0">
                <a:latin typeface="+mj-lt"/>
              </a:rPr>
              <a:t> of </a:t>
            </a:r>
            <a:r>
              <a:rPr lang="en-US" sz="2200" u="sng" dirty="0">
                <a:latin typeface="+mj-lt"/>
              </a:rPr>
              <a:t>serious physical injury</a:t>
            </a:r>
            <a:r>
              <a:rPr lang="en-US" sz="2200" dirty="0">
                <a:latin typeface="+mj-lt"/>
              </a:rPr>
              <a:t> to the student or another person </a:t>
            </a:r>
          </a:p>
          <a:p>
            <a:pPr marL="0" indent="0">
              <a:buNone/>
            </a:pPr>
            <a:r>
              <a:rPr lang="en-US" sz="1100" i="1" dirty="0">
                <a:solidFill>
                  <a:srgbClr val="002060"/>
                </a:solidFill>
              </a:rPr>
              <a:t>           20-A MRSA §4014 sec (2)A</a:t>
            </a:r>
            <a:endParaRPr lang="en-US" sz="1100" b="1" dirty="0">
              <a:solidFill>
                <a:srgbClr val="002060"/>
              </a:solidFill>
              <a:latin typeface="+mj-lt"/>
            </a:endParaRPr>
          </a:p>
          <a:p>
            <a:r>
              <a:rPr lang="en-US" sz="2200" b="1" dirty="0">
                <a:latin typeface="+mj-lt"/>
              </a:rPr>
              <a:t>Only</a:t>
            </a:r>
            <a:r>
              <a:rPr lang="en-US" sz="2200" dirty="0">
                <a:latin typeface="+mj-lt"/>
              </a:rPr>
              <a:t> after other less restrictive interventions have failed or been deemed inappropriate</a:t>
            </a:r>
          </a:p>
          <a:p>
            <a:pPr marL="0" indent="0">
              <a:buNone/>
            </a:pPr>
            <a:r>
              <a:rPr lang="en-US" sz="1100" i="1" dirty="0">
                <a:solidFill>
                  <a:srgbClr val="002060"/>
                </a:solidFill>
              </a:rPr>
              <a:t>          20-A MRSA §4014 sec (2)B</a:t>
            </a:r>
            <a:endParaRPr lang="en-US" sz="1800" dirty="0"/>
          </a:p>
          <a:p>
            <a:endParaRPr lang="en-US" sz="2000" dirty="0">
              <a:latin typeface="+mj-lt"/>
            </a:endParaRPr>
          </a:p>
        </p:txBody>
      </p:sp>
      <p:sp>
        <p:nvSpPr>
          <p:cNvPr id="4" name="Content Placeholder 3">
            <a:extLst>
              <a:ext uri="{FF2B5EF4-FFF2-40B4-BE49-F238E27FC236}">
                <a16:creationId xmlns:a16="http://schemas.microsoft.com/office/drawing/2014/main" id="{11289157-AF01-4ECD-B0D6-1CED333619DD}"/>
              </a:ext>
            </a:extLst>
          </p:cNvPr>
          <p:cNvSpPr>
            <a:spLocks noGrp="1"/>
          </p:cNvSpPr>
          <p:nvPr>
            <p:ph sz="half" idx="2"/>
          </p:nvPr>
        </p:nvSpPr>
        <p:spPr>
          <a:xfrm>
            <a:off x="4533900" y="1093422"/>
            <a:ext cx="4038600" cy="4114800"/>
          </a:xfrm>
        </p:spPr>
        <p:txBody>
          <a:bodyPr/>
          <a:lstStyle/>
          <a:p>
            <a:r>
              <a:rPr lang="en-US" sz="1800" dirty="0">
                <a:latin typeface="+mj-lt"/>
              </a:rPr>
              <a:t>Seclusion must be implemented by staff certified in a state-approved training program to the extent possible. </a:t>
            </a:r>
          </a:p>
          <a:p>
            <a:pPr lvl="1">
              <a:buFont typeface="Courier New" panose="02070309020205020404" pitchFamily="49" charset="0"/>
              <a:buChar char="o"/>
            </a:pPr>
            <a:r>
              <a:rPr lang="en-US" sz="1600" dirty="0">
                <a:latin typeface="+mj-lt"/>
              </a:rPr>
              <a:t>If, due to the nature of the emergency, untrained staff have intervened and initiated a seclusion and if the need for seclusion continues, trained personnel must be summoned to the scene and must assume control of the situation as rapidly as possible. </a:t>
            </a:r>
            <a:r>
              <a:rPr lang="en-US" sz="1100" i="1" dirty="0">
                <a:solidFill>
                  <a:srgbClr val="002060"/>
                </a:solidFill>
              </a:rPr>
              <a:t>20-A MRSA §4014 sec (2)F</a:t>
            </a:r>
            <a:endParaRPr lang="en-US" sz="1100" dirty="0">
              <a:latin typeface="+mj-lt"/>
            </a:endParaRPr>
          </a:p>
          <a:p>
            <a:endParaRPr lang="en-US" sz="1800" dirty="0">
              <a:latin typeface="+mj-lt"/>
            </a:endParaRPr>
          </a:p>
          <a:p>
            <a:r>
              <a:rPr lang="en-US" sz="1800" dirty="0">
                <a:effectLst/>
                <a:latin typeface="+mj-lt"/>
                <a:ea typeface="Times New Roman" panose="02020603050405020304" pitchFamily="18" charset="0"/>
              </a:rPr>
              <a:t>The seclusion </a:t>
            </a:r>
            <a:r>
              <a:rPr lang="en-US" sz="1800" u="sng" dirty="0">
                <a:effectLst/>
                <a:latin typeface="+mj-lt"/>
                <a:ea typeface="Times New Roman" panose="02020603050405020304" pitchFamily="18" charset="0"/>
              </a:rPr>
              <a:t>ends immediately </a:t>
            </a:r>
            <a:r>
              <a:rPr lang="en-US" sz="1800" dirty="0">
                <a:effectLst/>
                <a:latin typeface="+mj-lt"/>
                <a:ea typeface="Times New Roman" panose="02020603050405020304" pitchFamily="18" charset="0"/>
              </a:rPr>
              <a:t>upon the cessation of imminent danger of serious physical injury to the student or another person. </a:t>
            </a:r>
            <a:r>
              <a:rPr lang="en-US" sz="1100" i="1" dirty="0">
                <a:solidFill>
                  <a:srgbClr val="002060"/>
                </a:solidFill>
              </a:rPr>
              <a:t>20-A MRSA §4014 sec (2)D</a:t>
            </a:r>
            <a:endParaRPr lang="en-US" sz="1100" dirty="0">
              <a:latin typeface="+mj-lt"/>
            </a:endParaRPr>
          </a:p>
          <a:p>
            <a:pPr marL="0" indent="0">
              <a:buNone/>
            </a:pPr>
            <a:endParaRPr lang="en-US" sz="2200" dirty="0">
              <a:latin typeface="+mj-lt"/>
            </a:endParaRPr>
          </a:p>
          <a:p>
            <a:pPr marL="0" indent="0">
              <a:buNone/>
            </a:pPr>
            <a:endParaRPr lang="en-US" sz="1800" dirty="0">
              <a:latin typeface="+mj-lt"/>
            </a:endParaRPr>
          </a:p>
        </p:txBody>
      </p:sp>
    </p:spTree>
    <p:extLst>
      <p:ext uri="{BB962C8B-B14F-4D97-AF65-F5344CB8AC3E}">
        <p14:creationId xmlns:p14="http://schemas.microsoft.com/office/powerpoint/2010/main" val="233190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F692-7326-493E-9C95-ADB10778500F}"/>
              </a:ext>
            </a:extLst>
          </p:cNvPr>
          <p:cNvSpPr>
            <a:spLocks noGrp="1"/>
          </p:cNvSpPr>
          <p:nvPr>
            <p:ph type="title"/>
          </p:nvPr>
        </p:nvSpPr>
        <p:spPr>
          <a:xfrm>
            <a:off x="76200" y="274638"/>
            <a:ext cx="8915400" cy="795337"/>
          </a:xfrm>
        </p:spPr>
        <p:txBody>
          <a:bodyPr/>
          <a:lstStyle/>
          <a:p>
            <a:pPr algn="ctr"/>
            <a:r>
              <a:rPr lang="en-US" sz="3500">
                <a:latin typeface="+mj-lt"/>
              </a:rPr>
              <a:t>Definitions Matter:</a:t>
            </a:r>
          </a:p>
        </p:txBody>
      </p:sp>
      <p:sp>
        <p:nvSpPr>
          <p:cNvPr id="3" name="Content Placeholder 2">
            <a:extLst>
              <a:ext uri="{FF2B5EF4-FFF2-40B4-BE49-F238E27FC236}">
                <a16:creationId xmlns:a16="http://schemas.microsoft.com/office/drawing/2014/main" id="{91767D71-1D13-49C0-9EC0-98071257DB78}"/>
              </a:ext>
            </a:extLst>
          </p:cNvPr>
          <p:cNvSpPr>
            <a:spLocks noGrp="1"/>
          </p:cNvSpPr>
          <p:nvPr>
            <p:ph sz="half" idx="1"/>
          </p:nvPr>
        </p:nvSpPr>
        <p:spPr>
          <a:xfrm>
            <a:off x="381000" y="914400"/>
            <a:ext cx="4038600" cy="4779840"/>
          </a:xfrm>
        </p:spPr>
        <p:txBody>
          <a:bodyPr/>
          <a:lstStyle/>
          <a:p>
            <a:r>
              <a:rPr lang="en-US" sz="2000" b="1" dirty="0">
                <a:latin typeface="+mj-lt"/>
              </a:rPr>
              <a:t>Imminent Danger</a:t>
            </a:r>
            <a:r>
              <a:rPr lang="en-US" sz="2000" dirty="0">
                <a:latin typeface="+mj-lt"/>
              </a:rPr>
              <a:t> </a:t>
            </a:r>
          </a:p>
          <a:p>
            <a:pPr marL="0" indent="0">
              <a:buNone/>
            </a:pPr>
            <a:r>
              <a:rPr lang="en-US" sz="1800" dirty="0">
                <a:latin typeface="+mj-lt"/>
              </a:rPr>
              <a:t>Describes a situation in which a student has:</a:t>
            </a:r>
          </a:p>
          <a:p>
            <a:pPr marL="0" indent="0">
              <a:buNone/>
            </a:pPr>
            <a:endParaRPr lang="en-US" sz="800" dirty="0">
              <a:latin typeface="+mj-lt"/>
            </a:endParaRPr>
          </a:p>
          <a:p>
            <a:pPr>
              <a:buFont typeface="Wingdings" panose="05000000000000000000" pitchFamily="2" charset="2"/>
              <a:buChar char="Ø"/>
            </a:pPr>
            <a:r>
              <a:rPr lang="en-US" sz="1800" dirty="0">
                <a:latin typeface="+mj-lt"/>
              </a:rPr>
              <a:t>The means to cause physical harm or injury to self or others; and</a:t>
            </a:r>
          </a:p>
          <a:p>
            <a:pPr marL="0" indent="0">
              <a:buNone/>
            </a:pPr>
            <a:endParaRPr lang="en-US" sz="800" dirty="0">
              <a:latin typeface="+mj-lt"/>
            </a:endParaRPr>
          </a:p>
          <a:p>
            <a:pPr>
              <a:buFont typeface="Wingdings" panose="05000000000000000000" pitchFamily="2" charset="2"/>
              <a:buChar char="Ø"/>
            </a:pPr>
            <a:r>
              <a:rPr lang="en-US" sz="1800" dirty="0">
                <a:latin typeface="+mj-lt"/>
              </a:rPr>
              <a:t>Injury or harm is likely to occur; such that a reasonable and prudent person would take steps to protect the student and others against the risk of such injury or harm.</a:t>
            </a:r>
          </a:p>
          <a:p>
            <a:pPr marL="0" indent="0">
              <a:buNone/>
            </a:pPr>
            <a:r>
              <a:rPr lang="en-US" sz="1000" i="1" dirty="0">
                <a:solidFill>
                  <a:srgbClr val="002060"/>
                </a:solidFill>
                <a:latin typeface="Times New Roman"/>
                <a:cs typeface="Times New Roman"/>
              </a:rPr>
              <a:t>          05-071Chapt. 33 sec (2)8</a:t>
            </a:r>
            <a:endParaRPr lang="en-US" sz="1000" dirty="0">
              <a:solidFill>
                <a:srgbClr val="002060"/>
              </a:solidFill>
            </a:endParaRPr>
          </a:p>
          <a:p>
            <a:pPr marL="0" indent="0">
              <a:buNone/>
            </a:pPr>
            <a:endParaRPr lang="en-US" sz="1000" b="1" dirty="0"/>
          </a:p>
          <a:p>
            <a:endParaRPr lang="en-US" sz="1800" dirty="0"/>
          </a:p>
          <a:p>
            <a:pPr marL="0" indent="0">
              <a:buNone/>
            </a:pPr>
            <a:endParaRPr lang="en-US" sz="1800" dirty="0"/>
          </a:p>
          <a:p>
            <a:endParaRPr lang="en-US" sz="2000" dirty="0">
              <a:latin typeface="+mj-lt"/>
            </a:endParaRPr>
          </a:p>
        </p:txBody>
      </p:sp>
      <p:sp>
        <p:nvSpPr>
          <p:cNvPr id="4" name="Content Placeholder 3">
            <a:extLst>
              <a:ext uri="{FF2B5EF4-FFF2-40B4-BE49-F238E27FC236}">
                <a16:creationId xmlns:a16="http://schemas.microsoft.com/office/drawing/2014/main" id="{11289157-AF01-4ECD-B0D6-1CED333619DD}"/>
              </a:ext>
            </a:extLst>
          </p:cNvPr>
          <p:cNvSpPr>
            <a:spLocks noGrp="1"/>
          </p:cNvSpPr>
          <p:nvPr>
            <p:ph sz="half" idx="2"/>
          </p:nvPr>
        </p:nvSpPr>
        <p:spPr>
          <a:xfrm>
            <a:off x="4533900" y="914400"/>
            <a:ext cx="4038600" cy="5154978"/>
          </a:xfrm>
        </p:spPr>
        <p:txBody>
          <a:bodyPr/>
          <a:lstStyle/>
          <a:p>
            <a:pPr>
              <a:buFont typeface="Arial" panose="020B0604020202020204" pitchFamily="34" charset="0"/>
              <a:buChar char="•"/>
            </a:pPr>
            <a:r>
              <a:rPr lang="en-US" sz="2000" b="1" dirty="0">
                <a:latin typeface="+mj-lt"/>
              </a:rPr>
              <a:t>Serious Physical Injury</a:t>
            </a:r>
            <a:r>
              <a:rPr lang="en-US" sz="2000" b="1" u="none" strike="noStrike" spc="0" dirty="0">
                <a:effectLst/>
                <a:latin typeface="+mj-lt"/>
                <a:ea typeface="Times New Roman" panose="02020603050405020304" pitchFamily="18" charset="0"/>
              </a:rPr>
              <a:t> </a:t>
            </a:r>
          </a:p>
          <a:p>
            <a:pPr marL="0" indent="0">
              <a:buNone/>
            </a:pPr>
            <a:r>
              <a:rPr lang="en-US" sz="1800" u="none" strike="noStrike" spc="0" dirty="0">
                <a:effectLst/>
                <a:latin typeface="+mj-lt"/>
                <a:ea typeface="Times New Roman" panose="02020603050405020304" pitchFamily="18" charset="0"/>
              </a:rPr>
              <a:t>Is any impairment of the physical condition of a person:</a:t>
            </a:r>
          </a:p>
          <a:p>
            <a:pPr marL="0" indent="0">
              <a:buNone/>
            </a:pPr>
            <a:endParaRPr lang="en-US" sz="800" u="none" strike="noStrike" spc="0" dirty="0">
              <a:effectLst/>
              <a:latin typeface="+mj-lt"/>
              <a:ea typeface="Times New Roman" panose="02020603050405020304" pitchFamily="18" charset="0"/>
            </a:endParaRPr>
          </a:p>
          <a:p>
            <a:pPr>
              <a:buFont typeface="Wingdings" panose="05000000000000000000" pitchFamily="2" charset="2"/>
              <a:buChar char="Ø"/>
            </a:pPr>
            <a:r>
              <a:rPr lang="en-US" sz="1800" u="none" strike="noStrike" spc="0" dirty="0">
                <a:effectLst/>
                <a:latin typeface="+mj-lt"/>
                <a:ea typeface="Times New Roman" panose="02020603050405020304" pitchFamily="18" charset="0"/>
              </a:rPr>
              <a:t>Either self‐inflicted or inflicted by someone else and</a:t>
            </a:r>
          </a:p>
          <a:p>
            <a:pPr marL="0" indent="0">
              <a:buNone/>
            </a:pPr>
            <a:endParaRPr lang="en-US" sz="800" u="none" strike="noStrike" spc="0" dirty="0">
              <a:effectLst/>
              <a:latin typeface="+mj-lt"/>
              <a:ea typeface="Times New Roman" panose="02020603050405020304" pitchFamily="18" charset="0"/>
            </a:endParaRPr>
          </a:p>
          <a:p>
            <a:pPr>
              <a:buFont typeface="Wingdings" panose="05000000000000000000" pitchFamily="2" charset="2"/>
              <a:buChar char="Ø"/>
            </a:pPr>
            <a:r>
              <a:rPr lang="en-US" sz="1800" dirty="0">
                <a:latin typeface="+mj-lt"/>
                <a:ea typeface="Times New Roman" panose="02020603050405020304" pitchFamily="18" charset="0"/>
              </a:rPr>
              <a:t>I</a:t>
            </a:r>
            <a:r>
              <a:rPr lang="en-US" sz="1800" u="none" strike="noStrike" spc="0" dirty="0">
                <a:effectLst/>
                <a:latin typeface="+mj-lt"/>
                <a:ea typeface="Times New Roman" panose="02020603050405020304" pitchFamily="18" charset="0"/>
              </a:rPr>
              <a:t>s beyond the care of routine first aid, and should require a medical practitioner to evaluate and/or to treat the victim.</a:t>
            </a:r>
          </a:p>
          <a:p>
            <a:pPr marL="0" indent="0">
              <a:buNone/>
            </a:pPr>
            <a:r>
              <a:rPr lang="en-US" sz="1100" i="1" dirty="0">
                <a:solidFill>
                  <a:srgbClr val="002060"/>
                </a:solidFill>
                <a:latin typeface="Times New Roman"/>
                <a:cs typeface="Times New Roman"/>
              </a:rPr>
              <a:t>          05-071Chapt. 33 sec (2)23</a:t>
            </a:r>
            <a:endParaRPr lang="en-US" sz="1100" dirty="0">
              <a:solidFill>
                <a:srgbClr val="002060"/>
              </a:solidFill>
              <a:cs typeface="Times New Roman"/>
            </a:endParaRPr>
          </a:p>
          <a:p>
            <a:pPr marL="0" indent="0">
              <a:buNone/>
            </a:pPr>
            <a:endParaRPr lang="en-US" sz="1800" dirty="0">
              <a:latin typeface="+mj-lt"/>
            </a:endParaRPr>
          </a:p>
          <a:p>
            <a:pPr marL="0" indent="0">
              <a:buNone/>
            </a:pPr>
            <a:endParaRPr lang="en-US" sz="1800" dirty="0">
              <a:latin typeface="+mj-lt"/>
            </a:endParaRPr>
          </a:p>
        </p:txBody>
      </p:sp>
      <p:sp>
        <p:nvSpPr>
          <p:cNvPr id="5" name="Content Placeholder 3">
            <a:extLst>
              <a:ext uri="{FF2B5EF4-FFF2-40B4-BE49-F238E27FC236}">
                <a16:creationId xmlns:a16="http://schemas.microsoft.com/office/drawing/2014/main" id="{B35D72C3-AB6D-65D3-C1FE-F5551CC08339}"/>
              </a:ext>
            </a:extLst>
          </p:cNvPr>
          <p:cNvSpPr txBox="1">
            <a:spLocks/>
          </p:cNvSpPr>
          <p:nvPr/>
        </p:nvSpPr>
        <p:spPr bwMode="auto">
          <a:xfrm>
            <a:off x="2258786" y="4572000"/>
            <a:ext cx="6819900" cy="201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1" fontAlgn="base" hangingPunct="1">
              <a:spcBef>
                <a:spcPct val="20000"/>
              </a:spcBef>
              <a:spcAft>
                <a:spcPct val="0"/>
              </a:spcAft>
              <a:buChar char="»"/>
              <a:defRPr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u="none" strike="noStrike" spc="0" dirty="0">
                <a:effectLst/>
                <a:latin typeface="+mj-lt"/>
                <a:ea typeface="Times New Roman" panose="02020603050405020304" pitchFamily="18" charset="0"/>
              </a:rPr>
              <a:t>Voluntary</a:t>
            </a:r>
          </a:p>
          <a:p>
            <a:pPr marL="0" indent="0">
              <a:buNone/>
            </a:pPr>
            <a:r>
              <a:rPr lang="en-US" sz="2000" dirty="0">
                <a:latin typeface="+mj-lt"/>
                <a:ea typeface="Times New Roman" panose="02020603050405020304" pitchFamily="18" charset="0"/>
              </a:rPr>
              <a:t>Means that a student cooperates with a request, independent of staff using physical force for the purpose of overcoming a student’s resistance.</a:t>
            </a:r>
            <a:endParaRPr lang="en-US" sz="2000" u="none" strike="noStrike" spc="0" dirty="0">
              <a:effectLst/>
              <a:latin typeface="+mj-lt"/>
              <a:ea typeface="Times New Roman" panose="02020603050405020304" pitchFamily="18" charset="0"/>
            </a:endParaRPr>
          </a:p>
          <a:p>
            <a:pPr marL="0" indent="0">
              <a:buNone/>
            </a:pPr>
            <a:r>
              <a:rPr lang="en-US" sz="1100" i="1" dirty="0">
                <a:solidFill>
                  <a:srgbClr val="002060"/>
                </a:solidFill>
                <a:latin typeface="Times New Roman"/>
                <a:cs typeface="Times New Roman"/>
              </a:rPr>
              <a:t>05-071Chapt. 33 sec (2)27</a:t>
            </a:r>
            <a:endParaRPr lang="en-US" sz="1100" dirty="0">
              <a:solidFill>
                <a:srgbClr val="002060"/>
              </a:solidFill>
              <a:cs typeface="Times New Roman"/>
            </a:endParaRPr>
          </a:p>
          <a:p>
            <a:pPr marL="0" indent="0">
              <a:buFontTx/>
              <a:buNone/>
            </a:pPr>
            <a:endParaRPr lang="en-US" sz="1800" dirty="0">
              <a:latin typeface="+mj-lt"/>
            </a:endParaRPr>
          </a:p>
          <a:p>
            <a:pPr marL="0" indent="0">
              <a:buFontTx/>
              <a:buNone/>
            </a:pPr>
            <a:endParaRPr lang="en-US" sz="1800" dirty="0">
              <a:latin typeface="+mj-lt"/>
            </a:endParaRPr>
          </a:p>
        </p:txBody>
      </p:sp>
    </p:spTree>
    <p:extLst>
      <p:ext uri="{BB962C8B-B14F-4D97-AF65-F5344CB8AC3E}">
        <p14:creationId xmlns:p14="http://schemas.microsoft.com/office/powerpoint/2010/main" val="344185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F692-7326-493E-9C95-ADB10778500F}"/>
              </a:ext>
            </a:extLst>
          </p:cNvPr>
          <p:cNvSpPr>
            <a:spLocks noGrp="1"/>
          </p:cNvSpPr>
          <p:nvPr>
            <p:ph type="title"/>
          </p:nvPr>
        </p:nvSpPr>
        <p:spPr>
          <a:xfrm>
            <a:off x="76200" y="274638"/>
            <a:ext cx="8915400" cy="795337"/>
          </a:xfrm>
        </p:spPr>
        <p:txBody>
          <a:bodyPr/>
          <a:lstStyle/>
          <a:p>
            <a:pPr algn="ctr"/>
            <a:r>
              <a:rPr lang="en-US" sz="3200">
                <a:latin typeface="+mj-lt"/>
              </a:rPr>
              <a:t>Seclusion is </a:t>
            </a:r>
            <a:r>
              <a:rPr lang="en-US" sz="3200" u="sng">
                <a:latin typeface="+mj-lt"/>
              </a:rPr>
              <a:t>unlawful</a:t>
            </a:r>
            <a:r>
              <a:rPr lang="en-US" sz="3200">
                <a:latin typeface="+mj-lt"/>
              </a:rPr>
              <a:t> if used in the following ways:</a:t>
            </a:r>
          </a:p>
        </p:txBody>
      </p:sp>
      <p:sp>
        <p:nvSpPr>
          <p:cNvPr id="3" name="Content Placeholder 2">
            <a:extLst>
              <a:ext uri="{FF2B5EF4-FFF2-40B4-BE49-F238E27FC236}">
                <a16:creationId xmlns:a16="http://schemas.microsoft.com/office/drawing/2014/main" id="{91767D71-1D13-49C0-9EC0-98071257DB78}"/>
              </a:ext>
            </a:extLst>
          </p:cNvPr>
          <p:cNvSpPr>
            <a:spLocks noGrp="1"/>
          </p:cNvSpPr>
          <p:nvPr>
            <p:ph sz="half" idx="1"/>
          </p:nvPr>
        </p:nvSpPr>
        <p:spPr>
          <a:xfrm>
            <a:off x="381000" y="1087560"/>
            <a:ext cx="4038600" cy="5495802"/>
          </a:xfrm>
        </p:spPr>
        <p:txBody>
          <a:bodyPr/>
          <a:lstStyle/>
          <a:p>
            <a:pPr marL="12700" marR="184150" indent="0">
              <a:lnSpc>
                <a:spcPts val="2590"/>
              </a:lnSpc>
              <a:spcBef>
                <a:spcPts val="425"/>
              </a:spcBef>
              <a:buNone/>
              <a:tabLst>
                <a:tab pos="354965" algn="l"/>
                <a:tab pos="355600" algn="l"/>
              </a:tabLst>
            </a:pPr>
            <a:endParaRPr lang="en-US" sz="2400" dirty="0">
              <a:latin typeface="+mj-lt"/>
              <a:cs typeface="Century Gothic"/>
            </a:endParaRPr>
          </a:p>
          <a:p>
            <a:pPr marL="355600" marR="184150">
              <a:lnSpc>
                <a:spcPts val="2590"/>
              </a:lnSpc>
              <a:spcBef>
                <a:spcPts val="425"/>
              </a:spcBef>
              <a:tabLst>
                <a:tab pos="354965" algn="l"/>
                <a:tab pos="355600" algn="l"/>
              </a:tabLst>
            </a:pPr>
            <a:r>
              <a:rPr lang="en-US" dirty="0">
                <a:latin typeface="+mj-lt"/>
                <a:cs typeface="Century Gothic"/>
              </a:rPr>
              <a:t>In a locked room	</a:t>
            </a:r>
            <a:endParaRPr lang="en-US" spc="-5" dirty="0">
              <a:latin typeface="+mj-lt"/>
              <a:cs typeface="Century Gothic"/>
            </a:endParaRPr>
          </a:p>
          <a:p>
            <a:pPr marL="12700" marR="5080" indent="0">
              <a:lnSpc>
                <a:spcPts val="2590"/>
              </a:lnSpc>
              <a:spcBef>
                <a:spcPts val="585"/>
              </a:spcBef>
              <a:buNone/>
              <a:tabLst>
                <a:tab pos="354965" algn="l"/>
                <a:tab pos="355600" algn="l"/>
              </a:tabLst>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(5)(2)D</a:t>
            </a:r>
            <a:endParaRPr lang="en-US" dirty="0">
              <a:latin typeface="+mj-lt"/>
              <a:cs typeface="Century Gothic"/>
            </a:endParaRPr>
          </a:p>
          <a:p>
            <a:pPr marL="355600" marR="5080">
              <a:lnSpc>
                <a:spcPts val="2590"/>
              </a:lnSpc>
              <a:spcBef>
                <a:spcPts val="585"/>
              </a:spcBef>
              <a:tabLst>
                <a:tab pos="354965" algn="l"/>
                <a:tab pos="355600" algn="l"/>
              </a:tabLst>
            </a:pPr>
            <a:r>
              <a:rPr lang="en-US" dirty="0">
                <a:latin typeface="+mj-lt"/>
                <a:cs typeface="Century Gothic"/>
              </a:rPr>
              <a:t>To prevent </a:t>
            </a:r>
            <a:r>
              <a:rPr lang="en-US" spc="-5" dirty="0">
                <a:latin typeface="+mj-lt"/>
                <a:cs typeface="Century Gothic"/>
              </a:rPr>
              <a:t>property </a:t>
            </a:r>
            <a:r>
              <a:rPr lang="en-US" dirty="0">
                <a:latin typeface="+mj-lt"/>
                <a:cs typeface="Century Gothic"/>
              </a:rPr>
              <a:t>destruction or disruption</a:t>
            </a:r>
            <a:r>
              <a:rPr lang="en-US" spc="-135" dirty="0">
                <a:latin typeface="+mj-lt"/>
                <a:cs typeface="Century Gothic"/>
              </a:rPr>
              <a:t> </a:t>
            </a:r>
            <a:r>
              <a:rPr lang="en-US" spc="10" dirty="0">
                <a:latin typeface="+mj-lt"/>
                <a:cs typeface="Century Gothic"/>
              </a:rPr>
              <a:t>in </a:t>
            </a:r>
            <a:r>
              <a:rPr lang="en-US" dirty="0">
                <a:latin typeface="+mj-lt"/>
                <a:cs typeface="Century Gothic"/>
              </a:rPr>
              <a:t>the </a:t>
            </a:r>
            <a:r>
              <a:rPr lang="en-US" spc="-5" dirty="0">
                <a:latin typeface="+mj-lt"/>
                <a:cs typeface="Century Gothic"/>
              </a:rPr>
              <a:t>absence</a:t>
            </a:r>
            <a:r>
              <a:rPr lang="en-US" spc="-10" dirty="0">
                <a:latin typeface="+mj-lt"/>
                <a:cs typeface="Century Gothic"/>
              </a:rPr>
              <a:t> </a:t>
            </a:r>
            <a:r>
              <a:rPr lang="en-US" dirty="0">
                <a:latin typeface="+mj-lt"/>
                <a:cs typeface="Century Gothic"/>
              </a:rPr>
              <a:t>of immediate risk of injury</a:t>
            </a:r>
          </a:p>
          <a:p>
            <a:pPr marL="12700" marR="5080" indent="0">
              <a:lnSpc>
                <a:spcPts val="2590"/>
              </a:lnSpc>
              <a:spcBef>
                <a:spcPts val="585"/>
              </a:spcBef>
              <a:buNone/>
              <a:tabLst>
                <a:tab pos="354965" algn="l"/>
                <a:tab pos="355600" algn="l"/>
              </a:tabLst>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(5)(2)B</a:t>
            </a:r>
            <a:endParaRPr lang="en-US" dirty="0">
              <a:latin typeface="+mj-lt"/>
              <a:cs typeface="Century Gothic"/>
            </a:endParaRPr>
          </a:p>
          <a:p>
            <a:pPr marL="355600" marR="5080">
              <a:lnSpc>
                <a:spcPts val="2590"/>
              </a:lnSpc>
              <a:spcBef>
                <a:spcPts val="585"/>
              </a:spcBef>
              <a:tabLst>
                <a:tab pos="354965" algn="l"/>
                <a:tab pos="355600" algn="l"/>
              </a:tabLst>
            </a:pPr>
            <a:r>
              <a:rPr lang="en-US" dirty="0">
                <a:latin typeface="+mj-lt"/>
              </a:rPr>
              <a:t>As a therapeutic or educational intervention.</a:t>
            </a:r>
            <a:endParaRPr lang="en-US" dirty="0">
              <a:latin typeface="+mj-lt"/>
              <a:cs typeface="Century Gothic"/>
            </a:endParaRPr>
          </a:p>
          <a:p>
            <a:pPr marL="0" indent="0">
              <a:buNone/>
            </a:pPr>
            <a:r>
              <a:rPr lang="en-US" sz="2000" i="1" dirty="0">
                <a:solidFill>
                  <a:srgbClr val="FF0000"/>
                </a:solidFill>
                <a:latin typeface="Times New Roman"/>
                <a:cs typeface="Times New Roman"/>
              </a:rPr>
              <a:t>  </a:t>
            </a: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(5)(2)C</a:t>
            </a:r>
            <a:endParaRPr lang="en-US" sz="1100" dirty="0">
              <a:cs typeface="Century Gothic"/>
            </a:endParaRPr>
          </a:p>
          <a:p>
            <a:pPr marL="0" indent="0">
              <a:buNone/>
            </a:pPr>
            <a:endParaRPr lang="en-US" sz="2000" dirty="0">
              <a:latin typeface="+mj-lt"/>
            </a:endParaRPr>
          </a:p>
        </p:txBody>
      </p:sp>
      <p:sp>
        <p:nvSpPr>
          <p:cNvPr id="4" name="Content Placeholder 3">
            <a:extLst>
              <a:ext uri="{FF2B5EF4-FFF2-40B4-BE49-F238E27FC236}">
                <a16:creationId xmlns:a16="http://schemas.microsoft.com/office/drawing/2014/main" id="{11289157-AF01-4ECD-B0D6-1CED333619DD}"/>
              </a:ext>
            </a:extLst>
          </p:cNvPr>
          <p:cNvSpPr>
            <a:spLocks noGrp="1"/>
          </p:cNvSpPr>
          <p:nvPr>
            <p:ph sz="half" idx="2"/>
          </p:nvPr>
        </p:nvSpPr>
        <p:spPr>
          <a:xfrm>
            <a:off x="4533900" y="1093422"/>
            <a:ext cx="4038600" cy="4114800"/>
          </a:xfrm>
        </p:spPr>
        <p:txBody>
          <a:bodyPr/>
          <a:lstStyle/>
          <a:p>
            <a:pPr marL="355600" marR="184150">
              <a:lnSpc>
                <a:spcPts val="2590"/>
              </a:lnSpc>
              <a:spcBef>
                <a:spcPts val="425"/>
              </a:spcBef>
              <a:tabLst>
                <a:tab pos="354965" algn="l"/>
                <a:tab pos="355600" algn="l"/>
              </a:tabLst>
            </a:pPr>
            <a:endParaRPr lang="en-US" sz="1800" dirty="0">
              <a:solidFill>
                <a:srgbClr val="274F73"/>
              </a:solidFill>
              <a:cs typeface="Century Gothic"/>
            </a:endParaRPr>
          </a:p>
          <a:p>
            <a:pPr marL="355600" marR="184150">
              <a:lnSpc>
                <a:spcPts val="2590"/>
              </a:lnSpc>
              <a:spcBef>
                <a:spcPts val="425"/>
              </a:spcBef>
              <a:tabLst>
                <a:tab pos="354965" algn="l"/>
                <a:tab pos="355600" algn="l"/>
              </a:tabLst>
            </a:pPr>
            <a:r>
              <a:rPr lang="en-US" dirty="0">
                <a:cs typeface="Century Gothic"/>
              </a:rPr>
              <a:t>For punitive </a:t>
            </a:r>
            <a:r>
              <a:rPr lang="en-US" spc="-5" dirty="0">
                <a:cs typeface="Century Gothic"/>
              </a:rPr>
              <a:t>purposes or a</a:t>
            </a:r>
            <a:r>
              <a:rPr lang="en-US" dirty="0">
                <a:latin typeface="+mj-lt"/>
                <a:cs typeface="Century Gothic"/>
              </a:rPr>
              <a:t>s a control for challenging</a:t>
            </a:r>
            <a:r>
              <a:rPr lang="en-US" spc="-25" dirty="0">
                <a:latin typeface="+mj-lt"/>
                <a:cs typeface="Century Gothic"/>
              </a:rPr>
              <a:t> </a:t>
            </a:r>
            <a:r>
              <a:rPr lang="en-US" spc="-5" dirty="0">
                <a:latin typeface="+mj-lt"/>
                <a:cs typeface="Century Gothic"/>
              </a:rPr>
              <a:t>behavior</a:t>
            </a:r>
            <a:endParaRPr lang="en-US" dirty="0">
              <a:latin typeface="+mj-lt"/>
              <a:cs typeface="Century Gothic"/>
            </a:endParaRPr>
          </a:p>
          <a:p>
            <a:pPr marL="12700" marR="184150" indent="0">
              <a:lnSpc>
                <a:spcPts val="2590"/>
              </a:lnSpc>
              <a:spcBef>
                <a:spcPts val="425"/>
              </a:spcBef>
              <a:buNone/>
              <a:tabLst>
                <a:tab pos="354965" algn="l"/>
                <a:tab pos="355600" algn="l"/>
              </a:tabLst>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(5)(2)A</a:t>
            </a:r>
            <a:endParaRPr lang="en-US" spc="-5" dirty="0">
              <a:latin typeface="+mj-lt"/>
              <a:cs typeface="Century Gothic"/>
            </a:endParaRPr>
          </a:p>
          <a:p>
            <a:pPr marL="355600">
              <a:spcBef>
                <a:spcPts val="259"/>
              </a:spcBef>
              <a:tabLst>
                <a:tab pos="354965" algn="l"/>
                <a:tab pos="355600" algn="l"/>
              </a:tabLst>
            </a:pPr>
            <a:r>
              <a:rPr lang="en-US" spc="-5" dirty="0">
                <a:latin typeface="+mj-lt"/>
                <a:cs typeface="Century Gothic"/>
              </a:rPr>
              <a:t>For staff </a:t>
            </a:r>
            <a:r>
              <a:rPr lang="en-US" dirty="0">
                <a:latin typeface="+mj-lt"/>
                <a:cs typeface="Century Gothic"/>
              </a:rPr>
              <a:t>convenience</a:t>
            </a:r>
          </a:p>
          <a:p>
            <a:pPr marL="12700" indent="0">
              <a:spcBef>
                <a:spcPts val="259"/>
              </a:spcBef>
              <a:buNone/>
              <a:tabLst>
                <a:tab pos="354965" algn="l"/>
                <a:tab pos="355600" algn="l"/>
              </a:tabLst>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(5)(2)A</a:t>
            </a:r>
            <a:endParaRPr lang="en-US" sz="1100" dirty="0">
              <a:cs typeface="Century Gothic"/>
            </a:endParaRPr>
          </a:p>
          <a:p>
            <a:pPr marL="355600">
              <a:spcBef>
                <a:spcPts val="259"/>
              </a:spcBef>
              <a:tabLst>
                <a:tab pos="354965" algn="l"/>
                <a:tab pos="355600" algn="l"/>
              </a:tabLst>
            </a:pPr>
            <a:r>
              <a:rPr lang="en-US" spc="-5" dirty="0">
                <a:cs typeface="Century Gothic"/>
              </a:rPr>
              <a:t>As a threat to change student behavior</a:t>
            </a:r>
          </a:p>
          <a:p>
            <a:pPr marL="355600">
              <a:spcBef>
                <a:spcPts val="259"/>
              </a:spcBef>
              <a:tabLst>
                <a:tab pos="354965" algn="l"/>
                <a:tab pos="355600" algn="l"/>
              </a:tabLst>
            </a:pPr>
            <a:r>
              <a:rPr lang="en-US" spc="-5" dirty="0">
                <a:cs typeface="Century Gothic"/>
              </a:rPr>
              <a:t>When contraindicated as documented in a health care directive, behavior intervention plan or IEP</a:t>
            </a:r>
          </a:p>
          <a:p>
            <a:pPr marL="12700" indent="0">
              <a:spcBef>
                <a:spcPts val="259"/>
              </a:spcBef>
              <a:buNone/>
              <a:tabLst>
                <a:tab pos="354965" algn="l"/>
                <a:tab pos="355600" algn="l"/>
              </a:tabLst>
            </a:pPr>
            <a:r>
              <a:rPr lang="en-US" sz="1100" i="1" dirty="0">
                <a:solidFill>
                  <a:srgbClr val="002060"/>
                </a:solidFill>
                <a:latin typeface="Times New Roman"/>
                <a:cs typeface="Times New Roman"/>
              </a:rPr>
              <a:t>        </a:t>
            </a:r>
            <a:r>
              <a:rPr lang="en-US" sz="1100" i="1" dirty="0">
                <a:solidFill>
                  <a:srgbClr val="002060"/>
                </a:solidFill>
              </a:rPr>
              <a:t>20-A MRSA §4014 sec (1)(I)4</a:t>
            </a:r>
            <a:endParaRPr lang="en-US" sz="1100" spc="-5" dirty="0">
              <a:solidFill>
                <a:srgbClr val="002060"/>
              </a:solidFill>
              <a:cs typeface="Century Gothic"/>
            </a:endParaRPr>
          </a:p>
          <a:p>
            <a:pPr marL="12700" indent="0">
              <a:spcBef>
                <a:spcPts val="259"/>
              </a:spcBef>
              <a:buNone/>
              <a:tabLst>
                <a:tab pos="354965" algn="l"/>
                <a:tab pos="355600" algn="l"/>
              </a:tabLst>
            </a:pPr>
            <a:endParaRPr lang="en-US" sz="2400" dirty="0">
              <a:solidFill>
                <a:srgbClr val="274F73"/>
              </a:solidFill>
              <a:latin typeface="+mj-lt"/>
              <a:cs typeface="Century Gothic"/>
            </a:endParaRPr>
          </a:p>
          <a:p>
            <a:endParaRPr lang="en-US" sz="1800" dirty="0">
              <a:latin typeface="+mj-lt"/>
            </a:endParaRPr>
          </a:p>
        </p:txBody>
      </p:sp>
    </p:spTree>
    <p:extLst>
      <p:ext uri="{BB962C8B-B14F-4D97-AF65-F5344CB8AC3E}">
        <p14:creationId xmlns:p14="http://schemas.microsoft.com/office/powerpoint/2010/main" val="11881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ext Placeholder 2">
            <a:extLst>
              <a:ext uri="{FF2B5EF4-FFF2-40B4-BE49-F238E27FC236}">
                <a16:creationId xmlns:a16="http://schemas.microsoft.com/office/drawing/2014/main" id="{FD0D07B2-E60E-4C9E-9992-22435B07DDF9}"/>
              </a:ext>
            </a:extLst>
          </p:cNvPr>
          <p:cNvGraphicFramePr/>
          <p:nvPr>
            <p:extLst>
              <p:ext uri="{D42A27DB-BD31-4B8C-83A1-F6EECF244321}">
                <p14:modId xmlns:p14="http://schemas.microsoft.com/office/powerpoint/2010/main" val="3383367806"/>
              </p:ext>
            </p:extLst>
          </p:nvPr>
        </p:nvGraphicFramePr>
        <p:xfrm>
          <a:off x="3960018" y="642938"/>
          <a:ext cx="4701779"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 name="Title 1">
            <a:extLst>
              <a:ext uri="{FF2B5EF4-FFF2-40B4-BE49-F238E27FC236}">
                <a16:creationId xmlns:a16="http://schemas.microsoft.com/office/drawing/2014/main" id="{FBAAEA6A-137B-459F-BFF3-52C480C45318}"/>
              </a:ext>
            </a:extLst>
          </p:cNvPr>
          <p:cNvSpPr txBox="1">
            <a:spLocks/>
          </p:cNvSpPr>
          <p:nvPr/>
        </p:nvSpPr>
        <p:spPr>
          <a:xfrm>
            <a:off x="438912" y="632337"/>
            <a:ext cx="2990088" cy="5158863"/>
          </a:xfrm>
          <a:prstGeom prst="rect">
            <a:avLst/>
          </a:prstGeom>
          <a:solidFill>
            <a:schemeClr val="accent1">
              <a:lumMod val="75000"/>
            </a:schemeClr>
          </a:solidFill>
        </p:spPr>
        <p:txBody>
          <a:bodyPr wrap="square" lIns="0" tIns="0" rIns="0" bIns="0">
            <a:normAutofit/>
          </a:bodyPr>
          <a:lstStyle>
            <a:lvl1pPr>
              <a:defRPr sz="2800" b="1" i="0">
                <a:solidFill>
                  <a:schemeClr val="bg1"/>
                </a:solidFill>
                <a:latin typeface="Century Gothic"/>
                <a:ea typeface="+mj-ea"/>
                <a:cs typeface="Century Gothic"/>
              </a:defRPr>
            </a:lvl1pPr>
          </a:lstStyle>
          <a:p>
            <a:pPr algn="ctr"/>
            <a:br>
              <a:rPr lang="en-US" kern="0">
                <a:solidFill>
                  <a:srgbClr val="FFFFFF"/>
                </a:solidFill>
                <a:latin typeface="+mj-lt"/>
              </a:rPr>
            </a:br>
            <a:endParaRPr lang="en-US" kern="0">
              <a:solidFill>
                <a:srgbClr val="FFFFFF"/>
              </a:solidFill>
              <a:latin typeface="+mj-lt"/>
            </a:endParaRPr>
          </a:p>
          <a:p>
            <a:pPr algn="ctr"/>
            <a:br>
              <a:rPr lang="en-US" kern="0">
                <a:solidFill>
                  <a:srgbClr val="FFFFFF"/>
                </a:solidFill>
                <a:latin typeface="+mj-lt"/>
              </a:rPr>
            </a:br>
            <a:r>
              <a:rPr lang="en-US" kern="0">
                <a:solidFill>
                  <a:schemeClr val="bg2"/>
                </a:solidFill>
                <a:latin typeface="+mj-lt"/>
              </a:rPr>
              <a:t>Intention of</a:t>
            </a:r>
            <a:br>
              <a:rPr lang="en-US" kern="0">
                <a:solidFill>
                  <a:schemeClr val="bg2"/>
                </a:solidFill>
                <a:latin typeface="+mj-lt"/>
              </a:rPr>
            </a:br>
            <a:r>
              <a:rPr lang="en-US" kern="0">
                <a:solidFill>
                  <a:schemeClr val="bg2"/>
                </a:solidFill>
                <a:latin typeface="+mj-lt"/>
              </a:rPr>
              <a:t>This Training:</a:t>
            </a:r>
          </a:p>
        </p:txBody>
      </p:sp>
      <p:pic>
        <p:nvPicPr>
          <p:cNvPr id="1026" name="Picture 2" descr="Stop sign Vectors &amp; Illustrations for Free Download | Freepik">
            <a:extLst>
              <a:ext uri="{FF2B5EF4-FFF2-40B4-BE49-F238E27FC236}">
                <a16:creationId xmlns:a16="http://schemas.microsoft.com/office/drawing/2014/main" id="{DE6FCD10-C0E4-1480-0BED-0695E679154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2950369"/>
            <a:ext cx="1195387" cy="957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4271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a:xfrm>
            <a:off x="457200" y="76200"/>
            <a:ext cx="8229600" cy="1143000"/>
          </a:xfrm>
        </p:spPr>
        <p:txBody>
          <a:bodyPr/>
          <a:lstStyle/>
          <a:p>
            <a:r>
              <a:rPr lang="en-US" u="none">
                <a:latin typeface="+mj-lt"/>
              </a:rPr>
              <a:t>Seclusion Must be Monitored</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445477" y="990600"/>
            <a:ext cx="8229600" cy="4876800"/>
          </a:xfrm>
        </p:spPr>
        <p:txBody>
          <a:bodyPr/>
          <a:lstStyle/>
          <a:p>
            <a:r>
              <a:rPr lang="en-US" sz="2000" dirty="0">
                <a:latin typeface="+mj-lt"/>
                <a:cs typeface="Times New Roman"/>
              </a:rPr>
              <a:t>If seclusion is used on a student, one adult </a:t>
            </a:r>
            <a:r>
              <a:rPr lang="en-US" sz="2000" u="sng" dirty="0">
                <a:latin typeface="+mj-lt"/>
                <a:cs typeface="Times New Roman"/>
              </a:rPr>
              <a:t>must be physically present</a:t>
            </a:r>
            <a:r>
              <a:rPr lang="en-US" sz="2000" dirty="0">
                <a:latin typeface="+mj-lt"/>
                <a:cs typeface="Times New Roman"/>
              </a:rPr>
              <a:t> to continuously monitor the student at all times.</a:t>
            </a:r>
          </a:p>
          <a:p>
            <a:pPr marL="0" indent="0">
              <a:buNone/>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(5)(3)A</a:t>
            </a:r>
            <a:r>
              <a:rPr lang="en-US" sz="1100" dirty="0">
                <a:latin typeface="+mj-lt"/>
                <a:cs typeface="Times New Roman"/>
              </a:rPr>
              <a:t> </a:t>
            </a:r>
            <a:endParaRPr lang="en-US" sz="800" dirty="0">
              <a:latin typeface="+mj-lt"/>
            </a:endParaRPr>
          </a:p>
          <a:p>
            <a:r>
              <a:rPr lang="en-US" sz="2000" dirty="0">
                <a:latin typeface="+mj-lt"/>
                <a:cs typeface="Times New Roman"/>
              </a:rPr>
              <a:t>The student who is secluded must be visible at all times to monitoring staff.</a:t>
            </a:r>
            <a:endParaRPr lang="en-US" sz="2000" dirty="0">
              <a:latin typeface="+mj-lt"/>
            </a:endParaRPr>
          </a:p>
          <a:p>
            <a:pPr marL="0" indent="0">
              <a:buNone/>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(5)(3)A</a:t>
            </a:r>
            <a:r>
              <a:rPr lang="en-US" sz="1100" dirty="0">
                <a:cs typeface="Times New Roman"/>
              </a:rPr>
              <a:t> </a:t>
            </a:r>
            <a:endParaRPr lang="en-US" sz="800" dirty="0">
              <a:latin typeface="+mj-lt"/>
            </a:endParaRPr>
          </a:p>
          <a:p>
            <a:r>
              <a:rPr lang="en-US" sz="2000" dirty="0">
                <a:latin typeface="+mj-lt"/>
                <a:cs typeface="Times New Roman"/>
              </a:rPr>
              <a:t>Monitoring must be continuous and include making sure that students are not at risk of harming themselves while seclusion is used and in the event of an injury, local policy must be followed.</a:t>
            </a:r>
          </a:p>
          <a:p>
            <a:pPr marL="0" indent="0">
              <a:buNone/>
            </a:pPr>
            <a:r>
              <a:rPr lang="en-US" sz="1100" i="1" dirty="0">
                <a:solidFill>
                  <a:srgbClr val="FF0000"/>
                </a:solidFill>
                <a:latin typeface="Times New Roman"/>
                <a:cs typeface="Times New Roman"/>
              </a:rPr>
              <a:t>         </a:t>
            </a:r>
            <a:r>
              <a:rPr lang="en-US" sz="1100" i="1" dirty="0">
                <a:solidFill>
                  <a:srgbClr val="002060"/>
                </a:solidFill>
                <a:latin typeface="Times New Roman"/>
                <a:cs typeface="Times New Roman"/>
              </a:rPr>
              <a:t>05-071Chapt. 33 sec (5)(3)B&amp;C</a:t>
            </a:r>
            <a:r>
              <a:rPr lang="en-US" sz="1100" dirty="0">
                <a:cs typeface="Times New Roman"/>
              </a:rPr>
              <a:t> </a:t>
            </a:r>
            <a:endParaRPr lang="en-US" sz="1100" dirty="0"/>
          </a:p>
          <a:p>
            <a:pPr marL="0" indent="0">
              <a:buNone/>
            </a:pPr>
            <a:endParaRPr lang="en-US" sz="800" dirty="0">
              <a:latin typeface="+mj-lt"/>
            </a:endParaRPr>
          </a:p>
          <a:p>
            <a:r>
              <a:rPr lang="en-US" sz="2000" dirty="0">
                <a:latin typeface="+mj-lt"/>
                <a:cs typeface="Times New Roman"/>
              </a:rPr>
              <a:t>Monitoring should also include ensuring that staff are emotionally regulated and are following appropriate guidelines in maintaining student physical and emotional safety.</a:t>
            </a:r>
            <a:endParaRPr lang="en-US" sz="2000" dirty="0">
              <a:latin typeface="+mj-lt"/>
            </a:endParaRPr>
          </a:p>
          <a:p>
            <a:endParaRPr lang="en-US" sz="800" dirty="0">
              <a:latin typeface="+mj-lt"/>
            </a:endParaRPr>
          </a:p>
        </p:txBody>
      </p:sp>
    </p:spTree>
    <p:extLst>
      <p:ext uri="{BB962C8B-B14F-4D97-AF65-F5344CB8AC3E}">
        <p14:creationId xmlns:p14="http://schemas.microsoft.com/office/powerpoint/2010/main" val="244136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a:xfrm>
            <a:off x="457200" y="76200"/>
            <a:ext cx="8229600" cy="1143000"/>
          </a:xfrm>
        </p:spPr>
        <p:txBody>
          <a:bodyPr/>
          <a:lstStyle/>
          <a:p>
            <a:r>
              <a:rPr lang="en-US" u="none">
                <a:latin typeface="+mj-lt"/>
              </a:rPr>
              <a:t>Termination of Seclusion</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457200" y="914399"/>
            <a:ext cx="8229600" cy="5667375"/>
          </a:xfrm>
        </p:spPr>
        <p:txBody>
          <a:bodyPr/>
          <a:lstStyle/>
          <a:p>
            <a:pPr marL="355600" marR="695325">
              <a:lnSpc>
                <a:spcPct val="90100"/>
              </a:lnSpc>
              <a:spcBef>
                <a:spcPts val="385"/>
              </a:spcBef>
              <a:tabLst>
                <a:tab pos="355600" algn="l"/>
              </a:tabLst>
            </a:pPr>
            <a:endParaRPr lang="en-US" sz="1800" spc="-5" dirty="0">
              <a:solidFill>
                <a:srgbClr val="274F73"/>
              </a:solidFill>
              <a:latin typeface="+mj-lt"/>
              <a:cs typeface="Century Gothic"/>
            </a:endParaRPr>
          </a:p>
          <a:p>
            <a:pPr marL="355600" marR="695325">
              <a:lnSpc>
                <a:spcPts val="2735"/>
              </a:lnSpc>
              <a:spcBef>
                <a:spcPts val="285"/>
              </a:spcBef>
              <a:tabLst>
                <a:tab pos="355600" algn="l"/>
              </a:tabLst>
            </a:pPr>
            <a:r>
              <a:rPr lang="en-US" sz="2000" spc="-10" dirty="0">
                <a:latin typeface="+mj-lt"/>
                <a:cs typeface="Times New Roman"/>
              </a:rPr>
              <a:t>Any seclusion </a:t>
            </a:r>
            <a:r>
              <a:rPr lang="en-US" sz="2000" b="1" spc="-10" dirty="0">
                <a:latin typeface="+mj-lt"/>
                <a:cs typeface="Times New Roman"/>
              </a:rPr>
              <a:t>must </a:t>
            </a:r>
            <a:r>
              <a:rPr lang="en-US" sz="2000" b="1" dirty="0">
                <a:effectLst/>
                <a:latin typeface="+mj-lt"/>
                <a:ea typeface="Times New Roman" panose="02020603050405020304" pitchFamily="18" charset="0"/>
                <a:cs typeface="Times New Roman"/>
              </a:rPr>
              <a:t>end immediately </a:t>
            </a:r>
            <a:r>
              <a:rPr lang="en-US" sz="2000" dirty="0">
                <a:effectLst/>
                <a:latin typeface="+mj-lt"/>
                <a:ea typeface="Times New Roman" panose="02020603050405020304" pitchFamily="18" charset="0"/>
                <a:cs typeface="Times New Roman"/>
              </a:rPr>
              <a:t>upon the cessation of imminent danger of serious physical injury to the student or another person</a:t>
            </a:r>
            <a:r>
              <a:rPr lang="en-US" sz="2000" dirty="0">
                <a:latin typeface="+mj-lt"/>
                <a:ea typeface="Times New Roman" panose="02020603050405020304" pitchFamily="18" charset="0"/>
                <a:cs typeface="Times New Roman"/>
              </a:rPr>
              <a:t>.</a:t>
            </a:r>
            <a:r>
              <a:rPr lang="en-US" sz="1100" dirty="0">
                <a:solidFill>
                  <a:srgbClr val="002060"/>
                </a:solidFill>
                <a:latin typeface="+mj-lt"/>
                <a:ea typeface="Times New Roman" panose="02020603050405020304" pitchFamily="18" charset="0"/>
                <a:cs typeface="Times New Roman"/>
              </a:rPr>
              <a:t> </a:t>
            </a:r>
            <a:r>
              <a:rPr lang="en-US" sz="1100" i="1" dirty="0">
                <a:solidFill>
                  <a:srgbClr val="002060"/>
                </a:solidFill>
              </a:rPr>
              <a:t>20-A MRSA §4014 sec (2)C</a:t>
            </a:r>
            <a:endParaRPr lang="en-US" sz="1100" spc="-10" dirty="0">
              <a:solidFill>
                <a:srgbClr val="002060"/>
              </a:solidFill>
              <a:latin typeface="+mj-lt"/>
              <a:cs typeface="Times New Roman"/>
            </a:endParaRPr>
          </a:p>
          <a:p>
            <a:pPr marL="12700" marR="695325" indent="0">
              <a:lnSpc>
                <a:spcPts val="2735"/>
              </a:lnSpc>
              <a:spcBef>
                <a:spcPts val="285"/>
              </a:spcBef>
              <a:buNone/>
              <a:tabLst>
                <a:tab pos="355600" algn="l"/>
              </a:tabLst>
            </a:pPr>
            <a:endParaRPr lang="en-US" sz="2000" dirty="0">
              <a:latin typeface="+mj-lt"/>
              <a:cs typeface="Times New Roman"/>
            </a:endParaRPr>
          </a:p>
          <a:p>
            <a:pPr marL="355600" marR="695325">
              <a:lnSpc>
                <a:spcPts val="2735"/>
              </a:lnSpc>
              <a:spcBef>
                <a:spcPts val="285"/>
              </a:spcBef>
              <a:tabLst>
                <a:tab pos="355600" algn="l"/>
              </a:tabLst>
            </a:pPr>
            <a:r>
              <a:rPr lang="en-US" sz="2000" spc="-10" dirty="0">
                <a:latin typeface="+mj-lt"/>
                <a:cs typeface="Century Gothic"/>
              </a:rPr>
              <a:t>If any seclusion </a:t>
            </a:r>
            <a:r>
              <a:rPr lang="en-US" sz="2000" dirty="0">
                <a:latin typeface="+mj-lt"/>
                <a:cs typeface="Century Gothic"/>
              </a:rPr>
              <a:t>continues for more than </a:t>
            </a:r>
            <a:r>
              <a:rPr lang="en-US" sz="2000" spc="-5" dirty="0">
                <a:latin typeface="+mj-lt"/>
                <a:cs typeface="Century Gothic"/>
              </a:rPr>
              <a:t>10 </a:t>
            </a:r>
            <a:r>
              <a:rPr lang="en-US" sz="2000" dirty="0">
                <a:latin typeface="+mj-lt"/>
                <a:cs typeface="Century Gothic"/>
              </a:rPr>
              <a:t>minutes,</a:t>
            </a:r>
            <a:r>
              <a:rPr lang="en-US" sz="2000" spc="-70" dirty="0">
                <a:latin typeface="+mj-lt"/>
                <a:cs typeface="Century Gothic"/>
              </a:rPr>
              <a:t> </a:t>
            </a:r>
            <a:r>
              <a:rPr lang="en-US" sz="2000" spc="-5" dirty="0">
                <a:latin typeface="+mj-lt"/>
                <a:cs typeface="Century Gothic"/>
              </a:rPr>
              <a:t>an administrator or designee must determine</a:t>
            </a:r>
            <a:r>
              <a:rPr lang="en-US" sz="2000" dirty="0">
                <a:latin typeface="+mj-lt"/>
                <a:cs typeface="Century Gothic"/>
              </a:rPr>
              <a:t> </a:t>
            </a:r>
            <a:r>
              <a:rPr lang="en-US" sz="2000" spc="-5" dirty="0">
                <a:latin typeface="+mj-lt"/>
                <a:cs typeface="Century Gothic"/>
              </a:rPr>
              <a:t>whether </a:t>
            </a:r>
            <a:r>
              <a:rPr lang="en-US" sz="2000" dirty="0">
                <a:latin typeface="+mj-lt"/>
                <a:cs typeface="Century Gothic"/>
              </a:rPr>
              <a:t>continued seclusion </a:t>
            </a:r>
            <a:r>
              <a:rPr lang="en-US" sz="2000" spc="10" dirty="0">
                <a:latin typeface="+mj-lt"/>
                <a:cs typeface="Century Gothic"/>
              </a:rPr>
              <a:t>is </a:t>
            </a:r>
            <a:r>
              <a:rPr lang="en-US" sz="2000" spc="-5" dirty="0">
                <a:latin typeface="+mj-lt"/>
                <a:cs typeface="Century Gothic"/>
              </a:rPr>
              <a:t>warranted for safety and </a:t>
            </a:r>
            <a:r>
              <a:rPr lang="en-US" sz="2000" dirty="0">
                <a:latin typeface="+mj-lt"/>
                <a:cs typeface="Century Gothic"/>
              </a:rPr>
              <a:t>continues</a:t>
            </a:r>
            <a:r>
              <a:rPr lang="en-US" sz="2000" spc="-140" dirty="0">
                <a:latin typeface="+mj-lt"/>
                <a:cs typeface="Century Gothic"/>
              </a:rPr>
              <a:t> </a:t>
            </a:r>
            <a:r>
              <a:rPr lang="en-US" sz="2000" dirty="0">
                <a:latin typeface="+mj-lt"/>
                <a:cs typeface="Century Gothic"/>
              </a:rPr>
              <a:t>to monitor every </a:t>
            </a:r>
            <a:r>
              <a:rPr lang="en-US" sz="2000" spc="-5" dirty="0">
                <a:latin typeface="+mj-lt"/>
                <a:cs typeface="Century Gothic"/>
              </a:rPr>
              <a:t>10 </a:t>
            </a:r>
            <a:r>
              <a:rPr lang="en-US" sz="2000" dirty="0">
                <a:latin typeface="+mj-lt"/>
                <a:cs typeface="Century Gothic"/>
              </a:rPr>
              <a:t>minutes </a:t>
            </a:r>
            <a:r>
              <a:rPr lang="en-US" sz="2000" spc="5" dirty="0">
                <a:latin typeface="+mj-lt"/>
                <a:cs typeface="Century Gothic"/>
              </a:rPr>
              <a:t>until</a:t>
            </a:r>
            <a:r>
              <a:rPr lang="en-US" sz="2000" spc="-110" dirty="0">
                <a:latin typeface="+mj-lt"/>
                <a:cs typeface="Century Gothic"/>
              </a:rPr>
              <a:t> </a:t>
            </a:r>
            <a:r>
              <a:rPr lang="en-US" sz="2000" spc="-5" dirty="0">
                <a:latin typeface="+mj-lt"/>
                <a:cs typeface="Century Gothic"/>
              </a:rPr>
              <a:t>terminated. </a:t>
            </a:r>
            <a:r>
              <a:rPr lang="en-US" sz="1100" i="1" dirty="0">
                <a:solidFill>
                  <a:srgbClr val="002060"/>
                </a:solidFill>
                <a:latin typeface="Times New Roman"/>
                <a:cs typeface="Times New Roman"/>
              </a:rPr>
              <a:t>05-071Chapt. 33 sec (5)(4)E</a:t>
            </a:r>
            <a:endParaRPr lang="en-US" sz="1100" spc="-10" dirty="0">
              <a:latin typeface="+mj-lt"/>
              <a:cs typeface="Century Gothic"/>
            </a:endParaRPr>
          </a:p>
          <a:p>
            <a:pPr marL="12700" indent="0">
              <a:lnSpc>
                <a:spcPts val="2735"/>
              </a:lnSpc>
              <a:spcBef>
                <a:spcPts val="285"/>
              </a:spcBef>
              <a:buNone/>
              <a:tabLst>
                <a:tab pos="355600" algn="l"/>
              </a:tabLst>
            </a:pPr>
            <a:endParaRPr lang="en-US" sz="800" spc="-5" dirty="0">
              <a:latin typeface="+mj-lt"/>
              <a:cs typeface="Century Gothic"/>
            </a:endParaRPr>
          </a:p>
          <a:p>
            <a:pPr marL="355600">
              <a:lnSpc>
                <a:spcPts val="2735"/>
              </a:lnSpc>
              <a:spcBef>
                <a:spcPts val="285"/>
              </a:spcBef>
              <a:tabLst>
                <a:tab pos="355600" algn="l"/>
              </a:tabLst>
            </a:pPr>
            <a:r>
              <a:rPr lang="en-US" sz="2000" spc="-10" dirty="0">
                <a:latin typeface="+mj-lt"/>
                <a:cs typeface="Times New Roman"/>
              </a:rPr>
              <a:t>If attempts to terminate a seclusion have been unsuccessful, staff may  request assistance from outside sources and may  request assistance from outside sources such as caregivers, case managers, crisis intervention teams, local EMS, or other community resources.   </a:t>
            </a:r>
            <a:r>
              <a:rPr lang="en-US" sz="1100" i="1" dirty="0">
                <a:solidFill>
                  <a:srgbClr val="002060"/>
                </a:solidFill>
                <a:latin typeface="Times New Roman"/>
                <a:cs typeface="Times New Roman"/>
              </a:rPr>
              <a:t>	                                 05-071Chapt. 33 sec (5)(4)D</a:t>
            </a:r>
            <a:endParaRPr lang="en-US" sz="1100" spc="-10" dirty="0">
              <a:cs typeface="Century Gothic"/>
            </a:endParaRPr>
          </a:p>
          <a:p>
            <a:pPr marL="355600">
              <a:lnSpc>
                <a:spcPts val="2735"/>
              </a:lnSpc>
              <a:spcBef>
                <a:spcPts val="285"/>
              </a:spcBef>
              <a:tabLst>
                <a:tab pos="355600" algn="l"/>
              </a:tabLst>
            </a:pPr>
            <a:endParaRPr lang="en-US" sz="2000" spc="-10" dirty="0">
              <a:latin typeface="+mj-lt"/>
              <a:cs typeface="Times New Roman"/>
            </a:endParaRPr>
          </a:p>
          <a:p>
            <a:pPr lvl="1"/>
            <a:endParaRPr lang="en-US" sz="1800" dirty="0">
              <a:latin typeface="+mj-lt"/>
            </a:endParaRPr>
          </a:p>
        </p:txBody>
      </p:sp>
    </p:spTree>
    <p:extLst>
      <p:ext uri="{BB962C8B-B14F-4D97-AF65-F5344CB8AC3E}">
        <p14:creationId xmlns:p14="http://schemas.microsoft.com/office/powerpoint/2010/main" val="214964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a:xfrm>
            <a:off x="457200" y="76200"/>
            <a:ext cx="8229600" cy="1143000"/>
          </a:xfrm>
        </p:spPr>
        <p:txBody>
          <a:bodyPr/>
          <a:lstStyle/>
          <a:p>
            <a:r>
              <a:rPr lang="en-US" u="none">
                <a:latin typeface="+mj-lt"/>
              </a:rPr>
              <a:t>Location of Seclusion</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457200" y="990600"/>
            <a:ext cx="8229600" cy="4876800"/>
          </a:xfrm>
        </p:spPr>
        <p:txBody>
          <a:bodyPr/>
          <a:lstStyle/>
          <a:p>
            <a:pPr marL="12700" marR="695325" indent="0">
              <a:lnSpc>
                <a:spcPct val="90100"/>
              </a:lnSpc>
              <a:spcBef>
                <a:spcPts val="385"/>
              </a:spcBef>
              <a:buNone/>
              <a:tabLst>
                <a:tab pos="355600" algn="l"/>
              </a:tabLst>
            </a:pPr>
            <a:endParaRPr lang="en-US" sz="2200" spc="-5" dirty="0">
              <a:latin typeface="+mj-lt"/>
              <a:cs typeface="Century Gothic"/>
            </a:endParaRPr>
          </a:p>
          <a:p>
            <a:pPr marL="355600" marR="695325">
              <a:lnSpc>
                <a:spcPct val="90100"/>
              </a:lnSpc>
              <a:spcBef>
                <a:spcPts val="385"/>
              </a:spcBef>
              <a:tabLst>
                <a:tab pos="355600" algn="l"/>
              </a:tabLst>
            </a:pPr>
            <a:r>
              <a:rPr lang="en-US" sz="2200" spc="-5" dirty="0">
                <a:latin typeface="+mj-lt"/>
                <a:cs typeface="Century Gothic"/>
              </a:rPr>
              <a:t>While the location of seclusion may occur in any part of a school’s building or premises, the following basic needs must be met:</a:t>
            </a:r>
          </a:p>
          <a:p>
            <a:pPr marL="755650" marR="695325" lvl="1">
              <a:lnSpc>
                <a:spcPct val="90100"/>
              </a:lnSpc>
              <a:spcBef>
                <a:spcPts val="385"/>
              </a:spcBef>
              <a:tabLst>
                <a:tab pos="355600" algn="l"/>
              </a:tabLst>
            </a:pPr>
            <a:r>
              <a:rPr lang="en-US" sz="2000" spc="-5" dirty="0">
                <a:latin typeface="+mj-lt"/>
                <a:cs typeface="Century Gothic"/>
              </a:rPr>
              <a:t>Adequate light, heat, ventilation and normal room height</a:t>
            </a:r>
          </a:p>
          <a:p>
            <a:pPr marL="469900" marR="695325" lvl="1" indent="0">
              <a:lnSpc>
                <a:spcPct val="90100"/>
              </a:lnSpc>
              <a:spcBef>
                <a:spcPts val="385"/>
              </a:spcBef>
              <a:buNone/>
              <a:tabLst>
                <a:tab pos="355600" algn="l"/>
              </a:tabLst>
            </a:pPr>
            <a:r>
              <a:rPr lang="en-US" sz="1100" i="1" dirty="0">
                <a:solidFill>
                  <a:srgbClr val="002060"/>
                </a:solidFill>
                <a:latin typeface="Times New Roman"/>
                <a:cs typeface="Times New Roman"/>
              </a:rPr>
              <a:t>05-071Chapt. 33 sec (5)5</a:t>
            </a:r>
            <a:endParaRPr lang="en-US" sz="1100" spc="-10" dirty="0">
              <a:latin typeface="+mj-lt"/>
              <a:cs typeface="Century Gothic"/>
            </a:endParaRPr>
          </a:p>
          <a:p>
            <a:pPr marL="355600">
              <a:lnSpc>
                <a:spcPts val="2735"/>
              </a:lnSpc>
              <a:spcBef>
                <a:spcPts val="285"/>
              </a:spcBef>
              <a:tabLst>
                <a:tab pos="355600" algn="l"/>
              </a:tabLst>
            </a:pPr>
            <a:r>
              <a:rPr lang="en-US" sz="2200" spc="-10" dirty="0">
                <a:latin typeface="+mj-lt"/>
                <a:cs typeface="Century Gothic"/>
              </a:rPr>
              <a:t>If a specific room is designated as a “seclusion room”, it </a:t>
            </a:r>
            <a:r>
              <a:rPr lang="en-US" sz="2200" b="1" spc="-10" dirty="0">
                <a:latin typeface="+mj-lt"/>
                <a:cs typeface="Century Gothic"/>
              </a:rPr>
              <a:t>must meet </a:t>
            </a:r>
            <a:r>
              <a:rPr lang="en-US" sz="2200" spc="-10" dirty="0">
                <a:latin typeface="+mj-lt"/>
                <a:cs typeface="Century Gothic"/>
              </a:rPr>
              <a:t>the following guidelines:</a:t>
            </a:r>
          </a:p>
          <a:p>
            <a:pPr marL="755650" lvl="1">
              <a:lnSpc>
                <a:spcPts val="2735"/>
              </a:lnSpc>
              <a:spcBef>
                <a:spcPts val="285"/>
              </a:spcBef>
              <a:tabLst>
                <a:tab pos="355600" algn="l"/>
              </a:tabLst>
            </a:pPr>
            <a:r>
              <a:rPr lang="en-US" sz="2000" spc="-10" dirty="0">
                <a:latin typeface="+mj-lt"/>
                <a:cs typeface="Century Gothic"/>
              </a:rPr>
              <a:t>Minimum of 60 square feet</a:t>
            </a:r>
          </a:p>
          <a:p>
            <a:pPr marL="755650" lvl="1">
              <a:lnSpc>
                <a:spcPts val="2735"/>
              </a:lnSpc>
              <a:spcBef>
                <a:spcPts val="285"/>
              </a:spcBef>
              <a:tabLst>
                <a:tab pos="355600" algn="l"/>
              </a:tabLst>
            </a:pPr>
            <a:r>
              <a:rPr lang="en-US" sz="2000" spc="-5" dirty="0">
                <a:latin typeface="+mj-lt"/>
                <a:cs typeface="Century Gothic"/>
              </a:rPr>
              <a:t>Adequate light, heat, ventilation and normal room height</a:t>
            </a:r>
            <a:endParaRPr lang="en-US" sz="2000" dirty="0">
              <a:latin typeface="+mj-lt"/>
              <a:cs typeface="Century Gothic"/>
            </a:endParaRPr>
          </a:p>
          <a:p>
            <a:pPr marL="755650" lvl="1">
              <a:lnSpc>
                <a:spcPts val="2735"/>
              </a:lnSpc>
              <a:spcBef>
                <a:spcPts val="285"/>
              </a:spcBef>
              <a:tabLst>
                <a:tab pos="355600" algn="l"/>
              </a:tabLst>
            </a:pPr>
            <a:r>
              <a:rPr lang="en-US" sz="2000" dirty="0">
                <a:latin typeface="+mj-lt"/>
                <a:cs typeface="Century Gothic"/>
              </a:rPr>
              <a:t>Contain an unbreakable observation window in a wall or door</a:t>
            </a:r>
          </a:p>
          <a:p>
            <a:pPr marL="755650" lvl="1">
              <a:lnSpc>
                <a:spcPts val="2735"/>
              </a:lnSpc>
              <a:spcBef>
                <a:spcPts val="285"/>
              </a:spcBef>
              <a:tabLst>
                <a:tab pos="355600" algn="l"/>
              </a:tabLst>
            </a:pPr>
            <a:r>
              <a:rPr lang="en-US" sz="2000" dirty="0">
                <a:latin typeface="+mj-lt"/>
                <a:cs typeface="Century Gothic"/>
              </a:rPr>
              <a:t>Free of hazardous material and objects with which a student could self-inflict bodily injury</a:t>
            </a:r>
          </a:p>
          <a:p>
            <a:pPr marL="469900" lvl="1" indent="0">
              <a:lnSpc>
                <a:spcPts val="2735"/>
              </a:lnSpc>
              <a:spcBef>
                <a:spcPts val="285"/>
              </a:spcBef>
              <a:buNone/>
              <a:tabLst>
                <a:tab pos="355600" algn="l"/>
              </a:tabLst>
            </a:pPr>
            <a:r>
              <a:rPr lang="en-US" sz="1100" i="1" dirty="0">
                <a:solidFill>
                  <a:srgbClr val="002060"/>
                </a:solidFill>
                <a:latin typeface="Times New Roman"/>
                <a:cs typeface="Times New Roman"/>
              </a:rPr>
              <a:t>05-071Chapt. 33 sec (5)(5)A</a:t>
            </a:r>
            <a:endParaRPr lang="en-US" sz="1100" dirty="0">
              <a:latin typeface="+mj-lt"/>
              <a:cs typeface="Century Gothic"/>
            </a:endParaRPr>
          </a:p>
          <a:p>
            <a:pPr lvl="1"/>
            <a:endParaRPr lang="en-US" sz="2200" dirty="0">
              <a:latin typeface="+mj-lt"/>
            </a:endParaRPr>
          </a:p>
        </p:txBody>
      </p:sp>
    </p:spTree>
    <p:extLst>
      <p:ext uri="{BB962C8B-B14F-4D97-AF65-F5344CB8AC3E}">
        <p14:creationId xmlns:p14="http://schemas.microsoft.com/office/powerpoint/2010/main" val="335615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2A8AF-48EF-4745-9A4C-2CAF6460F3DE}"/>
              </a:ext>
            </a:extLst>
          </p:cNvPr>
          <p:cNvSpPr>
            <a:spLocks noGrp="1"/>
          </p:cNvSpPr>
          <p:nvPr>
            <p:ph type="title"/>
          </p:nvPr>
        </p:nvSpPr>
        <p:spPr>
          <a:xfrm>
            <a:off x="228600" y="-228600"/>
            <a:ext cx="8686800" cy="3962400"/>
          </a:xfrm>
        </p:spPr>
        <p:txBody>
          <a:bodyPr/>
          <a:lstStyle/>
          <a:p>
            <a:pPr algn="ctr"/>
            <a:r>
              <a:rPr lang="en-US" sz="5400">
                <a:latin typeface="+mj-lt"/>
              </a:rPr>
              <a:t>Notification and Response After an Incident of </a:t>
            </a:r>
            <a:br>
              <a:rPr lang="en-US" sz="5400">
                <a:latin typeface="+mj-lt"/>
              </a:rPr>
            </a:br>
            <a:r>
              <a:rPr lang="en-US" sz="5400">
                <a:latin typeface="+mj-lt"/>
              </a:rPr>
              <a:t>Restraint &amp; Seclusion</a:t>
            </a:r>
          </a:p>
        </p:txBody>
      </p:sp>
      <p:sp>
        <p:nvSpPr>
          <p:cNvPr id="3" name="Text Placeholder 2">
            <a:extLst>
              <a:ext uri="{FF2B5EF4-FFF2-40B4-BE49-F238E27FC236}">
                <a16:creationId xmlns:a16="http://schemas.microsoft.com/office/drawing/2014/main" id="{D5814F63-B5FA-41A1-A8B2-B93C2C33559A}"/>
              </a:ext>
            </a:extLst>
          </p:cNvPr>
          <p:cNvSpPr>
            <a:spLocks noGrp="1"/>
          </p:cNvSpPr>
          <p:nvPr>
            <p:ph type="body" idx="1"/>
          </p:nvPr>
        </p:nvSpPr>
        <p:spPr>
          <a:xfrm>
            <a:off x="1524000" y="2971800"/>
            <a:ext cx="7886700" cy="2819400"/>
          </a:xfrm>
        </p:spPr>
        <p:txBody>
          <a:bodyPr/>
          <a:lstStyle/>
          <a:p>
            <a:pPr marL="342900" indent="-342900">
              <a:buFont typeface="Arial" panose="020B0604020202020204" pitchFamily="34" charset="0"/>
              <a:buChar char="•"/>
            </a:pPr>
            <a:endParaRPr lang="en-US">
              <a:latin typeface="+mj-lt"/>
            </a:endParaRPr>
          </a:p>
          <a:p>
            <a:pPr marL="342900" indent="-342900">
              <a:buFont typeface="Arial" panose="020B0604020202020204" pitchFamily="34" charset="0"/>
              <a:buChar char="•"/>
            </a:pPr>
            <a:endParaRPr lang="en-US">
              <a:latin typeface="+mj-lt"/>
            </a:endParaRPr>
          </a:p>
          <a:p>
            <a:pPr marL="342900" indent="-342900">
              <a:buFont typeface="Arial" panose="020B0604020202020204" pitchFamily="34" charset="0"/>
              <a:buChar char="•"/>
            </a:pPr>
            <a:r>
              <a:rPr lang="en-US">
                <a:latin typeface="+mj-lt"/>
              </a:rPr>
              <a:t>Notification</a:t>
            </a:r>
          </a:p>
          <a:p>
            <a:pPr marL="342900" indent="-342900">
              <a:buFont typeface="Arial" panose="020B0604020202020204" pitchFamily="34" charset="0"/>
              <a:buChar char="•"/>
            </a:pPr>
            <a:r>
              <a:rPr lang="en-US">
                <a:latin typeface="+mj-lt"/>
              </a:rPr>
              <a:t>Documentation</a:t>
            </a:r>
          </a:p>
          <a:p>
            <a:pPr marL="342900" indent="-342900">
              <a:buFont typeface="Arial" panose="020B0604020202020204" pitchFamily="34" charset="0"/>
              <a:buChar char="•"/>
            </a:pPr>
            <a:r>
              <a:rPr lang="en-US">
                <a:latin typeface="+mj-lt"/>
              </a:rPr>
              <a:t>Debriefing</a:t>
            </a:r>
          </a:p>
        </p:txBody>
      </p:sp>
    </p:spTree>
    <p:extLst>
      <p:ext uri="{BB962C8B-B14F-4D97-AF65-F5344CB8AC3E}">
        <p14:creationId xmlns:p14="http://schemas.microsoft.com/office/powerpoint/2010/main" val="2933951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a:xfrm>
            <a:off x="457200" y="76200"/>
            <a:ext cx="8229600" cy="1143000"/>
          </a:xfrm>
        </p:spPr>
        <p:txBody>
          <a:bodyPr/>
          <a:lstStyle/>
          <a:p>
            <a:r>
              <a:rPr lang="en-US" u="none">
                <a:latin typeface="+mj-lt"/>
              </a:rPr>
              <a:t>What is an “incident”?</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457200" y="990600"/>
            <a:ext cx="8229600" cy="4876800"/>
          </a:xfrm>
        </p:spPr>
        <p:txBody>
          <a:bodyPr/>
          <a:lstStyle/>
          <a:p>
            <a:pPr marL="355600" marR="695325">
              <a:lnSpc>
                <a:spcPct val="90100"/>
              </a:lnSpc>
              <a:spcBef>
                <a:spcPts val="385"/>
              </a:spcBef>
              <a:tabLst>
                <a:tab pos="355600" algn="l"/>
              </a:tabLst>
            </a:pPr>
            <a:r>
              <a:rPr lang="en-US" sz="2400" spc="-5">
                <a:latin typeface="+mj-lt"/>
                <a:cs typeface="Century Gothic"/>
              </a:rPr>
              <a:t>Means </a:t>
            </a:r>
            <a:r>
              <a:rPr lang="en-US" sz="2400" u="sng" spc="-5">
                <a:latin typeface="+mj-lt"/>
                <a:cs typeface="Century Gothic"/>
              </a:rPr>
              <a:t>all actions</a:t>
            </a:r>
            <a:r>
              <a:rPr lang="en-US" sz="2400" spc="-5">
                <a:latin typeface="+mj-lt"/>
                <a:cs typeface="Century Gothic"/>
              </a:rPr>
              <a:t> from the time a student’s behavior</a:t>
            </a:r>
          </a:p>
          <a:p>
            <a:pPr marL="12700" marR="695325" indent="0">
              <a:lnSpc>
                <a:spcPct val="90100"/>
              </a:lnSpc>
              <a:spcBef>
                <a:spcPts val="385"/>
              </a:spcBef>
              <a:buNone/>
              <a:tabLst>
                <a:tab pos="355600" algn="l"/>
              </a:tabLst>
            </a:pPr>
            <a:r>
              <a:rPr lang="en-US" sz="2400" u="sng" spc="-5">
                <a:latin typeface="+mj-lt"/>
                <a:cs typeface="Century Gothic"/>
              </a:rPr>
              <a:t>begins</a:t>
            </a:r>
            <a:r>
              <a:rPr lang="en-US" sz="2400" spc="-5">
                <a:latin typeface="+mj-lt"/>
                <a:cs typeface="Century Gothic"/>
              </a:rPr>
              <a:t> to create a risk of harm,</a:t>
            </a:r>
          </a:p>
        </p:txBody>
      </p:sp>
      <p:sp>
        <p:nvSpPr>
          <p:cNvPr id="4" name="Content Placeholder 2">
            <a:extLst>
              <a:ext uri="{FF2B5EF4-FFF2-40B4-BE49-F238E27FC236}">
                <a16:creationId xmlns:a16="http://schemas.microsoft.com/office/drawing/2014/main" id="{92B5D4B9-C28A-D5C9-75D3-9405D2340625}"/>
              </a:ext>
            </a:extLst>
          </p:cNvPr>
          <p:cNvSpPr txBox="1">
            <a:spLocks/>
          </p:cNvSpPr>
          <p:nvPr/>
        </p:nvSpPr>
        <p:spPr bwMode="auto">
          <a:xfrm>
            <a:off x="457200" y="990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1" fontAlgn="base" hangingPunct="1">
              <a:spcBef>
                <a:spcPct val="20000"/>
              </a:spcBef>
              <a:spcAft>
                <a:spcPct val="0"/>
              </a:spcAft>
              <a:buChar char="»"/>
              <a:defRPr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marR="695325" indent="0">
              <a:lnSpc>
                <a:spcPct val="90100"/>
              </a:lnSpc>
              <a:spcBef>
                <a:spcPts val="385"/>
              </a:spcBef>
              <a:buFontTx/>
              <a:buNone/>
              <a:tabLst>
                <a:tab pos="355600" algn="l"/>
              </a:tabLst>
            </a:pPr>
            <a:endParaRPr lang="en-US" sz="2400" spc="-5" dirty="0">
              <a:latin typeface="+mn-lt"/>
              <a:cs typeface="Century Gothic"/>
            </a:endParaRPr>
          </a:p>
          <a:p>
            <a:pPr marL="12700" marR="695325" indent="0">
              <a:lnSpc>
                <a:spcPct val="90100"/>
              </a:lnSpc>
              <a:spcBef>
                <a:spcPts val="385"/>
              </a:spcBef>
              <a:buNone/>
              <a:tabLst>
                <a:tab pos="355600" algn="l"/>
              </a:tabLst>
            </a:pPr>
            <a:r>
              <a:rPr lang="en-US" sz="2400" spc="-5" dirty="0">
                <a:latin typeface="+mn-lt"/>
                <a:cs typeface="Century Gothic"/>
              </a:rPr>
              <a:t>       			                    to the time the student </a:t>
            </a:r>
            <a:r>
              <a:rPr lang="en-US" sz="2400" u="sng" spc="-5" dirty="0">
                <a:latin typeface="+mn-lt"/>
                <a:cs typeface="Century Gothic"/>
              </a:rPr>
              <a:t>ceases</a:t>
            </a:r>
            <a:r>
              <a:rPr lang="en-US" sz="2400" spc="-5" dirty="0">
                <a:latin typeface="+mn-lt"/>
                <a:cs typeface="Century Gothic"/>
              </a:rPr>
              <a:t> to pose a risk of harm and returns to their regular programming. </a:t>
            </a:r>
            <a:r>
              <a:rPr lang="en-US" sz="1100" i="1" dirty="0">
                <a:solidFill>
                  <a:srgbClr val="002060"/>
                </a:solidFill>
                <a:latin typeface="Times New Roman"/>
                <a:cs typeface="Times New Roman"/>
              </a:rPr>
              <a:t>05-071Chapt. 33 sec (2)9</a:t>
            </a:r>
            <a:endParaRPr lang="en-US" sz="1100" spc="-5" dirty="0">
              <a:latin typeface="+mn-lt"/>
              <a:cs typeface="Century Gothic"/>
            </a:endParaRPr>
          </a:p>
          <a:p>
            <a:pPr marL="12700" marR="695325" indent="0">
              <a:lnSpc>
                <a:spcPct val="90100"/>
              </a:lnSpc>
              <a:spcBef>
                <a:spcPts val="385"/>
              </a:spcBef>
              <a:buFontTx/>
              <a:buNone/>
              <a:tabLst>
                <a:tab pos="355600" algn="l"/>
              </a:tabLst>
            </a:pPr>
            <a:endParaRPr lang="en-US" sz="2400" spc="-10" dirty="0">
              <a:latin typeface="+mn-lt"/>
              <a:cs typeface="Century Gothic"/>
            </a:endParaRPr>
          </a:p>
          <a:p>
            <a:pPr marL="355600">
              <a:lnSpc>
                <a:spcPts val="2735"/>
              </a:lnSpc>
              <a:spcBef>
                <a:spcPts val="285"/>
              </a:spcBef>
              <a:tabLst>
                <a:tab pos="355600" algn="l"/>
              </a:tabLst>
            </a:pPr>
            <a:r>
              <a:rPr lang="en-US" sz="2400" spc="-10" dirty="0">
                <a:latin typeface="+mn-lt"/>
                <a:cs typeface="Century Gothic"/>
              </a:rPr>
              <a:t>If within the time of an incident, a restraint or a seclusion happens, then the notification process must be followed.</a:t>
            </a:r>
          </a:p>
          <a:p>
            <a:pPr marL="12700" indent="0">
              <a:lnSpc>
                <a:spcPts val="2735"/>
              </a:lnSpc>
              <a:spcBef>
                <a:spcPts val="285"/>
              </a:spcBef>
              <a:buNone/>
              <a:tabLst>
                <a:tab pos="355600" algn="l"/>
              </a:tabLst>
            </a:pPr>
            <a:r>
              <a:rPr lang="en-US" sz="1100" i="1" dirty="0">
                <a:solidFill>
                  <a:srgbClr val="002060"/>
                </a:solidFill>
                <a:latin typeface="Times New Roman"/>
                <a:cs typeface="Times New Roman"/>
              </a:rPr>
              <a:t>          05-071Chapt. 33 sec (7)1</a:t>
            </a:r>
            <a:endParaRPr lang="en-US" sz="2400" spc="-10" dirty="0">
              <a:latin typeface="+mn-lt"/>
              <a:cs typeface="Century Gothic"/>
            </a:endParaRPr>
          </a:p>
          <a:p>
            <a:pPr marL="812800" lvl="1" indent="-342900">
              <a:lnSpc>
                <a:spcPts val="2735"/>
              </a:lnSpc>
              <a:spcBef>
                <a:spcPts val="285"/>
              </a:spcBef>
              <a:buFont typeface="Courier New" panose="02070309020205020404" pitchFamily="49" charset="0"/>
              <a:buChar char="o"/>
              <a:tabLst>
                <a:tab pos="355600" algn="l"/>
              </a:tabLst>
            </a:pPr>
            <a:r>
              <a:rPr lang="en-US" spc="-5" dirty="0">
                <a:latin typeface="+mn-lt"/>
                <a:cs typeface="Century Gothic"/>
              </a:rPr>
              <a:t>Includes the use of any and all uses of lawful AND unlawful restraint or seclusion</a:t>
            </a:r>
          </a:p>
          <a:p>
            <a:pPr marL="812800" lvl="1" indent="-342900">
              <a:lnSpc>
                <a:spcPts val="2735"/>
              </a:lnSpc>
              <a:spcBef>
                <a:spcPts val="285"/>
              </a:spcBef>
              <a:buFont typeface="Courier New" panose="02070309020205020404" pitchFamily="49" charset="0"/>
              <a:buChar char="o"/>
              <a:tabLst>
                <a:tab pos="355600" algn="l"/>
              </a:tabLst>
            </a:pPr>
            <a:r>
              <a:rPr lang="en-US" spc="-5" dirty="0">
                <a:latin typeface="+mn-lt"/>
                <a:cs typeface="Century Gothic"/>
              </a:rPr>
              <a:t>Multiple uses of restraints and/or seclusions may happen within one incident, prompting one notification </a:t>
            </a:r>
            <a:endParaRPr lang="en-US" dirty="0">
              <a:latin typeface="+mn-lt"/>
              <a:cs typeface="Century Gothic"/>
            </a:endParaRPr>
          </a:p>
        </p:txBody>
      </p:sp>
    </p:spTree>
    <p:extLst>
      <p:ext uri="{BB962C8B-B14F-4D97-AF65-F5344CB8AC3E}">
        <p14:creationId xmlns:p14="http://schemas.microsoft.com/office/powerpoint/2010/main" val="178714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3968" y="290085"/>
            <a:ext cx="7769860" cy="566181"/>
          </a:xfrm>
          <a:prstGeom prst="rect">
            <a:avLst/>
          </a:prstGeom>
        </p:spPr>
        <p:txBody>
          <a:bodyPr vert="horz" wrap="square" lIns="0" tIns="12065" rIns="0" bIns="0" rtlCol="0">
            <a:spAutoFit/>
          </a:bodyPr>
          <a:lstStyle/>
          <a:p>
            <a:pPr marL="12700">
              <a:lnSpc>
                <a:spcPct val="100000"/>
              </a:lnSpc>
              <a:spcBef>
                <a:spcPts val="95"/>
              </a:spcBef>
            </a:pPr>
            <a:r>
              <a:rPr lang="en-US" u="none" spc="-5">
                <a:latin typeface="+mj-lt"/>
              </a:rPr>
              <a:t>Notification of</a:t>
            </a:r>
            <a:r>
              <a:rPr lang="en-US" u="none" spc="-10">
                <a:latin typeface="+mj-lt"/>
              </a:rPr>
              <a:t> </a:t>
            </a:r>
            <a:r>
              <a:rPr lang="en-US" u="none" spc="-5">
                <a:latin typeface="+mj-lt"/>
              </a:rPr>
              <a:t>Incident</a:t>
            </a:r>
            <a:endParaRPr u="none" spc="-5">
              <a:latin typeface="+mj-lt"/>
            </a:endParaRPr>
          </a:p>
        </p:txBody>
      </p:sp>
      <p:sp>
        <p:nvSpPr>
          <p:cNvPr id="8" name="object 8"/>
          <p:cNvSpPr txBox="1"/>
          <p:nvPr/>
        </p:nvSpPr>
        <p:spPr>
          <a:xfrm>
            <a:off x="231757" y="1593051"/>
            <a:ext cx="8034655" cy="994503"/>
          </a:xfrm>
          <a:prstGeom prst="rect">
            <a:avLst/>
          </a:prstGeom>
        </p:spPr>
        <p:txBody>
          <a:bodyPr vert="horz" wrap="square" lIns="0" tIns="57785" rIns="0" bIns="0" rtlCol="0">
            <a:spAutoFit/>
          </a:bodyPr>
          <a:lstStyle/>
          <a:p>
            <a:pPr marL="812165" lvl="1" indent="-342900">
              <a:lnSpc>
                <a:spcPct val="100000"/>
              </a:lnSpc>
              <a:spcBef>
                <a:spcPts val="260"/>
              </a:spcBef>
              <a:buFont typeface="Courier New" panose="02070309020205020404" pitchFamily="49" charset="0"/>
              <a:buChar char="o"/>
              <a:tabLst>
                <a:tab pos="756285" algn="l"/>
                <a:tab pos="756920" algn="l"/>
              </a:tabLst>
            </a:pPr>
            <a:r>
              <a:rPr sz="2000" spc="-5">
                <a:latin typeface="+mn-lt"/>
                <a:cs typeface="Century Gothic"/>
              </a:rPr>
              <a:t>Orally, ASAP </a:t>
            </a:r>
            <a:r>
              <a:rPr sz="2000">
                <a:latin typeface="+mn-lt"/>
                <a:cs typeface="Century Gothic"/>
              </a:rPr>
              <a:t>but no later </a:t>
            </a:r>
            <a:r>
              <a:rPr sz="2000" spc="5">
                <a:latin typeface="+mn-lt"/>
                <a:cs typeface="Century Gothic"/>
              </a:rPr>
              <a:t>than </a:t>
            </a:r>
            <a:r>
              <a:rPr sz="2000">
                <a:latin typeface="+mn-lt"/>
                <a:cs typeface="Century Gothic"/>
              </a:rPr>
              <a:t>end </a:t>
            </a:r>
            <a:r>
              <a:rPr sz="2000" spc="-5">
                <a:latin typeface="+mn-lt"/>
                <a:cs typeface="Century Gothic"/>
              </a:rPr>
              <a:t>of school</a:t>
            </a:r>
            <a:r>
              <a:rPr sz="2000" spc="-145">
                <a:latin typeface="+mn-lt"/>
                <a:cs typeface="Century Gothic"/>
              </a:rPr>
              <a:t> </a:t>
            </a:r>
            <a:r>
              <a:rPr sz="2000" spc="-5">
                <a:latin typeface="+mn-lt"/>
                <a:cs typeface="Century Gothic"/>
              </a:rPr>
              <a:t>day</a:t>
            </a:r>
            <a:endParaRPr sz="2000">
              <a:latin typeface="+mn-lt"/>
              <a:cs typeface="Century Gothic"/>
            </a:endParaRPr>
          </a:p>
          <a:p>
            <a:pPr marL="812165" marR="5080" lvl="1" indent="-342900">
              <a:lnSpc>
                <a:spcPts val="2160"/>
              </a:lnSpc>
              <a:spcBef>
                <a:spcPts val="515"/>
              </a:spcBef>
              <a:buFont typeface="Courier New" panose="02070309020205020404" pitchFamily="49" charset="0"/>
              <a:buChar char="o"/>
              <a:tabLst>
                <a:tab pos="756285" algn="l"/>
                <a:tab pos="756920" algn="l"/>
              </a:tabLst>
            </a:pPr>
            <a:r>
              <a:rPr sz="2000" spc="-5">
                <a:latin typeface="+mn-lt"/>
                <a:cs typeface="Century Gothic"/>
              </a:rPr>
              <a:t>Out </a:t>
            </a:r>
            <a:r>
              <a:rPr sz="2000">
                <a:latin typeface="+mn-lt"/>
                <a:cs typeface="Century Gothic"/>
              </a:rPr>
              <a:t>of </a:t>
            </a:r>
            <a:r>
              <a:rPr sz="2000" spc="-5">
                <a:latin typeface="+mn-lt"/>
                <a:cs typeface="Century Gothic"/>
              </a:rPr>
              <a:t>district </a:t>
            </a:r>
            <a:r>
              <a:rPr sz="2000">
                <a:latin typeface="+mn-lt"/>
                <a:cs typeface="Century Gothic"/>
              </a:rPr>
              <a:t>placement, </a:t>
            </a:r>
            <a:r>
              <a:rPr sz="2000" spc="-5">
                <a:latin typeface="+mn-lt"/>
                <a:cs typeface="Century Gothic"/>
              </a:rPr>
              <a:t>by phone </a:t>
            </a:r>
            <a:r>
              <a:rPr sz="2000">
                <a:latin typeface="+mn-lt"/>
                <a:cs typeface="Century Gothic"/>
              </a:rPr>
              <a:t>within </a:t>
            </a:r>
            <a:r>
              <a:rPr sz="2000" spc="-5">
                <a:latin typeface="+mn-lt"/>
                <a:cs typeface="Century Gothic"/>
              </a:rPr>
              <a:t>24 </a:t>
            </a:r>
            <a:r>
              <a:rPr sz="2000">
                <a:latin typeface="+mn-lt"/>
                <a:cs typeface="Century Gothic"/>
              </a:rPr>
              <a:t>hours </a:t>
            </a:r>
            <a:r>
              <a:rPr sz="2000" spc="-15">
                <a:latin typeface="+mn-lt"/>
                <a:cs typeface="Century Gothic"/>
              </a:rPr>
              <a:t>(or </a:t>
            </a:r>
            <a:r>
              <a:rPr sz="2000">
                <a:latin typeface="+mn-lt"/>
                <a:cs typeface="Century Gothic"/>
              </a:rPr>
              <a:t>next  </a:t>
            </a:r>
            <a:r>
              <a:rPr sz="2000" spc="-5">
                <a:latin typeface="+mn-lt"/>
                <a:cs typeface="Century Gothic"/>
              </a:rPr>
              <a:t>school day)</a:t>
            </a:r>
            <a:endParaRPr sz="2000">
              <a:latin typeface="+mn-lt"/>
              <a:cs typeface="Century Gothic"/>
            </a:endParaRPr>
          </a:p>
        </p:txBody>
      </p:sp>
      <p:sp>
        <p:nvSpPr>
          <p:cNvPr id="9" name="object 8">
            <a:extLst>
              <a:ext uri="{FF2B5EF4-FFF2-40B4-BE49-F238E27FC236}">
                <a16:creationId xmlns:a16="http://schemas.microsoft.com/office/drawing/2014/main" id="{AE7BB2A1-CF97-EA33-FA80-89198ED78FCD}"/>
              </a:ext>
            </a:extLst>
          </p:cNvPr>
          <p:cNvSpPr txBox="1"/>
          <p:nvPr/>
        </p:nvSpPr>
        <p:spPr>
          <a:xfrm>
            <a:off x="231757" y="1082044"/>
            <a:ext cx="8034655" cy="984244"/>
          </a:xfrm>
          <a:prstGeom prst="rect">
            <a:avLst/>
          </a:prstGeom>
        </p:spPr>
        <p:txBody>
          <a:bodyPr vert="horz" wrap="square" lIns="0" tIns="57785" rIns="0" bIns="0" rtlCol="0">
            <a:spAutoFit/>
          </a:bodyPr>
          <a:lstStyle/>
          <a:p>
            <a:pPr marL="355600" indent="-342900">
              <a:spcBef>
                <a:spcPts val="455"/>
              </a:spcBef>
              <a:buFontTx/>
              <a:buChar char="•"/>
              <a:tabLst>
                <a:tab pos="355600" algn="l"/>
                <a:tab pos="3763645" algn="l"/>
              </a:tabLst>
            </a:pPr>
            <a:r>
              <a:rPr lang="en-US" sz="2800" spc="-5" dirty="0">
                <a:latin typeface="+mn-lt"/>
                <a:cs typeface="Century Gothic"/>
              </a:rPr>
              <a:t>School Administrator or Designee </a:t>
            </a:r>
            <a:r>
              <a:rPr lang="en-US" sz="1100" i="1" dirty="0">
                <a:solidFill>
                  <a:srgbClr val="002060"/>
                </a:solidFill>
                <a:latin typeface="Times New Roman"/>
                <a:cs typeface="Times New Roman"/>
              </a:rPr>
              <a:t>05-071Chapt. 33 sec (7)1</a:t>
            </a:r>
            <a:endParaRPr lang="en-US" sz="1100" spc="-10" dirty="0">
              <a:cs typeface="Century Gothic"/>
            </a:endParaRPr>
          </a:p>
          <a:p>
            <a:pPr marL="355600" indent="-342900">
              <a:lnSpc>
                <a:spcPct val="100000"/>
              </a:lnSpc>
              <a:spcBef>
                <a:spcPts val="455"/>
              </a:spcBef>
              <a:buChar char="•"/>
              <a:tabLst>
                <a:tab pos="355600" algn="l"/>
                <a:tab pos="3763645" algn="l"/>
              </a:tabLst>
            </a:pPr>
            <a:endParaRPr sz="2800" dirty="0">
              <a:latin typeface="+mn-lt"/>
              <a:cs typeface="Century Gothic"/>
            </a:endParaRPr>
          </a:p>
        </p:txBody>
      </p:sp>
      <p:sp>
        <p:nvSpPr>
          <p:cNvPr id="11" name="TextBox 10">
            <a:extLst>
              <a:ext uri="{FF2B5EF4-FFF2-40B4-BE49-F238E27FC236}">
                <a16:creationId xmlns:a16="http://schemas.microsoft.com/office/drawing/2014/main" id="{21E83075-32EA-E111-B0B6-EBE5707D3A51}"/>
              </a:ext>
            </a:extLst>
          </p:cNvPr>
          <p:cNvSpPr txBox="1"/>
          <p:nvPr/>
        </p:nvSpPr>
        <p:spPr>
          <a:xfrm>
            <a:off x="231755" y="2973347"/>
            <a:ext cx="8531245" cy="1579920"/>
          </a:xfrm>
          <a:prstGeom prst="rect">
            <a:avLst/>
          </a:prstGeom>
          <a:noFill/>
        </p:spPr>
        <p:txBody>
          <a:bodyPr wrap="square" lIns="91440" tIns="45720" rIns="91440" bIns="45720" anchor="t">
            <a:spAutoFit/>
          </a:bodyPr>
          <a:lstStyle/>
          <a:p>
            <a:pPr marL="812165" marR="125095" lvl="1" indent="-342900">
              <a:lnSpc>
                <a:spcPts val="2160"/>
              </a:lnSpc>
              <a:spcBef>
                <a:spcPts val="530"/>
              </a:spcBef>
              <a:buFont typeface="Courier New" panose="02070309020205020404" pitchFamily="49" charset="0"/>
              <a:buChar char="o"/>
              <a:tabLst>
                <a:tab pos="756285" algn="l"/>
                <a:tab pos="756920" algn="l"/>
              </a:tabLst>
            </a:pPr>
            <a:r>
              <a:rPr lang="en-US" sz="2000" spc="-5">
                <a:latin typeface="+mn-lt"/>
                <a:cs typeface="Century Gothic"/>
              </a:rPr>
              <a:t>By </a:t>
            </a:r>
            <a:r>
              <a:rPr lang="en-US" sz="2000">
                <a:latin typeface="+mn-lt"/>
                <a:cs typeface="Century Gothic"/>
              </a:rPr>
              <a:t>administrator </a:t>
            </a:r>
            <a:r>
              <a:rPr lang="en-US" sz="2000" spc="-15">
                <a:latin typeface="+mn-lt"/>
                <a:cs typeface="Century Gothic"/>
              </a:rPr>
              <a:t>(or </a:t>
            </a:r>
            <a:r>
              <a:rPr lang="en-US" sz="2000" spc="-5">
                <a:latin typeface="+mn-lt"/>
                <a:cs typeface="Century Gothic"/>
              </a:rPr>
              <a:t>designee) ASA Practical </a:t>
            </a:r>
            <a:r>
              <a:rPr lang="en-US" sz="2000">
                <a:latin typeface="+mn-lt"/>
                <a:cs typeface="Century Gothic"/>
              </a:rPr>
              <a:t>but no later  than </a:t>
            </a:r>
            <a:r>
              <a:rPr lang="en-US" sz="2000" spc="-5">
                <a:latin typeface="+mn-lt"/>
                <a:cs typeface="Century Gothic"/>
              </a:rPr>
              <a:t>same school day; </a:t>
            </a:r>
            <a:r>
              <a:rPr lang="en-US" sz="2000" spc="5">
                <a:latin typeface="+mn-lt"/>
                <a:cs typeface="Century Gothic"/>
              </a:rPr>
              <a:t>leave </a:t>
            </a:r>
            <a:r>
              <a:rPr lang="en-US" sz="2000" spc="-5">
                <a:latin typeface="+mn-lt"/>
                <a:cs typeface="Century Gothic"/>
              </a:rPr>
              <a:t>phone </a:t>
            </a:r>
            <a:r>
              <a:rPr lang="en-US" sz="2000">
                <a:latin typeface="+mn-lt"/>
                <a:cs typeface="Century Gothic"/>
              </a:rPr>
              <a:t>message </a:t>
            </a:r>
            <a:r>
              <a:rPr lang="en-US" sz="2000" spc="-5">
                <a:latin typeface="+mn-lt"/>
                <a:cs typeface="Century Gothic"/>
              </a:rPr>
              <a:t>if necessary  </a:t>
            </a:r>
            <a:r>
              <a:rPr lang="en-US" sz="2000">
                <a:latin typeface="+mn-lt"/>
                <a:cs typeface="Century Gothic"/>
              </a:rPr>
              <a:t>or use emergency contact</a:t>
            </a:r>
            <a:r>
              <a:rPr lang="en-US" sz="2000" spc="-80">
                <a:latin typeface="+mn-lt"/>
                <a:cs typeface="Century Gothic"/>
              </a:rPr>
              <a:t> </a:t>
            </a:r>
            <a:r>
              <a:rPr lang="en-US" sz="2000" spc="-5">
                <a:latin typeface="+mn-lt"/>
                <a:cs typeface="Century Gothic"/>
              </a:rPr>
              <a:t>info</a:t>
            </a:r>
            <a:endParaRPr lang="en-US" sz="2000">
              <a:latin typeface="+mn-lt"/>
              <a:cs typeface="Century Gothic"/>
            </a:endParaRPr>
          </a:p>
          <a:p>
            <a:pPr marL="812165" lvl="1" indent="-342900">
              <a:lnSpc>
                <a:spcPts val="2280"/>
              </a:lnSpc>
              <a:spcBef>
                <a:spcPts val="210"/>
              </a:spcBef>
              <a:buFont typeface="Courier New" panose="02070309020205020404" pitchFamily="49" charset="0"/>
              <a:buChar char="o"/>
              <a:tabLst>
                <a:tab pos="756285" algn="l"/>
                <a:tab pos="756920" algn="l"/>
              </a:tabLst>
            </a:pPr>
            <a:r>
              <a:rPr lang="en-US" sz="2000" spc="5">
                <a:latin typeface="+mn-lt"/>
                <a:cs typeface="Century Gothic"/>
              </a:rPr>
              <a:t>If </a:t>
            </a:r>
            <a:r>
              <a:rPr lang="en-US" sz="2000">
                <a:latin typeface="+mn-lt"/>
                <a:cs typeface="Century Gothic"/>
              </a:rPr>
              <a:t>occurs outside </a:t>
            </a:r>
            <a:r>
              <a:rPr lang="en-US" sz="2000" spc="-5">
                <a:latin typeface="+mn-lt"/>
                <a:cs typeface="Century Gothic"/>
              </a:rPr>
              <a:t>school </a:t>
            </a:r>
            <a:r>
              <a:rPr lang="en-US" sz="2000" spc="-10">
                <a:latin typeface="+mn-lt"/>
                <a:cs typeface="Century Gothic"/>
              </a:rPr>
              <a:t>day, </a:t>
            </a:r>
            <a:r>
              <a:rPr lang="en-US" sz="2000" spc="-5">
                <a:latin typeface="+mn-lt"/>
                <a:cs typeface="Century Gothic"/>
              </a:rPr>
              <a:t>ASAP following</a:t>
            </a:r>
            <a:r>
              <a:rPr lang="en-US" sz="2000" spc="-75">
                <a:latin typeface="+mn-lt"/>
                <a:cs typeface="Century Gothic"/>
              </a:rPr>
              <a:t> </a:t>
            </a:r>
            <a:r>
              <a:rPr lang="en-US" sz="2000">
                <a:latin typeface="+mn-lt"/>
                <a:cs typeface="Century Gothic"/>
              </a:rPr>
              <a:t>emergency protocol</a:t>
            </a:r>
          </a:p>
          <a:p>
            <a:pPr marL="812165" lvl="1" indent="-342900">
              <a:lnSpc>
                <a:spcPts val="2280"/>
              </a:lnSpc>
              <a:spcBef>
                <a:spcPts val="210"/>
              </a:spcBef>
              <a:buFont typeface="Courier New" panose="02070309020205020404" pitchFamily="49" charset="0"/>
              <a:buChar char="o"/>
              <a:tabLst>
                <a:tab pos="756285" algn="l"/>
                <a:tab pos="756920" algn="l"/>
              </a:tabLst>
            </a:pPr>
            <a:r>
              <a:rPr lang="en-US" sz="2000">
                <a:latin typeface="+mn-lt"/>
                <a:cs typeface="Century Gothic"/>
              </a:rPr>
              <a:t>Must be provided written documentation within 7 calendar days</a:t>
            </a:r>
          </a:p>
        </p:txBody>
      </p:sp>
      <p:sp>
        <p:nvSpPr>
          <p:cNvPr id="12" name="object 8">
            <a:extLst>
              <a:ext uri="{FF2B5EF4-FFF2-40B4-BE49-F238E27FC236}">
                <a16:creationId xmlns:a16="http://schemas.microsoft.com/office/drawing/2014/main" id="{DA11F7B3-87A7-BAB2-278A-CA035E53DF68}"/>
              </a:ext>
            </a:extLst>
          </p:cNvPr>
          <p:cNvSpPr txBox="1"/>
          <p:nvPr/>
        </p:nvSpPr>
        <p:spPr>
          <a:xfrm>
            <a:off x="231756" y="2500440"/>
            <a:ext cx="8034655" cy="489236"/>
          </a:xfrm>
          <a:prstGeom prst="rect">
            <a:avLst/>
          </a:prstGeom>
        </p:spPr>
        <p:txBody>
          <a:bodyPr vert="horz" wrap="square" lIns="0" tIns="57785" rIns="0" bIns="0" rtlCol="0">
            <a:spAutoFit/>
          </a:bodyPr>
          <a:lstStyle/>
          <a:p>
            <a:pPr marL="355600" indent="-342900">
              <a:lnSpc>
                <a:spcPct val="100000"/>
              </a:lnSpc>
              <a:spcBef>
                <a:spcPts val="455"/>
              </a:spcBef>
              <a:buChar char="•"/>
              <a:tabLst>
                <a:tab pos="355600" algn="l"/>
                <a:tab pos="3763645" algn="l"/>
              </a:tabLst>
            </a:pPr>
            <a:r>
              <a:rPr lang="en-US" sz="2800" spc="-5" dirty="0">
                <a:latin typeface="+mn-lt"/>
                <a:cs typeface="Century Gothic"/>
              </a:rPr>
              <a:t>Parents </a:t>
            </a:r>
            <a:r>
              <a:rPr lang="en-US" sz="1100" i="1" dirty="0">
                <a:solidFill>
                  <a:srgbClr val="002060"/>
                </a:solidFill>
                <a:latin typeface="Times New Roman"/>
                <a:cs typeface="Times New Roman"/>
              </a:rPr>
              <a:t>05-071Chapt. 33 sec (7)2</a:t>
            </a:r>
            <a:endParaRPr sz="1100" dirty="0">
              <a:latin typeface="+mn-lt"/>
              <a:cs typeface="Century Gothic"/>
            </a:endParaRPr>
          </a:p>
        </p:txBody>
      </p:sp>
      <p:sp>
        <p:nvSpPr>
          <p:cNvPr id="13" name="object 8">
            <a:extLst>
              <a:ext uri="{FF2B5EF4-FFF2-40B4-BE49-F238E27FC236}">
                <a16:creationId xmlns:a16="http://schemas.microsoft.com/office/drawing/2014/main" id="{566C6444-FB8A-147D-6EAF-136E56B6BC30}"/>
              </a:ext>
            </a:extLst>
          </p:cNvPr>
          <p:cNvSpPr txBox="1"/>
          <p:nvPr/>
        </p:nvSpPr>
        <p:spPr>
          <a:xfrm>
            <a:off x="231756" y="4519967"/>
            <a:ext cx="8034655" cy="489236"/>
          </a:xfrm>
          <a:prstGeom prst="rect">
            <a:avLst/>
          </a:prstGeom>
        </p:spPr>
        <p:txBody>
          <a:bodyPr vert="horz" wrap="square" lIns="0" tIns="57785" rIns="0" bIns="0" rtlCol="0">
            <a:spAutoFit/>
          </a:bodyPr>
          <a:lstStyle/>
          <a:p>
            <a:pPr marL="355600" indent="-342900">
              <a:lnSpc>
                <a:spcPct val="100000"/>
              </a:lnSpc>
              <a:spcBef>
                <a:spcPts val="455"/>
              </a:spcBef>
              <a:buChar char="•"/>
              <a:tabLst>
                <a:tab pos="355600" algn="l"/>
                <a:tab pos="3763645" algn="l"/>
              </a:tabLst>
            </a:pPr>
            <a:r>
              <a:rPr lang="en-US" sz="2800" spc="-5" dirty="0">
                <a:latin typeface="+mn-lt"/>
                <a:cs typeface="Century Gothic"/>
              </a:rPr>
              <a:t>Serious Bodily Injury or Death </a:t>
            </a:r>
            <a:r>
              <a:rPr lang="en-US" sz="1100" i="1" dirty="0">
                <a:solidFill>
                  <a:srgbClr val="002060"/>
                </a:solidFill>
                <a:latin typeface="Times New Roman"/>
                <a:cs typeface="Times New Roman"/>
              </a:rPr>
              <a:t>05-071Chapt. 33 sec (7)3</a:t>
            </a:r>
            <a:endParaRPr sz="1100" dirty="0">
              <a:latin typeface="+mn-lt"/>
              <a:cs typeface="Century Gothic"/>
            </a:endParaRPr>
          </a:p>
        </p:txBody>
      </p:sp>
      <p:sp>
        <p:nvSpPr>
          <p:cNvPr id="15" name="TextBox 14">
            <a:extLst>
              <a:ext uri="{FF2B5EF4-FFF2-40B4-BE49-F238E27FC236}">
                <a16:creationId xmlns:a16="http://schemas.microsoft.com/office/drawing/2014/main" id="{5B0C2400-9DE8-1620-60C9-ED58A2D6CEC9}"/>
              </a:ext>
            </a:extLst>
          </p:cNvPr>
          <p:cNvSpPr txBox="1"/>
          <p:nvPr/>
        </p:nvSpPr>
        <p:spPr>
          <a:xfrm>
            <a:off x="1676400" y="5118576"/>
            <a:ext cx="7086600" cy="1349087"/>
          </a:xfrm>
          <a:prstGeom prst="rect">
            <a:avLst/>
          </a:prstGeom>
          <a:noFill/>
        </p:spPr>
        <p:txBody>
          <a:bodyPr wrap="square" lIns="91440" tIns="45720" rIns="91440" bIns="45720" anchor="t">
            <a:spAutoFit/>
          </a:bodyPr>
          <a:lstStyle/>
          <a:p>
            <a:pPr marL="812165" lvl="1" indent="-342900">
              <a:lnSpc>
                <a:spcPct val="100000"/>
              </a:lnSpc>
              <a:spcBef>
                <a:spcPts val="259"/>
              </a:spcBef>
              <a:buFont typeface="Courier New" panose="02070309020205020404" pitchFamily="49" charset="0"/>
              <a:buChar char="o"/>
              <a:tabLst>
                <a:tab pos="756285" algn="l"/>
                <a:tab pos="756920" algn="l"/>
              </a:tabLst>
            </a:pPr>
            <a:r>
              <a:rPr lang="en-US" sz="2000">
                <a:latin typeface="+mn-lt"/>
                <a:cs typeface="Century Gothic"/>
              </a:rPr>
              <a:t>Oral notification must follow local health &amp; safety</a:t>
            </a:r>
            <a:r>
              <a:rPr lang="en-US" sz="2000" spc="-135">
                <a:latin typeface="+mn-lt"/>
                <a:cs typeface="Century Gothic"/>
              </a:rPr>
              <a:t> </a:t>
            </a:r>
            <a:r>
              <a:rPr lang="en-US" sz="2000">
                <a:latin typeface="+mn-lt"/>
                <a:cs typeface="Century Gothic"/>
              </a:rPr>
              <a:t>procedures outlined by the school’s policies</a:t>
            </a:r>
          </a:p>
          <a:p>
            <a:pPr marL="812165" lvl="1" indent="-342900">
              <a:spcBef>
                <a:spcPts val="240"/>
              </a:spcBef>
              <a:buFont typeface="Courier New" panose="02070309020205020404" pitchFamily="49" charset="0"/>
              <a:buChar char="o"/>
              <a:tabLst>
                <a:tab pos="756285" algn="l"/>
                <a:tab pos="756920" algn="l"/>
                <a:tab pos="2149475" algn="l"/>
              </a:tabLst>
            </a:pPr>
            <a:r>
              <a:rPr lang="en-US" sz="2000">
                <a:latin typeface="+mn-lt"/>
                <a:cs typeface="Century Gothic"/>
              </a:rPr>
              <a:t>Administrators notify the DOE within 24 hours </a:t>
            </a:r>
            <a:r>
              <a:rPr lang="en-US" sz="2000" spc="-5">
                <a:latin typeface="+mn-lt"/>
                <a:cs typeface="Century Gothic"/>
              </a:rPr>
              <a:t>or </a:t>
            </a:r>
            <a:r>
              <a:rPr lang="en-US" sz="2000">
                <a:latin typeface="+mn-lt"/>
                <a:cs typeface="Century Gothic"/>
              </a:rPr>
              <a:t>next </a:t>
            </a:r>
            <a:r>
              <a:rPr lang="en-US" sz="2000" spc="-5">
                <a:latin typeface="+mn-lt"/>
                <a:cs typeface="Century Gothic"/>
              </a:rPr>
              <a:t>school</a:t>
            </a:r>
            <a:r>
              <a:rPr lang="en-US" sz="2000" spc="-80">
                <a:latin typeface="+mn-lt"/>
                <a:cs typeface="Century Gothic"/>
              </a:rPr>
              <a:t> </a:t>
            </a:r>
            <a:r>
              <a:rPr lang="en-US" sz="2000" spc="-5">
                <a:latin typeface="+mn-lt"/>
                <a:cs typeface="Century Gothic"/>
              </a:rPr>
              <a:t>day</a:t>
            </a:r>
            <a:endParaRPr lang="en-US" sz="2000">
              <a:latin typeface="+mn-lt"/>
              <a:cs typeface="Century Goth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457200" y="66161"/>
            <a:ext cx="8229600" cy="1143000"/>
          </a:xfrm>
        </p:spPr>
        <p:txBody>
          <a:bodyPr/>
          <a:lstStyle/>
          <a:p>
            <a:r>
              <a:rPr lang="en-US" u="none">
                <a:latin typeface="+mj-lt"/>
              </a:rPr>
              <a:t>Documentation:</a:t>
            </a:r>
          </a:p>
        </p:txBody>
      </p:sp>
      <p:sp>
        <p:nvSpPr>
          <p:cNvPr id="14" name="TextBox 13">
            <a:extLst>
              <a:ext uri="{FF2B5EF4-FFF2-40B4-BE49-F238E27FC236}">
                <a16:creationId xmlns:a16="http://schemas.microsoft.com/office/drawing/2014/main" id="{35536953-453D-4E72-7E9C-80B0D79476D7}"/>
              </a:ext>
            </a:extLst>
          </p:cNvPr>
          <p:cNvSpPr txBox="1"/>
          <p:nvPr/>
        </p:nvSpPr>
        <p:spPr>
          <a:xfrm>
            <a:off x="155555" y="1209161"/>
            <a:ext cx="8531245" cy="5106526"/>
          </a:xfrm>
          <a:prstGeom prst="rect">
            <a:avLst/>
          </a:prstGeom>
          <a:noFill/>
        </p:spPr>
        <p:txBody>
          <a:bodyPr wrap="square">
            <a:spAutoFit/>
          </a:bodyPr>
          <a:lstStyle/>
          <a:p>
            <a:pPr marL="469265" marR="125095" lvl="1">
              <a:lnSpc>
                <a:spcPts val="2160"/>
              </a:lnSpc>
              <a:spcBef>
                <a:spcPts val="530"/>
              </a:spcBef>
              <a:tabLst>
                <a:tab pos="756285" algn="l"/>
                <a:tab pos="756920" algn="l"/>
              </a:tabLst>
            </a:pPr>
            <a:r>
              <a:rPr lang="en-US" sz="2400" b="1" spc="-5" dirty="0">
                <a:latin typeface="+mn-lt"/>
                <a:cs typeface="Century Gothic"/>
              </a:rPr>
              <a:t>Incident Report </a:t>
            </a:r>
            <a:r>
              <a:rPr lang="en-US" sz="1100" i="1" dirty="0">
                <a:solidFill>
                  <a:srgbClr val="002060"/>
                </a:solidFill>
                <a:latin typeface="Times New Roman"/>
                <a:cs typeface="Times New Roman"/>
              </a:rPr>
              <a:t>05-071Chapt. 33 sec (8)1</a:t>
            </a:r>
            <a:endParaRPr lang="en-US" sz="1100" b="1" spc="-5" dirty="0">
              <a:latin typeface="+mn-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z="2000" spc="-5" dirty="0">
                <a:latin typeface="+mn-lt"/>
                <a:cs typeface="Century Gothic"/>
              </a:rPr>
              <a:t>Must include notation of </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z="2000" spc="-5" dirty="0">
                <a:latin typeface="+mn-lt"/>
                <a:cs typeface="Century Gothic"/>
              </a:rPr>
              <a:t>Date, time, location and persons involved</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z="2000" spc="-5" dirty="0">
                <a:latin typeface="+mn-lt"/>
                <a:cs typeface="Century Gothic"/>
              </a:rPr>
              <a:t>If student has an IEP or 504 plan</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z="2000" spc="-5" dirty="0">
                <a:latin typeface="+mn-lt"/>
                <a:cs typeface="Century Gothic"/>
              </a:rPr>
              <a:t>Each use of restraint and/or seclusion</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z="2000" u="sng" spc="-5" dirty="0">
                <a:latin typeface="+mn-lt"/>
                <a:cs typeface="Century Gothic"/>
              </a:rPr>
              <a:t>Specific</a:t>
            </a:r>
            <a:r>
              <a:rPr lang="en-US" sz="2000" spc="-5" dirty="0">
                <a:latin typeface="+mn-lt"/>
                <a:cs typeface="Century Gothic"/>
              </a:rPr>
              <a:t> description of events leading to incident, less restrictive interventions and resolution of process</a:t>
            </a:r>
          </a:p>
          <a:p>
            <a:pPr marL="926465" marR="125095" lvl="2">
              <a:lnSpc>
                <a:spcPts val="2160"/>
              </a:lnSpc>
              <a:spcBef>
                <a:spcPts val="530"/>
              </a:spcBef>
              <a:tabLst>
                <a:tab pos="756285" algn="l"/>
                <a:tab pos="756920" algn="l"/>
              </a:tabLst>
            </a:pPr>
            <a:endParaRPr lang="en-US" sz="2000" spc="-5" dirty="0">
              <a:latin typeface="+mn-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z="2000" spc="-5" dirty="0">
                <a:latin typeface="+mn-lt"/>
                <a:cs typeface="Century Gothic"/>
              </a:rPr>
              <a:t>Needs to be completed and provided to admin or designee</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z="2000" spc="-5" dirty="0">
                <a:latin typeface="+mn-lt"/>
                <a:cs typeface="Century Gothic"/>
              </a:rPr>
              <a:t>As soon as practical after the incident and </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z="2000" spc="-5" dirty="0">
                <a:latin typeface="+mn-lt"/>
                <a:cs typeface="Century Gothic"/>
              </a:rPr>
              <a:t>within 2 school days</a:t>
            </a:r>
          </a:p>
          <a:p>
            <a:pPr marL="926465" marR="125095" lvl="2">
              <a:lnSpc>
                <a:spcPts val="2160"/>
              </a:lnSpc>
              <a:spcBef>
                <a:spcPts val="530"/>
              </a:spcBef>
              <a:tabLst>
                <a:tab pos="756285" algn="l"/>
                <a:tab pos="756920" algn="l"/>
              </a:tabLst>
            </a:pPr>
            <a:r>
              <a:rPr lang="en-US" sz="1100" i="1" dirty="0">
                <a:solidFill>
                  <a:srgbClr val="002060"/>
                </a:solidFill>
                <a:latin typeface="Times New Roman"/>
                <a:cs typeface="Times New Roman"/>
              </a:rPr>
              <a:t>05-071Chapt. 33 sec (8)(1)B</a:t>
            </a:r>
            <a:endParaRPr lang="en-US" sz="2000" spc="-5" dirty="0">
              <a:latin typeface="+mn-lt"/>
              <a:cs typeface="Century Gothic"/>
            </a:endParaRPr>
          </a:p>
          <a:p>
            <a:pPr marL="812165" lvl="1" indent="-342900">
              <a:lnSpc>
                <a:spcPts val="2280"/>
              </a:lnSpc>
              <a:spcBef>
                <a:spcPts val="210"/>
              </a:spcBef>
              <a:buFont typeface="Arial" panose="020B0604020202020204" pitchFamily="34" charset="0"/>
              <a:buChar char="•"/>
              <a:tabLst>
                <a:tab pos="756285" algn="l"/>
                <a:tab pos="756920" algn="l"/>
              </a:tabLst>
            </a:pPr>
            <a:r>
              <a:rPr lang="en-US" sz="2000" dirty="0">
                <a:latin typeface="+mn-lt"/>
                <a:cs typeface="Century Gothic"/>
              </a:rPr>
              <a:t>Parents must be provided the report within 7 calendar days</a:t>
            </a:r>
          </a:p>
          <a:p>
            <a:pPr marL="469265" lvl="1">
              <a:lnSpc>
                <a:spcPts val="2280"/>
              </a:lnSpc>
              <a:spcBef>
                <a:spcPts val="210"/>
              </a:spcBef>
              <a:tabLst>
                <a:tab pos="756285" algn="l"/>
                <a:tab pos="756920" algn="l"/>
              </a:tabLst>
            </a:pPr>
            <a:r>
              <a:rPr lang="en-US" sz="1100" i="1" dirty="0">
                <a:solidFill>
                  <a:srgbClr val="002060"/>
                </a:solidFill>
                <a:latin typeface="Times New Roman"/>
                <a:cs typeface="Times New Roman"/>
              </a:rPr>
              <a:t>          05-071Chapt. 33 sec (8)2</a:t>
            </a:r>
            <a:endParaRPr lang="en-US" sz="1100" spc="-5" dirty="0">
              <a:cs typeface="Century Gothic"/>
            </a:endParaRPr>
          </a:p>
          <a:p>
            <a:pPr marL="469265" lvl="1">
              <a:lnSpc>
                <a:spcPts val="2280"/>
              </a:lnSpc>
              <a:spcBef>
                <a:spcPts val="210"/>
              </a:spcBef>
              <a:tabLst>
                <a:tab pos="756285" algn="l"/>
                <a:tab pos="756920" algn="l"/>
              </a:tabLst>
            </a:pPr>
            <a:endParaRPr lang="en-US" sz="2000" dirty="0">
              <a:latin typeface="+mn-lt"/>
              <a:cs typeface="Century Goth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457200" y="0"/>
            <a:ext cx="8229600" cy="1143000"/>
          </a:xfrm>
        </p:spPr>
        <p:txBody>
          <a:bodyPr/>
          <a:lstStyle/>
          <a:p>
            <a:r>
              <a:rPr lang="en-US" u="none">
                <a:latin typeface="+mj-lt"/>
              </a:rPr>
              <a:t>Debriefing:</a:t>
            </a:r>
          </a:p>
        </p:txBody>
      </p:sp>
      <p:sp>
        <p:nvSpPr>
          <p:cNvPr id="14" name="TextBox 13">
            <a:extLst>
              <a:ext uri="{FF2B5EF4-FFF2-40B4-BE49-F238E27FC236}">
                <a16:creationId xmlns:a16="http://schemas.microsoft.com/office/drawing/2014/main" id="{35536953-453D-4E72-7E9C-80B0D79476D7}"/>
              </a:ext>
            </a:extLst>
          </p:cNvPr>
          <p:cNvSpPr txBox="1"/>
          <p:nvPr/>
        </p:nvSpPr>
        <p:spPr>
          <a:xfrm>
            <a:off x="0" y="914400"/>
            <a:ext cx="8991600" cy="5247590"/>
          </a:xfrm>
          <a:prstGeom prst="rect">
            <a:avLst/>
          </a:prstGeom>
          <a:noFill/>
        </p:spPr>
        <p:txBody>
          <a:bodyPr wrap="square">
            <a:spAutoFit/>
          </a:bodyPr>
          <a:lstStyle/>
          <a:p>
            <a:pPr marL="469265" marR="125095" lvl="1">
              <a:lnSpc>
                <a:spcPts val="2160"/>
              </a:lnSpc>
              <a:spcBef>
                <a:spcPts val="530"/>
              </a:spcBef>
              <a:tabLst>
                <a:tab pos="756285" algn="l"/>
                <a:tab pos="756920" algn="l"/>
              </a:tabLst>
            </a:pPr>
            <a:r>
              <a:rPr lang="en-US" sz="2400" b="1" spc="-5" dirty="0">
                <a:latin typeface="+mn-lt"/>
                <a:cs typeface="Century Gothic"/>
              </a:rPr>
              <a:t>Incident Review </a:t>
            </a:r>
            <a:r>
              <a:rPr lang="en-US" sz="1100" i="1" dirty="0">
                <a:solidFill>
                  <a:srgbClr val="002060"/>
                </a:solidFill>
                <a:latin typeface="Times New Roman"/>
                <a:cs typeface="Times New Roman"/>
              </a:rPr>
              <a:t>05-071Chapt. 33 sec (9)1</a:t>
            </a:r>
            <a:endParaRPr lang="en-US" sz="2400" b="1" spc="-5" dirty="0">
              <a:latin typeface="+mn-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latin typeface="+mn-lt"/>
                <a:cs typeface="Century Gothic"/>
              </a:rPr>
              <a:t>Within 2 school days of incident;</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latin typeface="+mn-lt"/>
                <a:cs typeface="Century Gothic"/>
              </a:rPr>
              <a:t>OR no later than the next school day, if the incident resulted in serious bodily injury</a:t>
            </a:r>
          </a:p>
          <a:p>
            <a:pPr marL="469265" marR="125095" lvl="1">
              <a:lnSpc>
                <a:spcPts val="2160"/>
              </a:lnSpc>
              <a:spcBef>
                <a:spcPts val="530"/>
              </a:spcBef>
              <a:tabLst>
                <a:tab pos="756285" algn="l"/>
                <a:tab pos="756920" algn="l"/>
              </a:tabLst>
            </a:pPr>
            <a:r>
              <a:rPr lang="en-US" spc="-5" dirty="0">
                <a:latin typeface="+mn-lt"/>
                <a:cs typeface="Century Gothic"/>
              </a:rPr>
              <a:t>1. Review with staff who implemented restraint and/or seclusion</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Whether use of restraint and/or seclusion was implemented in compliance with the rule and local policies</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How to prevent or reduce future need for emergency intervention</a:t>
            </a:r>
          </a:p>
          <a:p>
            <a:pPr marL="469265" marR="125095" lvl="1">
              <a:lnSpc>
                <a:spcPts val="2160"/>
              </a:lnSpc>
              <a:spcBef>
                <a:spcPts val="530"/>
              </a:spcBef>
              <a:tabLst>
                <a:tab pos="756285" algn="l"/>
                <a:tab pos="756920" algn="l"/>
              </a:tabLst>
            </a:pPr>
            <a:r>
              <a:rPr lang="en-US" spc="-5" dirty="0">
                <a:latin typeface="+mn-lt"/>
                <a:cs typeface="Century Gothic"/>
              </a:rPr>
              <a:t>2. Review with student who was restrained and/or secluded</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What led to the student’s escalation and</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What the student and staff can do to prevent future need for emergency intervention</a:t>
            </a:r>
          </a:p>
          <a:p>
            <a:pPr marL="469265" marR="125095" lvl="1">
              <a:lnSpc>
                <a:spcPts val="2160"/>
              </a:lnSpc>
              <a:spcBef>
                <a:spcPts val="530"/>
              </a:spcBef>
              <a:tabLst>
                <a:tab pos="756285" algn="l"/>
                <a:tab pos="756920" algn="l"/>
              </a:tabLst>
            </a:pPr>
            <a:r>
              <a:rPr lang="en-US" spc="-5" dirty="0">
                <a:latin typeface="+mn-lt"/>
                <a:cs typeface="Century Gothic"/>
              </a:rPr>
              <a:t>3. </a:t>
            </a:r>
            <a:r>
              <a:rPr lang="en-US" dirty="0">
                <a:latin typeface="+mn-lt"/>
              </a:rPr>
              <a:t>Following the debriefing, staff must develop and implement a written plan for response and de-escalation for the student, or, if a plan already exists, staff must review and, if appropriate, revise it.</a:t>
            </a:r>
          </a:p>
          <a:p>
            <a:pPr marL="469265" marR="125095" lvl="1">
              <a:lnSpc>
                <a:spcPts val="2160"/>
              </a:lnSpc>
              <a:spcBef>
                <a:spcPts val="530"/>
              </a:spcBef>
              <a:tabLst>
                <a:tab pos="756285" algn="l"/>
                <a:tab pos="756920" algn="l"/>
              </a:tabLst>
            </a:pPr>
            <a:r>
              <a:rPr lang="en-US" sz="2000" spc="-5" dirty="0">
                <a:latin typeface="+mn-lt"/>
                <a:cs typeface="Century Gothic"/>
              </a:rPr>
              <a:t>				</a:t>
            </a:r>
          </a:p>
        </p:txBody>
      </p:sp>
    </p:spTree>
    <p:extLst>
      <p:ext uri="{BB962C8B-B14F-4D97-AF65-F5344CB8AC3E}">
        <p14:creationId xmlns:p14="http://schemas.microsoft.com/office/powerpoint/2010/main" val="9895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457200" y="0"/>
            <a:ext cx="8229600" cy="1143000"/>
          </a:xfrm>
        </p:spPr>
        <p:txBody>
          <a:bodyPr/>
          <a:lstStyle/>
          <a:p>
            <a:r>
              <a:rPr lang="en-US" u="none" dirty="0">
                <a:latin typeface="+mj-lt"/>
              </a:rPr>
              <a:t>After Every 3 Incidents:</a:t>
            </a:r>
          </a:p>
        </p:txBody>
      </p:sp>
      <p:sp>
        <p:nvSpPr>
          <p:cNvPr id="14" name="TextBox 13">
            <a:extLst>
              <a:ext uri="{FF2B5EF4-FFF2-40B4-BE49-F238E27FC236}">
                <a16:creationId xmlns:a16="http://schemas.microsoft.com/office/drawing/2014/main" id="{35536953-453D-4E72-7E9C-80B0D79476D7}"/>
              </a:ext>
            </a:extLst>
          </p:cNvPr>
          <p:cNvSpPr txBox="1"/>
          <p:nvPr/>
        </p:nvSpPr>
        <p:spPr>
          <a:xfrm>
            <a:off x="0" y="914400"/>
            <a:ext cx="8991600" cy="5722079"/>
          </a:xfrm>
          <a:prstGeom prst="rect">
            <a:avLst/>
          </a:prstGeom>
          <a:noFill/>
        </p:spPr>
        <p:txBody>
          <a:bodyPr wrap="square">
            <a:spAutoFit/>
          </a:bodyPr>
          <a:lstStyle/>
          <a:p>
            <a:pPr marL="469265" marR="125095" lvl="1">
              <a:lnSpc>
                <a:spcPts val="2160"/>
              </a:lnSpc>
              <a:spcBef>
                <a:spcPts val="530"/>
              </a:spcBef>
              <a:tabLst>
                <a:tab pos="756285" algn="l"/>
                <a:tab pos="756920" algn="l"/>
              </a:tabLst>
            </a:pPr>
            <a:endParaRPr lang="en-US" sz="2400" b="1" spc="-5" dirty="0">
              <a:latin typeface="+mn-lt"/>
              <a:cs typeface="Times New Roman"/>
            </a:endParaRPr>
          </a:p>
          <a:p>
            <a:pPr marL="469265" marR="125095" lvl="1">
              <a:lnSpc>
                <a:spcPts val="2160"/>
              </a:lnSpc>
              <a:spcBef>
                <a:spcPts val="530"/>
              </a:spcBef>
              <a:tabLst>
                <a:tab pos="756285" algn="l"/>
                <a:tab pos="756920" algn="l"/>
              </a:tabLst>
            </a:pPr>
            <a:r>
              <a:rPr lang="en-US" sz="2400" b="1" spc="-5" dirty="0">
                <a:latin typeface="+mn-lt"/>
                <a:cs typeface="Times New Roman"/>
              </a:rPr>
              <a:t>Students who have IEP/504 plans: </a:t>
            </a:r>
            <a:r>
              <a:rPr lang="en-US" sz="1100" i="1" dirty="0">
                <a:solidFill>
                  <a:srgbClr val="002060"/>
                </a:solidFill>
                <a:latin typeface="Times New Roman"/>
                <a:cs typeface="Times New Roman"/>
              </a:rPr>
              <a:t>05-071Chapt. 33 sec (9)(2)A</a:t>
            </a:r>
            <a:endParaRPr lang="en-US" sz="2400" b="1" spc="-5" dirty="0">
              <a:latin typeface="+mn-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latin typeface="+mn-lt"/>
                <a:cs typeface="Century Gothic"/>
              </a:rPr>
              <a:t>After every three Incidents the IEP/504 team shall meet within 10 school days</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latin typeface="+mn-lt"/>
                <a:cs typeface="Century Gothic"/>
              </a:rPr>
              <a:t>The team will discuss the incident and consider the need for a FBA or BIP or amending an existing one</a:t>
            </a:r>
          </a:p>
          <a:p>
            <a:pPr marL="812165" marR="125095" lvl="1" indent="-342900">
              <a:lnSpc>
                <a:spcPts val="2160"/>
              </a:lnSpc>
              <a:spcBef>
                <a:spcPts val="530"/>
              </a:spcBef>
              <a:buFont typeface="Arial" panose="020B0604020202020204" pitchFamily="34" charset="0"/>
              <a:buChar char="•"/>
              <a:tabLst>
                <a:tab pos="756285" algn="l"/>
                <a:tab pos="756920" algn="l"/>
              </a:tabLst>
            </a:pPr>
            <a:endParaRPr lang="en-US" spc="-5" dirty="0">
              <a:latin typeface="+mn-lt"/>
              <a:cs typeface="Century Gothic"/>
            </a:endParaRPr>
          </a:p>
          <a:p>
            <a:pPr marL="469265" marR="125095" lvl="1">
              <a:lnSpc>
                <a:spcPts val="2160"/>
              </a:lnSpc>
              <a:spcBef>
                <a:spcPts val="530"/>
              </a:spcBef>
              <a:tabLst>
                <a:tab pos="756285" algn="l"/>
                <a:tab pos="756920" algn="l"/>
              </a:tabLst>
            </a:pPr>
            <a:r>
              <a:rPr lang="en-US" sz="2400" b="1" spc="-5" dirty="0">
                <a:solidFill>
                  <a:srgbClr val="000000"/>
                </a:solidFill>
                <a:latin typeface="Georgia"/>
                <a:cs typeface="Times New Roman"/>
              </a:rPr>
              <a:t>For all other students: </a:t>
            </a:r>
            <a:r>
              <a:rPr lang="en-US" sz="1100" i="1" dirty="0">
                <a:solidFill>
                  <a:srgbClr val="002060"/>
                </a:solidFill>
                <a:latin typeface="Times New Roman"/>
                <a:cs typeface="Times New Roman"/>
              </a:rPr>
              <a:t>05-071Chapt. 33 sec (9)(2)B</a:t>
            </a:r>
            <a:endParaRPr lang="en-US" sz="2400" b="1" spc="-5" dirty="0">
              <a:solidFill>
                <a:srgbClr val="000000"/>
              </a:solidFill>
              <a:latin typeface="Georgia"/>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solidFill>
                  <a:srgbClr val="000000"/>
                </a:solidFill>
                <a:latin typeface="Georgia"/>
                <a:cs typeface="Century Gothic"/>
              </a:rPr>
              <a:t>After every three Incidents a team shall meet within 10 school days</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solidFill>
                  <a:srgbClr val="000000"/>
                </a:solidFill>
                <a:latin typeface="Georgia"/>
                <a:cs typeface="Century Gothic"/>
              </a:rPr>
              <a:t>The team shall consist of the parent, an administrator, a teacher of the student, a staff member involved in the incident and other appropriate staff</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solidFill>
                  <a:srgbClr val="000000"/>
                </a:solidFill>
                <a:latin typeface="Georgia"/>
                <a:cs typeface="Century Gothic"/>
              </a:rPr>
              <a:t>The team will consider the appropriateness of a referral to special services</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solidFill>
                  <a:srgbClr val="000000"/>
                </a:solidFill>
                <a:latin typeface="Georgia"/>
                <a:cs typeface="Century Gothic"/>
              </a:rPr>
              <a:t>The need for a FBA or BIP or amending an existing one</a:t>
            </a:r>
          </a:p>
          <a:p>
            <a:pPr marL="469265" marR="125095" lvl="1">
              <a:lnSpc>
                <a:spcPts val="2160"/>
              </a:lnSpc>
              <a:spcBef>
                <a:spcPts val="530"/>
              </a:spcBef>
              <a:tabLst>
                <a:tab pos="756285" algn="l"/>
                <a:tab pos="756920" algn="l"/>
              </a:tabLst>
            </a:pPr>
            <a:endParaRPr lang="en-US" spc="-5" dirty="0">
              <a:solidFill>
                <a:srgbClr val="000000"/>
              </a:solidFill>
              <a:latin typeface="Georgia"/>
              <a:cs typeface="Century Gothic"/>
            </a:endParaRPr>
          </a:p>
          <a:p>
            <a:pPr marL="469265" marR="125095" lvl="1">
              <a:lnSpc>
                <a:spcPts val="2160"/>
              </a:lnSpc>
              <a:spcBef>
                <a:spcPts val="530"/>
              </a:spcBef>
              <a:tabLst>
                <a:tab pos="756285" algn="l"/>
                <a:tab pos="756920" algn="l"/>
              </a:tabLst>
            </a:pPr>
            <a:r>
              <a:rPr lang="en-US" b="1" spc="-5" dirty="0">
                <a:solidFill>
                  <a:srgbClr val="000000"/>
                </a:solidFill>
                <a:latin typeface="Georgia"/>
                <a:cs typeface="Century Gothic"/>
              </a:rPr>
              <a:t>*Schools are not required to hold more than one meeting within any 30-school-day period </a:t>
            </a:r>
            <a:r>
              <a:rPr lang="en-US" sz="1100" i="1" dirty="0">
                <a:solidFill>
                  <a:srgbClr val="002060"/>
                </a:solidFill>
                <a:latin typeface="Times New Roman"/>
                <a:cs typeface="Times New Roman"/>
              </a:rPr>
              <a:t>05-071Chapt. 33 sec (9)2</a:t>
            </a:r>
            <a:endParaRPr lang="en-US" sz="1100" b="1" spc="-5" dirty="0">
              <a:cs typeface="Century Gothic"/>
            </a:endParaRPr>
          </a:p>
          <a:p>
            <a:pPr marL="469265" marR="125095" lvl="1">
              <a:lnSpc>
                <a:spcPts val="2160"/>
              </a:lnSpc>
              <a:spcBef>
                <a:spcPts val="530"/>
              </a:spcBef>
              <a:tabLst>
                <a:tab pos="756285" algn="l"/>
                <a:tab pos="756920" algn="l"/>
              </a:tabLst>
            </a:pPr>
            <a:endParaRPr lang="en-US" b="1" spc="-5" dirty="0">
              <a:solidFill>
                <a:srgbClr val="000000"/>
              </a:solidFill>
              <a:latin typeface="Georgia"/>
              <a:cs typeface="Century Gothic"/>
            </a:endParaRPr>
          </a:p>
          <a:p>
            <a:pPr marL="469265" marR="125095" lvl="1">
              <a:lnSpc>
                <a:spcPts val="2160"/>
              </a:lnSpc>
              <a:spcBef>
                <a:spcPts val="530"/>
              </a:spcBef>
              <a:tabLst>
                <a:tab pos="756285" algn="l"/>
                <a:tab pos="756920" algn="l"/>
              </a:tabLst>
            </a:pPr>
            <a:r>
              <a:rPr lang="en-US" sz="2000" spc="-5" dirty="0">
                <a:latin typeface="+mn-lt"/>
                <a:cs typeface="Century Gothic"/>
              </a:rPr>
              <a:t>				</a:t>
            </a:r>
          </a:p>
        </p:txBody>
      </p:sp>
    </p:spTree>
    <p:extLst>
      <p:ext uri="{BB962C8B-B14F-4D97-AF65-F5344CB8AC3E}">
        <p14:creationId xmlns:p14="http://schemas.microsoft.com/office/powerpoint/2010/main" val="288269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304800" y="0"/>
            <a:ext cx="8686800" cy="1143000"/>
          </a:xfrm>
        </p:spPr>
        <p:txBody>
          <a:bodyPr/>
          <a:lstStyle/>
          <a:p>
            <a:r>
              <a:rPr lang="en-US" sz="3400" u="none">
                <a:latin typeface="+mj-lt"/>
              </a:rPr>
              <a:t>Staff Training &amp; Approved Programs:</a:t>
            </a:r>
          </a:p>
        </p:txBody>
      </p:sp>
      <p:sp>
        <p:nvSpPr>
          <p:cNvPr id="14" name="TextBox 13">
            <a:extLst>
              <a:ext uri="{FF2B5EF4-FFF2-40B4-BE49-F238E27FC236}">
                <a16:creationId xmlns:a16="http://schemas.microsoft.com/office/drawing/2014/main" id="{35536953-453D-4E72-7E9C-80B0D79476D7}"/>
              </a:ext>
            </a:extLst>
          </p:cNvPr>
          <p:cNvSpPr txBox="1"/>
          <p:nvPr/>
        </p:nvSpPr>
        <p:spPr>
          <a:xfrm>
            <a:off x="0" y="914400"/>
            <a:ext cx="8991600" cy="5099666"/>
          </a:xfrm>
          <a:prstGeom prst="rect">
            <a:avLst/>
          </a:prstGeom>
          <a:noFill/>
        </p:spPr>
        <p:txBody>
          <a:bodyPr wrap="square">
            <a:spAutoFit/>
          </a:bodyPr>
          <a:lstStyle/>
          <a:p>
            <a:pPr marL="469265" marR="125095" lvl="1">
              <a:lnSpc>
                <a:spcPts val="2160"/>
              </a:lnSpc>
              <a:spcBef>
                <a:spcPts val="530"/>
              </a:spcBef>
              <a:tabLst>
                <a:tab pos="756285" algn="l"/>
                <a:tab pos="756920" algn="l"/>
              </a:tabLst>
            </a:pPr>
            <a:r>
              <a:rPr lang="en-US" sz="2400" b="1" spc="-5" dirty="0">
                <a:latin typeface="+mn-lt"/>
                <a:cs typeface="Century Gothic"/>
              </a:rPr>
              <a:t>Training for Staff </a:t>
            </a:r>
            <a:r>
              <a:rPr lang="en-US" sz="1100" i="1" dirty="0">
                <a:solidFill>
                  <a:srgbClr val="002060"/>
                </a:solidFill>
                <a:latin typeface="Times New Roman"/>
                <a:cs typeface="Times New Roman"/>
              </a:rPr>
              <a:t>05-071Chapt. 33 sec (12)</a:t>
            </a:r>
            <a:endParaRPr lang="en-US" sz="1100" b="1" spc="-5" dirty="0">
              <a:latin typeface="+mn-lt"/>
              <a:cs typeface="Century Gothic"/>
            </a:endParaRPr>
          </a:p>
          <a:p>
            <a:pPr marL="374650" marR="287655" indent="-285750">
              <a:spcBef>
                <a:spcPts val="0"/>
              </a:spcBef>
              <a:spcAft>
                <a:spcPts val="0"/>
              </a:spcAft>
              <a:buFont typeface="Arial" panose="020B0604020202020204" pitchFamily="34" charset="0"/>
              <a:buChar char="•"/>
            </a:pPr>
            <a:r>
              <a:rPr lang="en-US" sz="1800" dirty="0">
                <a:effectLst/>
                <a:latin typeface="+mn-lt"/>
                <a:ea typeface="Times New Roman" panose="02020603050405020304" pitchFamily="18" charset="0"/>
              </a:rPr>
              <a:t>Dis</a:t>
            </a:r>
            <a:r>
              <a:rPr lang="en-US" dirty="0">
                <a:latin typeface="+mn-lt"/>
                <a:ea typeface="Times New Roman" panose="02020603050405020304" pitchFamily="18" charset="0"/>
              </a:rPr>
              <a:t>tricts</a:t>
            </a:r>
            <a:r>
              <a:rPr lang="en-US" sz="1800" dirty="0">
                <a:effectLst/>
                <a:latin typeface="+mn-lt"/>
                <a:ea typeface="Times New Roman" panose="02020603050405020304" pitchFamily="18" charset="0"/>
              </a:rPr>
              <a:t> shall ensure that a sufficient number of staff, maintain certification in an approved training program. </a:t>
            </a:r>
          </a:p>
          <a:p>
            <a:pPr marL="374650" marR="287655" indent="-285750">
              <a:spcBef>
                <a:spcPts val="0"/>
              </a:spcBef>
              <a:spcAft>
                <a:spcPts val="0"/>
              </a:spcAft>
              <a:buFont typeface="Arial" panose="020B0604020202020204" pitchFamily="34" charset="0"/>
              <a:buChar char="•"/>
            </a:pPr>
            <a:r>
              <a:rPr lang="en-US" sz="1800" dirty="0">
                <a:effectLst/>
                <a:latin typeface="+mn-lt"/>
                <a:ea typeface="Times New Roman" panose="02020603050405020304" pitchFamily="18" charset="0"/>
              </a:rPr>
              <a:t>A list of staff with the required approved training must be made available in each building office, as well as any central office, along with other school-wide emergency procedures and must be updated at least annually.</a:t>
            </a:r>
          </a:p>
          <a:p>
            <a:pPr marL="88900" marR="287655">
              <a:spcBef>
                <a:spcPts val="0"/>
              </a:spcBef>
              <a:spcAft>
                <a:spcPts val="0"/>
              </a:spcAft>
            </a:pPr>
            <a:r>
              <a:rPr lang="en-US" sz="2400" b="1" spc="-5" dirty="0">
                <a:latin typeface="+mn-lt"/>
                <a:cs typeface="Century Gothic"/>
              </a:rPr>
              <a:t>     Approved Programs </a:t>
            </a:r>
            <a:r>
              <a:rPr lang="en-US" sz="1100" i="1" dirty="0">
                <a:solidFill>
                  <a:srgbClr val="002060"/>
                </a:solidFill>
                <a:latin typeface="Times New Roman"/>
                <a:cs typeface="Times New Roman"/>
              </a:rPr>
              <a:t>05-071Chapt. 33 sec (12)</a:t>
            </a:r>
            <a:endParaRPr lang="en-US" sz="1100" dirty="0">
              <a:effectLst/>
              <a:latin typeface="+mn-lt"/>
              <a:ea typeface="Times New Roman" panose="02020603050405020304" pitchFamily="18" charset="0"/>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dirty="0">
                <a:latin typeface="+mn-lt"/>
                <a:cs typeface="Century Gothic"/>
              </a:rPr>
              <a:t>The MDOE maintains a list of approved programs that districts may choose to train staff. All programs include the following core components:</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Non-physical interventions, de-escalation and positive alternatives</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Identification of dangerous behaviors that may indicate the need for intervention</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Simulated experience in administering restraint techniques</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Impacts of restraint and seclusion on a student</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Risks and realities of restraint and seclusion</a:t>
            </a:r>
          </a:p>
          <a:p>
            <a:pPr marL="1269365" marR="125095" lvl="2" indent="-342900">
              <a:lnSpc>
                <a:spcPts val="2160"/>
              </a:lnSpc>
              <a:spcBef>
                <a:spcPts val="530"/>
              </a:spcBef>
              <a:buFont typeface="Courier New" panose="02070309020205020404" pitchFamily="49" charset="0"/>
              <a:buChar char="o"/>
              <a:tabLst>
                <a:tab pos="756285" algn="l"/>
                <a:tab pos="756920" algn="l"/>
              </a:tabLst>
            </a:pPr>
            <a:r>
              <a:rPr lang="en-US" spc="-5" dirty="0">
                <a:latin typeface="+mn-lt"/>
                <a:cs typeface="Century Gothic"/>
              </a:rPr>
              <a:t>Review of staff and student debriefing</a:t>
            </a:r>
          </a:p>
        </p:txBody>
      </p:sp>
    </p:spTree>
    <p:extLst>
      <p:ext uri="{BB962C8B-B14F-4D97-AF65-F5344CB8AC3E}">
        <p14:creationId xmlns:p14="http://schemas.microsoft.com/office/powerpoint/2010/main" val="288326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AEC7D-2559-4D07-8663-F6EE339D43C6}"/>
              </a:ext>
            </a:extLst>
          </p:cNvPr>
          <p:cNvSpPr>
            <a:spLocks noGrp="1"/>
          </p:cNvSpPr>
          <p:nvPr>
            <p:ph type="title"/>
          </p:nvPr>
        </p:nvSpPr>
        <p:spPr>
          <a:xfrm>
            <a:off x="533400" y="632337"/>
            <a:ext cx="2895600" cy="5158863"/>
          </a:xfrm>
          <a:solidFill>
            <a:schemeClr val="accent1">
              <a:lumMod val="75000"/>
            </a:schemeClr>
          </a:solidFill>
        </p:spPr>
        <p:txBody>
          <a:bodyPr>
            <a:normAutofit fontScale="90000"/>
          </a:bodyPr>
          <a:lstStyle/>
          <a:p>
            <a:pPr algn="ctr"/>
            <a:br>
              <a:rPr lang="en-US">
                <a:solidFill>
                  <a:schemeClr val="bg2"/>
                </a:solidFill>
              </a:rPr>
            </a:br>
            <a:br>
              <a:rPr lang="en-US">
                <a:solidFill>
                  <a:schemeClr val="bg2"/>
                </a:solidFill>
              </a:rPr>
            </a:br>
            <a:r>
              <a:rPr lang="en-US" u="none">
                <a:solidFill>
                  <a:schemeClr val="bg2"/>
                </a:solidFill>
              </a:rPr>
              <a:t>Goals For</a:t>
            </a:r>
            <a:br>
              <a:rPr lang="en-US" u="none">
                <a:solidFill>
                  <a:schemeClr val="bg2"/>
                </a:solidFill>
              </a:rPr>
            </a:br>
            <a:r>
              <a:rPr lang="en-US" u="none">
                <a:solidFill>
                  <a:schemeClr val="bg2"/>
                </a:solidFill>
              </a:rPr>
              <a:t>This Training:</a:t>
            </a:r>
            <a:br>
              <a:rPr lang="en-US" u="none">
                <a:solidFill>
                  <a:schemeClr val="bg2"/>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br>
              <a:rPr lang="en-US">
                <a:solidFill>
                  <a:srgbClr val="FFFFFF"/>
                </a:solidFill>
              </a:rPr>
            </a:br>
            <a:endParaRPr lang="en-US">
              <a:solidFill>
                <a:srgbClr val="FFFFFF"/>
              </a:solidFill>
            </a:endParaRPr>
          </a:p>
        </p:txBody>
      </p:sp>
      <p:graphicFrame>
        <p:nvGraphicFramePr>
          <p:cNvPr id="38" name="Text Placeholder 2">
            <a:extLst>
              <a:ext uri="{FF2B5EF4-FFF2-40B4-BE49-F238E27FC236}">
                <a16:creationId xmlns:a16="http://schemas.microsoft.com/office/drawing/2014/main" id="{66EC573C-E9C8-4CBA-9886-8F68768BD758}"/>
              </a:ext>
            </a:extLst>
          </p:cNvPr>
          <p:cNvGraphicFramePr/>
          <p:nvPr>
            <p:extLst>
              <p:ext uri="{D42A27DB-BD31-4B8C-83A1-F6EECF244321}">
                <p14:modId xmlns:p14="http://schemas.microsoft.com/office/powerpoint/2010/main" val="2289826803"/>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2" name="Picture 4">
            <a:extLst>
              <a:ext uri="{FF2B5EF4-FFF2-40B4-BE49-F238E27FC236}">
                <a16:creationId xmlns:a16="http://schemas.microsoft.com/office/drawing/2014/main" id="{EBE8A742-D4F3-40B6-D829-EDB49479213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167640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Question Mark Png - Question Mark Hover Icon PNG Image | Transparent PNG  Free Download on SeekPNG">
            <a:extLst>
              <a:ext uri="{FF2B5EF4-FFF2-40B4-BE49-F238E27FC236}">
                <a16:creationId xmlns:a16="http://schemas.microsoft.com/office/drawing/2014/main" id="{C49205AC-730D-32B1-B94F-BB679ED1B00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14800" y="3657600"/>
            <a:ext cx="496643" cy="512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9454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152400" y="0"/>
            <a:ext cx="9296400" cy="1143000"/>
          </a:xfrm>
        </p:spPr>
        <p:txBody>
          <a:bodyPr/>
          <a:lstStyle/>
          <a:p>
            <a:r>
              <a:rPr lang="en-US" sz="2800" u="none">
                <a:latin typeface="+mj-lt"/>
              </a:rPr>
              <a:t>How we can reduce restraint and seclusion:</a:t>
            </a:r>
          </a:p>
        </p:txBody>
      </p:sp>
      <p:sp>
        <p:nvSpPr>
          <p:cNvPr id="14" name="TextBox 13">
            <a:extLst>
              <a:ext uri="{FF2B5EF4-FFF2-40B4-BE49-F238E27FC236}">
                <a16:creationId xmlns:a16="http://schemas.microsoft.com/office/drawing/2014/main" id="{35536953-453D-4E72-7E9C-80B0D79476D7}"/>
              </a:ext>
            </a:extLst>
          </p:cNvPr>
          <p:cNvSpPr txBox="1"/>
          <p:nvPr/>
        </p:nvSpPr>
        <p:spPr>
          <a:xfrm>
            <a:off x="0" y="914400"/>
            <a:ext cx="8991600" cy="6329938"/>
          </a:xfrm>
          <a:prstGeom prst="rect">
            <a:avLst/>
          </a:prstGeom>
          <a:noFill/>
        </p:spPr>
        <p:txBody>
          <a:bodyPr wrap="square">
            <a:spAutoFit/>
          </a:bodyPr>
          <a:lstStyle/>
          <a:p>
            <a:pPr marL="469265" marR="125095" lvl="1">
              <a:lnSpc>
                <a:spcPts val="2160"/>
              </a:lnSpc>
              <a:spcBef>
                <a:spcPts val="530"/>
              </a:spcBef>
              <a:tabLst>
                <a:tab pos="756285" algn="l"/>
                <a:tab pos="756920" algn="l"/>
              </a:tabLst>
            </a:pPr>
            <a:r>
              <a:rPr lang="en-US" sz="2400" b="1" spc="-5">
                <a:latin typeface="+mn-lt"/>
                <a:cs typeface="Century Gothic"/>
              </a:rPr>
              <a:t>An emergency is too late…</a:t>
            </a:r>
          </a:p>
          <a:p>
            <a:pPr marL="374650" marR="287655" indent="-285750">
              <a:spcBef>
                <a:spcPts val="0"/>
              </a:spcBef>
              <a:spcAft>
                <a:spcPts val="600"/>
              </a:spcAft>
              <a:buFont typeface="Arial" panose="020B0604020202020204" pitchFamily="34" charset="0"/>
              <a:buChar char="•"/>
            </a:pPr>
            <a:r>
              <a:rPr lang="en-US">
                <a:latin typeface="+mn-lt"/>
                <a:ea typeface="Times New Roman" panose="02020603050405020304" pitchFamily="18" charset="0"/>
              </a:rPr>
              <a:t>Research for reducing negative behavior or dysregulated responses shows</a:t>
            </a:r>
            <a:r>
              <a:rPr lang="en-US">
                <a:effectLst/>
                <a:latin typeface="+mn-lt"/>
                <a:ea typeface="Times New Roman" panose="02020603050405020304" pitchFamily="18" charset="0"/>
              </a:rPr>
              <a:t> that intervention needs to occur well before a situation begins to escalate</a:t>
            </a:r>
          </a:p>
          <a:p>
            <a:pPr marL="374650" marR="287655" indent="-285750">
              <a:spcBef>
                <a:spcPts val="0"/>
              </a:spcBef>
              <a:spcAft>
                <a:spcPts val="600"/>
              </a:spcAft>
              <a:buFont typeface="Arial" panose="020B0604020202020204" pitchFamily="34" charset="0"/>
              <a:buChar char="•"/>
            </a:pPr>
            <a:r>
              <a:rPr lang="en-US">
                <a:latin typeface="+mn-lt"/>
                <a:ea typeface="Times New Roman" panose="02020603050405020304" pitchFamily="18" charset="0"/>
              </a:rPr>
              <a:t>Successful interventions are not provided in response to behavior but are part of a whole child approach that can include</a:t>
            </a:r>
          </a:p>
          <a:p>
            <a:pPr marL="831850" marR="287655" lvl="1" indent="-285750">
              <a:spcBef>
                <a:spcPts val="0"/>
              </a:spcBef>
              <a:spcAft>
                <a:spcPts val="600"/>
              </a:spcAft>
              <a:buFont typeface="Courier New" panose="02070309020205020404" pitchFamily="49" charset="0"/>
              <a:buChar char="o"/>
            </a:pPr>
            <a:r>
              <a:rPr lang="en-US" sz="1600">
                <a:latin typeface="+mn-lt"/>
                <a:ea typeface="Times New Roman" panose="02020603050405020304" pitchFamily="18" charset="0"/>
              </a:rPr>
              <a:t>Whole school approaches that foster safe and connected school cultures</a:t>
            </a:r>
          </a:p>
          <a:p>
            <a:pPr marL="831850" marR="287655" lvl="1" indent="-285750">
              <a:spcBef>
                <a:spcPts val="0"/>
              </a:spcBef>
              <a:spcAft>
                <a:spcPts val="600"/>
              </a:spcAft>
              <a:buFont typeface="Courier New" panose="02070309020205020404" pitchFamily="49" charset="0"/>
              <a:buChar char="o"/>
            </a:pPr>
            <a:r>
              <a:rPr lang="en-US" sz="1600">
                <a:latin typeface="+mn-lt"/>
                <a:ea typeface="Times New Roman" panose="02020603050405020304" pitchFamily="18" charset="0"/>
              </a:rPr>
              <a:t>Incorporate trauma informed trainings for all staff that include neurological response and developmental impacts</a:t>
            </a:r>
          </a:p>
          <a:p>
            <a:pPr marL="831850" marR="287655" lvl="1" indent="-285750">
              <a:spcBef>
                <a:spcPts val="0"/>
              </a:spcBef>
              <a:spcAft>
                <a:spcPts val="600"/>
              </a:spcAft>
              <a:buFont typeface="Courier New" panose="02070309020205020404" pitchFamily="49" charset="0"/>
              <a:buChar char="o"/>
            </a:pPr>
            <a:r>
              <a:rPr lang="en-US" sz="1600">
                <a:latin typeface="+mn-lt"/>
                <a:ea typeface="Times New Roman" panose="02020603050405020304" pitchFamily="18" charset="0"/>
              </a:rPr>
              <a:t>Systems to increase student inclusion in general education classes through staff training and support</a:t>
            </a:r>
          </a:p>
          <a:p>
            <a:pPr marL="831850" marR="287655" lvl="1" indent="-285750">
              <a:spcBef>
                <a:spcPts val="0"/>
              </a:spcBef>
              <a:spcAft>
                <a:spcPts val="600"/>
              </a:spcAft>
              <a:buFont typeface="Courier New" panose="02070309020205020404" pitchFamily="49" charset="0"/>
              <a:buChar char="o"/>
            </a:pPr>
            <a:r>
              <a:rPr lang="en-US" sz="1600">
                <a:latin typeface="+mn-lt"/>
                <a:ea typeface="Times New Roman" panose="02020603050405020304" pitchFamily="18" charset="0"/>
              </a:rPr>
              <a:t>Relational based approaches for collaboratively working with students to support the learning of emotional regulation skills</a:t>
            </a:r>
          </a:p>
          <a:p>
            <a:pPr marL="831850" marR="287655" lvl="1" indent="-285750">
              <a:spcBef>
                <a:spcPts val="0"/>
              </a:spcBef>
              <a:spcAft>
                <a:spcPts val="600"/>
              </a:spcAft>
              <a:buFont typeface="Courier New" panose="02070309020205020404" pitchFamily="49" charset="0"/>
              <a:buChar char="o"/>
            </a:pPr>
            <a:r>
              <a:rPr lang="en-US" sz="1600">
                <a:latin typeface="+mn-lt"/>
                <a:ea typeface="Times New Roman" panose="02020603050405020304" pitchFamily="18" charset="0"/>
              </a:rPr>
              <a:t>Shift from a punitive discipline to a restorative model where students are held accountable by their community rather than being removed from it</a:t>
            </a:r>
          </a:p>
          <a:p>
            <a:pPr marL="374650" marR="287655" indent="-285750">
              <a:spcBef>
                <a:spcPts val="0"/>
              </a:spcBef>
              <a:spcAft>
                <a:spcPts val="600"/>
              </a:spcAft>
              <a:buFont typeface="Arial" panose="020B0604020202020204" pitchFamily="34" charset="0"/>
              <a:buChar char="•"/>
            </a:pPr>
            <a:r>
              <a:rPr lang="en-US">
                <a:latin typeface="+mn-lt"/>
                <a:ea typeface="Times New Roman" panose="02020603050405020304" pitchFamily="18" charset="0"/>
              </a:rPr>
              <a:t>Research shows that just by having a genuine, connected relationship with a student, can significantly reduce dysregulated behavior and increase student engagement and success</a:t>
            </a:r>
          </a:p>
          <a:p>
            <a:pPr marL="2660650" marR="287655" lvl="5" indent="-285750">
              <a:spcAft>
                <a:spcPts val="600"/>
              </a:spcAft>
              <a:buFont typeface="Arial" panose="020B0604020202020204" pitchFamily="34" charset="0"/>
              <a:buChar char="•"/>
            </a:pPr>
            <a:r>
              <a:rPr lang="en-US">
                <a:latin typeface="+mn-lt"/>
                <a:ea typeface="Times New Roman" panose="02020603050405020304" pitchFamily="18" charset="0"/>
              </a:rPr>
              <a:t>We have schools in Maine that have reduced their use of restraint and seclusion through intentionally incorporating best-practice strategies. </a:t>
            </a:r>
            <a:endParaRPr lang="en-US">
              <a:effectLst/>
              <a:latin typeface="+mn-lt"/>
              <a:ea typeface="Times New Roman" panose="02020603050405020304" pitchFamily="18" charset="0"/>
            </a:endParaRPr>
          </a:p>
          <a:p>
            <a:pPr marL="374650" marR="287655" indent="-285750">
              <a:spcBef>
                <a:spcPts val="0"/>
              </a:spcBef>
              <a:spcAft>
                <a:spcPts val="0"/>
              </a:spcAft>
              <a:buFont typeface="Arial" panose="020B0604020202020204" pitchFamily="34" charset="0"/>
              <a:buChar char="•"/>
            </a:pPr>
            <a:endParaRPr lang="en-US" spc="-5">
              <a:latin typeface="+mn-lt"/>
              <a:cs typeface="Century Gothic"/>
            </a:endParaRPr>
          </a:p>
        </p:txBody>
      </p:sp>
    </p:spTree>
    <p:extLst>
      <p:ext uri="{BB962C8B-B14F-4D97-AF65-F5344CB8AC3E}">
        <p14:creationId xmlns:p14="http://schemas.microsoft.com/office/powerpoint/2010/main" val="155231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457200" y="0"/>
            <a:ext cx="8229600" cy="1143000"/>
          </a:xfrm>
        </p:spPr>
        <p:txBody>
          <a:bodyPr/>
          <a:lstStyle/>
          <a:p>
            <a:r>
              <a:rPr lang="en-US" u="none">
                <a:latin typeface="+mj-lt"/>
              </a:rPr>
              <a:t>Take Aways:</a:t>
            </a:r>
          </a:p>
        </p:txBody>
      </p:sp>
      <p:sp>
        <p:nvSpPr>
          <p:cNvPr id="14" name="TextBox 13">
            <a:extLst>
              <a:ext uri="{FF2B5EF4-FFF2-40B4-BE49-F238E27FC236}">
                <a16:creationId xmlns:a16="http://schemas.microsoft.com/office/drawing/2014/main" id="{35536953-453D-4E72-7E9C-80B0D79476D7}"/>
              </a:ext>
            </a:extLst>
          </p:cNvPr>
          <p:cNvSpPr txBox="1"/>
          <p:nvPr/>
        </p:nvSpPr>
        <p:spPr>
          <a:xfrm>
            <a:off x="-152400" y="868972"/>
            <a:ext cx="8991600" cy="4760278"/>
          </a:xfrm>
          <a:prstGeom prst="rect">
            <a:avLst/>
          </a:prstGeom>
          <a:noFill/>
        </p:spPr>
        <p:txBody>
          <a:bodyPr wrap="square">
            <a:spAutoFit/>
          </a:bodyPr>
          <a:lstStyle/>
          <a:p>
            <a:pPr marL="812165" marR="125095" lvl="1" indent="-342900">
              <a:lnSpc>
                <a:spcPts val="2000"/>
              </a:lnSpc>
              <a:spcBef>
                <a:spcPts val="530"/>
              </a:spcBef>
              <a:spcAft>
                <a:spcPts val="1200"/>
              </a:spcAft>
              <a:buFont typeface="Arial" panose="020B0604020202020204" pitchFamily="34" charset="0"/>
              <a:buChar char="•"/>
              <a:tabLst>
                <a:tab pos="756285" algn="l"/>
                <a:tab pos="756920" algn="l"/>
              </a:tabLst>
            </a:pPr>
            <a:r>
              <a:rPr lang="en-US" sz="2000" spc="-5" dirty="0">
                <a:latin typeface="+mn-lt"/>
                <a:cs typeface="Century Gothic"/>
              </a:rPr>
              <a:t>The Chapter 33 Rule outlines how restraint and seclusion is to be used in schools and is in line with state law 20-A MRSA §4014. </a:t>
            </a:r>
          </a:p>
          <a:p>
            <a:pPr marL="812165" marR="125095" lvl="1" indent="-342900">
              <a:lnSpc>
                <a:spcPts val="2000"/>
              </a:lnSpc>
              <a:spcBef>
                <a:spcPts val="530"/>
              </a:spcBef>
              <a:spcAft>
                <a:spcPts val="1200"/>
              </a:spcAft>
              <a:buFont typeface="Arial" panose="020B0604020202020204" pitchFamily="34" charset="0"/>
              <a:buChar char="•"/>
              <a:tabLst>
                <a:tab pos="756285" algn="l"/>
                <a:tab pos="756920" algn="l"/>
              </a:tabLst>
            </a:pPr>
            <a:r>
              <a:rPr lang="en-US" sz="2000" spc="-5" dirty="0">
                <a:latin typeface="+mn-lt"/>
                <a:cs typeface="Century Gothic"/>
              </a:rPr>
              <a:t>Due to the risks of injury and negative impacts, restraint and seclusion are only used as </a:t>
            </a:r>
            <a:r>
              <a:rPr lang="en-US" sz="2000" u="sng" spc="-5" dirty="0">
                <a:latin typeface="+mn-lt"/>
                <a:cs typeface="Century Gothic"/>
              </a:rPr>
              <a:t>emergency interventions.</a:t>
            </a:r>
          </a:p>
          <a:p>
            <a:pPr marL="812165" marR="125095" lvl="1" indent="-342900">
              <a:lnSpc>
                <a:spcPts val="2000"/>
              </a:lnSpc>
              <a:spcBef>
                <a:spcPts val="530"/>
              </a:spcBef>
              <a:spcAft>
                <a:spcPts val="1200"/>
              </a:spcAft>
              <a:buFont typeface="Arial" panose="020B0604020202020204" pitchFamily="34" charset="0"/>
              <a:buChar char="•"/>
              <a:tabLst>
                <a:tab pos="756285" algn="l"/>
                <a:tab pos="756920" algn="l"/>
              </a:tabLst>
            </a:pPr>
            <a:r>
              <a:rPr lang="en-US" sz="2000" spc="-5" dirty="0">
                <a:latin typeface="+mn-lt"/>
                <a:cs typeface="Century Gothic"/>
              </a:rPr>
              <a:t>Restraint and seclusion are not used to punish, threaten, control challenging behavior or prevent property damage</a:t>
            </a:r>
          </a:p>
          <a:p>
            <a:pPr marL="812165" marR="125095" lvl="1" indent="-342900">
              <a:lnSpc>
                <a:spcPts val="2000"/>
              </a:lnSpc>
              <a:spcBef>
                <a:spcPts val="530"/>
              </a:spcBef>
              <a:spcAft>
                <a:spcPts val="1200"/>
              </a:spcAft>
              <a:buFont typeface="Arial" panose="020B0604020202020204" pitchFamily="34" charset="0"/>
              <a:buChar char="•"/>
              <a:tabLst>
                <a:tab pos="756285" algn="l"/>
                <a:tab pos="756920" algn="l"/>
              </a:tabLst>
            </a:pPr>
            <a:r>
              <a:rPr lang="en-US" sz="2000" spc="-5" dirty="0">
                <a:latin typeface="+mn-lt"/>
                <a:cs typeface="Century Gothic"/>
              </a:rPr>
              <a:t>Chapter 33 Rule provides guidelines for documenting, reporting and debriefing incidents where restraint and/or seclusion were used</a:t>
            </a:r>
          </a:p>
          <a:p>
            <a:pPr marL="812165" marR="125095" lvl="1" indent="-342900">
              <a:lnSpc>
                <a:spcPts val="2000"/>
              </a:lnSpc>
              <a:spcBef>
                <a:spcPts val="530"/>
              </a:spcBef>
              <a:spcAft>
                <a:spcPts val="1200"/>
              </a:spcAft>
              <a:buFont typeface="Arial" panose="020B0604020202020204" pitchFamily="34" charset="0"/>
              <a:buChar char="•"/>
              <a:tabLst>
                <a:tab pos="756285" algn="l"/>
                <a:tab pos="756920" algn="l"/>
              </a:tabLst>
            </a:pPr>
            <a:r>
              <a:rPr lang="en-US" sz="2000" spc="-5" dirty="0">
                <a:latin typeface="+mn-lt"/>
                <a:cs typeface="Century Gothic"/>
              </a:rPr>
              <a:t>Reducing the use of restraint and seclusion can be achieved through prevention and trauma informed relational approaches</a:t>
            </a:r>
          </a:p>
          <a:p>
            <a:pPr marL="1726565" marR="125095" lvl="3" indent="-342900">
              <a:lnSpc>
                <a:spcPts val="2000"/>
              </a:lnSpc>
              <a:spcBef>
                <a:spcPts val="530"/>
              </a:spcBef>
              <a:spcAft>
                <a:spcPts val="1200"/>
              </a:spcAft>
              <a:buFont typeface="Arial" panose="020B0604020202020204" pitchFamily="34" charset="0"/>
              <a:buChar char="•"/>
              <a:tabLst>
                <a:tab pos="756285" algn="l"/>
                <a:tab pos="756920" algn="l"/>
              </a:tabLst>
            </a:pPr>
            <a:r>
              <a:rPr lang="en-US" sz="2000" spc="-5" dirty="0">
                <a:latin typeface="+mn-lt"/>
                <a:cs typeface="Century Gothic"/>
              </a:rPr>
              <a:t>Your administrator will review any additional local policies and procedures related to Chapter 33 Rule</a:t>
            </a:r>
          </a:p>
          <a:p>
            <a:pPr marL="812165" marR="125095" lvl="1" indent="-342900">
              <a:lnSpc>
                <a:spcPts val="2160"/>
              </a:lnSpc>
              <a:spcBef>
                <a:spcPts val="530"/>
              </a:spcBef>
              <a:spcAft>
                <a:spcPts val="1200"/>
              </a:spcAft>
              <a:buFont typeface="Arial" panose="020B0604020202020204" pitchFamily="34" charset="0"/>
              <a:buChar char="•"/>
              <a:tabLst>
                <a:tab pos="756285" algn="l"/>
                <a:tab pos="756920" algn="l"/>
              </a:tabLst>
            </a:pPr>
            <a:endParaRPr lang="en-US" sz="2000" spc="-5" dirty="0">
              <a:latin typeface="+mj-lt"/>
              <a:cs typeface="Century Gothic"/>
            </a:endParaRPr>
          </a:p>
        </p:txBody>
      </p:sp>
    </p:spTree>
    <p:extLst>
      <p:ext uri="{BB962C8B-B14F-4D97-AF65-F5344CB8AC3E}">
        <p14:creationId xmlns:p14="http://schemas.microsoft.com/office/powerpoint/2010/main" val="99401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457200" y="0"/>
            <a:ext cx="8229600" cy="1447800"/>
          </a:xfrm>
        </p:spPr>
        <p:txBody>
          <a:bodyPr/>
          <a:lstStyle/>
          <a:p>
            <a:r>
              <a:rPr lang="en-US" sz="6000" u="none">
                <a:latin typeface="+mj-lt"/>
              </a:rPr>
              <a:t>Thank You!</a:t>
            </a:r>
          </a:p>
        </p:txBody>
      </p:sp>
      <p:sp>
        <p:nvSpPr>
          <p:cNvPr id="14" name="TextBox 13">
            <a:extLst>
              <a:ext uri="{FF2B5EF4-FFF2-40B4-BE49-F238E27FC236}">
                <a16:creationId xmlns:a16="http://schemas.microsoft.com/office/drawing/2014/main" id="{35536953-453D-4E72-7E9C-80B0D79476D7}"/>
              </a:ext>
            </a:extLst>
          </p:cNvPr>
          <p:cNvSpPr txBox="1"/>
          <p:nvPr/>
        </p:nvSpPr>
        <p:spPr>
          <a:xfrm>
            <a:off x="0" y="1447800"/>
            <a:ext cx="8991600" cy="3272691"/>
          </a:xfrm>
          <a:prstGeom prst="rect">
            <a:avLst/>
          </a:prstGeom>
          <a:noFill/>
        </p:spPr>
        <p:txBody>
          <a:bodyPr wrap="square">
            <a:spAutoFit/>
          </a:bodyPr>
          <a:lstStyle/>
          <a:p>
            <a:pPr marL="469265" marR="125095" lvl="1">
              <a:lnSpc>
                <a:spcPct val="150000"/>
              </a:lnSpc>
              <a:spcBef>
                <a:spcPts val="530"/>
              </a:spcBef>
              <a:tabLst>
                <a:tab pos="756285" algn="l"/>
                <a:tab pos="756920" algn="l"/>
              </a:tabLst>
            </a:pPr>
            <a:r>
              <a:rPr lang="en-US" sz="2400" b="1" spc="-5">
                <a:latin typeface="+mn-lt"/>
                <a:cs typeface="Century Gothic"/>
              </a:rPr>
              <a:t>With great appreciation, for all the </a:t>
            </a:r>
          </a:p>
          <a:p>
            <a:pPr marL="469265" marR="125095" lvl="1">
              <a:lnSpc>
                <a:spcPct val="150000"/>
              </a:lnSpc>
              <a:spcBef>
                <a:spcPts val="530"/>
              </a:spcBef>
              <a:tabLst>
                <a:tab pos="756285" algn="l"/>
                <a:tab pos="756920" algn="l"/>
              </a:tabLst>
            </a:pPr>
            <a:r>
              <a:rPr lang="en-US" sz="2400" b="1" spc="-5">
                <a:latin typeface="+mn-lt"/>
                <a:cs typeface="Century Gothic"/>
              </a:rPr>
              <a:t>work you do to create a learning environment where students can excel, we at the MDOE thank you for supporting Maine students, their families and your community.</a:t>
            </a:r>
          </a:p>
          <a:p>
            <a:pPr marL="469265" marR="125095" lvl="1">
              <a:lnSpc>
                <a:spcPts val="2160"/>
              </a:lnSpc>
              <a:spcBef>
                <a:spcPts val="530"/>
              </a:spcBef>
              <a:tabLst>
                <a:tab pos="756285" algn="l"/>
                <a:tab pos="756920" algn="l"/>
              </a:tabLst>
            </a:pPr>
            <a:r>
              <a:rPr lang="en-US" sz="2000" spc="-5">
                <a:latin typeface="+mj-lt"/>
                <a:cs typeface="Century Gothic"/>
              </a:rPr>
              <a:t>				</a:t>
            </a:r>
          </a:p>
        </p:txBody>
      </p:sp>
    </p:spTree>
    <p:extLst>
      <p:ext uri="{BB962C8B-B14F-4D97-AF65-F5344CB8AC3E}">
        <p14:creationId xmlns:p14="http://schemas.microsoft.com/office/powerpoint/2010/main" val="4289869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52083E8-7154-1410-B2C4-CAE5A8246637}"/>
              </a:ext>
            </a:extLst>
          </p:cNvPr>
          <p:cNvSpPr>
            <a:spLocks noGrp="1"/>
          </p:cNvSpPr>
          <p:nvPr>
            <p:ph type="title"/>
          </p:nvPr>
        </p:nvSpPr>
        <p:spPr>
          <a:xfrm>
            <a:off x="457200" y="0"/>
            <a:ext cx="8229600" cy="1143000"/>
          </a:xfrm>
        </p:spPr>
        <p:txBody>
          <a:bodyPr/>
          <a:lstStyle/>
          <a:p>
            <a:r>
              <a:rPr lang="en-US" u="none">
                <a:latin typeface="+mj-lt"/>
              </a:rPr>
              <a:t>Resources:</a:t>
            </a:r>
          </a:p>
        </p:txBody>
      </p:sp>
      <p:sp>
        <p:nvSpPr>
          <p:cNvPr id="14" name="TextBox 13">
            <a:extLst>
              <a:ext uri="{FF2B5EF4-FFF2-40B4-BE49-F238E27FC236}">
                <a16:creationId xmlns:a16="http://schemas.microsoft.com/office/drawing/2014/main" id="{35536953-453D-4E72-7E9C-80B0D79476D7}"/>
              </a:ext>
            </a:extLst>
          </p:cNvPr>
          <p:cNvSpPr txBox="1"/>
          <p:nvPr/>
        </p:nvSpPr>
        <p:spPr>
          <a:xfrm>
            <a:off x="-89210" y="903249"/>
            <a:ext cx="8991600" cy="5850319"/>
          </a:xfrm>
          <a:prstGeom prst="rect">
            <a:avLst/>
          </a:prstGeom>
          <a:noFill/>
        </p:spPr>
        <p:txBody>
          <a:bodyPr wrap="square">
            <a:spAutoFit/>
          </a:bodyPr>
          <a:lstStyle/>
          <a:p>
            <a:pPr marL="469265" marR="125095" lvl="1">
              <a:lnSpc>
                <a:spcPts val="2160"/>
              </a:lnSpc>
              <a:spcBef>
                <a:spcPts val="530"/>
              </a:spcBef>
              <a:tabLst>
                <a:tab pos="756285" algn="l"/>
                <a:tab pos="756920" algn="l"/>
              </a:tabLst>
            </a:pPr>
            <a:r>
              <a:rPr lang="en-US" sz="2000" b="1" spc="-5">
                <a:latin typeface="+mj-lt"/>
                <a:cs typeface="Century Gothic"/>
              </a:rPr>
              <a:t>Maine Dept. of Education Webpage</a:t>
            </a:r>
          </a:p>
          <a:p>
            <a:pPr marL="469265" marR="125095" lvl="1">
              <a:lnSpc>
                <a:spcPts val="2160"/>
              </a:lnSpc>
              <a:spcBef>
                <a:spcPts val="530"/>
              </a:spcBef>
              <a:tabLst>
                <a:tab pos="756285" algn="l"/>
                <a:tab pos="756920" algn="l"/>
              </a:tabLst>
            </a:pPr>
            <a:r>
              <a:rPr lang="en-US" spc="-5">
                <a:latin typeface="+mj-lt"/>
                <a:cs typeface="Century Gothic"/>
                <a:hlinkClick r:id="rId2"/>
              </a:rPr>
              <a:t>https://www.maine.gov/doe/schools/safeschools/restraint</a:t>
            </a:r>
            <a:endParaRPr lang="en-US" spc="-5">
              <a:latin typeface="+mj-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a:latin typeface="+mj-lt"/>
                <a:cs typeface="Century Gothic"/>
              </a:rPr>
              <a:t>Statue and Chapter 33 information</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a:latin typeface="+mj-lt"/>
                <a:cs typeface="Century Gothic"/>
              </a:rPr>
              <a:t>List of approved training programs</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a:latin typeface="+mj-lt"/>
                <a:cs typeface="Century Gothic"/>
              </a:rPr>
              <a:t>Rule guidance, trainings and resources</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a:latin typeface="+mj-lt"/>
                <a:cs typeface="Century Gothic"/>
                <a:hlinkClick r:id="rId3"/>
              </a:rPr>
              <a:t>Reducing restraint and seclusion in schools initiative</a:t>
            </a:r>
            <a:endParaRPr lang="en-US" spc="-5">
              <a:latin typeface="+mj-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endParaRPr lang="en-US" sz="2400" spc="-5">
              <a:latin typeface="+mj-lt"/>
              <a:cs typeface="Century Gothic"/>
            </a:endParaRPr>
          </a:p>
          <a:p>
            <a:pPr marL="469265" marR="125095" lvl="1">
              <a:lnSpc>
                <a:spcPts val="2160"/>
              </a:lnSpc>
              <a:spcBef>
                <a:spcPts val="530"/>
              </a:spcBef>
              <a:tabLst>
                <a:tab pos="756285" algn="l"/>
                <a:tab pos="756920" algn="l"/>
              </a:tabLst>
            </a:pPr>
            <a:r>
              <a:rPr lang="en-US" sz="2000" b="1" spc="-5">
                <a:latin typeface="+mj-lt"/>
                <a:cs typeface="Century Gothic"/>
              </a:rPr>
              <a:t>United States Dept. of Education Webpage</a:t>
            </a:r>
          </a:p>
          <a:p>
            <a:pPr marL="469265" marR="125095" lvl="1">
              <a:lnSpc>
                <a:spcPts val="2160"/>
              </a:lnSpc>
              <a:spcBef>
                <a:spcPts val="530"/>
              </a:spcBef>
              <a:tabLst>
                <a:tab pos="756285" algn="l"/>
                <a:tab pos="756920" algn="l"/>
              </a:tabLst>
            </a:pPr>
            <a:r>
              <a:rPr lang="en-US" spc="-5">
                <a:latin typeface="+mj-lt"/>
                <a:cs typeface="Century Gothic"/>
                <a:hlinkClick r:id="rId4"/>
              </a:rPr>
              <a:t>https://www2.ed.gov/policy/seclusion/index.html</a:t>
            </a:r>
            <a:endParaRPr lang="en-US" spc="-5">
              <a:latin typeface="+mj-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a:latin typeface="+mj-lt"/>
                <a:cs typeface="Century Gothic"/>
              </a:rPr>
              <a:t>Publications and research</a:t>
            </a: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a:latin typeface="+mj-lt"/>
                <a:cs typeface="Century Gothic"/>
                <a:hlinkClick r:id="rId5"/>
              </a:rPr>
              <a:t>Resource document</a:t>
            </a:r>
            <a:endParaRPr lang="en-US" spc="-5">
              <a:latin typeface="+mj-lt"/>
              <a:cs typeface="Century Gothic"/>
            </a:endParaRPr>
          </a:p>
          <a:p>
            <a:pPr marL="812165" marR="125095" lvl="1" indent="-342900">
              <a:lnSpc>
                <a:spcPts val="2160"/>
              </a:lnSpc>
              <a:spcBef>
                <a:spcPts val="530"/>
              </a:spcBef>
              <a:buFont typeface="Arial" panose="020B0604020202020204" pitchFamily="34" charset="0"/>
              <a:buChar char="•"/>
              <a:tabLst>
                <a:tab pos="756285" algn="l"/>
                <a:tab pos="756920" algn="l"/>
              </a:tabLst>
            </a:pPr>
            <a:r>
              <a:rPr lang="en-US" spc="-5">
                <a:latin typeface="+mj-lt"/>
                <a:cs typeface="Century Gothic"/>
              </a:rPr>
              <a:t>Federal policy</a:t>
            </a:r>
          </a:p>
          <a:p>
            <a:pPr marL="469265" marR="125095" lvl="1">
              <a:lnSpc>
                <a:spcPts val="2160"/>
              </a:lnSpc>
              <a:spcBef>
                <a:spcPts val="530"/>
              </a:spcBef>
              <a:tabLst>
                <a:tab pos="756285" algn="l"/>
                <a:tab pos="756920" algn="l"/>
              </a:tabLst>
            </a:pPr>
            <a:endParaRPr lang="en-US" sz="2000" spc="-5">
              <a:latin typeface="+mj-lt"/>
              <a:cs typeface="Century Gothic"/>
            </a:endParaRPr>
          </a:p>
          <a:p>
            <a:pPr marL="469265" marR="125095" lvl="1">
              <a:lnSpc>
                <a:spcPts val="2160"/>
              </a:lnSpc>
              <a:spcBef>
                <a:spcPts val="530"/>
              </a:spcBef>
              <a:tabLst>
                <a:tab pos="756285" algn="l"/>
                <a:tab pos="756920" algn="l"/>
              </a:tabLst>
            </a:pPr>
            <a:r>
              <a:rPr lang="en-US" sz="2000" b="1">
                <a:latin typeface="+mj-lt"/>
              </a:rPr>
              <a:t>				       Statute Link</a:t>
            </a:r>
          </a:p>
          <a:p>
            <a:pPr marL="2640965" marR="125095" lvl="5" indent="-342900">
              <a:lnSpc>
                <a:spcPts val="2160"/>
              </a:lnSpc>
              <a:spcBef>
                <a:spcPts val="530"/>
              </a:spcBef>
              <a:buFont typeface="Arial" panose="020B0604020202020204" pitchFamily="34" charset="0"/>
              <a:buChar char="•"/>
              <a:tabLst>
                <a:tab pos="756285" algn="l"/>
                <a:tab pos="756920" algn="l"/>
              </a:tabLst>
            </a:pPr>
            <a:r>
              <a:rPr lang="en-US" sz="2000">
                <a:latin typeface="+mj-lt"/>
                <a:hlinkClick r:id="rId6"/>
              </a:rPr>
              <a:t>20-A MRSA </a:t>
            </a:r>
            <a:r>
              <a:rPr lang="en-US" sz="2000" i="0">
                <a:solidFill>
                  <a:srgbClr val="000000"/>
                </a:solidFill>
                <a:effectLst/>
                <a:latin typeface="+mj-lt"/>
                <a:hlinkClick r:id="rId6"/>
              </a:rPr>
              <a:t>§4014. Use of seclusion and physical restraint</a:t>
            </a:r>
            <a:endParaRPr lang="en-US" sz="2000" i="0">
              <a:solidFill>
                <a:srgbClr val="000000"/>
              </a:solidFill>
              <a:effectLst/>
              <a:latin typeface="+mj-lt"/>
            </a:endParaRPr>
          </a:p>
          <a:p>
            <a:pPr marL="469265" marR="125095" lvl="1">
              <a:lnSpc>
                <a:spcPts val="2160"/>
              </a:lnSpc>
              <a:spcBef>
                <a:spcPts val="530"/>
              </a:spcBef>
              <a:tabLst>
                <a:tab pos="756285" algn="l"/>
                <a:tab pos="756920" algn="l"/>
              </a:tabLst>
            </a:pPr>
            <a:endParaRPr lang="en-US" sz="2000" spc="-5">
              <a:latin typeface="+mj-lt"/>
              <a:cs typeface="Century Gothic"/>
            </a:endParaRPr>
          </a:p>
        </p:txBody>
      </p:sp>
    </p:spTree>
    <p:extLst>
      <p:ext uri="{BB962C8B-B14F-4D97-AF65-F5344CB8AC3E}">
        <p14:creationId xmlns:p14="http://schemas.microsoft.com/office/powerpoint/2010/main" val="2359592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2F14-A616-92FE-44D5-D0AC0E559523}"/>
              </a:ext>
            </a:extLst>
          </p:cNvPr>
          <p:cNvSpPr>
            <a:spLocks noGrp="1"/>
          </p:cNvSpPr>
          <p:nvPr>
            <p:ph type="title"/>
          </p:nvPr>
        </p:nvSpPr>
        <p:spPr/>
        <p:txBody>
          <a:bodyPr/>
          <a:lstStyle/>
          <a:p>
            <a:r>
              <a:rPr lang="en-US" u="none" dirty="0">
                <a:latin typeface="+mj-lt"/>
              </a:rPr>
              <a:t>What is Chapter 33??</a:t>
            </a:r>
          </a:p>
        </p:txBody>
      </p:sp>
      <p:sp>
        <p:nvSpPr>
          <p:cNvPr id="3" name="Content Placeholder 2">
            <a:extLst>
              <a:ext uri="{FF2B5EF4-FFF2-40B4-BE49-F238E27FC236}">
                <a16:creationId xmlns:a16="http://schemas.microsoft.com/office/drawing/2014/main" id="{8F2F880F-72FC-A112-AC41-E53784EFAF9D}"/>
              </a:ext>
            </a:extLst>
          </p:cNvPr>
          <p:cNvSpPr>
            <a:spLocks noGrp="1"/>
          </p:cNvSpPr>
          <p:nvPr>
            <p:ph idx="1"/>
          </p:nvPr>
        </p:nvSpPr>
        <p:spPr>
          <a:xfrm>
            <a:off x="457200" y="1600200"/>
            <a:ext cx="8229600" cy="5257800"/>
          </a:xfrm>
        </p:spPr>
        <p:txBody>
          <a:bodyPr/>
          <a:lstStyle/>
          <a:p>
            <a:r>
              <a:rPr lang="en-US" sz="2400" dirty="0">
                <a:latin typeface="+mj-lt"/>
                <a:cs typeface="Times New Roman"/>
              </a:rPr>
              <a:t>Maine laws consist of Statute</a:t>
            </a:r>
            <a:endParaRPr lang="en-US" sz="2400" dirty="0">
              <a:latin typeface="+mj-lt"/>
            </a:endParaRPr>
          </a:p>
          <a:p>
            <a:pPr marL="0" indent="0">
              <a:buNone/>
            </a:pPr>
            <a:endParaRPr lang="en-US" sz="800" dirty="0">
              <a:latin typeface="+mj-lt"/>
            </a:endParaRPr>
          </a:p>
          <a:p>
            <a:pPr lvl="1">
              <a:buFont typeface="Courier New" panose="02070309020205020404" pitchFamily="49" charset="0"/>
              <a:buChar char="o"/>
            </a:pPr>
            <a:r>
              <a:rPr lang="en-US" sz="2000" dirty="0">
                <a:latin typeface="+mj-lt"/>
                <a:cs typeface="Times New Roman"/>
              </a:rPr>
              <a:t>Maine Statute</a:t>
            </a:r>
            <a:endParaRPr lang="en-US" sz="2000" dirty="0">
              <a:latin typeface="+mj-lt"/>
              <a:cs typeface="Times New Roman"/>
              <a:hlinkClick r:id="rId2"/>
            </a:endParaRPr>
          </a:p>
          <a:p>
            <a:pPr lvl="2">
              <a:buFont typeface="Wingdings" panose="05000000000000000000" pitchFamily="2" charset="2"/>
              <a:buChar char="§"/>
            </a:pPr>
            <a:r>
              <a:rPr lang="en-US" sz="1600" dirty="0">
                <a:latin typeface="+mj-lt"/>
                <a:cs typeface="Times New Roman"/>
              </a:rPr>
              <a:t>Statute is cited under</a:t>
            </a:r>
          </a:p>
          <a:p>
            <a:pPr lvl="3">
              <a:buFont typeface="Wingdings" panose="05000000000000000000" pitchFamily="2" charset="2"/>
              <a:buChar char="§"/>
            </a:pPr>
            <a:r>
              <a:rPr lang="en-US" sz="1600" dirty="0">
                <a:latin typeface="+mj-lt"/>
                <a:cs typeface="Times New Roman"/>
              </a:rPr>
              <a:t>Title: 20-A is education</a:t>
            </a:r>
          </a:p>
          <a:p>
            <a:pPr lvl="3">
              <a:buFont typeface="Wingdings" panose="05000000000000000000" pitchFamily="2" charset="2"/>
              <a:buChar char="§"/>
            </a:pPr>
            <a:r>
              <a:rPr lang="en-US" sz="1600" dirty="0">
                <a:latin typeface="+mj-lt"/>
                <a:cs typeface="Times New Roman"/>
              </a:rPr>
              <a:t>State Statute symbol (§) and number then section heading and subsections: example: </a:t>
            </a:r>
            <a:r>
              <a:rPr lang="en-US" sz="1600" i="1" dirty="0">
                <a:solidFill>
                  <a:srgbClr val="002060"/>
                </a:solidFill>
                <a:latin typeface="Times New Roman"/>
                <a:ea typeface="Times New Roman" panose="02020603050405020304" pitchFamily="18" charset="0"/>
                <a:cs typeface="Times New Roman"/>
              </a:rPr>
              <a:t>20-A MRSA §4014 sec (1)F</a:t>
            </a:r>
            <a:r>
              <a:rPr lang="en-US" sz="1600" dirty="0">
                <a:solidFill>
                  <a:srgbClr val="002060"/>
                </a:solidFill>
                <a:latin typeface="Times New Roman"/>
                <a:ea typeface="Times New Roman" panose="02020603050405020304" pitchFamily="18" charset="0"/>
                <a:cs typeface="Times New Roman"/>
              </a:rPr>
              <a:t> </a:t>
            </a:r>
            <a:endParaRPr lang="en-US" sz="1600" dirty="0">
              <a:latin typeface="+mj-lt"/>
              <a:cs typeface="Times New Roman"/>
              <a:hlinkClick r:id="rId2"/>
            </a:endParaRPr>
          </a:p>
          <a:p>
            <a:pPr lvl="2">
              <a:buFont typeface="Wingdings" panose="05000000000000000000" pitchFamily="2" charset="2"/>
              <a:buChar char="§"/>
            </a:pPr>
            <a:r>
              <a:rPr lang="en-US" sz="1600" dirty="0">
                <a:latin typeface="+mj-lt"/>
                <a:cs typeface="Times New Roman"/>
                <a:hlinkClick r:id="rId2"/>
              </a:rPr>
              <a:t>20-A MRSA </a:t>
            </a:r>
            <a:r>
              <a:rPr lang="en-US" sz="1600" i="0" dirty="0">
                <a:solidFill>
                  <a:srgbClr val="000000"/>
                </a:solidFill>
                <a:effectLst/>
                <a:latin typeface="+mj-lt"/>
                <a:cs typeface="Times New Roman"/>
                <a:hlinkClick r:id="rId2"/>
              </a:rPr>
              <a:t>§4014. Use of seclusion and physical restraint</a:t>
            </a:r>
            <a:endParaRPr lang="en-US" sz="2000" dirty="0">
              <a:effectLst/>
              <a:latin typeface="+mj-lt"/>
              <a:ea typeface="Times New Roman" panose="02020603050405020304" pitchFamily="18" charset="0"/>
            </a:endParaRPr>
          </a:p>
          <a:p>
            <a:pPr lvl="1">
              <a:buFont typeface="Courier New" panose="02070309020205020404" pitchFamily="49" charset="0"/>
              <a:buChar char="o"/>
            </a:pPr>
            <a:r>
              <a:rPr lang="en-US" sz="2000" dirty="0">
                <a:effectLst/>
                <a:latin typeface="+mj-lt"/>
                <a:ea typeface="Times New Roman" panose="02020603050405020304" pitchFamily="18" charset="0"/>
                <a:cs typeface="Times New Roman"/>
              </a:rPr>
              <a:t>Chaptered Rules</a:t>
            </a:r>
            <a:r>
              <a:rPr lang="en-US" sz="2000" dirty="0">
                <a:latin typeface="+mj-lt"/>
                <a:ea typeface="Times New Roman" panose="02020603050405020304" pitchFamily="18" charset="0"/>
                <a:cs typeface="Times New Roman"/>
              </a:rPr>
              <a:t> are based on statute and are regulatory</a:t>
            </a:r>
            <a:endParaRPr lang="en-US" sz="2000" dirty="0">
              <a:effectLst/>
              <a:latin typeface="+mj-lt"/>
              <a:ea typeface="Times New Roman" panose="02020603050405020304" pitchFamily="18" charset="0"/>
            </a:endParaRPr>
          </a:p>
          <a:p>
            <a:pPr lvl="2">
              <a:buFont typeface="Wingdings" panose="05000000000000000000" pitchFamily="2" charset="2"/>
              <a:buChar char="§"/>
            </a:pPr>
            <a:r>
              <a:rPr lang="en-US" sz="1600" dirty="0">
                <a:latin typeface="+mj-lt"/>
                <a:ea typeface="Times New Roman" panose="02020603050405020304" pitchFamily="18" charset="0"/>
                <a:cs typeface="Times New Roman"/>
              </a:rPr>
              <a:t> P</a:t>
            </a:r>
            <a:r>
              <a:rPr lang="en-US" sz="1600" dirty="0">
                <a:effectLst/>
                <a:latin typeface="+mj-lt"/>
                <a:ea typeface="Times New Roman" panose="02020603050405020304" pitchFamily="18" charset="0"/>
                <a:cs typeface="Times New Roman"/>
              </a:rPr>
              <a:t>rovide additional specifics that are in line with </a:t>
            </a:r>
            <a:r>
              <a:rPr lang="en-US" sz="1600" dirty="0">
                <a:latin typeface="+mj-lt"/>
                <a:ea typeface="Times New Roman" panose="02020603050405020304" pitchFamily="18" charset="0"/>
                <a:cs typeface="Times New Roman"/>
              </a:rPr>
              <a:t>statute to provide an outline for compliance with the law</a:t>
            </a:r>
          </a:p>
          <a:p>
            <a:pPr marL="0" indent="0">
              <a:buNone/>
            </a:pPr>
            <a:endParaRPr lang="en-US" sz="800" dirty="0">
              <a:latin typeface="+mj-lt"/>
              <a:ea typeface="Times New Roman" panose="02020603050405020304" pitchFamily="18" charset="0"/>
            </a:endParaRPr>
          </a:p>
          <a:p>
            <a:pPr lvl="2">
              <a:buFont typeface="Wingdings" panose="05000000000000000000" pitchFamily="2" charset="2"/>
              <a:buChar char="§"/>
            </a:pPr>
            <a:r>
              <a:rPr lang="en-US" sz="1600" dirty="0">
                <a:latin typeface="+mj-lt"/>
                <a:ea typeface="Times New Roman" panose="02020603050405020304" pitchFamily="18" charset="0"/>
                <a:cs typeface="Times New Roman"/>
              </a:rPr>
              <a:t>The Chapter 33 </a:t>
            </a:r>
            <a:r>
              <a:rPr lang="en-US" sz="1600" dirty="0">
                <a:effectLst/>
                <a:latin typeface="+mj-lt"/>
                <a:ea typeface="Times New Roman" panose="02020603050405020304" pitchFamily="18" charset="0"/>
                <a:cs typeface="Times New Roman"/>
              </a:rPr>
              <a:t>Rule establishes standards and procedures for the use of physical restraint and seclusion in schools.</a:t>
            </a:r>
          </a:p>
          <a:p>
            <a:pPr lvl="2">
              <a:buFont typeface="Wingdings" panose="05000000000000000000" pitchFamily="2" charset="2"/>
              <a:buChar char="§"/>
            </a:pPr>
            <a:r>
              <a:rPr lang="en-US" sz="1600" dirty="0">
                <a:latin typeface="+mj-lt"/>
                <a:ea typeface="Times New Roman" panose="02020603050405020304" pitchFamily="18" charset="0"/>
                <a:cs typeface="Times New Roman"/>
              </a:rPr>
              <a:t>Education Rules are cited under 05-071 (education general rule)</a:t>
            </a:r>
          </a:p>
          <a:p>
            <a:pPr lvl="3">
              <a:buFont typeface="Wingdings" panose="05000000000000000000" pitchFamily="2" charset="2"/>
              <a:buChar char="§"/>
            </a:pPr>
            <a:r>
              <a:rPr lang="en-US" sz="1600" dirty="0">
                <a:latin typeface="+mj-lt"/>
                <a:ea typeface="Times New Roman" panose="02020603050405020304" pitchFamily="18" charset="0"/>
                <a:cs typeface="Times New Roman"/>
              </a:rPr>
              <a:t>Then Chapter number, section heading and subsections</a:t>
            </a:r>
          </a:p>
          <a:p>
            <a:pPr marL="1828800" lvl="4" indent="0">
              <a:buNone/>
            </a:pPr>
            <a:r>
              <a:rPr lang="en-US" sz="1600" dirty="0">
                <a:latin typeface="+mj-lt"/>
                <a:ea typeface="Times New Roman" panose="02020603050405020304" pitchFamily="18" charset="0"/>
                <a:cs typeface="Times New Roman"/>
              </a:rPr>
              <a:t>e</a:t>
            </a:r>
            <a:r>
              <a:rPr lang="en-US" sz="1600" dirty="0">
                <a:effectLst/>
                <a:latin typeface="+mj-lt"/>
                <a:ea typeface="Times New Roman" panose="02020603050405020304" pitchFamily="18" charset="0"/>
                <a:cs typeface="Times New Roman"/>
              </a:rPr>
              <a:t>xample: </a:t>
            </a:r>
            <a:r>
              <a:rPr lang="en-US" sz="1600" i="1" dirty="0">
                <a:solidFill>
                  <a:srgbClr val="002060"/>
                </a:solidFill>
                <a:latin typeface="Times New Roman"/>
                <a:cs typeface="Times New Roman"/>
              </a:rPr>
              <a:t>05-071 </a:t>
            </a:r>
            <a:r>
              <a:rPr lang="en-US" sz="1600" i="1" dirty="0" err="1">
                <a:solidFill>
                  <a:srgbClr val="002060"/>
                </a:solidFill>
                <a:latin typeface="Times New Roman"/>
                <a:cs typeface="Times New Roman"/>
              </a:rPr>
              <a:t>Chapt</a:t>
            </a:r>
            <a:r>
              <a:rPr lang="en-US" sz="1600" i="1" dirty="0">
                <a:solidFill>
                  <a:srgbClr val="002060"/>
                </a:solidFill>
                <a:latin typeface="Times New Roman"/>
                <a:cs typeface="Times New Roman"/>
              </a:rPr>
              <a:t>. 33 sec (6)(3)B</a:t>
            </a:r>
          </a:p>
          <a:p>
            <a:pPr marL="1828800" lvl="4" indent="0">
              <a:buNone/>
            </a:pPr>
            <a:endParaRPr lang="en-US" sz="1600" dirty="0">
              <a:effectLst/>
              <a:latin typeface="+mj-lt"/>
              <a:ea typeface="Times New Roman" panose="02020603050405020304" pitchFamily="18" charset="0"/>
              <a:cs typeface="Times New Roman"/>
            </a:endParaRPr>
          </a:p>
          <a:p>
            <a:pPr marL="457200" lvl="1" indent="0">
              <a:buNone/>
            </a:pPr>
            <a:endParaRPr lang="en-US" b="1" i="0" dirty="0">
              <a:solidFill>
                <a:srgbClr val="000000"/>
              </a:solidFill>
              <a:effectLst/>
              <a:latin typeface="Roboto Condensed" panose="02000000000000000000" pitchFamily="2" charset="0"/>
            </a:endParaRPr>
          </a:p>
          <a:p>
            <a:endParaRPr lang="en-US" dirty="0"/>
          </a:p>
        </p:txBody>
      </p:sp>
    </p:spTree>
    <p:extLst>
      <p:ext uri="{BB962C8B-B14F-4D97-AF65-F5344CB8AC3E}">
        <p14:creationId xmlns:p14="http://schemas.microsoft.com/office/powerpoint/2010/main" val="33934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63AC3-06E7-4B75-922C-DEB98B30D1B0}"/>
              </a:ext>
            </a:extLst>
          </p:cNvPr>
          <p:cNvSpPr>
            <a:spLocks noGrp="1"/>
          </p:cNvSpPr>
          <p:nvPr>
            <p:ph type="title"/>
          </p:nvPr>
        </p:nvSpPr>
        <p:spPr>
          <a:xfrm>
            <a:off x="457200" y="274638"/>
            <a:ext cx="8229600" cy="1143000"/>
          </a:xfrm>
        </p:spPr>
        <p:txBody>
          <a:bodyPr/>
          <a:lstStyle/>
          <a:p>
            <a:r>
              <a:rPr lang="en-US" sz="3200" u="none">
                <a:latin typeface="+mj-lt"/>
              </a:rPr>
              <a:t>Why is the Chapter 33 Rule Important?</a:t>
            </a:r>
          </a:p>
        </p:txBody>
      </p:sp>
      <p:sp>
        <p:nvSpPr>
          <p:cNvPr id="3" name="Content Placeholder 2">
            <a:extLst>
              <a:ext uri="{FF2B5EF4-FFF2-40B4-BE49-F238E27FC236}">
                <a16:creationId xmlns:a16="http://schemas.microsoft.com/office/drawing/2014/main" id="{1DF5612C-CF23-4E46-8E24-5F31FB26A510}"/>
              </a:ext>
            </a:extLst>
          </p:cNvPr>
          <p:cNvSpPr>
            <a:spLocks noGrp="1"/>
          </p:cNvSpPr>
          <p:nvPr>
            <p:ph idx="1"/>
          </p:nvPr>
        </p:nvSpPr>
        <p:spPr>
          <a:xfrm>
            <a:off x="442546" y="1295400"/>
            <a:ext cx="8396654" cy="4114800"/>
          </a:xfrm>
        </p:spPr>
        <p:txBody>
          <a:bodyPr/>
          <a:lstStyle/>
          <a:p>
            <a:r>
              <a:rPr lang="en-US" sz="2000" dirty="0">
                <a:latin typeface="Times New Roman"/>
                <a:cs typeface="Times New Roman"/>
              </a:rPr>
              <a:t>The use of Restraint and Seclusion (R&amp;S) carries inherent risk of physical and/or emotional harm to both the student and educator and can have very serious consequences, including, most tragically, death.</a:t>
            </a:r>
          </a:p>
          <a:p>
            <a:pPr marL="0" indent="0">
              <a:buNone/>
            </a:pPr>
            <a:endParaRPr lang="en-US" sz="800">
              <a:latin typeface="+mj-lt"/>
            </a:endParaRPr>
          </a:p>
          <a:p>
            <a:r>
              <a:rPr lang="en-US" sz="2000" dirty="0">
                <a:latin typeface="Times New Roman"/>
                <a:cs typeface="Times New Roman"/>
              </a:rPr>
              <a:t>The use of R&amp;S as an intervention can pose a real risk of </a:t>
            </a:r>
            <a:r>
              <a:rPr lang="en-US" sz="2000" u="sng" dirty="0">
                <a:latin typeface="Times New Roman"/>
                <a:cs typeface="Times New Roman"/>
              </a:rPr>
              <a:t>lasting</a:t>
            </a:r>
            <a:r>
              <a:rPr lang="en-US" sz="2000" dirty="0">
                <a:latin typeface="Times New Roman"/>
                <a:cs typeface="Times New Roman"/>
              </a:rPr>
              <a:t> emotional harm to students, particularly those who have experienced violence or trauma.</a:t>
            </a:r>
          </a:p>
          <a:p>
            <a:pPr marL="0" indent="0">
              <a:buNone/>
            </a:pPr>
            <a:endParaRPr lang="en-US" sz="800"/>
          </a:p>
          <a:p>
            <a:r>
              <a:rPr lang="en-US" sz="2000" dirty="0">
                <a:latin typeface="+mj-lt"/>
                <a:cs typeface="Times New Roman"/>
              </a:rPr>
              <a:t>There continues to be no evidence that the use of restraint or seclusion, as a behavior intervention or as a </a:t>
            </a:r>
            <a:r>
              <a:rPr lang="en-US" sz="2000" dirty="0">
                <a:latin typeface="Times New Roman"/>
                <a:cs typeface="Times New Roman"/>
              </a:rPr>
              <a:t>punishment,</a:t>
            </a:r>
            <a:r>
              <a:rPr lang="en-US" sz="2000" dirty="0">
                <a:latin typeface="+mj-lt"/>
                <a:cs typeface="Times New Roman"/>
              </a:rPr>
              <a:t> is effective in reducing the occurrence of problem behaviors. </a:t>
            </a:r>
            <a:r>
              <a:rPr lang="en-US" sz="1400" i="1" dirty="0">
                <a:latin typeface="+mj-lt"/>
                <a:cs typeface="Times New Roman"/>
              </a:rPr>
              <a:t>(USDOE 2019)</a:t>
            </a:r>
          </a:p>
          <a:p>
            <a:pPr marL="0" indent="0">
              <a:buNone/>
            </a:pPr>
            <a:endParaRPr lang="en-US" sz="800">
              <a:latin typeface="+mj-lt"/>
            </a:endParaRPr>
          </a:p>
          <a:p>
            <a:r>
              <a:rPr lang="en-US" sz="2000" dirty="0">
                <a:latin typeface="+mj-lt"/>
                <a:cs typeface="Times New Roman"/>
              </a:rPr>
              <a:t>Chapter 33 Rule specifies that use of R&amp;S is limited to an emergency intervention </a:t>
            </a:r>
          </a:p>
          <a:p>
            <a:pPr marL="0" indent="0">
              <a:buNone/>
            </a:pPr>
            <a:endParaRPr lang="en-US" sz="800">
              <a:latin typeface="+mj-lt"/>
            </a:endParaRPr>
          </a:p>
          <a:p>
            <a:pPr marL="0" indent="0" algn="ctr">
              <a:buNone/>
            </a:pPr>
            <a:r>
              <a:rPr lang="en-US" sz="2000" b="1" dirty="0">
                <a:latin typeface="+mj-lt"/>
                <a:cs typeface="Times New Roman"/>
              </a:rPr>
              <a:t>	Chapter 33 Rule was created to clearly set expectations </a:t>
            </a:r>
            <a:endParaRPr lang="en-US" sz="2000" b="1" dirty="0">
              <a:latin typeface="+mj-lt"/>
            </a:endParaRPr>
          </a:p>
          <a:p>
            <a:pPr marL="0" indent="0" algn="ctr">
              <a:buNone/>
            </a:pPr>
            <a:r>
              <a:rPr lang="en-US" sz="2000" b="1" dirty="0">
                <a:latin typeface="+mj-lt"/>
                <a:cs typeface="Times New Roman"/>
              </a:rPr>
              <a:t>	for safety, reduce the overall use of R&amp;S </a:t>
            </a:r>
            <a:endParaRPr lang="en-US" sz="2000" b="1" dirty="0">
              <a:latin typeface="+mj-lt"/>
            </a:endParaRPr>
          </a:p>
          <a:p>
            <a:pPr marL="0" indent="0" algn="ctr">
              <a:buNone/>
            </a:pPr>
            <a:r>
              <a:rPr lang="en-US" sz="2000" b="1" dirty="0">
                <a:latin typeface="+mj-lt"/>
                <a:cs typeface="Times New Roman"/>
              </a:rPr>
              <a:t>		and ultimately, to protect students and staff.</a:t>
            </a:r>
          </a:p>
          <a:p>
            <a:pPr marL="0" indent="0">
              <a:buNone/>
            </a:pPr>
            <a:endParaRPr lang="en-US" sz="2000">
              <a:latin typeface="+mj-lt"/>
            </a:endParaRPr>
          </a:p>
        </p:txBody>
      </p:sp>
    </p:spTree>
    <p:extLst>
      <p:ext uri="{BB962C8B-B14F-4D97-AF65-F5344CB8AC3E}">
        <p14:creationId xmlns:p14="http://schemas.microsoft.com/office/powerpoint/2010/main" val="397026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9F692-7326-493E-9C95-ADB10778500F}"/>
              </a:ext>
            </a:extLst>
          </p:cNvPr>
          <p:cNvSpPr>
            <a:spLocks noGrp="1"/>
          </p:cNvSpPr>
          <p:nvPr>
            <p:ph type="title"/>
          </p:nvPr>
        </p:nvSpPr>
        <p:spPr>
          <a:xfrm>
            <a:off x="76200" y="274638"/>
            <a:ext cx="8915400" cy="795337"/>
          </a:xfrm>
        </p:spPr>
        <p:txBody>
          <a:bodyPr/>
          <a:lstStyle/>
          <a:p>
            <a:pPr algn="ctr"/>
            <a:r>
              <a:rPr lang="en-US" sz="3200">
                <a:latin typeface="+mj-lt"/>
              </a:rPr>
              <a:t>Why Restraint and </a:t>
            </a:r>
            <a:r>
              <a:rPr lang="en-US" sz="3200"/>
              <a:t>Seclusion </a:t>
            </a:r>
            <a:r>
              <a:rPr lang="en-US" sz="3200">
                <a:latin typeface="+mj-lt"/>
              </a:rPr>
              <a:t>are only used as an Emergency Response:</a:t>
            </a:r>
          </a:p>
        </p:txBody>
      </p:sp>
      <p:sp>
        <p:nvSpPr>
          <p:cNvPr id="3" name="Content Placeholder 2">
            <a:extLst>
              <a:ext uri="{FF2B5EF4-FFF2-40B4-BE49-F238E27FC236}">
                <a16:creationId xmlns:a16="http://schemas.microsoft.com/office/drawing/2014/main" id="{91767D71-1D13-49C0-9EC0-98071257DB78}"/>
              </a:ext>
            </a:extLst>
          </p:cNvPr>
          <p:cNvSpPr>
            <a:spLocks noGrp="1"/>
          </p:cNvSpPr>
          <p:nvPr>
            <p:ph sz="half" idx="1"/>
          </p:nvPr>
        </p:nvSpPr>
        <p:spPr>
          <a:xfrm>
            <a:off x="317501" y="1843087"/>
            <a:ext cx="4038600" cy="4114800"/>
          </a:xfrm>
        </p:spPr>
        <p:txBody>
          <a:bodyPr/>
          <a:lstStyle/>
          <a:p>
            <a:r>
              <a:rPr lang="en-US" sz="2000" b="1">
                <a:latin typeface="+mj-lt"/>
              </a:rPr>
              <a:t>Physical Risks:</a:t>
            </a:r>
          </a:p>
          <a:p>
            <a:pPr lvl="1"/>
            <a:r>
              <a:rPr lang="en-US" sz="1800">
                <a:latin typeface="+mj-lt"/>
              </a:rPr>
              <a:t>Can lead to student AND staff physical injuries</a:t>
            </a:r>
          </a:p>
          <a:p>
            <a:pPr lvl="2"/>
            <a:r>
              <a:rPr lang="en-US" sz="1600">
                <a:latin typeface="+mj-lt"/>
              </a:rPr>
              <a:t>Sprains, bruises</a:t>
            </a:r>
          </a:p>
          <a:p>
            <a:pPr lvl="2"/>
            <a:r>
              <a:rPr lang="en-US" sz="1600">
                <a:latin typeface="+mj-lt"/>
              </a:rPr>
              <a:t>Broken bones</a:t>
            </a:r>
          </a:p>
          <a:p>
            <a:pPr lvl="2"/>
            <a:r>
              <a:rPr lang="en-US" sz="1600">
                <a:latin typeface="+mj-lt"/>
              </a:rPr>
              <a:t>Death</a:t>
            </a:r>
          </a:p>
          <a:p>
            <a:pPr marL="457200" lvl="1" indent="0">
              <a:buNone/>
            </a:pPr>
            <a:endParaRPr lang="en-US" sz="800">
              <a:latin typeface="+mj-lt"/>
            </a:endParaRPr>
          </a:p>
          <a:p>
            <a:pPr lvl="1"/>
            <a:r>
              <a:rPr lang="en-US" sz="1800">
                <a:latin typeface="+mj-lt"/>
              </a:rPr>
              <a:t>Harm can happen even in attempting to restrain or seclude</a:t>
            </a:r>
          </a:p>
          <a:p>
            <a:pPr marL="457200" lvl="1" indent="0">
              <a:buNone/>
            </a:pPr>
            <a:endParaRPr lang="en-US" sz="800">
              <a:latin typeface="+mj-lt"/>
            </a:endParaRPr>
          </a:p>
          <a:p>
            <a:pPr lvl="1"/>
            <a:r>
              <a:rPr lang="en-US" sz="1800">
                <a:latin typeface="+mj-lt"/>
              </a:rPr>
              <a:t>Can develop a physiological safety response that leads to increased dysregulation and more negative behavior</a:t>
            </a:r>
          </a:p>
          <a:p>
            <a:pPr marL="914400" lvl="2" indent="0">
              <a:buNone/>
            </a:pPr>
            <a:endParaRPr lang="en-US" sz="1000">
              <a:latin typeface="+mj-lt"/>
            </a:endParaRPr>
          </a:p>
        </p:txBody>
      </p:sp>
      <p:sp>
        <p:nvSpPr>
          <p:cNvPr id="4" name="Content Placeholder 3">
            <a:extLst>
              <a:ext uri="{FF2B5EF4-FFF2-40B4-BE49-F238E27FC236}">
                <a16:creationId xmlns:a16="http://schemas.microsoft.com/office/drawing/2014/main" id="{11289157-AF01-4ECD-B0D6-1CED333619DD}"/>
              </a:ext>
            </a:extLst>
          </p:cNvPr>
          <p:cNvSpPr>
            <a:spLocks noGrp="1"/>
          </p:cNvSpPr>
          <p:nvPr>
            <p:ph sz="half" idx="2"/>
          </p:nvPr>
        </p:nvSpPr>
        <p:spPr>
          <a:xfrm>
            <a:off x="4356101" y="1839912"/>
            <a:ext cx="4635499" cy="4114800"/>
          </a:xfrm>
        </p:spPr>
        <p:txBody>
          <a:bodyPr/>
          <a:lstStyle/>
          <a:p>
            <a:pPr marL="298450" marR="5080" indent="-285750">
              <a:lnSpc>
                <a:spcPts val="2590"/>
              </a:lnSpc>
              <a:spcBef>
                <a:spcPts val="585"/>
              </a:spcBef>
              <a:tabLst>
                <a:tab pos="354965" algn="l"/>
                <a:tab pos="355600" algn="l"/>
              </a:tabLst>
            </a:pPr>
            <a:r>
              <a:rPr lang="en-US" sz="2000" b="1" dirty="0">
                <a:latin typeface="+mj-lt"/>
                <a:cs typeface="Century Gothic"/>
              </a:rPr>
              <a:t>Psychological/Emotional Risks:</a:t>
            </a:r>
          </a:p>
          <a:p>
            <a:pPr marL="755650" marR="5080" lvl="1">
              <a:lnSpc>
                <a:spcPts val="2590"/>
              </a:lnSpc>
              <a:spcBef>
                <a:spcPts val="585"/>
              </a:spcBef>
              <a:tabLst>
                <a:tab pos="354965" algn="l"/>
                <a:tab pos="355600" algn="l"/>
              </a:tabLst>
            </a:pPr>
            <a:r>
              <a:rPr lang="en-US" sz="1800" dirty="0">
                <a:latin typeface="+mj-lt"/>
                <a:cs typeface="Century Gothic"/>
              </a:rPr>
              <a:t>Can traumatize or re-traumatize students and staff</a:t>
            </a:r>
          </a:p>
          <a:p>
            <a:pPr marL="755650" marR="5080" lvl="1">
              <a:lnSpc>
                <a:spcPts val="2590"/>
              </a:lnSpc>
              <a:spcBef>
                <a:spcPts val="585"/>
              </a:spcBef>
              <a:tabLst>
                <a:tab pos="354965" algn="l"/>
                <a:tab pos="355600" algn="l"/>
              </a:tabLst>
            </a:pPr>
            <a:r>
              <a:rPr lang="en-US" sz="1800" dirty="0">
                <a:latin typeface="+mj-lt"/>
                <a:cs typeface="Century Gothic"/>
              </a:rPr>
              <a:t>Can reduce cognitive skill development through reliance of restraint over increasing brain regulation</a:t>
            </a:r>
          </a:p>
          <a:p>
            <a:pPr marL="755650" marR="5080" lvl="1">
              <a:lnSpc>
                <a:spcPts val="2590"/>
              </a:lnSpc>
              <a:spcBef>
                <a:spcPts val="585"/>
              </a:spcBef>
              <a:tabLst>
                <a:tab pos="354965" algn="l"/>
                <a:tab pos="355600" algn="l"/>
              </a:tabLst>
            </a:pPr>
            <a:r>
              <a:rPr lang="en-US" sz="1800" dirty="0">
                <a:latin typeface="+mj-lt"/>
                <a:cs typeface="Century Gothic"/>
              </a:rPr>
              <a:t>Can create a toxic “us vs. them” mentality which de-personalizes both student and staff</a:t>
            </a:r>
          </a:p>
          <a:p>
            <a:pPr marL="0" indent="0">
              <a:buNone/>
            </a:pPr>
            <a:endParaRPr lang="en-US" sz="1800">
              <a:latin typeface="+mj-lt"/>
            </a:endParaRPr>
          </a:p>
        </p:txBody>
      </p:sp>
      <p:sp>
        <p:nvSpPr>
          <p:cNvPr id="6" name="Title 1">
            <a:extLst>
              <a:ext uri="{FF2B5EF4-FFF2-40B4-BE49-F238E27FC236}">
                <a16:creationId xmlns:a16="http://schemas.microsoft.com/office/drawing/2014/main" id="{BBB5A8FF-42BF-4DB4-9F8E-2B7F3F639745}"/>
              </a:ext>
            </a:extLst>
          </p:cNvPr>
          <p:cNvSpPr txBox="1">
            <a:spLocks/>
          </p:cNvSpPr>
          <p:nvPr/>
        </p:nvSpPr>
        <p:spPr bwMode="auto">
          <a:xfrm>
            <a:off x="76200" y="1044575"/>
            <a:ext cx="8915400" cy="79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kern="1200">
                <a:solidFill>
                  <a:srgbClr val="2B5880"/>
                </a:solidFill>
                <a:latin typeface="Times New Roman" panose="02020603050405020304" pitchFamily="18" charset="0"/>
                <a:ea typeface="+mj-ea"/>
                <a:cs typeface="Times New Roman" panose="02020603050405020304" pitchFamily="18" charset="0"/>
              </a:defRPr>
            </a:lvl1pPr>
            <a:lvl2pPr algn="l" rtl="0" eaLnBrk="1" fontAlgn="base" hangingPunct="1">
              <a:spcBef>
                <a:spcPct val="0"/>
              </a:spcBef>
              <a:spcAft>
                <a:spcPct val="0"/>
              </a:spcAft>
              <a:defRPr sz="3600" b="1">
                <a:solidFill>
                  <a:srgbClr val="2B5880"/>
                </a:solidFill>
                <a:latin typeface="Arial" panose="020B0604020202020204" pitchFamily="34" charset="0"/>
              </a:defRPr>
            </a:lvl2pPr>
            <a:lvl3pPr algn="l" rtl="0" eaLnBrk="1" fontAlgn="base" hangingPunct="1">
              <a:spcBef>
                <a:spcPct val="0"/>
              </a:spcBef>
              <a:spcAft>
                <a:spcPct val="0"/>
              </a:spcAft>
              <a:defRPr sz="3600" b="1">
                <a:solidFill>
                  <a:srgbClr val="2B5880"/>
                </a:solidFill>
                <a:latin typeface="Arial" panose="020B0604020202020204" pitchFamily="34" charset="0"/>
              </a:defRPr>
            </a:lvl3pPr>
            <a:lvl4pPr algn="l" rtl="0" eaLnBrk="1" fontAlgn="base" hangingPunct="1">
              <a:spcBef>
                <a:spcPct val="0"/>
              </a:spcBef>
              <a:spcAft>
                <a:spcPct val="0"/>
              </a:spcAft>
              <a:defRPr sz="3600" b="1">
                <a:solidFill>
                  <a:srgbClr val="2B5880"/>
                </a:solidFill>
                <a:latin typeface="Arial" panose="020B0604020202020204" pitchFamily="34" charset="0"/>
              </a:defRPr>
            </a:lvl4pPr>
            <a:lvl5pPr algn="l" rtl="0" eaLnBrk="1" fontAlgn="base" hangingPunct="1">
              <a:spcBef>
                <a:spcPct val="0"/>
              </a:spcBef>
              <a:spcAft>
                <a:spcPct val="0"/>
              </a:spcAft>
              <a:defRPr sz="3600" b="1">
                <a:solidFill>
                  <a:srgbClr val="2B5880"/>
                </a:solidFill>
                <a:latin typeface="Arial" panose="020B0604020202020204" pitchFamily="34" charset="0"/>
              </a:defRPr>
            </a:lvl5pPr>
            <a:lvl6pPr marL="457200" algn="l" rtl="0" eaLnBrk="1" fontAlgn="base" hangingPunct="1">
              <a:spcBef>
                <a:spcPct val="0"/>
              </a:spcBef>
              <a:spcAft>
                <a:spcPct val="0"/>
              </a:spcAft>
              <a:defRPr sz="3600" b="1">
                <a:solidFill>
                  <a:srgbClr val="2B5880"/>
                </a:solidFill>
                <a:latin typeface="Arial" panose="020B0604020202020204" pitchFamily="34" charset="0"/>
              </a:defRPr>
            </a:lvl6pPr>
            <a:lvl7pPr marL="914400" algn="l" rtl="0" eaLnBrk="1" fontAlgn="base" hangingPunct="1">
              <a:spcBef>
                <a:spcPct val="0"/>
              </a:spcBef>
              <a:spcAft>
                <a:spcPct val="0"/>
              </a:spcAft>
              <a:defRPr sz="3600" b="1">
                <a:solidFill>
                  <a:srgbClr val="2B5880"/>
                </a:solidFill>
                <a:latin typeface="Arial" panose="020B0604020202020204" pitchFamily="34" charset="0"/>
              </a:defRPr>
            </a:lvl7pPr>
            <a:lvl8pPr marL="1371600" algn="l" rtl="0" eaLnBrk="1" fontAlgn="base" hangingPunct="1">
              <a:spcBef>
                <a:spcPct val="0"/>
              </a:spcBef>
              <a:spcAft>
                <a:spcPct val="0"/>
              </a:spcAft>
              <a:defRPr sz="3600" b="1">
                <a:solidFill>
                  <a:srgbClr val="2B5880"/>
                </a:solidFill>
                <a:latin typeface="Arial" panose="020B0604020202020204" pitchFamily="34" charset="0"/>
              </a:defRPr>
            </a:lvl8pPr>
            <a:lvl9pPr marL="1828800" algn="l" rtl="0" eaLnBrk="1" fontAlgn="base" hangingPunct="1">
              <a:spcBef>
                <a:spcPct val="0"/>
              </a:spcBef>
              <a:spcAft>
                <a:spcPct val="0"/>
              </a:spcAft>
              <a:defRPr sz="3600" b="1">
                <a:solidFill>
                  <a:srgbClr val="2B5880"/>
                </a:solidFill>
                <a:latin typeface="Arial" panose="020B0604020202020204" pitchFamily="34" charset="0"/>
              </a:defRPr>
            </a:lvl9pPr>
          </a:lstStyle>
          <a:p>
            <a:r>
              <a:rPr lang="en-US" sz="2800">
                <a:solidFill>
                  <a:schemeClr val="tx2">
                    <a:lumMod val="90000"/>
                    <a:lumOff val="10000"/>
                  </a:schemeClr>
                </a:solidFill>
                <a:latin typeface="+mj-lt"/>
              </a:rPr>
              <a:t>Possible Impacts:</a:t>
            </a:r>
          </a:p>
        </p:txBody>
      </p:sp>
      <p:sp>
        <p:nvSpPr>
          <p:cNvPr id="5" name="Content Placeholder 3">
            <a:extLst>
              <a:ext uri="{FF2B5EF4-FFF2-40B4-BE49-F238E27FC236}">
                <a16:creationId xmlns:a16="http://schemas.microsoft.com/office/drawing/2014/main" id="{BC3408E2-9451-6C83-7E8E-474939EC78E1}"/>
              </a:ext>
            </a:extLst>
          </p:cNvPr>
          <p:cNvSpPr txBox="1">
            <a:spLocks/>
          </p:cNvSpPr>
          <p:nvPr/>
        </p:nvSpPr>
        <p:spPr bwMode="auto">
          <a:xfrm>
            <a:off x="4572000" y="6004151"/>
            <a:ext cx="411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rtl="0" eaLnBrk="1" fontAlgn="base" hangingPunct="1">
              <a:spcBef>
                <a:spcPct val="20000"/>
              </a:spcBef>
              <a:spcAft>
                <a:spcPct val="0"/>
              </a:spcAft>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rtl="0" eaLnBrk="1" fontAlgn="base" hangingPunct="1">
              <a:spcBef>
                <a:spcPct val="20000"/>
              </a:spcBef>
              <a:spcAft>
                <a:spcPct val="0"/>
              </a:spcAft>
              <a:buChar char="»"/>
              <a:defRPr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marR="5080" indent="0">
              <a:lnSpc>
                <a:spcPts val="2590"/>
              </a:lnSpc>
              <a:spcBef>
                <a:spcPts val="585"/>
              </a:spcBef>
              <a:buNone/>
              <a:tabLst>
                <a:tab pos="354965" algn="l"/>
                <a:tab pos="355600" algn="l"/>
              </a:tabLst>
            </a:pPr>
            <a:r>
              <a:rPr lang="en-US" sz="3600" b="1">
                <a:latin typeface="+mj-lt"/>
                <a:cs typeface="Century Gothic"/>
              </a:rPr>
              <a:t>Airbag Analogy </a:t>
            </a:r>
          </a:p>
        </p:txBody>
      </p:sp>
    </p:spTree>
    <p:extLst>
      <p:ext uri="{BB962C8B-B14F-4D97-AF65-F5344CB8AC3E}">
        <p14:creationId xmlns:p14="http://schemas.microsoft.com/office/powerpoint/2010/main" val="271566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2A8AF-48EF-4745-9A4C-2CAF6460F3DE}"/>
              </a:ext>
            </a:extLst>
          </p:cNvPr>
          <p:cNvSpPr>
            <a:spLocks noGrp="1"/>
          </p:cNvSpPr>
          <p:nvPr>
            <p:ph type="title"/>
          </p:nvPr>
        </p:nvSpPr>
        <p:spPr>
          <a:xfrm>
            <a:off x="623888" y="774700"/>
            <a:ext cx="7886700" cy="1816100"/>
          </a:xfrm>
        </p:spPr>
        <p:txBody>
          <a:bodyPr/>
          <a:lstStyle/>
          <a:p>
            <a:pPr algn="ctr"/>
            <a:r>
              <a:rPr lang="en-US" sz="6600">
                <a:latin typeface="+mj-lt"/>
              </a:rPr>
              <a:t>Use of Restraint </a:t>
            </a:r>
            <a:br>
              <a:rPr lang="en-US" sz="6600">
                <a:latin typeface="+mj-lt"/>
              </a:rPr>
            </a:br>
            <a:r>
              <a:rPr lang="en-US" sz="6600">
                <a:latin typeface="+mj-lt"/>
              </a:rPr>
              <a:t>in Schools</a:t>
            </a:r>
          </a:p>
        </p:txBody>
      </p:sp>
      <p:sp>
        <p:nvSpPr>
          <p:cNvPr id="3" name="Text Placeholder 2">
            <a:extLst>
              <a:ext uri="{FF2B5EF4-FFF2-40B4-BE49-F238E27FC236}">
                <a16:creationId xmlns:a16="http://schemas.microsoft.com/office/drawing/2014/main" id="{D5814F63-B5FA-41A1-A8B2-B93C2C33559A}"/>
              </a:ext>
            </a:extLst>
          </p:cNvPr>
          <p:cNvSpPr>
            <a:spLocks noGrp="1"/>
          </p:cNvSpPr>
          <p:nvPr>
            <p:ph type="body" idx="1"/>
          </p:nvPr>
        </p:nvSpPr>
        <p:spPr>
          <a:xfrm>
            <a:off x="641473" y="2590800"/>
            <a:ext cx="7886700" cy="2590800"/>
          </a:xfrm>
        </p:spPr>
        <p:txBody>
          <a:bodyPr/>
          <a:lstStyle/>
          <a:p>
            <a:pPr marL="342900" indent="-342900">
              <a:buFont typeface="Arial" panose="020B0604020202020204" pitchFamily="34" charset="0"/>
              <a:buChar char="•"/>
            </a:pPr>
            <a:r>
              <a:rPr lang="en-US">
                <a:latin typeface="+mj-lt"/>
              </a:rPr>
              <a:t>Definitions</a:t>
            </a:r>
          </a:p>
          <a:p>
            <a:pPr marL="342900" indent="-342900">
              <a:buFont typeface="Arial" panose="020B0604020202020204" pitchFamily="34" charset="0"/>
              <a:buChar char="•"/>
            </a:pPr>
            <a:endParaRPr lang="en-US">
              <a:latin typeface="+mj-lt"/>
            </a:endParaRPr>
          </a:p>
          <a:p>
            <a:pPr marL="342900" indent="-342900">
              <a:buFont typeface="Arial" panose="020B0604020202020204" pitchFamily="34" charset="0"/>
              <a:buChar char="•"/>
            </a:pPr>
            <a:r>
              <a:rPr lang="en-US">
                <a:latin typeface="+mj-lt"/>
              </a:rPr>
              <a:t>Permitted Use under Chapter 33 Law</a:t>
            </a:r>
          </a:p>
          <a:p>
            <a:endParaRPr lang="en-US">
              <a:latin typeface="+mj-lt"/>
            </a:endParaRPr>
          </a:p>
          <a:p>
            <a:pPr marL="342900" indent="-342900">
              <a:buFont typeface="Arial" panose="020B0604020202020204" pitchFamily="34" charset="0"/>
              <a:buChar char="•"/>
            </a:pPr>
            <a:r>
              <a:rPr lang="en-US">
                <a:latin typeface="+mj-lt"/>
              </a:rPr>
              <a:t>Monitoring</a:t>
            </a:r>
          </a:p>
        </p:txBody>
      </p:sp>
    </p:spTree>
    <p:extLst>
      <p:ext uri="{BB962C8B-B14F-4D97-AF65-F5344CB8AC3E}">
        <p14:creationId xmlns:p14="http://schemas.microsoft.com/office/powerpoint/2010/main" val="1484075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B055-51B5-4ACD-B25E-8D9FF9116AB0}"/>
              </a:ext>
            </a:extLst>
          </p:cNvPr>
          <p:cNvSpPr>
            <a:spLocks noGrp="1"/>
          </p:cNvSpPr>
          <p:nvPr>
            <p:ph type="title"/>
          </p:nvPr>
        </p:nvSpPr>
        <p:spPr>
          <a:xfrm>
            <a:off x="457200" y="-76200"/>
            <a:ext cx="8229600" cy="1143000"/>
          </a:xfrm>
        </p:spPr>
        <p:txBody>
          <a:bodyPr/>
          <a:lstStyle/>
          <a:p>
            <a:r>
              <a:rPr lang="en-US" u="none">
                <a:latin typeface="+mj-lt"/>
              </a:rPr>
              <a:t>What is a Restraint?</a:t>
            </a:r>
          </a:p>
        </p:txBody>
      </p:sp>
      <p:sp>
        <p:nvSpPr>
          <p:cNvPr id="3" name="Content Placeholder 2">
            <a:extLst>
              <a:ext uri="{FF2B5EF4-FFF2-40B4-BE49-F238E27FC236}">
                <a16:creationId xmlns:a16="http://schemas.microsoft.com/office/drawing/2014/main" id="{BEB883AA-DB7D-4032-B13B-0DB23DAEA9D5}"/>
              </a:ext>
            </a:extLst>
          </p:cNvPr>
          <p:cNvSpPr>
            <a:spLocks noGrp="1"/>
          </p:cNvSpPr>
          <p:nvPr>
            <p:ph idx="1"/>
          </p:nvPr>
        </p:nvSpPr>
        <p:spPr>
          <a:xfrm>
            <a:off x="457200" y="914400"/>
            <a:ext cx="8229600" cy="4191000"/>
          </a:xfrm>
        </p:spPr>
        <p:txBody>
          <a:bodyPr/>
          <a:lstStyle/>
          <a:p>
            <a:pPr>
              <a:spcAft>
                <a:spcPts val="600"/>
              </a:spcAft>
            </a:pPr>
            <a:r>
              <a:rPr lang="en-US" sz="2400" b="1" dirty="0">
                <a:latin typeface="+mj-lt"/>
                <a:cs typeface="Times New Roman"/>
              </a:rPr>
              <a:t>Three kinds of restraint:</a:t>
            </a:r>
          </a:p>
          <a:p>
            <a:pPr>
              <a:spcAft>
                <a:spcPts val="600"/>
              </a:spcAft>
              <a:buFont typeface="Wingdings" panose="05000000000000000000" pitchFamily="2" charset="2"/>
              <a:buChar char="Ø"/>
            </a:pPr>
            <a:r>
              <a:rPr lang="en-US" sz="2000" dirty="0">
                <a:latin typeface="+mj-lt"/>
                <a:cs typeface="Times New Roman"/>
              </a:rPr>
              <a:t>The first two should </a:t>
            </a:r>
            <a:r>
              <a:rPr lang="en-US" sz="2000" b="1" dirty="0">
                <a:latin typeface="+mj-lt"/>
                <a:cs typeface="Times New Roman"/>
              </a:rPr>
              <a:t>never</a:t>
            </a:r>
            <a:r>
              <a:rPr lang="en-US" sz="2000" dirty="0">
                <a:latin typeface="+mj-lt"/>
                <a:cs typeface="Times New Roman"/>
              </a:rPr>
              <a:t> be used in a school environment!</a:t>
            </a:r>
          </a:p>
          <a:p>
            <a:pPr marL="0" indent="0">
              <a:spcAft>
                <a:spcPts val="600"/>
              </a:spcAft>
              <a:buNone/>
            </a:pPr>
            <a:endParaRPr lang="en-US" sz="800" b="1" dirty="0">
              <a:latin typeface="+mj-lt"/>
            </a:endParaRPr>
          </a:p>
          <a:p>
            <a:pPr marL="914400" lvl="1" indent="-457200">
              <a:spcAft>
                <a:spcPts val="600"/>
              </a:spcAft>
              <a:buAutoNum type="arabicPeriod"/>
            </a:pPr>
            <a:r>
              <a:rPr lang="en-US" sz="2000" b="1" dirty="0">
                <a:latin typeface="+mj-lt"/>
                <a:cs typeface="Times New Roman"/>
              </a:rPr>
              <a:t>Chemical Restraint: </a:t>
            </a:r>
            <a:endParaRPr lang="en-US" sz="2000" b="1" dirty="0">
              <a:latin typeface="+mj-lt"/>
            </a:endParaRPr>
          </a:p>
          <a:p>
            <a:pPr marL="457200" lvl="1" indent="0">
              <a:spcAft>
                <a:spcPts val="600"/>
              </a:spcAft>
              <a:buNone/>
            </a:pPr>
            <a:r>
              <a:rPr lang="en-US" sz="2000" dirty="0">
                <a:latin typeface="+mj-lt"/>
                <a:cs typeface="Times New Roman"/>
              </a:rPr>
              <a:t>The unsanctioned use of medication or chemicals to inhibit a person’s freedom of movement. </a:t>
            </a:r>
            <a:r>
              <a:rPr lang="en-US" sz="1100" i="1" dirty="0">
                <a:solidFill>
                  <a:srgbClr val="002060"/>
                </a:solidFill>
                <a:latin typeface="Times New Roman"/>
                <a:cs typeface="Times New Roman"/>
              </a:rPr>
              <a:t>20-A MRSA §4014 sec (1)(I)2 </a:t>
            </a:r>
            <a:endParaRPr lang="en-US" sz="2000" dirty="0">
              <a:solidFill>
                <a:srgbClr val="002060"/>
              </a:solidFill>
              <a:latin typeface="Georgia"/>
            </a:endParaRPr>
          </a:p>
          <a:p>
            <a:pPr marL="914400" lvl="1" indent="-457200">
              <a:spcAft>
                <a:spcPts val="600"/>
              </a:spcAft>
              <a:buAutoNum type="arabicPeriod"/>
            </a:pPr>
            <a:endParaRPr lang="en-US" sz="2000" dirty="0">
              <a:latin typeface="+mj-lt"/>
            </a:endParaRPr>
          </a:p>
          <a:p>
            <a:pPr marL="457200" lvl="1" indent="0">
              <a:spcAft>
                <a:spcPts val="600"/>
              </a:spcAft>
              <a:buNone/>
            </a:pPr>
            <a:r>
              <a:rPr lang="en-US" sz="2000" b="1" dirty="0">
                <a:latin typeface="+mj-lt"/>
                <a:cs typeface="Times New Roman"/>
              </a:rPr>
              <a:t>Mechanical Restraint: </a:t>
            </a:r>
            <a:r>
              <a:rPr lang="en-US" sz="1100" i="1" dirty="0">
                <a:solidFill>
                  <a:srgbClr val="002060"/>
                </a:solidFill>
                <a:latin typeface="Times New Roman"/>
                <a:cs typeface="Times New Roman"/>
              </a:rPr>
              <a:t>20-A MRSA §4014 sec (1)C</a:t>
            </a:r>
            <a:endParaRPr lang="en-US" sz="1100" i="1" dirty="0">
              <a:solidFill>
                <a:srgbClr val="002060"/>
              </a:solidFill>
              <a:latin typeface="Times New Roman"/>
            </a:endParaRPr>
          </a:p>
          <a:p>
            <a:pPr marL="457200" lvl="1" indent="0">
              <a:spcAft>
                <a:spcPts val="600"/>
              </a:spcAft>
              <a:buNone/>
            </a:pPr>
            <a:r>
              <a:rPr lang="en-US" sz="2000" dirty="0">
                <a:latin typeface="+mj-lt"/>
                <a:cs typeface="Times New Roman"/>
              </a:rPr>
              <a:t>The use of any </a:t>
            </a:r>
            <a:r>
              <a:rPr lang="en-US" sz="2000" u="sng" dirty="0">
                <a:latin typeface="+mj-lt"/>
                <a:cs typeface="Times New Roman"/>
              </a:rPr>
              <a:t>device</a:t>
            </a:r>
            <a:r>
              <a:rPr lang="en-US" sz="2000" dirty="0">
                <a:latin typeface="+mj-lt"/>
                <a:cs typeface="Times New Roman"/>
              </a:rPr>
              <a:t> to restrict a person’s freedom of movement. </a:t>
            </a:r>
            <a:endParaRPr lang="en-US" sz="2000" dirty="0">
              <a:latin typeface="+mj-lt"/>
            </a:endParaRPr>
          </a:p>
          <a:p>
            <a:pPr marL="1314450" lvl="2" indent="-457200">
              <a:spcAft>
                <a:spcPts val="600"/>
              </a:spcAft>
              <a:buFont typeface="Courier New" panose="02070309020205020404" pitchFamily="49" charset="0"/>
              <a:buChar char="o"/>
            </a:pPr>
            <a:r>
              <a:rPr lang="en-US" sz="1800" u="sng" dirty="0">
                <a:latin typeface="+mj-lt"/>
                <a:cs typeface="Times New Roman"/>
              </a:rPr>
              <a:t>Does NOT </a:t>
            </a:r>
            <a:r>
              <a:rPr lang="en-US" sz="1800" dirty="0">
                <a:latin typeface="+mj-lt"/>
                <a:cs typeface="Times New Roman"/>
              </a:rPr>
              <a:t>include: seatbelts, adaptive devices or those that are medically prescribed.</a:t>
            </a:r>
          </a:p>
          <a:p>
            <a:pPr marL="457200" lvl="1" indent="0">
              <a:buNone/>
            </a:pPr>
            <a:endParaRPr lang="en-US" dirty="0">
              <a:latin typeface="+mj-lt"/>
            </a:endParaRPr>
          </a:p>
        </p:txBody>
      </p:sp>
      <p:sp>
        <p:nvSpPr>
          <p:cNvPr id="4" name="Footer Placeholder 3">
            <a:extLst>
              <a:ext uri="{FF2B5EF4-FFF2-40B4-BE49-F238E27FC236}">
                <a16:creationId xmlns:a16="http://schemas.microsoft.com/office/drawing/2014/main" id="{2013022F-C5BC-4D41-AA2A-EBC6A15374BD}"/>
              </a:ext>
            </a:extLst>
          </p:cNvPr>
          <p:cNvSpPr>
            <a:spLocks noGrp="1"/>
          </p:cNvSpPr>
          <p:nvPr>
            <p:ph type="ftr" sz="quarter" idx="10"/>
          </p:nvPr>
        </p:nvSpPr>
        <p:spPr/>
        <p:txBody>
          <a:bodyPr/>
          <a:lstStyle/>
          <a:p>
            <a:pPr>
              <a:defRPr/>
            </a:pPr>
            <a:endParaRPr lang="en-US" altLang="en-US">
              <a:latin typeface="+mj-lt"/>
            </a:endParaRPr>
          </a:p>
        </p:txBody>
      </p:sp>
      <p:sp>
        <p:nvSpPr>
          <p:cNvPr id="10" name="TextBox 9">
            <a:extLst>
              <a:ext uri="{FF2B5EF4-FFF2-40B4-BE49-F238E27FC236}">
                <a16:creationId xmlns:a16="http://schemas.microsoft.com/office/drawing/2014/main" id="{F691FC31-C8AA-E5CD-1722-3F72B00020C7}"/>
              </a:ext>
            </a:extLst>
          </p:cNvPr>
          <p:cNvSpPr txBox="1"/>
          <p:nvPr/>
        </p:nvSpPr>
        <p:spPr>
          <a:xfrm>
            <a:off x="457200" y="1371316"/>
            <a:ext cx="8534400" cy="3647152"/>
          </a:xfrm>
          <a:prstGeom prst="rect">
            <a:avLst/>
          </a:prstGeom>
          <a:noFill/>
        </p:spPr>
        <p:txBody>
          <a:bodyPr wrap="square" lIns="91440" tIns="45720" rIns="91440" bIns="45720" anchor="t">
            <a:spAutoFit/>
          </a:bodyPr>
          <a:lstStyle/>
          <a:p>
            <a:pPr marL="342900" lvl="1" indent="-342900">
              <a:spcAft>
                <a:spcPts val="600"/>
              </a:spcAft>
              <a:buFont typeface="Wingdings" panose="05000000000000000000" pitchFamily="2" charset="2"/>
              <a:buChar char="Ø"/>
            </a:pPr>
            <a:r>
              <a:rPr lang="en-US" sz="2400" dirty="0">
                <a:latin typeface="+mj-lt"/>
              </a:rPr>
              <a:t>The third kind is the </a:t>
            </a:r>
            <a:r>
              <a:rPr lang="en-US" sz="2400" u="sng" dirty="0">
                <a:latin typeface="+mj-lt"/>
              </a:rPr>
              <a:t>only</a:t>
            </a:r>
            <a:r>
              <a:rPr lang="en-US" sz="2400" dirty="0">
                <a:latin typeface="+mj-lt"/>
              </a:rPr>
              <a:t> type of restraint that can be considered in schools and then, only as an emergency intervention</a:t>
            </a:r>
          </a:p>
          <a:p>
            <a:pPr marL="457200" lvl="1" indent="0">
              <a:spcAft>
                <a:spcPts val="600"/>
              </a:spcAft>
              <a:buNone/>
            </a:pPr>
            <a:endParaRPr lang="en-US" sz="2400" dirty="0">
              <a:latin typeface="+mj-lt"/>
            </a:endParaRPr>
          </a:p>
          <a:p>
            <a:pPr marL="914400" lvl="1" indent="-457200">
              <a:spcAft>
                <a:spcPts val="600"/>
              </a:spcAft>
              <a:buFont typeface="+mj-lt"/>
              <a:buAutoNum type="arabicPeriod" startAt="3"/>
            </a:pPr>
            <a:r>
              <a:rPr lang="en-US" sz="2400" b="1" dirty="0">
                <a:latin typeface="+mj-lt"/>
              </a:rPr>
              <a:t>Physical Restraint: </a:t>
            </a:r>
          </a:p>
          <a:p>
            <a:pPr lvl="1">
              <a:spcAft>
                <a:spcPts val="600"/>
              </a:spcAft>
            </a:pPr>
            <a:r>
              <a:rPr lang="en-US" sz="2400" dirty="0">
                <a:effectLst/>
                <a:latin typeface="+mj-lt"/>
                <a:ea typeface="Times New Roman" panose="02020603050405020304" pitchFamily="18" charset="0"/>
              </a:rPr>
              <a:t>A personal restriction that immobilizes or reduces the ability of a student to move the arms, legs, or head freely and includes physically moving a student who has not moved voluntarily. </a:t>
            </a:r>
            <a:r>
              <a:rPr lang="en-US" sz="1100" i="1" dirty="0">
                <a:solidFill>
                  <a:srgbClr val="002060"/>
                </a:solidFill>
                <a:latin typeface="Times New Roman"/>
                <a:ea typeface="Times New Roman" panose="02020603050405020304" pitchFamily="18" charset="0"/>
                <a:cs typeface="Times New Roman"/>
              </a:rPr>
              <a:t>20-A MRSA §4014 sec (1)F</a:t>
            </a:r>
            <a:r>
              <a:rPr lang="en-US" sz="1100" dirty="0">
                <a:solidFill>
                  <a:srgbClr val="002060"/>
                </a:solidFill>
                <a:latin typeface="Times New Roman"/>
                <a:ea typeface="Times New Roman" panose="02020603050405020304" pitchFamily="18" charset="0"/>
                <a:cs typeface="Times New Roman"/>
              </a:rPr>
              <a:t> </a:t>
            </a:r>
            <a:endParaRPr lang="en-US" sz="2400" dirty="0">
              <a:solidFill>
                <a:srgbClr val="002060"/>
              </a:solidFill>
              <a:latin typeface="+mj-lt"/>
            </a:endParaRPr>
          </a:p>
        </p:txBody>
      </p:sp>
    </p:spTree>
    <p:extLst>
      <p:ext uri="{BB962C8B-B14F-4D97-AF65-F5344CB8AC3E}">
        <p14:creationId xmlns:p14="http://schemas.microsoft.com/office/powerpoint/2010/main" val="2949907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3">
                                            <p:txEl>
                                              <p:pRg st="1" end="1"/>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hidden"/>
                                      </p:to>
                                    </p:set>
                                  </p:childTnLst>
                                </p:cTn>
                              </p:par>
                            </p:childTnLst>
                          </p:cTn>
                        </p:par>
                        <p:par>
                          <p:cTn id="47" fill="hold">
                            <p:stCondLst>
                              <p:cond delay="0"/>
                            </p:stCondLst>
                            <p:childTnLst>
                              <p:par>
                                <p:cTn id="48" presetID="1" presetClass="entr" presetSubtype="0" fill="hold" nodeType="afterEffect">
                                  <p:stCondLst>
                                    <p:cond delay="0"/>
                                  </p:stCondLst>
                                  <p:childTnLst>
                                    <p:set>
                                      <p:cBhvr>
                                        <p:cTn id="49"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9218-933A-4D26-9783-EC1D788FA39B}"/>
              </a:ext>
            </a:extLst>
          </p:cNvPr>
          <p:cNvSpPr>
            <a:spLocks noGrp="1"/>
          </p:cNvSpPr>
          <p:nvPr>
            <p:ph type="title"/>
          </p:nvPr>
        </p:nvSpPr>
        <p:spPr>
          <a:xfrm>
            <a:off x="445258" y="152400"/>
            <a:ext cx="8253484" cy="1143000"/>
          </a:xfrm>
        </p:spPr>
        <p:txBody>
          <a:bodyPr/>
          <a:lstStyle/>
          <a:p>
            <a:pPr algn="ctr"/>
            <a:br>
              <a:rPr lang="en-US" sz="3200" dirty="0">
                <a:latin typeface="+mj-lt"/>
              </a:rPr>
            </a:br>
            <a:r>
              <a:rPr lang="en-US" sz="3200" dirty="0">
                <a:latin typeface="+mj-lt"/>
              </a:rPr>
              <a:t>The following interventions</a:t>
            </a:r>
            <a:br>
              <a:rPr lang="en-US" sz="3200" dirty="0">
                <a:latin typeface="+mj-lt"/>
              </a:rPr>
            </a:br>
            <a:r>
              <a:rPr lang="en-US" sz="3200" dirty="0">
                <a:latin typeface="+mj-lt"/>
              </a:rPr>
              <a:t>are </a:t>
            </a:r>
            <a:r>
              <a:rPr lang="en-US" sz="3200" u="sng" dirty="0">
                <a:latin typeface="+mj-lt"/>
              </a:rPr>
              <a:t>NOT</a:t>
            </a:r>
            <a:r>
              <a:rPr lang="en-US" sz="3200" dirty="0">
                <a:latin typeface="+mj-lt"/>
              </a:rPr>
              <a:t> included </a:t>
            </a:r>
            <a:br>
              <a:rPr lang="en-US" sz="3200" dirty="0">
                <a:latin typeface="+mj-lt"/>
              </a:rPr>
            </a:br>
            <a:r>
              <a:rPr lang="en-US" sz="3200" dirty="0">
                <a:latin typeface="+mj-lt"/>
              </a:rPr>
              <a:t>in the definition of physical restraint:</a:t>
            </a:r>
            <a:br>
              <a:rPr lang="en-US" sz="3200" dirty="0">
                <a:latin typeface="+mj-lt"/>
              </a:rPr>
            </a:br>
            <a:endParaRPr lang="en-US" sz="3200" dirty="0">
              <a:latin typeface="+mj-lt"/>
            </a:endParaRPr>
          </a:p>
        </p:txBody>
      </p:sp>
      <p:sp>
        <p:nvSpPr>
          <p:cNvPr id="3" name="Content Placeholder 2">
            <a:extLst>
              <a:ext uri="{FF2B5EF4-FFF2-40B4-BE49-F238E27FC236}">
                <a16:creationId xmlns:a16="http://schemas.microsoft.com/office/drawing/2014/main" id="{CD07429E-BB31-411C-B092-6C13DF28A718}"/>
              </a:ext>
            </a:extLst>
          </p:cNvPr>
          <p:cNvSpPr>
            <a:spLocks noGrp="1"/>
          </p:cNvSpPr>
          <p:nvPr>
            <p:ph sz="half" idx="1"/>
          </p:nvPr>
        </p:nvSpPr>
        <p:spPr>
          <a:xfrm>
            <a:off x="481084" y="1600200"/>
            <a:ext cx="4049332" cy="4930461"/>
          </a:xfrm>
        </p:spPr>
        <p:txBody>
          <a:bodyPr/>
          <a:lstStyle/>
          <a:p>
            <a:r>
              <a:rPr lang="en-US" sz="2000" dirty="0">
                <a:latin typeface="+mj-lt"/>
              </a:rPr>
              <a:t>Mechanical and Chemical Restraints </a:t>
            </a:r>
            <a:r>
              <a:rPr lang="en-US" sz="1100" i="1" dirty="0">
                <a:solidFill>
                  <a:srgbClr val="002060"/>
                </a:solidFill>
                <a:latin typeface="Times New Roman"/>
                <a:cs typeface="Times New Roman"/>
              </a:rPr>
              <a:t>20-A MRSA §4014 sec (1)F</a:t>
            </a:r>
            <a:r>
              <a:rPr lang="en-US" sz="1100" dirty="0">
                <a:solidFill>
                  <a:srgbClr val="002060"/>
                </a:solidFill>
                <a:latin typeface="Times New Roman"/>
                <a:cs typeface="Times New Roman"/>
              </a:rPr>
              <a:t> </a:t>
            </a:r>
            <a:endParaRPr lang="en-US" sz="2000" dirty="0">
              <a:solidFill>
                <a:srgbClr val="002060"/>
              </a:solidFill>
              <a:latin typeface="+mj-lt"/>
            </a:endParaRPr>
          </a:p>
          <a:p>
            <a:pPr marL="0" indent="0">
              <a:buNone/>
            </a:pPr>
            <a:endParaRPr lang="en-US" sz="800" dirty="0">
              <a:latin typeface="+mj-lt"/>
            </a:endParaRPr>
          </a:p>
          <a:p>
            <a:r>
              <a:rPr lang="en-US" sz="2000" dirty="0">
                <a:latin typeface="+mj-lt"/>
              </a:rPr>
              <a:t>Physical Prompt: </a:t>
            </a:r>
            <a:r>
              <a:rPr lang="en-US" sz="1600" dirty="0">
                <a:latin typeface="Times New Roman"/>
                <a:cs typeface="Times New Roman"/>
              </a:rPr>
              <a:t>A</a:t>
            </a:r>
            <a:r>
              <a:rPr lang="en-US" sz="1600" dirty="0">
                <a:effectLst/>
                <a:latin typeface="Times New Roman"/>
                <a:ea typeface="Times New Roman" panose="02020603050405020304" pitchFamily="18" charset="0"/>
                <a:cs typeface="Times New Roman"/>
              </a:rPr>
              <a:t> teaching technique that involves voluntary physical contact with a student that enables the student to learn or model the physical movement necessary for the development of a desired competency</a:t>
            </a:r>
            <a:r>
              <a:rPr lang="en-US" sz="1600" dirty="0">
                <a:latin typeface="Times New Roman"/>
                <a:ea typeface="Times New Roman" panose="02020603050405020304" pitchFamily="18" charset="0"/>
                <a:cs typeface="Times New Roman"/>
              </a:rPr>
              <a:t> </a:t>
            </a:r>
          </a:p>
          <a:p>
            <a:pPr marL="0" indent="0">
              <a:buNone/>
            </a:pPr>
            <a:r>
              <a:rPr lang="en-US" sz="1100" i="1" dirty="0">
                <a:solidFill>
                  <a:srgbClr val="002060"/>
                </a:solidFill>
                <a:latin typeface="Times New Roman"/>
                <a:ea typeface="Times New Roman" panose="02020603050405020304" pitchFamily="18" charset="0"/>
                <a:cs typeface="Times New Roman"/>
              </a:rPr>
              <a:t>           20-A MRSA §4014 sec (1)F</a:t>
            </a:r>
            <a:r>
              <a:rPr lang="en-US" sz="1100" dirty="0">
                <a:solidFill>
                  <a:srgbClr val="002060"/>
                </a:solidFill>
                <a:latin typeface="Times New Roman"/>
                <a:ea typeface="Times New Roman" panose="02020603050405020304" pitchFamily="18" charset="0"/>
                <a:cs typeface="Times New Roman"/>
              </a:rPr>
              <a:t> </a:t>
            </a:r>
          </a:p>
          <a:p>
            <a:pPr marL="0" indent="0">
              <a:buNone/>
            </a:pPr>
            <a:endParaRPr lang="en-US" sz="800" dirty="0">
              <a:solidFill>
                <a:srgbClr val="002060"/>
              </a:solidFill>
              <a:effectLst/>
              <a:latin typeface="Times New Roman"/>
              <a:ea typeface="Times New Roman" panose="02020603050405020304" pitchFamily="18" charset="0"/>
              <a:cs typeface="Times New Roman"/>
            </a:endParaRPr>
          </a:p>
          <a:p>
            <a:r>
              <a:rPr lang="en-US" sz="2000" dirty="0">
                <a:latin typeface="Times New Roman"/>
                <a:cs typeface="Times New Roman"/>
              </a:rPr>
              <a:t>Physical Escort: </a:t>
            </a:r>
            <a:r>
              <a:rPr lang="en-US" sz="1600" dirty="0">
                <a:latin typeface="Times New Roman"/>
                <a:cs typeface="Times New Roman"/>
              </a:rPr>
              <a:t>T</a:t>
            </a:r>
            <a:r>
              <a:rPr lang="en-US" sz="1600" dirty="0">
                <a:effectLst/>
                <a:latin typeface="Times New Roman"/>
                <a:ea typeface="Times New Roman" panose="02020603050405020304" pitchFamily="18" charset="0"/>
                <a:cs typeface="Times New Roman"/>
              </a:rPr>
              <a:t>he temporary, voluntary touching or holding of the hand, wrist, arm, shoulder, or back to induce a student to walk to a safe location.</a:t>
            </a:r>
            <a:r>
              <a:rPr lang="en-US" sz="1600" dirty="0">
                <a:latin typeface="Times New Roman"/>
                <a:ea typeface="Times New Roman" panose="02020603050405020304" pitchFamily="18" charset="0"/>
                <a:cs typeface="Times New Roman"/>
              </a:rPr>
              <a:t> </a:t>
            </a:r>
            <a:endParaRPr lang="en-US" sz="1600" dirty="0">
              <a:latin typeface="+mj-lt"/>
            </a:endParaRPr>
          </a:p>
          <a:p>
            <a:pPr marL="0" indent="0">
              <a:buNone/>
            </a:pPr>
            <a:r>
              <a:rPr lang="en-US" sz="1100" i="1" dirty="0">
                <a:solidFill>
                  <a:srgbClr val="002060"/>
                </a:solidFill>
                <a:latin typeface="Times New Roman"/>
                <a:cs typeface="Times New Roman"/>
              </a:rPr>
              <a:t>          20-A MRSA §4014 sec (1)F</a:t>
            </a:r>
            <a:r>
              <a:rPr lang="en-US" sz="1100" dirty="0">
                <a:solidFill>
                  <a:srgbClr val="002060"/>
                </a:solidFill>
                <a:latin typeface="Times New Roman"/>
                <a:cs typeface="Times New Roman"/>
              </a:rPr>
              <a:t> </a:t>
            </a:r>
            <a:endParaRPr lang="en-US" dirty="0">
              <a:solidFill>
                <a:srgbClr val="002060"/>
              </a:solidFill>
            </a:endParaRPr>
          </a:p>
          <a:p>
            <a:endParaRPr lang="en-US" sz="2000" dirty="0">
              <a:latin typeface="+mj-lt"/>
            </a:endParaRPr>
          </a:p>
        </p:txBody>
      </p:sp>
      <p:sp>
        <p:nvSpPr>
          <p:cNvPr id="4" name="Content Placeholder 3">
            <a:extLst>
              <a:ext uri="{FF2B5EF4-FFF2-40B4-BE49-F238E27FC236}">
                <a16:creationId xmlns:a16="http://schemas.microsoft.com/office/drawing/2014/main" id="{95401D07-0EDF-46BE-8BF9-1E1CE9931FBE}"/>
              </a:ext>
            </a:extLst>
          </p:cNvPr>
          <p:cNvSpPr>
            <a:spLocks noGrp="1"/>
          </p:cNvSpPr>
          <p:nvPr>
            <p:ph sz="half" idx="2"/>
          </p:nvPr>
        </p:nvSpPr>
        <p:spPr>
          <a:xfrm>
            <a:off x="4672084" y="1600200"/>
            <a:ext cx="4038600" cy="4114800"/>
          </a:xfrm>
        </p:spPr>
        <p:txBody>
          <a:bodyPr/>
          <a:lstStyle/>
          <a:p>
            <a:r>
              <a:rPr lang="en-US" sz="2000" u="none" strike="noStrike" spc="0" dirty="0">
                <a:effectLst/>
                <a:latin typeface="Times New Roman"/>
                <a:ea typeface="Times New Roman" panose="02020603050405020304" pitchFamily="18" charset="0"/>
                <a:cs typeface="Times New Roman"/>
              </a:rPr>
              <a:t>Protective Physical Interventions: </a:t>
            </a:r>
            <a:r>
              <a:rPr lang="en-US" sz="1600" dirty="0">
                <a:latin typeface="Times New Roman"/>
                <a:ea typeface="Times New Roman" panose="02020603050405020304" pitchFamily="18" charset="0"/>
                <a:cs typeface="Times New Roman"/>
              </a:rPr>
              <a:t>U</a:t>
            </a:r>
            <a:r>
              <a:rPr lang="en-US" sz="1600" u="none" strike="noStrike" spc="0" dirty="0">
                <a:effectLst/>
                <a:latin typeface="Times New Roman"/>
                <a:ea typeface="Times New Roman" panose="02020603050405020304" pitchFamily="18" charset="0"/>
                <a:cs typeface="Times New Roman"/>
              </a:rPr>
              <a:t>sed when a student’s actions would be harmful to themselves or others, and involve physical contacts that serve to deflect, block, or redirect the student’s action or disengage from a student’s inappropriate grip, but from which the student could move freely away.</a:t>
            </a:r>
            <a:r>
              <a:rPr lang="en-US" sz="1600" dirty="0">
                <a:latin typeface="Times New Roman"/>
                <a:ea typeface="Times New Roman" panose="02020603050405020304" pitchFamily="18" charset="0"/>
                <a:cs typeface="Times New Roman"/>
              </a:rPr>
              <a:t> </a:t>
            </a:r>
            <a:endParaRPr lang="en-US" dirty="0"/>
          </a:p>
          <a:p>
            <a:pPr marL="0" indent="0">
              <a:buNone/>
            </a:pPr>
            <a:r>
              <a:rPr lang="en-US" sz="1100" i="1" dirty="0">
                <a:solidFill>
                  <a:srgbClr val="002060"/>
                </a:solidFill>
                <a:latin typeface="Times New Roman"/>
                <a:cs typeface="Times New Roman"/>
              </a:rPr>
              <a:t>         05-071Chapt. 33 sec (2)(16)(A)5</a:t>
            </a:r>
            <a:r>
              <a:rPr lang="en-US" sz="1100" dirty="0">
                <a:solidFill>
                  <a:srgbClr val="002060"/>
                </a:solidFill>
                <a:latin typeface="Times New Roman"/>
                <a:cs typeface="Times New Roman"/>
              </a:rPr>
              <a:t> </a:t>
            </a:r>
            <a:endParaRPr lang="en-US" dirty="0">
              <a:solidFill>
                <a:srgbClr val="002060"/>
              </a:solidFill>
              <a:latin typeface="Times New Roman"/>
              <a:cs typeface="Times New Roman"/>
            </a:endParaRPr>
          </a:p>
          <a:p>
            <a:pPr marL="0" indent="0">
              <a:buNone/>
            </a:pPr>
            <a:endParaRPr lang="en-US" sz="1800" u="none" strike="noStrike" spc="0" dirty="0">
              <a:effectLst/>
              <a:latin typeface="Times New Roman" panose="02020603050405020304" pitchFamily="18" charset="0"/>
              <a:ea typeface="Times New Roman" panose="02020603050405020304" pitchFamily="18" charset="0"/>
            </a:endParaRPr>
          </a:p>
          <a:p>
            <a:r>
              <a:rPr lang="en-US" sz="2000" dirty="0">
                <a:latin typeface="Times New Roman"/>
                <a:ea typeface="Times New Roman" panose="02020603050405020304" pitchFamily="18" charset="0"/>
                <a:cs typeface="Times New Roman"/>
              </a:rPr>
              <a:t>Physical contact when the purpose of the intervention is to comfort a student and the student voluntarily accepts the contact</a:t>
            </a:r>
          </a:p>
          <a:p>
            <a:pPr marL="0" indent="0">
              <a:buNone/>
            </a:pPr>
            <a:r>
              <a:rPr lang="en-US" sz="1000" i="1" dirty="0">
                <a:solidFill>
                  <a:srgbClr val="002060"/>
                </a:solidFill>
                <a:latin typeface="Times New Roman"/>
                <a:cs typeface="Times New Roman"/>
              </a:rPr>
              <a:t>           05-071Chapt. 33 sec (2)(16)(A)6</a:t>
            </a:r>
            <a:endParaRPr lang="en-US" dirty="0">
              <a:solidFill>
                <a:srgbClr val="002060"/>
              </a:solidFill>
              <a:latin typeface="Times New Roman"/>
              <a:cs typeface="Times New Roman"/>
            </a:endParaRPr>
          </a:p>
          <a:p>
            <a:pPr marL="0" indent="0">
              <a:buNone/>
            </a:pPr>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3276154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62C40"/>
      </a:dk2>
      <a:lt2>
        <a:srgbClr val="274F73"/>
      </a:lt2>
      <a:accent1>
        <a:srgbClr val="BBE0E3"/>
      </a:accent1>
      <a:accent2>
        <a:srgbClr val="162C40"/>
      </a:accent2>
      <a:accent3>
        <a:srgbClr val="FFFFFF"/>
      </a:accent3>
      <a:accent4>
        <a:srgbClr val="000000"/>
      </a:accent4>
      <a:accent5>
        <a:srgbClr val="DAEDEF"/>
      </a:accent5>
      <a:accent6>
        <a:srgbClr val="132739"/>
      </a:accent6>
      <a:hlink>
        <a:srgbClr val="274F73"/>
      </a:hlink>
      <a:folHlink>
        <a:srgbClr val="8A2E13"/>
      </a:folHlink>
    </a:clrScheme>
    <a:fontScheme name="Georgi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62C40"/>
        </a:dk2>
        <a:lt2>
          <a:srgbClr val="274F73"/>
        </a:lt2>
        <a:accent1>
          <a:srgbClr val="BBE0E3"/>
        </a:accent1>
        <a:accent2>
          <a:srgbClr val="162C40"/>
        </a:accent2>
        <a:accent3>
          <a:srgbClr val="FFFFFF"/>
        </a:accent3>
        <a:accent4>
          <a:srgbClr val="000000"/>
        </a:accent4>
        <a:accent5>
          <a:srgbClr val="DAEDEF"/>
        </a:accent5>
        <a:accent6>
          <a:srgbClr val="132739"/>
        </a:accent6>
        <a:hlink>
          <a:srgbClr val="274F73"/>
        </a:hlink>
        <a:folHlink>
          <a:srgbClr val="8A2E1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OVID-19 Final.pot  -  Compatibility Mode" id="{A73943FE-E69A-4293-A72E-D0D56D47E90C}" vid="{41CCF338-D55F-4921-ABC4-596B26F9A7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B66E5C4EE02B48A9BDBE5FB54A25D5" ma:contentTypeVersion="13" ma:contentTypeDescription="Create a new document." ma:contentTypeScope="" ma:versionID="b06784081017c30638795c0de99b0abe">
  <xsd:schema xmlns:xsd="http://www.w3.org/2001/XMLSchema" xmlns:xs="http://www.w3.org/2001/XMLSchema" xmlns:p="http://schemas.microsoft.com/office/2006/metadata/properties" xmlns:ns3="81a9341b-64b5-4ad4-8639-fddfaeb5e640" xmlns:ns4="17e3ba3f-548d-4f96-a93e-b45757cad069" targetNamespace="http://schemas.microsoft.com/office/2006/metadata/properties" ma:root="true" ma:fieldsID="b73c5d0773641a59e0c27def0e7deb89" ns3:_="" ns4:_="">
    <xsd:import namespace="81a9341b-64b5-4ad4-8639-fddfaeb5e640"/>
    <xsd:import namespace="17e3ba3f-548d-4f96-a93e-b45757cad06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a9341b-64b5-4ad4-8639-fddfaeb5e6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e3ba3f-548d-4f96-a93e-b45757cad06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30B658-BB60-49B5-BF8D-E9D7D15F5834}">
  <ds:schemaRefs>
    <ds:schemaRef ds:uri="http://schemas.microsoft.com/office/2006/metadata/longProperties"/>
  </ds:schemaRefs>
</ds:datastoreItem>
</file>

<file path=customXml/itemProps2.xml><?xml version="1.0" encoding="utf-8"?>
<ds:datastoreItem xmlns:ds="http://schemas.openxmlformats.org/officeDocument/2006/customXml" ds:itemID="{AE44DFA0-073D-4E29-A48D-E069DD29885A}">
  <ds:schemaRefs>
    <ds:schemaRef ds:uri="17e3ba3f-548d-4f96-a93e-b45757cad069"/>
    <ds:schemaRef ds:uri="81a9341b-64b5-4ad4-8639-fddfaeb5e64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B602ED2-C816-4891-B899-1BB19884DE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COVID-19 Final</Template>
  <TotalTime>2</TotalTime>
  <Words>4250</Words>
  <Application>Microsoft Office PowerPoint</Application>
  <PresentationFormat>On-screen Show (4:3)</PresentationFormat>
  <Paragraphs>392</Paragraphs>
  <Slides>33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Calibri Light</vt:lpstr>
      <vt:lpstr>Courier New</vt:lpstr>
      <vt:lpstr>Georgia</vt:lpstr>
      <vt:lpstr>Roboto Condensed</vt:lpstr>
      <vt:lpstr>Times New Roman</vt:lpstr>
      <vt:lpstr>Wingdings</vt:lpstr>
      <vt:lpstr>Default Design</vt:lpstr>
      <vt:lpstr>Chapter 33 Seclusion and Restraint: Overview and Awareness Timelines, Requirements and Local Policy </vt:lpstr>
      <vt:lpstr>PowerPoint Presentation</vt:lpstr>
      <vt:lpstr>  Goals For This Training:       </vt:lpstr>
      <vt:lpstr>What is Chapter 33??</vt:lpstr>
      <vt:lpstr>Why is the Chapter 33 Rule Important?</vt:lpstr>
      <vt:lpstr>Why Restraint and Seclusion are only used as an Emergency Response:</vt:lpstr>
      <vt:lpstr>Use of Restraint  in Schools</vt:lpstr>
      <vt:lpstr>What is a Restraint?</vt:lpstr>
      <vt:lpstr> The following interventions are NOT included  in the definition of physical restraint: </vt:lpstr>
      <vt:lpstr>When Physical Restraint is Permitted:</vt:lpstr>
      <vt:lpstr>Definitions Matter:</vt:lpstr>
      <vt:lpstr>Physical restraint is unlawful  for use in the following ways:</vt:lpstr>
      <vt:lpstr>Restraint Must be Monitored</vt:lpstr>
      <vt:lpstr>Termination of Physical Restraint</vt:lpstr>
      <vt:lpstr>Use of Seclusion in Schools</vt:lpstr>
      <vt:lpstr>What is Seclusion?</vt:lpstr>
      <vt:lpstr>When Seclusion is Permitted:</vt:lpstr>
      <vt:lpstr>Definitions Matter:</vt:lpstr>
      <vt:lpstr>Seclusion is unlawful if used in the following ways:</vt:lpstr>
      <vt:lpstr>Seclusion Must be Monitored</vt:lpstr>
      <vt:lpstr>Termination of Seclusion</vt:lpstr>
      <vt:lpstr>Location of Seclusion</vt:lpstr>
      <vt:lpstr>Notification and Response After an Incident of  Restraint &amp; Seclusion</vt:lpstr>
      <vt:lpstr>What is an “incident”?</vt:lpstr>
      <vt:lpstr>Notification of Incident</vt:lpstr>
      <vt:lpstr>Documentation:</vt:lpstr>
      <vt:lpstr>Debriefing:</vt:lpstr>
      <vt:lpstr>After Every 3 Incidents:</vt:lpstr>
      <vt:lpstr>Staff Training &amp; Approved Programs:</vt:lpstr>
      <vt:lpstr>How we can reduce restraint and seclusion:</vt:lpstr>
      <vt:lpstr>Take Aways:</vt:lpstr>
      <vt:lpstr>Thank You!</vt:lpstr>
      <vt:lpstr>Resources:</vt:lpstr>
    </vt:vector>
  </TitlesOfParts>
  <Company>State of Maine, DAFS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dc:title>
  <dc:creator>Bear Shea</dc:creator>
  <cp:lastModifiedBy>Shea, Bear</cp:lastModifiedBy>
  <cp:revision>154</cp:revision>
  <dcterms:created xsi:type="dcterms:W3CDTF">2020-08-20T23:12:27Z</dcterms:created>
  <dcterms:modified xsi:type="dcterms:W3CDTF">2023-08-31T20:08:00Z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Paling, Rachel</vt:lpwstr>
  </property>
  <property fmtid="{D5CDD505-2E9C-101B-9397-08002B2CF9AE}" pid="3" name="xd_Signature">
    <vt:lpwstr/>
  </property>
  <property fmtid="{D5CDD505-2E9C-101B-9397-08002B2CF9AE}" pid="4" name="Order">
    <vt:lpwstr>522800.000000000</vt:lpwstr>
  </property>
  <property fmtid="{D5CDD505-2E9C-101B-9397-08002B2CF9AE}" pid="5" name="ComplianceAssetId">
    <vt:lpwstr/>
  </property>
  <property fmtid="{D5CDD505-2E9C-101B-9397-08002B2CF9AE}" pid="6" name="TemplateUrl">
    <vt:lpwstr/>
  </property>
  <property fmtid="{D5CDD505-2E9C-101B-9397-08002B2CF9AE}" pid="7" name="xd_ProgID">
    <vt:lpwstr/>
  </property>
  <property fmtid="{D5CDD505-2E9C-101B-9397-08002B2CF9AE}" pid="8" name="display_urn:schemas-microsoft-com:office:office#Author">
    <vt:lpwstr>Paling, Rachel</vt:lpwstr>
  </property>
  <property fmtid="{D5CDD505-2E9C-101B-9397-08002B2CF9AE}" pid="9" name="ContentTypeId">
    <vt:lpwstr>0x01010006B66E5C4EE02B48A9BDBE5FB54A25D5</vt:lpwstr>
  </property>
</Properties>
</file>