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7" r:id="rId7"/>
    <p:sldId id="259" r:id="rId8"/>
  </p:sldIdLst>
  <p:sldSz cx="68580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g-Edwards, Raven" userId="10218a4c-f97e-4942-acfa-a4c7109c2a84" providerId="ADAL" clId="{152699FF-0935-47F9-A7E6-68920B962FB6}"/>
    <pc:docChg chg="undo custSel addSld delSld modSld">
      <pc:chgData name="King-Edwards, Raven" userId="10218a4c-f97e-4942-acfa-a4c7109c2a84" providerId="ADAL" clId="{152699FF-0935-47F9-A7E6-68920B962FB6}" dt="2021-08-30T17:58:08.456" v="534"/>
      <pc:docMkLst>
        <pc:docMk/>
      </pc:docMkLst>
      <pc:sldChg chg="addSp delSp modSp">
        <pc:chgData name="King-Edwards, Raven" userId="10218a4c-f97e-4942-acfa-a4c7109c2a84" providerId="ADAL" clId="{152699FF-0935-47F9-A7E6-68920B962FB6}" dt="2021-08-30T17:55:31.059" v="477" actId="1076"/>
        <pc:sldMkLst>
          <pc:docMk/>
          <pc:sldMk cId="910504184" sldId="256"/>
        </pc:sldMkLst>
        <pc:spChg chg="mod">
          <ac:chgData name="King-Edwards, Raven" userId="10218a4c-f97e-4942-acfa-a4c7109c2a84" providerId="ADAL" clId="{152699FF-0935-47F9-A7E6-68920B962FB6}" dt="2021-08-30T17:50:07.535" v="352" actId="20577"/>
          <ac:spMkLst>
            <pc:docMk/>
            <pc:sldMk cId="910504184" sldId="256"/>
            <ac:spMk id="21" creationId="{C3076A36-EA75-4DE7-A3D3-2AD44FB532F3}"/>
          </ac:spMkLst>
        </pc:spChg>
        <pc:spChg chg="mod">
          <ac:chgData name="King-Edwards, Raven" userId="10218a4c-f97e-4942-acfa-a4c7109c2a84" providerId="ADAL" clId="{152699FF-0935-47F9-A7E6-68920B962FB6}" dt="2021-08-30T17:49:49.953" v="349" actId="1076"/>
          <ac:spMkLst>
            <pc:docMk/>
            <pc:sldMk cId="910504184" sldId="256"/>
            <ac:spMk id="25" creationId="{81860116-121F-4EDA-9733-9BC397402282}"/>
          </ac:spMkLst>
        </pc:spChg>
        <pc:spChg chg="mod">
          <ac:chgData name="King-Edwards, Raven" userId="10218a4c-f97e-4942-acfa-a4c7109c2a84" providerId="ADAL" clId="{152699FF-0935-47F9-A7E6-68920B962FB6}" dt="2021-08-30T17:55:31.059" v="477" actId="1076"/>
          <ac:spMkLst>
            <pc:docMk/>
            <pc:sldMk cId="910504184" sldId="256"/>
            <ac:spMk id="26" creationId="{AB6D9222-F6D6-4900-ABBF-521FCB6569D7}"/>
          </ac:spMkLst>
        </pc:spChg>
        <pc:spChg chg="mod">
          <ac:chgData name="King-Edwards, Raven" userId="10218a4c-f97e-4942-acfa-a4c7109c2a84" providerId="ADAL" clId="{152699FF-0935-47F9-A7E6-68920B962FB6}" dt="2021-08-30T17:55:31.059" v="477" actId="1076"/>
          <ac:spMkLst>
            <pc:docMk/>
            <pc:sldMk cId="910504184" sldId="256"/>
            <ac:spMk id="27" creationId="{24977D0E-7E9E-49ED-8561-6CFDE0D9B5AA}"/>
          </ac:spMkLst>
        </pc:spChg>
        <pc:spChg chg="mod">
          <ac:chgData name="King-Edwards, Raven" userId="10218a4c-f97e-4942-acfa-a4c7109c2a84" providerId="ADAL" clId="{152699FF-0935-47F9-A7E6-68920B962FB6}" dt="2021-08-30T17:55:31.059" v="477" actId="1076"/>
          <ac:spMkLst>
            <pc:docMk/>
            <pc:sldMk cId="910504184" sldId="256"/>
            <ac:spMk id="32" creationId="{8071E9E3-B1F3-4B1F-B726-F4EA8195DE6C}"/>
          </ac:spMkLst>
        </pc:spChg>
        <pc:spChg chg="mod">
          <ac:chgData name="King-Edwards, Raven" userId="10218a4c-f97e-4942-acfa-a4c7109c2a84" providerId="ADAL" clId="{152699FF-0935-47F9-A7E6-68920B962FB6}" dt="2021-08-30T17:55:31.059" v="477" actId="1076"/>
          <ac:spMkLst>
            <pc:docMk/>
            <pc:sldMk cId="910504184" sldId="256"/>
            <ac:spMk id="33" creationId="{2A89CA6D-95FA-4FE5-8F1D-29E214398C09}"/>
          </ac:spMkLst>
        </pc:spChg>
        <pc:spChg chg="mod">
          <ac:chgData name="King-Edwards, Raven" userId="10218a4c-f97e-4942-acfa-a4c7109c2a84" providerId="ADAL" clId="{152699FF-0935-47F9-A7E6-68920B962FB6}" dt="2021-08-30T17:55:31.059" v="477" actId="1076"/>
          <ac:spMkLst>
            <pc:docMk/>
            <pc:sldMk cId="910504184" sldId="256"/>
            <ac:spMk id="34" creationId="{D910FF07-D7D0-4FB9-A62A-451D3E369D0C}"/>
          </ac:spMkLst>
        </pc:spChg>
        <pc:spChg chg="del">
          <ac:chgData name="King-Edwards, Raven" userId="10218a4c-f97e-4942-acfa-a4c7109c2a84" providerId="ADAL" clId="{152699FF-0935-47F9-A7E6-68920B962FB6}" dt="2021-08-30T17:55:03.585" v="475" actId="478"/>
          <ac:spMkLst>
            <pc:docMk/>
            <pc:sldMk cId="910504184" sldId="256"/>
            <ac:spMk id="35" creationId="{15579942-96AB-4070-82A6-E13117843270}"/>
          </ac:spMkLst>
        </pc:spChg>
        <pc:spChg chg="add">
          <ac:chgData name="King-Edwards, Raven" userId="10218a4c-f97e-4942-acfa-a4c7109c2a84" providerId="ADAL" clId="{152699FF-0935-47F9-A7E6-68920B962FB6}" dt="2021-08-30T17:55:18.461" v="476"/>
          <ac:spMkLst>
            <pc:docMk/>
            <pc:sldMk cId="910504184" sldId="256"/>
            <ac:spMk id="37" creationId="{C630C110-5C8B-42AF-AABD-299FC537AF36}"/>
          </ac:spMkLst>
        </pc:spChg>
        <pc:picChg chg="mod">
          <ac:chgData name="King-Edwards, Raven" userId="10218a4c-f97e-4942-acfa-a4c7109c2a84" providerId="ADAL" clId="{152699FF-0935-47F9-A7E6-68920B962FB6}" dt="2021-08-30T17:49:36.691" v="346" actId="1076"/>
          <ac:picMkLst>
            <pc:docMk/>
            <pc:sldMk cId="910504184" sldId="256"/>
            <ac:picMk id="14" creationId="{F77DE997-F4C3-4B7F-A14D-1FF6CED9FA09}"/>
          </ac:picMkLst>
        </pc:picChg>
      </pc:sldChg>
      <pc:sldChg chg="addSp delSp modSp add del">
        <pc:chgData name="King-Edwards, Raven" userId="10218a4c-f97e-4942-acfa-a4c7109c2a84" providerId="ADAL" clId="{152699FF-0935-47F9-A7E6-68920B962FB6}" dt="2021-08-30T17:57:51.267" v="531" actId="2696"/>
        <pc:sldMkLst>
          <pc:docMk/>
          <pc:sldMk cId="3849324032" sldId="257"/>
        </pc:sldMkLst>
        <pc:spChg chg="del mod">
          <ac:chgData name="King-Edwards, Raven" userId="10218a4c-f97e-4942-acfa-a4c7109c2a84" providerId="ADAL" clId="{152699FF-0935-47F9-A7E6-68920B962FB6}" dt="2021-08-30T17:37:32.385" v="183" actId="478"/>
          <ac:spMkLst>
            <pc:docMk/>
            <pc:sldMk cId="3849324032" sldId="257"/>
            <ac:spMk id="4" creationId="{968830FD-FA68-4425-B509-9FE59410D040}"/>
          </ac:spMkLst>
        </pc:spChg>
        <pc:spChg chg="del">
          <ac:chgData name="King-Edwards, Raven" userId="10218a4c-f97e-4942-acfa-a4c7109c2a84" providerId="ADAL" clId="{152699FF-0935-47F9-A7E6-68920B962FB6}" dt="2021-08-30T17:35:08.160" v="97" actId="478"/>
          <ac:spMkLst>
            <pc:docMk/>
            <pc:sldMk cId="3849324032" sldId="257"/>
            <ac:spMk id="7" creationId="{5F0C9EA4-A1C2-4DFC-9FDC-B67821DD470C}"/>
          </ac:spMkLst>
        </pc:spChg>
        <pc:spChg chg="del">
          <ac:chgData name="King-Edwards, Raven" userId="10218a4c-f97e-4942-acfa-a4c7109c2a84" providerId="ADAL" clId="{152699FF-0935-47F9-A7E6-68920B962FB6}" dt="2021-08-30T17:40:00.654" v="275" actId="478"/>
          <ac:spMkLst>
            <pc:docMk/>
            <pc:sldMk cId="3849324032" sldId="257"/>
            <ac:spMk id="8" creationId="{179B345B-AE4C-4842-B53B-3DF95AF549D4}"/>
          </ac:spMkLst>
        </pc:spChg>
        <pc:spChg chg="mod">
          <ac:chgData name="King-Edwards, Raven" userId="10218a4c-f97e-4942-acfa-a4c7109c2a84" providerId="ADAL" clId="{152699FF-0935-47F9-A7E6-68920B962FB6}" dt="2021-08-30T17:34:42.151" v="93" actId="1076"/>
          <ac:spMkLst>
            <pc:docMk/>
            <pc:sldMk cId="3849324032" sldId="257"/>
            <ac:spMk id="9" creationId="{F71ACF0B-9A8C-4420-BE6A-1671334DC9E2}"/>
          </ac:spMkLst>
        </pc:spChg>
        <pc:spChg chg="mod">
          <ac:chgData name="King-Edwards, Raven" userId="10218a4c-f97e-4942-acfa-a4c7109c2a84" providerId="ADAL" clId="{152699FF-0935-47F9-A7E6-68920B962FB6}" dt="2021-08-30T17:50:33.695" v="354" actId="1076"/>
          <ac:spMkLst>
            <pc:docMk/>
            <pc:sldMk cId="3849324032" sldId="257"/>
            <ac:spMk id="21" creationId="{C3076A36-EA75-4DE7-A3D3-2AD44FB532F3}"/>
          </ac:spMkLst>
        </pc:spChg>
        <pc:spChg chg="mod">
          <ac:chgData name="King-Edwards, Raven" userId="10218a4c-f97e-4942-acfa-a4c7109c2a84" providerId="ADAL" clId="{152699FF-0935-47F9-A7E6-68920B962FB6}" dt="2021-08-30T17:44:35.295" v="326" actId="255"/>
          <ac:spMkLst>
            <pc:docMk/>
            <pc:sldMk cId="3849324032" sldId="257"/>
            <ac:spMk id="22" creationId="{FB1323C4-C3D3-4B22-88E7-912FF2C16B11}"/>
          </ac:spMkLst>
        </pc:spChg>
        <pc:spChg chg="mod">
          <ac:chgData name="King-Edwards, Raven" userId="10218a4c-f97e-4942-acfa-a4c7109c2a84" providerId="ADAL" clId="{152699FF-0935-47F9-A7E6-68920B962FB6}" dt="2021-08-30T17:34:59.465" v="95" actId="1076"/>
          <ac:spMkLst>
            <pc:docMk/>
            <pc:sldMk cId="3849324032" sldId="257"/>
            <ac:spMk id="23" creationId="{3C316397-A153-4A1A-973A-CD173E3C453A}"/>
          </ac:spMkLst>
        </pc:spChg>
        <pc:spChg chg="mod">
          <ac:chgData name="King-Edwards, Raven" userId="10218a4c-f97e-4942-acfa-a4c7109c2a84" providerId="ADAL" clId="{152699FF-0935-47F9-A7E6-68920B962FB6}" dt="2021-08-30T17:42:22.947" v="302" actId="1076"/>
          <ac:spMkLst>
            <pc:docMk/>
            <pc:sldMk cId="3849324032" sldId="257"/>
            <ac:spMk id="24" creationId="{39804586-3C8B-487B-932A-386B1602DCF3}"/>
          </ac:spMkLst>
        </pc:spChg>
        <pc:spChg chg="mod">
          <ac:chgData name="King-Edwards, Raven" userId="10218a4c-f97e-4942-acfa-a4c7109c2a84" providerId="ADAL" clId="{152699FF-0935-47F9-A7E6-68920B962FB6}" dt="2021-08-30T17:44:14.843" v="324" actId="1076"/>
          <ac:spMkLst>
            <pc:docMk/>
            <pc:sldMk cId="3849324032" sldId="257"/>
            <ac:spMk id="25" creationId="{81860116-121F-4EDA-9733-9BC397402282}"/>
          </ac:spMkLst>
        </pc:spChg>
        <pc:spChg chg="mod">
          <ac:chgData name="King-Edwards, Raven" userId="10218a4c-f97e-4942-acfa-a4c7109c2a84" providerId="ADAL" clId="{152699FF-0935-47F9-A7E6-68920B962FB6}" dt="2021-08-30T17:54:52.384" v="474" actId="20577"/>
          <ac:spMkLst>
            <pc:docMk/>
            <pc:sldMk cId="3849324032" sldId="257"/>
            <ac:spMk id="35" creationId="{15579942-96AB-4070-82A6-E13117843270}"/>
          </ac:spMkLst>
        </pc:spChg>
        <pc:spChg chg="add mod ord">
          <ac:chgData name="King-Edwards, Raven" userId="10218a4c-f97e-4942-acfa-a4c7109c2a84" providerId="ADAL" clId="{152699FF-0935-47F9-A7E6-68920B962FB6}" dt="2021-08-30T17:43:21.207" v="316" actId="1076"/>
          <ac:spMkLst>
            <pc:docMk/>
            <pc:sldMk cId="3849324032" sldId="257"/>
            <ac:spMk id="37" creationId="{313F03D2-7EAD-4F98-B925-E3EFF96B9B32}"/>
          </ac:spMkLst>
        </pc:spChg>
        <pc:spChg chg="add mod ord">
          <ac:chgData name="King-Edwards, Raven" userId="10218a4c-f97e-4942-acfa-a4c7109c2a84" providerId="ADAL" clId="{152699FF-0935-47F9-A7E6-68920B962FB6}" dt="2021-08-30T17:38:31.570" v="196" actId="1076"/>
          <ac:spMkLst>
            <pc:docMk/>
            <pc:sldMk cId="3849324032" sldId="257"/>
            <ac:spMk id="43" creationId="{8565433D-2494-425F-B01E-BE38FF84F3EA}"/>
          </ac:spMkLst>
        </pc:spChg>
        <pc:spChg chg="mod">
          <ac:chgData name="King-Edwards, Raven" userId="10218a4c-f97e-4942-acfa-a4c7109c2a84" providerId="ADAL" clId="{152699FF-0935-47F9-A7E6-68920B962FB6}" dt="2021-08-30T17:37:59.058" v="190" actId="1076"/>
          <ac:spMkLst>
            <pc:docMk/>
            <pc:sldMk cId="3849324032" sldId="257"/>
            <ac:spMk id="45" creationId="{DF520D1D-E7B2-4488-9E22-917B8955A5FC}"/>
          </ac:spMkLst>
        </pc:spChg>
        <pc:spChg chg="add mod ord">
          <ac:chgData name="King-Edwards, Raven" userId="10218a4c-f97e-4942-acfa-a4c7109c2a84" providerId="ADAL" clId="{152699FF-0935-47F9-A7E6-68920B962FB6}" dt="2021-08-30T17:40:12.158" v="278" actId="1076"/>
          <ac:spMkLst>
            <pc:docMk/>
            <pc:sldMk cId="3849324032" sldId="257"/>
            <ac:spMk id="46" creationId="{A72F86D3-ECD5-4C9F-ABA0-74FC0292A718}"/>
          </ac:spMkLst>
        </pc:spChg>
        <pc:picChg chg="mod">
          <ac:chgData name="King-Edwards, Raven" userId="10218a4c-f97e-4942-acfa-a4c7109c2a84" providerId="ADAL" clId="{152699FF-0935-47F9-A7E6-68920B962FB6}" dt="2021-08-30T17:43:03.995" v="313" actId="1076"/>
          <ac:picMkLst>
            <pc:docMk/>
            <pc:sldMk cId="3849324032" sldId="257"/>
            <ac:picMk id="12" creationId="{F8601CD0-8CBE-4D8B-B569-9B6B529A3A87}"/>
          </ac:picMkLst>
        </pc:picChg>
        <pc:picChg chg="mod">
          <ac:chgData name="King-Edwards, Raven" userId="10218a4c-f97e-4942-acfa-a4c7109c2a84" providerId="ADAL" clId="{152699FF-0935-47F9-A7E6-68920B962FB6}" dt="2021-08-30T17:42:46.020" v="306" actId="1076"/>
          <ac:picMkLst>
            <pc:docMk/>
            <pc:sldMk cId="3849324032" sldId="257"/>
            <ac:picMk id="13" creationId="{5AE5B102-43A1-407E-A2C0-1A915FB25852}"/>
          </ac:picMkLst>
        </pc:picChg>
        <pc:picChg chg="mod">
          <ac:chgData name="King-Edwards, Raven" userId="10218a4c-f97e-4942-acfa-a4c7109c2a84" providerId="ADAL" clId="{152699FF-0935-47F9-A7E6-68920B962FB6}" dt="2021-08-30T17:42:35.785" v="304" actId="1076"/>
          <ac:picMkLst>
            <pc:docMk/>
            <pc:sldMk cId="3849324032" sldId="257"/>
            <ac:picMk id="14" creationId="{F77DE997-F4C3-4B7F-A14D-1FF6CED9FA09}"/>
          </ac:picMkLst>
        </pc:picChg>
        <pc:picChg chg="mod">
          <ac:chgData name="King-Edwards, Raven" userId="10218a4c-f97e-4942-acfa-a4c7109c2a84" providerId="ADAL" clId="{152699FF-0935-47F9-A7E6-68920B962FB6}" dt="2021-08-30T17:42:59.737" v="312" actId="1076"/>
          <ac:picMkLst>
            <pc:docMk/>
            <pc:sldMk cId="3849324032" sldId="257"/>
            <ac:picMk id="44" creationId="{3F593855-F12B-4EB0-AC08-2EE1D9998607}"/>
          </ac:picMkLst>
        </pc:picChg>
      </pc:sldChg>
      <pc:sldChg chg="modSp add">
        <pc:chgData name="King-Edwards, Raven" userId="10218a4c-f97e-4942-acfa-a4c7109c2a84" providerId="ADAL" clId="{152699FF-0935-47F9-A7E6-68920B962FB6}" dt="2021-08-30T17:57:00.132" v="529" actId="20577"/>
        <pc:sldMkLst>
          <pc:docMk/>
          <pc:sldMk cId="2819653336" sldId="258"/>
        </pc:sldMkLst>
        <pc:spChg chg="mod">
          <ac:chgData name="King-Edwards, Raven" userId="10218a4c-f97e-4942-acfa-a4c7109c2a84" providerId="ADAL" clId="{152699FF-0935-47F9-A7E6-68920B962FB6}" dt="2021-08-30T17:57:00.132" v="529" actId="20577"/>
          <ac:spMkLst>
            <pc:docMk/>
            <pc:sldMk cId="2819653336" sldId="258"/>
            <ac:spMk id="37" creationId="{C630C110-5C8B-42AF-AABD-299FC537AF36}"/>
          </ac:spMkLst>
        </pc:spChg>
      </pc:sldChg>
      <pc:sldChg chg="addSp delSp add">
        <pc:chgData name="King-Edwards, Raven" userId="10218a4c-f97e-4942-acfa-a4c7109c2a84" providerId="ADAL" clId="{152699FF-0935-47F9-A7E6-68920B962FB6}" dt="2021-08-30T17:58:08.456" v="534"/>
        <pc:sldMkLst>
          <pc:docMk/>
          <pc:sldMk cId="13516009" sldId="259"/>
        </pc:sldMkLst>
        <pc:spChg chg="del">
          <ac:chgData name="King-Edwards, Raven" userId="10218a4c-f97e-4942-acfa-a4c7109c2a84" providerId="ADAL" clId="{152699FF-0935-47F9-A7E6-68920B962FB6}" dt="2021-08-30T17:58:07.083" v="533" actId="478"/>
          <ac:spMkLst>
            <pc:docMk/>
            <pc:sldMk cId="13516009" sldId="259"/>
            <ac:spMk id="35" creationId="{15579942-96AB-4070-82A6-E13117843270}"/>
          </ac:spMkLst>
        </pc:spChg>
        <pc:spChg chg="add">
          <ac:chgData name="King-Edwards, Raven" userId="10218a4c-f97e-4942-acfa-a4c7109c2a84" providerId="ADAL" clId="{152699FF-0935-47F9-A7E6-68920B962FB6}" dt="2021-08-30T17:58:08.456" v="534"/>
          <ac:spMkLst>
            <pc:docMk/>
            <pc:sldMk cId="13516009" sldId="259"/>
            <ac:spMk id="47" creationId="{30A25C97-3F3F-4D5E-A732-D5D34DE8F8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46133"/>
            <a:ext cx="5829300" cy="35018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82989"/>
            <a:ext cx="5143500" cy="242845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2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8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35517"/>
            <a:ext cx="1478756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35517"/>
            <a:ext cx="4350544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1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507618"/>
            <a:ext cx="5915025" cy="418401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731215"/>
            <a:ext cx="5915025" cy="220027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0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0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5519"/>
            <a:ext cx="591502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65706"/>
            <a:ext cx="2901255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74110"/>
            <a:ext cx="2901255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65706"/>
            <a:ext cx="2915543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74110"/>
            <a:ext cx="2915543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9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8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0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48226"/>
            <a:ext cx="3471863" cy="71479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6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48226"/>
            <a:ext cx="3471863" cy="714798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3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35519"/>
            <a:ext cx="591502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77584"/>
            <a:ext cx="591502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D534A-FEA2-47FF-B51C-3451D9385690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322649"/>
            <a:ext cx="231457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A88E-6151-428D-86DE-7A8E15EAD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ine.gov/doe/schools/nutrition/cacfp/atrisk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ine.gov/doe/schools/nutrition/cacfp/atrisk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www.maine.gov/doe/schools/nutrition/cacfp/atris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ine.gov/doe/schools/nutrition/cacfp/atrisk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68830FD-FA68-4425-B509-9FE59410D040}"/>
              </a:ext>
            </a:extLst>
          </p:cNvPr>
          <p:cNvSpPr/>
          <p:nvPr/>
        </p:nvSpPr>
        <p:spPr>
          <a:xfrm>
            <a:off x="304800" y="1496291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0C9EA4-A1C2-4DFC-9FDC-B67821DD470C}"/>
              </a:ext>
            </a:extLst>
          </p:cNvPr>
          <p:cNvSpPr/>
          <p:nvPr/>
        </p:nvSpPr>
        <p:spPr>
          <a:xfrm>
            <a:off x="3429000" y="4017818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79B345B-AE4C-4842-B53B-3DF95AF549D4}"/>
              </a:ext>
            </a:extLst>
          </p:cNvPr>
          <p:cNvSpPr/>
          <p:nvPr/>
        </p:nvSpPr>
        <p:spPr>
          <a:xfrm>
            <a:off x="304800" y="6523233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ACF0B-9A8C-4420-BE6A-1671334DC9E2}"/>
              </a:ext>
            </a:extLst>
          </p:cNvPr>
          <p:cNvSpPr txBox="1"/>
          <p:nvPr/>
        </p:nvSpPr>
        <p:spPr>
          <a:xfrm>
            <a:off x="593147" y="2240854"/>
            <a:ext cx="25475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Children are more successful when they have nutritious food to fill their bellies. Fuel up at your local CACFP Meal Sites.</a:t>
            </a:r>
          </a:p>
          <a:p>
            <a:endParaRPr lang="en-US" dirty="0"/>
          </a:p>
        </p:txBody>
      </p:sp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8601CD0-8CBE-4D8B-B569-9B6B529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9700" y="1443520"/>
            <a:ext cx="914400" cy="914400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5AE5B102-43A1-407E-A2C0-1A915FB25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3900" y="4020465"/>
            <a:ext cx="914400" cy="914400"/>
          </a:xfrm>
          <a:prstGeom prst="rect">
            <a:avLst/>
          </a:prstGeom>
        </p:spPr>
      </p:pic>
      <p:pic>
        <p:nvPicPr>
          <p:cNvPr id="14" name="Graphic 13" descr="Closed quotation mark">
            <a:extLst>
              <a:ext uri="{FF2B5EF4-FFF2-40B4-BE49-F238E27FC236}">
                <a16:creationId xmlns:a16="http://schemas.microsoft.com/office/drawing/2014/main" id="{F77DE997-F4C3-4B7F-A14D-1FF6CED9F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9700" y="6393663"/>
            <a:ext cx="914400" cy="914400"/>
          </a:xfrm>
          <a:prstGeom prst="rect">
            <a:avLst/>
          </a:prstGeom>
        </p:spPr>
      </p:pic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738F3153-2828-455A-A648-93DECACE70CD}"/>
              </a:ext>
            </a:extLst>
          </p:cNvPr>
          <p:cNvSpPr/>
          <p:nvPr/>
        </p:nvSpPr>
        <p:spPr>
          <a:xfrm>
            <a:off x="2629975" y="5417348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076A36-EA75-4DE7-A3D3-2AD44FB532F3}"/>
              </a:ext>
            </a:extLst>
          </p:cNvPr>
          <p:cNvSpPr txBox="1"/>
          <p:nvPr/>
        </p:nvSpPr>
        <p:spPr>
          <a:xfrm>
            <a:off x="473428" y="7146211"/>
            <a:ext cx="28077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CACFP has supported the Clubs to be able to serve hearty, healthy meals to all of our members by helping offset the costs that it takes to produce the meals. [...No member will leave the Club feeling hungry, that is our commitment to our members, and a big part of that commitment is due to the help and support from the CACFP program].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1323C4-C3D3-4B22-88E7-912FF2C16B11}"/>
              </a:ext>
            </a:extLst>
          </p:cNvPr>
          <p:cNvSpPr txBox="1"/>
          <p:nvPr/>
        </p:nvSpPr>
        <p:spPr>
          <a:xfrm>
            <a:off x="3525329" y="4889567"/>
            <a:ext cx="2890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Having CACFP offered in our Y brings a unity to our program. During these meals the children practice their manners and share stories from home.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316397-A153-4A1A-973A-CD173E3C453A}"/>
              </a:ext>
            </a:extLst>
          </p:cNvPr>
          <p:cNvSpPr txBox="1"/>
          <p:nvPr/>
        </p:nvSpPr>
        <p:spPr>
          <a:xfrm>
            <a:off x="603536" y="3657390"/>
            <a:ext cx="25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Dawna Gregoire</a:t>
            </a:r>
            <a:endParaRPr lang="en-US" sz="1400" b="1" dirty="0"/>
          </a:p>
          <a:p>
            <a:pPr algn="ctr"/>
            <a:r>
              <a:rPr lang="en-US" sz="1400" i="1" dirty="0"/>
              <a:t>Boys &amp; Girls Club of </a:t>
            </a:r>
          </a:p>
          <a:p>
            <a:pPr algn="ctr"/>
            <a:r>
              <a:rPr lang="en-US" sz="1400" i="1" dirty="0"/>
              <a:t>Kennebec Valley</a:t>
            </a:r>
            <a:endParaRPr lang="en-US" sz="1400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804586-3C8B-487B-932A-386B1602DCF3}"/>
              </a:ext>
            </a:extLst>
          </p:cNvPr>
          <p:cNvSpPr txBox="1"/>
          <p:nvPr/>
        </p:nvSpPr>
        <p:spPr>
          <a:xfrm>
            <a:off x="3736829" y="6213006"/>
            <a:ext cx="25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Sally Farrell</a:t>
            </a:r>
            <a:endParaRPr lang="en-US" sz="1400" b="1" dirty="0"/>
          </a:p>
          <a:p>
            <a:pPr algn="ctr"/>
            <a:r>
              <a:rPr lang="en-US" sz="1400" i="1" dirty="0"/>
              <a:t>Central Lincoln County </a:t>
            </a:r>
          </a:p>
          <a:p>
            <a:pPr algn="ctr"/>
            <a:r>
              <a:rPr lang="en-US" sz="1400" i="1" dirty="0"/>
              <a:t>YMCA</a:t>
            </a:r>
            <a:endParaRPr lang="en-US" sz="1400" dirty="0"/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60116-121F-4EDA-9733-9BC397402282}"/>
              </a:ext>
            </a:extLst>
          </p:cNvPr>
          <p:cNvSpPr txBox="1"/>
          <p:nvPr/>
        </p:nvSpPr>
        <p:spPr>
          <a:xfrm>
            <a:off x="603536" y="8861708"/>
            <a:ext cx="254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/>
              <a:t>Carissa Brown</a:t>
            </a:r>
            <a:endParaRPr lang="en-US" sz="1200" b="1" dirty="0"/>
          </a:p>
          <a:p>
            <a:pPr algn="ctr"/>
            <a:r>
              <a:rPr lang="en-US" sz="1200" i="1" dirty="0"/>
              <a:t>Boys and Girls Club of </a:t>
            </a:r>
          </a:p>
          <a:p>
            <a:pPr algn="ctr"/>
            <a:r>
              <a:rPr lang="en-US" sz="1200" i="1" dirty="0"/>
              <a:t>Southern Maine</a:t>
            </a:r>
            <a:endParaRPr lang="en-US" sz="1200" dirty="0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AB6D9222-F6D6-4900-ABBF-521FCB6569D7}"/>
              </a:ext>
            </a:extLst>
          </p:cNvPr>
          <p:cNvSpPr/>
          <p:nvPr/>
        </p:nvSpPr>
        <p:spPr>
          <a:xfrm>
            <a:off x="4416103" y="7678413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4977D0E-7E9E-49ED-8561-6CFDE0D9B5AA}"/>
              </a:ext>
            </a:extLst>
          </p:cNvPr>
          <p:cNvSpPr/>
          <p:nvPr/>
        </p:nvSpPr>
        <p:spPr>
          <a:xfrm>
            <a:off x="3854991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CEC76CB1-F0CC-4DE1-91A0-D152D670B69C}"/>
              </a:ext>
            </a:extLst>
          </p:cNvPr>
          <p:cNvSpPr/>
          <p:nvPr/>
        </p:nvSpPr>
        <p:spPr>
          <a:xfrm>
            <a:off x="2088133" y="5407372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F6B6524-19DC-4EA0-8FB6-C07ACAC40713}"/>
              </a:ext>
            </a:extLst>
          </p:cNvPr>
          <p:cNvSpPr/>
          <p:nvPr/>
        </p:nvSpPr>
        <p:spPr>
          <a:xfrm>
            <a:off x="1534388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8477718D-3E8C-44BF-8F6D-B5D4BC911FE2}"/>
              </a:ext>
            </a:extLst>
          </p:cNvPr>
          <p:cNvSpPr/>
          <p:nvPr/>
        </p:nvSpPr>
        <p:spPr>
          <a:xfrm>
            <a:off x="970249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E6AB9DE2-9AAF-44F4-96A3-82460B7A3C2D}"/>
              </a:ext>
            </a:extLst>
          </p:cNvPr>
          <p:cNvSpPr/>
          <p:nvPr/>
        </p:nvSpPr>
        <p:spPr>
          <a:xfrm>
            <a:off x="399183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8071E9E3-B1F3-4B1F-B726-F4EA8195DE6C}"/>
              </a:ext>
            </a:extLst>
          </p:cNvPr>
          <p:cNvSpPr/>
          <p:nvPr/>
        </p:nvSpPr>
        <p:spPr>
          <a:xfrm>
            <a:off x="5536812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2A89CA6D-95FA-4FE5-8F1D-29E214398C09}"/>
              </a:ext>
            </a:extLst>
          </p:cNvPr>
          <p:cNvSpPr/>
          <p:nvPr/>
        </p:nvSpPr>
        <p:spPr>
          <a:xfrm>
            <a:off x="4960338" y="7678413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D910FF07-D7D0-4FB9-A62A-451D3E369D0C}"/>
              </a:ext>
            </a:extLst>
          </p:cNvPr>
          <p:cNvSpPr/>
          <p:nvPr/>
        </p:nvSpPr>
        <p:spPr>
          <a:xfrm>
            <a:off x="6080177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57DFA6-FB79-4988-8CFA-05483FBE5120}"/>
              </a:ext>
            </a:extLst>
          </p:cNvPr>
          <p:cNvSpPr/>
          <p:nvPr/>
        </p:nvSpPr>
        <p:spPr>
          <a:xfrm>
            <a:off x="3748560" y="292025"/>
            <a:ext cx="2971711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CACFP </a:t>
            </a:r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At Risk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Afterschool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Food Program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Testimonials  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12C0A9C5-93BA-4D95-ACEA-E5B61AF017C9}"/>
              </a:ext>
            </a:extLst>
          </p:cNvPr>
          <p:cNvSpPr/>
          <p:nvPr/>
        </p:nvSpPr>
        <p:spPr>
          <a:xfrm>
            <a:off x="6085783" y="2942647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6926DA47-29AB-48DE-96A5-5CF77994F1F1}"/>
              </a:ext>
            </a:extLst>
          </p:cNvPr>
          <p:cNvSpPr/>
          <p:nvPr/>
        </p:nvSpPr>
        <p:spPr>
          <a:xfrm>
            <a:off x="5543941" y="293267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4798BC28-0748-4BFE-B60C-B82A4AFDD2F3}"/>
              </a:ext>
            </a:extLst>
          </p:cNvPr>
          <p:cNvSpPr/>
          <p:nvPr/>
        </p:nvSpPr>
        <p:spPr>
          <a:xfrm>
            <a:off x="4990196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B1239EB0-E7C5-41EA-B0E3-2F336FC39EFB}"/>
              </a:ext>
            </a:extLst>
          </p:cNvPr>
          <p:cNvSpPr/>
          <p:nvPr/>
        </p:nvSpPr>
        <p:spPr>
          <a:xfrm>
            <a:off x="4426057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CB3DBB0-8C03-4D4D-9EC9-1F3BB75F0454}"/>
              </a:ext>
            </a:extLst>
          </p:cNvPr>
          <p:cNvSpPr/>
          <p:nvPr/>
        </p:nvSpPr>
        <p:spPr>
          <a:xfrm>
            <a:off x="3854991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Graphic 43" descr="Thought bubble">
            <a:extLst>
              <a:ext uri="{FF2B5EF4-FFF2-40B4-BE49-F238E27FC236}">
                <a16:creationId xmlns:a16="http://schemas.microsoft.com/office/drawing/2014/main" id="{3F593855-F12B-4EB0-AC08-2EE1D9998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43983" flipH="1">
            <a:off x="1538288" y="-161621"/>
            <a:ext cx="1953833" cy="200018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F520D1D-E7B2-4488-9E22-917B8955A5FC}"/>
              </a:ext>
            </a:extLst>
          </p:cNvPr>
          <p:cNvSpPr txBox="1"/>
          <p:nvPr/>
        </p:nvSpPr>
        <p:spPr>
          <a:xfrm rot="18600170">
            <a:off x="1335561" y="323882"/>
            <a:ext cx="24832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What are sponsors </a:t>
            </a:r>
          </a:p>
          <a:p>
            <a:pPr algn="ctr"/>
            <a:r>
              <a:rPr lang="en-US" sz="1100" b="1" i="1" dirty="0"/>
              <a:t>saying about </a:t>
            </a:r>
          </a:p>
          <a:p>
            <a:pPr algn="ctr"/>
            <a:r>
              <a:rPr lang="en-US" sz="1100" b="1" i="1" dirty="0"/>
              <a:t>CACFP?</a:t>
            </a:r>
            <a:endParaRPr lang="en-US" sz="1100" dirty="0"/>
          </a:p>
          <a:p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30C110-5C8B-42AF-AABD-299FC537AF36}"/>
              </a:ext>
            </a:extLst>
          </p:cNvPr>
          <p:cNvSpPr txBox="1"/>
          <p:nvPr/>
        </p:nvSpPr>
        <p:spPr>
          <a:xfrm>
            <a:off x="4203477" y="8530463"/>
            <a:ext cx="2516794" cy="138499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Website: </a:t>
            </a:r>
            <a:r>
              <a:rPr lang="en-US" sz="1400" b="1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https://www.maine.gov/doe/schools/nutrition/cacfp/atrisk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endParaRPr lang="en-US" sz="1400" b="1" dirty="0">
              <a:solidFill>
                <a:schemeClr val="accent1"/>
              </a:solidFill>
            </a:endParaRPr>
          </a:p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Contact Information: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(207) 624-6842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05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68830FD-FA68-4425-B509-9FE59410D040}"/>
              </a:ext>
            </a:extLst>
          </p:cNvPr>
          <p:cNvSpPr/>
          <p:nvPr/>
        </p:nvSpPr>
        <p:spPr>
          <a:xfrm>
            <a:off x="304800" y="1496291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0C9EA4-A1C2-4DFC-9FDC-B67821DD470C}"/>
              </a:ext>
            </a:extLst>
          </p:cNvPr>
          <p:cNvSpPr/>
          <p:nvPr/>
        </p:nvSpPr>
        <p:spPr>
          <a:xfrm>
            <a:off x="3429000" y="4017818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79B345B-AE4C-4842-B53B-3DF95AF549D4}"/>
              </a:ext>
            </a:extLst>
          </p:cNvPr>
          <p:cNvSpPr/>
          <p:nvPr/>
        </p:nvSpPr>
        <p:spPr>
          <a:xfrm>
            <a:off x="304800" y="6523233"/>
            <a:ext cx="3124200" cy="30895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ACF0B-9A8C-4420-BE6A-1671334DC9E2}"/>
              </a:ext>
            </a:extLst>
          </p:cNvPr>
          <p:cNvSpPr txBox="1"/>
          <p:nvPr/>
        </p:nvSpPr>
        <p:spPr>
          <a:xfrm>
            <a:off x="593147" y="2240854"/>
            <a:ext cx="25475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Children are more successful when they have nutritious food to fill their bellies. Fuel up at your local CACFP Meal Sites.</a:t>
            </a:r>
          </a:p>
          <a:p>
            <a:endParaRPr lang="en-US" dirty="0"/>
          </a:p>
        </p:txBody>
      </p:sp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8601CD0-8CBE-4D8B-B569-9B6B529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9700" y="1443520"/>
            <a:ext cx="914400" cy="914400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5AE5B102-43A1-407E-A2C0-1A915FB25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3900" y="4020465"/>
            <a:ext cx="914400" cy="914400"/>
          </a:xfrm>
          <a:prstGeom prst="rect">
            <a:avLst/>
          </a:prstGeom>
        </p:spPr>
      </p:pic>
      <p:pic>
        <p:nvPicPr>
          <p:cNvPr id="14" name="Graphic 13" descr="Closed quotation mark">
            <a:extLst>
              <a:ext uri="{FF2B5EF4-FFF2-40B4-BE49-F238E27FC236}">
                <a16:creationId xmlns:a16="http://schemas.microsoft.com/office/drawing/2014/main" id="{F77DE997-F4C3-4B7F-A14D-1FF6CED9F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9700" y="6393663"/>
            <a:ext cx="914400" cy="914400"/>
          </a:xfrm>
          <a:prstGeom prst="rect">
            <a:avLst/>
          </a:prstGeom>
        </p:spPr>
      </p:pic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738F3153-2828-455A-A648-93DECACE70CD}"/>
              </a:ext>
            </a:extLst>
          </p:cNvPr>
          <p:cNvSpPr/>
          <p:nvPr/>
        </p:nvSpPr>
        <p:spPr>
          <a:xfrm>
            <a:off x="2629975" y="5417348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076A36-EA75-4DE7-A3D3-2AD44FB532F3}"/>
              </a:ext>
            </a:extLst>
          </p:cNvPr>
          <p:cNvSpPr txBox="1"/>
          <p:nvPr/>
        </p:nvSpPr>
        <p:spPr>
          <a:xfrm>
            <a:off x="473428" y="7146211"/>
            <a:ext cx="28077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/>
                </a:solidFill>
              </a:rPr>
              <a:t>CACFP has supported the Clubs to be able to serve hearty, healthy meals to all of our members by helping offset the costs that it takes to produce the meals. [...No member will leave the Club feeling hungry, that is our commitment to our members, and a big part of that commitment is due to the help and support from the CACFP program].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1323C4-C3D3-4B22-88E7-912FF2C16B11}"/>
              </a:ext>
            </a:extLst>
          </p:cNvPr>
          <p:cNvSpPr txBox="1"/>
          <p:nvPr/>
        </p:nvSpPr>
        <p:spPr>
          <a:xfrm>
            <a:off x="3525329" y="4889567"/>
            <a:ext cx="2890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Having CACFP offered in our Y brings a unity to our program. During these meals the children practice their manners and share stories from home.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316397-A153-4A1A-973A-CD173E3C453A}"/>
              </a:ext>
            </a:extLst>
          </p:cNvPr>
          <p:cNvSpPr txBox="1"/>
          <p:nvPr/>
        </p:nvSpPr>
        <p:spPr>
          <a:xfrm>
            <a:off x="603536" y="3657390"/>
            <a:ext cx="25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Dawna Gregoire</a:t>
            </a:r>
            <a:endParaRPr lang="en-US" sz="1400" b="1" dirty="0"/>
          </a:p>
          <a:p>
            <a:pPr algn="ctr"/>
            <a:r>
              <a:rPr lang="en-US" sz="1400" i="1" dirty="0"/>
              <a:t>Boys &amp; Girls Club of </a:t>
            </a:r>
          </a:p>
          <a:p>
            <a:pPr algn="ctr"/>
            <a:r>
              <a:rPr lang="en-US" sz="1400" i="1" dirty="0"/>
              <a:t>Kennebec Valley</a:t>
            </a:r>
            <a:endParaRPr lang="en-US" sz="1400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804586-3C8B-487B-932A-386B1602DCF3}"/>
              </a:ext>
            </a:extLst>
          </p:cNvPr>
          <p:cNvSpPr txBox="1"/>
          <p:nvPr/>
        </p:nvSpPr>
        <p:spPr>
          <a:xfrm>
            <a:off x="3736829" y="6213006"/>
            <a:ext cx="2547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Sally Farrell</a:t>
            </a:r>
            <a:endParaRPr lang="en-US" sz="1400" b="1" dirty="0"/>
          </a:p>
          <a:p>
            <a:pPr algn="ctr"/>
            <a:r>
              <a:rPr lang="en-US" sz="1400" i="1" dirty="0"/>
              <a:t>Central Lincoln County </a:t>
            </a:r>
          </a:p>
          <a:p>
            <a:pPr algn="ctr"/>
            <a:r>
              <a:rPr lang="en-US" sz="1400" i="1" dirty="0"/>
              <a:t>YMCA</a:t>
            </a:r>
            <a:endParaRPr lang="en-US" sz="1400" dirty="0"/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60116-121F-4EDA-9733-9BC397402282}"/>
              </a:ext>
            </a:extLst>
          </p:cNvPr>
          <p:cNvSpPr txBox="1"/>
          <p:nvPr/>
        </p:nvSpPr>
        <p:spPr>
          <a:xfrm>
            <a:off x="603536" y="8861708"/>
            <a:ext cx="2547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/>
              <a:t>Carissa Brown</a:t>
            </a:r>
            <a:endParaRPr lang="en-US" sz="1200" b="1" dirty="0"/>
          </a:p>
          <a:p>
            <a:pPr algn="ctr"/>
            <a:r>
              <a:rPr lang="en-US" sz="1200" i="1" dirty="0"/>
              <a:t>Boys and Girls Club of </a:t>
            </a:r>
          </a:p>
          <a:p>
            <a:pPr algn="ctr"/>
            <a:r>
              <a:rPr lang="en-US" sz="1200" i="1" dirty="0"/>
              <a:t>Southern Maine</a:t>
            </a:r>
            <a:endParaRPr lang="en-US" sz="1200" dirty="0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AB6D9222-F6D6-4900-ABBF-521FCB6569D7}"/>
              </a:ext>
            </a:extLst>
          </p:cNvPr>
          <p:cNvSpPr/>
          <p:nvPr/>
        </p:nvSpPr>
        <p:spPr>
          <a:xfrm>
            <a:off x="4416103" y="7678413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4977D0E-7E9E-49ED-8561-6CFDE0D9B5AA}"/>
              </a:ext>
            </a:extLst>
          </p:cNvPr>
          <p:cNvSpPr/>
          <p:nvPr/>
        </p:nvSpPr>
        <p:spPr>
          <a:xfrm>
            <a:off x="3854991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CEC76CB1-F0CC-4DE1-91A0-D152D670B69C}"/>
              </a:ext>
            </a:extLst>
          </p:cNvPr>
          <p:cNvSpPr/>
          <p:nvPr/>
        </p:nvSpPr>
        <p:spPr>
          <a:xfrm>
            <a:off x="2088133" y="5407372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F6B6524-19DC-4EA0-8FB6-C07ACAC40713}"/>
              </a:ext>
            </a:extLst>
          </p:cNvPr>
          <p:cNvSpPr/>
          <p:nvPr/>
        </p:nvSpPr>
        <p:spPr>
          <a:xfrm>
            <a:off x="1534388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8477718D-3E8C-44BF-8F6D-B5D4BC911FE2}"/>
              </a:ext>
            </a:extLst>
          </p:cNvPr>
          <p:cNvSpPr/>
          <p:nvPr/>
        </p:nvSpPr>
        <p:spPr>
          <a:xfrm>
            <a:off x="970249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E6AB9DE2-9AAF-44F4-96A3-82460B7A3C2D}"/>
              </a:ext>
            </a:extLst>
          </p:cNvPr>
          <p:cNvSpPr/>
          <p:nvPr/>
        </p:nvSpPr>
        <p:spPr>
          <a:xfrm>
            <a:off x="399183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8071E9E3-B1F3-4B1F-B726-F4EA8195DE6C}"/>
              </a:ext>
            </a:extLst>
          </p:cNvPr>
          <p:cNvSpPr/>
          <p:nvPr/>
        </p:nvSpPr>
        <p:spPr>
          <a:xfrm>
            <a:off x="5536812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2A89CA6D-95FA-4FE5-8F1D-29E214398C09}"/>
              </a:ext>
            </a:extLst>
          </p:cNvPr>
          <p:cNvSpPr/>
          <p:nvPr/>
        </p:nvSpPr>
        <p:spPr>
          <a:xfrm>
            <a:off x="4960338" y="7678413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D910FF07-D7D0-4FB9-A62A-451D3E369D0C}"/>
              </a:ext>
            </a:extLst>
          </p:cNvPr>
          <p:cNvSpPr/>
          <p:nvPr/>
        </p:nvSpPr>
        <p:spPr>
          <a:xfrm>
            <a:off x="6080177" y="769014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57DFA6-FB79-4988-8CFA-05483FBE5120}"/>
              </a:ext>
            </a:extLst>
          </p:cNvPr>
          <p:cNvSpPr/>
          <p:nvPr/>
        </p:nvSpPr>
        <p:spPr>
          <a:xfrm>
            <a:off x="3748560" y="292025"/>
            <a:ext cx="2971711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CACFP </a:t>
            </a:r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At Risk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Afterschool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Food Program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Testimonials  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12C0A9C5-93BA-4D95-ACEA-E5B61AF017C9}"/>
              </a:ext>
            </a:extLst>
          </p:cNvPr>
          <p:cNvSpPr/>
          <p:nvPr/>
        </p:nvSpPr>
        <p:spPr>
          <a:xfrm>
            <a:off x="6085783" y="2942647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6926DA47-29AB-48DE-96A5-5CF77994F1F1}"/>
              </a:ext>
            </a:extLst>
          </p:cNvPr>
          <p:cNvSpPr/>
          <p:nvPr/>
        </p:nvSpPr>
        <p:spPr>
          <a:xfrm>
            <a:off x="5543941" y="293267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4798BC28-0748-4BFE-B60C-B82A4AFDD2F3}"/>
              </a:ext>
            </a:extLst>
          </p:cNvPr>
          <p:cNvSpPr/>
          <p:nvPr/>
        </p:nvSpPr>
        <p:spPr>
          <a:xfrm>
            <a:off x="4990196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B1239EB0-E7C5-41EA-B0E3-2F336FC39EFB}"/>
              </a:ext>
            </a:extLst>
          </p:cNvPr>
          <p:cNvSpPr/>
          <p:nvPr/>
        </p:nvSpPr>
        <p:spPr>
          <a:xfrm>
            <a:off x="4426057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CB3DBB0-8C03-4D4D-9EC9-1F3BB75F0454}"/>
              </a:ext>
            </a:extLst>
          </p:cNvPr>
          <p:cNvSpPr/>
          <p:nvPr/>
        </p:nvSpPr>
        <p:spPr>
          <a:xfrm>
            <a:off x="3854991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Graphic 43" descr="Thought bubble">
            <a:extLst>
              <a:ext uri="{FF2B5EF4-FFF2-40B4-BE49-F238E27FC236}">
                <a16:creationId xmlns:a16="http://schemas.microsoft.com/office/drawing/2014/main" id="{3F593855-F12B-4EB0-AC08-2EE1D9998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43983" flipH="1">
            <a:off x="1538288" y="-161621"/>
            <a:ext cx="1953833" cy="200018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F520D1D-E7B2-4488-9E22-917B8955A5FC}"/>
              </a:ext>
            </a:extLst>
          </p:cNvPr>
          <p:cNvSpPr txBox="1"/>
          <p:nvPr/>
        </p:nvSpPr>
        <p:spPr>
          <a:xfrm rot="18600170">
            <a:off x="1335561" y="323882"/>
            <a:ext cx="24832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What are sponsors </a:t>
            </a:r>
          </a:p>
          <a:p>
            <a:pPr algn="ctr"/>
            <a:r>
              <a:rPr lang="en-US" sz="1100" b="1" i="1" dirty="0"/>
              <a:t>saying about </a:t>
            </a:r>
          </a:p>
          <a:p>
            <a:pPr algn="ctr"/>
            <a:r>
              <a:rPr lang="en-US" sz="1100" b="1" i="1" dirty="0"/>
              <a:t>CACFP?</a:t>
            </a:r>
            <a:endParaRPr lang="en-US" sz="1100" dirty="0"/>
          </a:p>
          <a:p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30C110-5C8B-42AF-AABD-299FC537AF36}"/>
              </a:ext>
            </a:extLst>
          </p:cNvPr>
          <p:cNvSpPr txBox="1"/>
          <p:nvPr/>
        </p:nvSpPr>
        <p:spPr>
          <a:xfrm>
            <a:off x="4813984" y="8695028"/>
            <a:ext cx="1916241" cy="116955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Click </a:t>
            </a:r>
            <a:r>
              <a:rPr lang="en-US" sz="1400" b="1" dirty="0">
                <a:solidFill>
                  <a:schemeClr val="accent1"/>
                </a:solidFill>
                <a:hlinkClick r:id="rId6"/>
              </a:rPr>
              <a:t>HERE</a:t>
            </a:r>
            <a:r>
              <a:rPr lang="en-US" sz="1400" b="1" dirty="0">
                <a:solidFill>
                  <a:schemeClr val="accent1"/>
                </a:solidFill>
              </a:rPr>
              <a:t> for more information!!!</a:t>
            </a:r>
          </a:p>
          <a:p>
            <a:pPr algn="ctr"/>
            <a:endParaRPr lang="en-US" sz="1400" b="1" dirty="0">
              <a:solidFill>
                <a:schemeClr val="accent1"/>
              </a:solidFill>
            </a:endParaRPr>
          </a:p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Contact Number: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(207) 624-6842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965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>
            <a:extLst>
              <a:ext uri="{FF2B5EF4-FFF2-40B4-BE49-F238E27FC236}">
                <a16:creationId xmlns:a16="http://schemas.microsoft.com/office/drawing/2014/main" id="{A72F86D3-ECD5-4C9F-ABA0-74FC0292A718}"/>
              </a:ext>
            </a:extLst>
          </p:cNvPr>
          <p:cNvSpPr/>
          <p:nvPr/>
        </p:nvSpPr>
        <p:spPr>
          <a:xfrm>
            <a:off x="120129" y="6123277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565433D-2494-425F-B01E-BE38FF84F3EA}"/>
              </a:ext>
            </a:extLst>
          </p:cNvPr>
          <p:cNvSpPr/>
          <p:nvPr/>
        </p:nvSpPr>
        <p:spPr>
          <a:xfrm>
            <a:off x="97984" y="1400966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13F03D2-7EAD-4F98-B925-E3EFF96B9B32}"/>
              </a:ext>
            </a:extLst>
          </p:cNvPr>
          <p:cNvSpPr/>
          <p:nvPr/>
        </p:nvSpPr>
        <p:spPr>
          <a:xfrm>
            <a:off x="3230902" y="3935123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ACF0B-9A8C-4420-BE6A-1671334DC9E2}"/>
              </a:ext>
            </a:extLst>
          </p:cNvPr>
          <p:cNvSpPr txBox="1"/>
          <p:nvPr/>
        </p:nvSpPr>
        <p:spPr>
          <a:xfrm>
            <a:off x="325668" y="2161366"/>
            <a:ext cx="31932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Having CACFP meals offered in our 5 after school programs has provided a means of nutrition to many of our food insecure students. Our after school program students thoroughly enjoy sitting down around the table, family style, to enjoy their meals together.</a:t>
            </a:r>
          </a:p>
        </p:txBody>
      </p:sp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8601CD0-8CBE-4D8B-B569-9B6B529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2800" y="1323966"/>
            <a:ext cx="914400" cy="914400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5AE5B102-43A1-407E-A2C0-1A915FB25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0800" y="3867029"/>
            <a:ext cx="914400" cy="914400"/>
          </a:xfrm>
          <a:prstGeom prst="rect">
            <a:avLst/>
          </a:prstGeom>
        </p:spPr>
      </p:pic>
      <p:pic>
        <p:nvPicPr>
          <p:cNvPr id="14" name="Graphic 13" descr="Closed quotation mark">
            <a:extLst>
              <a:ext uri="{FF2B5EF4-FFF2-40B4-BE49-F238E27FC236}">
                <a16:creationId xmlns:a16="http://schemas.microsoft.com/office/drawing/2014/main" id="{F77DE997-F4C3-4B7F-A14D-1FF6CED9F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9100" y="6049290"/>
            <a:ext cx="914400" cy="914400"/>
          </a:xfrm>
          <a:prstGeom prst="rect">
            <a:avLst/>
          </a:prstGeom>
        </p:spPr>
      </p:pic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738F3153-2828-455A-A648-93DECACE70CD}"/>
              </a:ext>
            </a:extLst>
          </p:cNvPr>
          <p:cNvSpPr/>
          <p:nvPr/>
        </p:nvSpPr>
        <p:spPr>
          <a:xfrm>
            <a:off x="2629975" y="5417348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076A36-EA75-4DE7-A3D3-2AD44FB532F3}"/>
              </a:ext>
            </a:extLst>
          </p:cNvPr>
          <p:cNvSpPr txBox="1"/>
          <p:nvPr/>
        </p:nvSpPr>
        <p:spPr>
          <a:xfrm>
            <a:off x="296293" y="6722712"/>
            <a:ext cx="3220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Kids who participate in after school activities need food to carry them over until the family supper which is often being pushed from 5 to 6 and in my homes even towards 7 pm. Kids need food to bridge the gap from the close of school until the family meal time. CACFP funding allows us to provide healthy food to bridge that gap.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1323C4-C3D3-4B22-88E7-912FF2C16B11}"/>
              </a:ext>
            </a:extLst>
          </p:cNvPr>
          <p:cNvSpPr txBox="1"/>
          <p:nvPr/>
        </p:nvSpPr>
        <p:spPr>
          <a:xfrm>
            <a:off x="3448909" y="4675617"/>
            <a:ext cx="314228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chemeClr val="accent1"/>
                </a:solidFill>
              </a:rPr>
              <a:t>Deer Isles-Stonington Elementary School had a very successful CACFP program the last part of SY2021. It was great that we could offer a supper meal to the students, we called it a Super Snack, it was well received by everyone. We are in hopes of reaching more of our students this coming year, it is a good feeling knowing those kids are not going to bed hungry at night.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316397-A153-4A1A-973A-CD173E3C453A}"/>
              </a:ext>
            </a:extLst>
          </p:cNvPr>
          <p:cNvSpPr txBox="1"/>
          <p:nvPr/>
        </p:nvSpPr>
        <p:spPr>
          <a:xfrm>
            <a:off x="612548" y="3867029"/>
            <a:ext cx="25475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Kristen McFarland</a:t>
            </a:r>
            <a:endParaRPr lang="en-US" sz="1300" b="1" dirty="0"/>
          </a:p>
          <a:p>
            <a:pPr algn="ctr"/>
            <a:r>
              <a:rPr lang="en-US" sz="1300" i="1" dirty="0"/>
              <a:t>21</a:t>
            </a:r>
            <a:r>
              <a:rPr lang="en-US" sz="1300" i="1" baseline="30000" dirty="0"/>
              <a:t>st</a:t>
            </a:r>
            <a:r>
              <a:rPr lang="en-US" sz="1300" i="1" dirty="0"/>
              <a:t> CCLC Program Director </a:t>
            </a:r>
          </a:p>
          <a:p>
            <a:pPr algn="ctr"/>
            <a:r>
              <a:rPr lang="en-US" sz="1300" i="1" dirty="0"/>
              <a:t>for RSU 24</a:t>
            </a:r>
            <a:endParaRPr lang="en-US" sz="1300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804586-3C8B-487B-932A-386B1602DCF3}"/>
              </a:ext>
            </a:extLst>
          </p:cNvPr>
          <p:cNvSpPr txBox="1"/>
          <p:nvPr/>
        </p:nvSpPr>
        <p:spPr>
          <a:xfrm>
            <a:off x="615434" y="8730519"/>
            <a:ext cx="25475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Mary Emerson</a:t>
            </a:r>
            <a:endParaRPr lang="en-US" sz="1300" b="1" dirty="0"/>
          </a:p>
          <a:p>
            <a:pPr algn="ctr"/>
            <a:r>
              <a:rPr lang="en-US" sz="1300" i="1" dirty="0"/>
              <a:t>School Nutrition Director, Westbrook School Dept</a:t>
            </a:r>
            <a:r>
              <a:rPr lang="en-US" sz="1400" i="1" dirty="0"/>
              <a:t>.</a:t>
            </a:r>
            <a:endParaRPr lang="en-US" sz="1400" dirty="0"/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60116-121F-4EDA-9733-9BC397402282}"/>
              </a:ext>
            </a:extLst>
          </p:cNvPr>
          <p:cNvSpPr txBox="1"/>
          <p:nvPr/>
        </p:nvSpPr>
        <p:spPr>
          <a:xfrm>
            <a:off x="3772018" y="6606671"/>
            <a:ext cx="25475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Shelia </a:t>
            </a:r>
            <a:r>
              <a:rPr lang="en-US" sz="1300" b="1" i="1" dirty="0" err="1"/>
              <a:t>Nevells</a:t>
            </a:r>
            <a:endParaRPr lang="en-US" sz="1300" b="1" dirty="0"/>
          </a:p>
          <a:p>
            <a:pPr algn="ctr"/>
            <a:r>
              <a:rPr lang="en-US" sz="1300" i="1" dirty="0"/>
              <a:t>Deer Isle-Stonington School </a:t>
            </a:r>
          </a:p>
          <a:p>
            <a:pPr algn="ctr"/>
            <a:r>
              <a:rPr lang="en-US" sz="1300" i="1" dirty="0"/>
              <a:t>Nutrition Director</a:t>
            </a:r>
            <a:endParaRPr lang="en-US" sz="1300" dirty="0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AB6D9222-F6D6-4900-ABBF-521FCB6569D7}"/>
              </a:ext>
            </a:extLst>
          </p:cNvPr>
          <p:cNvSpPr/>
          <p:nvPr/>
        </p:nvSpPr>
        <p:spPr>
          <a:xfrm>
            <a:off x="4426296" y="7865019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4977D0E-7E9E-49ED-8561-6CFDE0D9B5AA}"/>
              </a:ext>
            </a:extLst>
          </p:cNvPr>
          <p:cNvSpPr/>
          <p:nvPr/>
        </p:nvSpPr>
        <p:spPr>
          <a:xfrm>
            <a:off x="3865184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CEC76CB1-F0CC-4DE1-91A0-D152D670B69C}"/>
              </a:ext>
            </a:extLst>
          </p:cNvPr>
          <p:cNvSpPr/>
          <p:nvPr/>
        </p:nvSpPr>
        <p:spPr>
          <a:xfrm>
            <a:off x="2088133" y="5407372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F6B6524-19DC-4EA0-8FB6-C07ACAC40713}"/>
              </a:ext>
            </a:extLst>
          </p:cNvPr>
          <p:cNvSpPr/>
          <p:nvPr/>
        </p:nvSpPr>
        <p:spPr>
          <a:xfrm>
            <a:off x="1534388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8477718D-3E8C-44BF-8F6D-B5D4BC911FE2}"/>
              </a:ext>
            </a:extLst>
          </p:cNvPr>
          <p:cNvSpPr/>
          <p:nvPr/>
        </p:nvSpPr>
        <p:spPr>
          <a:xfrm>
            <a:off x="970249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E6AB9DE2-9AAF-44F4-96A3-82460B7A3C2D}"/>
              </a:ext>
            </a:extLst>
          </p:cNvPr>
          <p:cNvSpPr/>
          <p:nvPr/>
        </p:nvSpPr>
        <p:spPr>
          <a:xfrm>
            <a:off x="399183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8071E9E3-B1F3-4B1F-B726-F4EA8195DE6C}"/>
              </a:ext>
            </a:extLst>
          </p:cNvPr>
          <p:cNvSpPr/>
          <p:nvPr/>
        </p:nvSpPr>
        <p:spPr>
          <a:xfrm>
            <a:off x="5547005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2A89CA6D-95FA-4FE5-8F1D-29E214398C09}"/>
              </a:ext>
            </a:extLst>
          </p:cNvPr>
          <p:cNvSpPr/>
          <p:nvPr/>
        </p:nvSpPr>
        <p:spPr>
          <a:xfrm>
            <a:off x="4970531" y="7865019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D910FF07-D7D0-4FB9-A62A-451D3E369D0C}"/>
              </a:ext>
            </a:extLst>
          </p:cNvPr>
          <p:cNvSpPr/>
          <p:nvPr/>
        </p:nvSpPr>
        <p:spPr>
          <a:xfrm>
            <a:off x="6090370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579942-96AB-4070-82A6-E13117843270}"/>
              </a:ext>
            </a:extLst>
          </p:cNvPr>
          <p:cNvSpPr txBox="1"/>
          <p:nvPr/>
        </p:nvSpPr>
        <p:spPr>
          <a:xfrm>
            <a:off x="4203477" y="8530463"/>
            <a:ext cx="2516794" cy="138499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Website: </a:t>
            </a:r>
            <a:r>
              <a:rPr lang="en-US" sz="14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https://www.maine.gov/doe/schools/nutrition/cacfp/atrisk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endParaRPr lang="en-US" sz="1400" b="1" dirty="0">
              <a:solidFill>
                <a:schemeClr val="accent1"/>
              </a:solidFill>
            </a:endParaRPr>
          </a:p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Contact Information: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(207) 624-6842</a:t>
            </a:r>
            <a:endParaRPr lang="en-US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57DFA6-FB79-4988-8CFA-05483FBE5120}"/>
              </a:ext>
            </a:extLst>
          </p:cNvPr>
          <p:cNvSpPr/>
          <p:nvPr/>
        </p:nvSpPr>
        <p:spPr>
          <a:xfrm>
            <a:off x="3748560" y="292025"/>
            <a:ext cx="2971711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CACFP </a:t>
            </a:r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At Risk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Afterschool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Food Program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Testimonials  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12C0A9C5-93BA-4D95-ACEA-E5B61AF017C9}"/>
              </a:ext>
            </a:extLst>
          </p:cNvPr>
          <p:cNvSpPr/>
          <p:nvPr/>
        </p:nvSpPr>
        <p:spPr>
          <a:xfrm>
            <a:off x="6085783" y="2942647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6926DA47-29AB-48DE-96A5-5CF77994F1F1}"/>
              </a:ext>
            </a:extLst>
          </p:cNvPr>
          <p:cNvSpPr/>
          <p:nvPr/>
        </p:nvSpPr>
        <p:spPr>
          <a:xfrm>
            <a:off x="5543941" y="293267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4798BC28-0748-4BFE-B60C-B82A4AFDD2F3}"/>
              </a:ext>
            </a:extLst>
          </p:cNvPr>
          <p:cNvSpPr/>
          <p:nvPr/>
        </p:nvSpPr>
        <p:spPr>
          <a:xfrm>
            <a:off x="4990196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B1239EB0-E7C5-41EA-B0E3-2F336FC39EFB}"/>
              </a:ext>
            </a:extLst>
          </p:cNvPr>
          <p:cNvSpPr/>
          <p:nvPr/>
        </p:nvSpPr>
        <p:spPr>
          <a:xfrm>
            <a:off x="4426057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CB3DBB0-8C03-4D4D-9EC9-1F3BB75F0454}"/>
              </a:ext>
            </a:extLst>
          </p:cNvPr>
          <p:cNvSpPr/>
          <p:nvPr/>
        </p:nvSpPr>
        <p:spPr>
          <a:xfrm>
            <a:off x="3854991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Graphic 43" descr="Thought bubble">
            <a:extLst>
              <a:ext uri="{FF2B5EF4-FFF2-40B4-BE49-F238E27FC236}">
                <a16:creationId xmlns:a16="http://schemas.microsoft.com/office/drawing/2014/main" id="{3F593855-F12B-4EB0-AC08-2EE1D99986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618332" flipH="1">
            <a:off x="1716014" y="-185937"/>
            <a:ext cx="1953833" cy="200018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F520D1D-E7B2-4488-9E22-917B8955A5FC}"/>
              </a:ext>
            </a:extLst>
          </p:cNvPr>
          <p:cNvSpPr txBox="1"/>
          <p:nvPr/>
        </p:nvSpPr>
        <p:spPr>
          <a:xfrm rot="19956234">
            <a:off x="1451310" y="335583"/>
            <a:ext cx="24832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What are schools </a:t>
            </a:r>
          </a:p>
          <a:p>
            <a:pPr algn="ctr"/>
            <a:r>
              <a:rPr lang="en-US" sz="1100" b="1" i="1" dirty="0"/>
              <a:t>saying about </a:t>
            </a:r>
          </a:p>
          <a:p>
            <a:pPr algn="ctr"/>
            <a:r>
              <a:rPr lang="en-US" sz="1100" b="1" i="1" dirty="0"/>
              <a:t>CACFP?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2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>
            <a:extLst>
              <a:ext uri="{FF2B5EF4-FFF2-40B4-BE49-F238E27FC236}">
                <a16:creationId xmlns:a16="http://schemas.microsoft.com/office/drawing/2014/main" id="{A72F86D3-ECD5-4C9F-ABA0-74FC0292A718}"/>
              </a:ext>
            </a:extLst>
          </p:cNvPr>
          <p:cNvSpPr/>
          <p:nvPr/>
        </p:nvSpPr>
        <p:spPr>
          <a:xfrm>
            <a:off x="120129" y="6123277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565433D-2494-425F-B01E-BE38FF84F3EA}"/>
              </a:ext>
            </a:extLst>
          </p:cNvPr>
          <p:cNvSpPr/>
          <p:nvPr/>
        </p:nvSpPr>
        <p:spPr>
          <a:xfrm>
            <a:off x="97984" y="1400966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13F03D2-7EAD-4F98-B925-E3EFF96B9B32}"/>
              </a:ext>
            </a:extLst>
          </p:cNvPr>
          <p:cNvSpPr/>
          <p:nvPr/>
        </p:nvSpPr>
        <p:spPr>
          <a:xfrm>
            <a:off x="3230902" y="3935123"/>
            <a:ext cx="3544032" cy="346066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ACF0B-9A8C-4420-BE6A-1671334DC9E2}"/>
              </a:ext>
            </a:extLst>
          </p:cNvPr>
          <p:cNvSpPr txBox="1"/>
          <p:nvPr/>
        </p:nvSpPr>
        <p:spPr>
          <a:xfrm>
            <a:off x="325668" y="2161366"/>
            <a:ext cx="31932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Having CACFP meals offered in our 5 after school programs has provided a means of nutrition to many of our food insecure students. Our after school program students thoroughly enjoy sitting down around the table, family style, to enjoy their meals together.</a:t>
            </a:r>
          </a:p>
        </p:txBody>
      </p:sp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8601CD0-8CBE-4D8B-B569-9B6B529A3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2800" y="1323966"/>
            <a:ext cx="914400" cy="914400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5AE5B102-43A1-407E-A2C0-1A915FB25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0800" y="3867029"/>
            <a:ext cx="914400" cy="914400"/>
          </a:xfrm>
          <a:prstGeom prst="rect">
            <a:avLst/>
          </a:prstGeom>
        </p:spPr>
      </p:pic>
      <p:pic>
        <p:nvPicPr>
          <p:cNvPr id="14" name="Graphic 13" descr="Closed quotation mark">
            <a:extLst>
              <a:ext uri="{FF2B5EF4-FFF2-40B4-BE49-F238E27FC236}">
                <a16:creationId xmlns:a16="http://schemas.microsoft.com/office/drawing/2014/main" id="{F77DE997-F4C3-4B7F-A14D-1FF6CED9F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9100" y="6049290"/>
            <a:ext cx="914400" cy="914400"/>
          </a:xfrm>
          <a:prstGeom prst="rect">
            <a:avLst/>
          </a:prstGeom>
        </p:spPr>
      </p:pic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738F3153-2828-455A-A648-93DECACE70CD}"/>
              </a:ext>
            </a:extLst>
          </p:cNvPr>
          <p:cNvSpPr/>
          <p:nvPr/>
        </p:nvSpPr>
        <p:spPr>
          <a:xfrm>
            <a:off x="2629975" y="5417348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076A36-EA75-4DE7-A3D3-2AD44FB532F3}"/>
              </a:ext>
            </a:extLst>
          </p:cNvPr>
          <p:cNvSpPr txBox="1"/>
          <p:nvPr/>
        </p:nvSpPr>
        <p:spPr>
          <a:xfrm>
            <a:off x="296293" y="6722712"/>
            <a:ext cx="3220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Kids who participate in after school activities need food to carry them over until the family supper which is often being pushed from 5 to 6 and in my homes even towards 7 pm. Kids need food to bridge the gap from the close of school until the family meal time. CACFP funding allows us to provide healthy food to bridge that gap.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1323C4-C3D3-4B22-88E7-912FF2C16B11}"/>
              </a:ext>
            </a:extLst>
          </p:cNvPr>
          <p:cNvSpPr txBox="1"/>
          <p:nvPr/>
        </p:nvSpPr>
        <p:spPr>
          <a:xfrm>
            <a:off x="3448909" y="4675617"/>
            <a:ext cx="314228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chemeClr val="accent1"/>
                </a:solidFill>
              </a:rPr>
              <a:t>Deer Isles-Stonington Elementary School had a very successful CACFP program the last part of SY2021. It was great that we could offer a supper meal to the students, we called it a Super Snack, it was well received by everyone. We are in hopes of reaching more of our students this coming year, it is a good feeling knowing those kids are not going to bed hungry at night.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316397-A153-4A1A-973A-CD173E3C453A}"/>
              </a:ext>
            </a:extLst>
          </p:cNvPr>
          <p:cNvSpPr txBox="1"/>
          <p:nvPr/>
        </p:nvSpPr>
        <p:spPr>
          <a:xfrm>
            <a:off x="612548" y="3867029"/>
            <a:ext cx="25475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Kristen McFarland</a:t>
            </a:r>
            <a:endParaRPr lang="en-US" sz="1300" b="1" dirty="0"/>
          </a:p>
          <a:p>
            <a:pPr algn="ctr"/>
            <a:r>
              <a:rPr lang="en-US" sz="1300" i="1" dirty="0"/>
              <a:t>21</a:t>
            </a:r>
            <a:r>
              <a:rPr lang="en-US" sz="1300" i="1" baseline="30000" dirty="0"/>
              <a:t>st</a:t>
            </a:r>
            <a:r>
              <a:rPr lang="en-US" sz="1300" i="1" dirty="0"/>
              <a:t> CCLC Program Director </a:t>
            </a:r>
          </a:p>
          <a:p>
            <a:pPr algn="ctr"/>
            <a:r>
              <a:rPr lang="en-US" sz="1300" i="1" dirty="0"/>
              <a:t>for RSU 24</a:t>
            </a:r>
            <a:endParaRPr lang="en-US" sz="1300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804586-3C8B-487B-932A-386B1602DCF3}"/>
              </a:ext>
            </a:extLst>
          </p:cNvPr>
          <p:cNvSpPr txBox="1"/>
          <p:nvPr/>
        </p:nvSpPr>
        <p:spPr>
          <a:xfrm>
            <a:off x="615434" y="8730519"/>
            <a:ext cx="25475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Mary Emerson</a:t>
            </a:r>
            <a:endParaRPr lang="en-US" sz="1300" b="1" dirty="0"/>
          </a:p>
          <a:p>
            <a:pPr algn="ctr"/>
            <a:r>
              <a:rPr lang="en-US" sz="1300" i="1" dirty="0"/>
              <a:t>School Nutrition Director, Westbrook School Dept</a:t>
            </a:r>
            <a:r>
              <a:rPr lang="en-US" sz="1400" i="1" dirty="0"/>
              <a:t>.</a:t>
            </a:r>
            <a:endParaRPr lang="en-US" sz="1400" dirty="0"/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860116-121F-4EDA-9733-9BC397402282}"/>
              </a:ext>
            </a:extLst>
          </p:cNvPr>
          <p:cNvSpPr txBox="1"/>
          <p:nvPr/>
        </p:nvSpPr>
        <p:spPr>
          <a:xfrm>
            <a:off x="3772018" y="6606671"/>
            <a:ext cx="25475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Shelia </a:t>
            </a:r>
            <a:r>
              <a:rPr lang="en-US" sz="1300" b="1" i="1" dirty="0" err="1"/>
              <a:t>Nevells</a:t>
            </a:r>
            <a:endParaRPr lang="en-US" sz="1300" b="1" dirty="0"/>
          </a:p>
          <a:p>
            <a:pPr algn="ctr"/>
            <a:r>
              <a:rPr lang="en-US" sz="1300" i="1" dirty="0"/>
              <a:t>Deer Isle-Stonington School </a:t>
            </a:r>
          </a:p>
          <a:p>
            <a:pPr algn="ctr"/>
            <a:r>
              <a:rPr lang="en-US" sz="1300" i="1" dirty="0"/>
              <a:t>Nutrition Director</a:t>
            </a:r>
            <a:endParaRPr lang="en-US" sz="1300" dirty="0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AB6D9222-F6D6-4900-ABBF-521FCB6569D7}"/>
              </a:ext>
            </a:extLst>
          </p:cNvPr>
          <p:cNvSpPr/>
          <p:nvPr/>
        </p:nvSpPr>
        <p:spPr>
          <a:xfrm>
            <a:off x="4426296" y="7865019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24977D0E-7E9E-49ED-8561-6CFDE0D9B5AA}"/>
              </a:ext>
            </a:extLst>
          </p:cNvPr>
          <p:cNvSpPr/>
          <p:nvPr/>
        </p:nvSpPr>
        <p:spPr>
          <a:xfrm>
            <a:off x="3865184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CEC76CB1-F0CC-4DE1-91A0-D152D670B69C}"/>
              </a:ext>
            </a:extLst>
          </p:cNvPr>
          <p:cNvSpPr/>
          <p:nvPr/>
        </p:nvSpPr>
        <p:spPr>
          <a:xfrm>
            <a:off x="2088133" y="5407372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F6B6524-19DC-4EA0-8FB6-C07ACAC40713}"/>
              </a:ext>
            </a:extLst>
          </p:cNvPr>
          <p:cNvSpPr/>
          <p:nvPr/>
        </p:nvSpPr>
        <p:spPr>
          <a:xfrm>
            <a:off x="1534388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8477718D-3E8C-44BF-8F6D-B5D4BC911FE2}"/>
              </a:ext>
            </a:extLst>
          </p:cNvPr>
          <p:cNvSpPr/>
          <p:nvPr/>
        </p:nvSpPr>
        <p:spPr>
          <a:xfrm>
            <a:off x="970249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E6AB9DE2-9AAF-44F4-96A3-82460B7A3C2D}"/>
              </a:ext>
            </a:extLst>
          </p:cNvPr>
          <p:cNvSpPr/>
          <p:nvPr/>
        </p:nvSpPr>
        <p:spPr>
          <a:xfrm>
            <a:off x="399183" y="5402856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8071E9E3-B1F3-4B1F-B726-F4EA8195DE6C}"/>
              </a:ext>
            </a:extLst>
          </p:cNvPr>
          <p:cNvSpPr/>
          <p:nvPr/>
        </p:nvSpPr>
        <p:spPr>
          <a:xfrm>
            <a:off x="5547005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2A89CA6D-95FA-4FE5-8F1D-29E214398C09}"/>
              </a:ext>
            </a:extLst>
          </p:cNvPr>
          <p:cNvSpPr/>
          <p:nvPr/>
        </p:nvSpPr>
        <p:spPr>
          <a:xfrm>
            <a:off x="4970531" y="7865019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D910FF07-D7D0-4FB9-A62A-451D3E369D0C}"/>
              </a:ext>
            </a:extLst>
          </p:cNvPr>
          <p:cNvSpPr/>
          <p:nvPr/>
        </p:nvSpPr>
        <p:spPr>
          <a:xfrm>
            <a:off x="6090370" y="787675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57DFA6-FB79-4988-8CFA-05483FBE5120}"/>
              </a:ext>
            </a:extLst>
          </p:cNvPr>
          <p:cNvSpPr/>
          <p:nvPr/>
        </p:nvSpPr>
        <p:spPr>
          <a:xfrm>
            <a:off x="3748560" y="292025"/>
            <a:ext cx="2971711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CACFP </a:t>
            </a:r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At Risk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Afterschool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Food Program </a:t>
            </a:r>
          </a:p>
          <a:p>
            <a:pPr algn="ctr"/>
            <a:r>
              <a:rPr lang="en-US" sz="3600" b="1" dirty="0">
                <a:ln w="22225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Testimonials  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12C0A9C5-93BA-4D95-ACEA-E5B61AF017C9}"/>
              </a:ext>
            </a:extLst>
          </p:cNvPr>
          <p:cNvSpPr/>
          <p:nvPr/>
        </p:nvSpPr>
        <p:spPr>
          <a:xfrm>
            <a:off x="6085783" y="2942647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6926DA47-29AB-48DE-96A5-5CF77994F1F1}"/>
              </a:ext>
            </a:extLst>
          </p:cNvPr>
          <p:cNvSpPr/>
          <p:nvPr/>
        </p:nvSpPr>
        <p:spPr>
          <a:xfrm>
            <a:off x="5543941" y="2932671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id="{4798BC28-0748-4BFE-B60C-B82A4AFDD2F3}"/>
              </a:ext>
            </a:extLst>
          </p:cNvPr>
          <p:cNvSpPr/>
          <p:nvPr/>
        </p:nvSpPr>
        <p:spPr>
          <a:xfrm>
            <a:off x="4990196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B1239EB0-E7C5-41EA-B0E3-2F336FC39EFB}"/>
              </a:ext>
            </a:extLst>
          </p:cNvPr>
          <p:cNvSpPr/>
          <p:nvPr/>
        </p:nvSpPr>
        <p:spPr>
          <a:xfrm>
            <a:off x="4426057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CB3DBB0-8C03-4D4D-9EC9-1F3BB75F0454}"/>
              </a:ext>
            </a:extLst>
          </p:cNvPr>
          <p:cNvSpPr/>
          <p:nvPr/>
        </p:nvSpPr>
        <p:spPr>
          <a:xfrm>
            <a:off x="3854991" y="2928155"/>
            <a:ext cx="387927" cy="390574"/>
          </a:xfrm>
          <a:prstGeom prst="star5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Graphic 43" descr="Thought bubble">
            <a:extLst>
              <a:ext uri="{FF2B5EF4-FFF2-40B4-BE49-F238E27FC236}">
                <a16:creationId xmlns:a16="http://schemas.microsoft.com/office/drawing/2014/main" id="{3F593855-F12B-4EB0-AC08-2EE1D9998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618332" flipH="1">
            <a:off x="1716014" y="-185937"/>
            <a:ext cx="1953833" cy="2000183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DF520D1D-E7B2-4488-9E22-917B8955A5FC}"/>
              </a:ext>
            </a:extLst>
          </p:cNvPr>
          <p:cNvSpPr txBox="1"/>
          <p:nvPr/>
        </p:nvSpPr>
        <p:spPr>
          <a:xfrm rot="19956234">
            <a:off x="1451310" y="335583"/>
            <a:ext cx="24832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What are schools </a:t>
            </a:r>
          </a:p>
          <a:p>
            <a:pPr algn="ctr"/>
            <a:r>
              <a:rPr lang="en-US" sz="1100" b="1" i="1" dirty="0"/>
              <a:t>saying about </a:t>
            </a:r>
          </a:p>
          <a:p>
            <a:pPr algn="ctr"/>
            <a:r>
              <a:rPr lang="en-US" sz="1100" b="1" i="1" dirty="0"/>
              <a:t>CACFP?</a:t>
            </a:r>
            <a:endParaRPr lang="en-US" sz="1100" dirty="0"/>
          </a:p>
          <a:p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0A25C97-3F3F-4D5E-A732-D5D34DE8F8C0}"/>
              </a:ext>
            </a:extLst>
          </p:cNvPr>
          <p:cNvSpPr txBox="1"/>
          <p:nvPr/>
        </p:nvSpPr>
        <p:spPr>
          <a:xfrm>
            <a:off x="4813984" y="8695028"/>
            <a:ext cx="1916241" cy="116955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Click </a:t>
            </a:r>
            <a:r>
              <a:rPr lang="en-US" sz="1400" b="1" dirty="0">
                <a:solidFill>
                  <a:schemeClr val="accent1"/>
                </a:solidFill>
                <a:hlinkClick r:id="rId6"/>
              </a:rPr>
              <a:t>HERE</a:t>
            </a:r>
            <a:r>
              <a:rPr lang="en-US" sz="1400" b="1" dirty="0">
                <a:solidFill>
                  <a:schemeClr val="accent1"/>
                </a:solidFill>
              </a:rPr>
              <a:t> for more information!!!</a:t>
            </a:r>
          </a:p>
          <a:p>
            <a:pPr algn="ctr"/>
            <a:endParaRPr lang="en-US" sz="1400" b="1" dirty="0">
              <a:solidFill>
                <a:schemeClr val="accent1"/>
              </a:solidFill>
            </a:endParaRPr>
          </a:p>
          <a:p>
            <a:pPr algn="ctr"/>
            <a:r>
              <a:rPr lang="en-US" sz="1400" b="1" dirty="0">
                <a:solidFill>
                  <a:schemeClr val="accent1"/>
                </a:solidFill>
              </a:rPr>
              <a:t>Contact Number: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(207) 624-6842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1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37213D320A604CACA5B2B1C322974A" ma:contentTypeVersion="12" ma:contentTypeDescription="Create a new document." ma:contentTypeScope="" ma:versionID="95869b5ea87d438b9ed9ca438226fc7b">
  <xsd:schema xmlns:xsd="http://www.w3.org/2001/XMLSchema" xmlns:xs="http://www.w3.org/2001/XMLSchema" xmlns:p="http://schemas.microsoft.com/office/2006/metadata/properties" xmlns:ns3="63358957-3396-4461-a886-e592401a9835" xmlns:ns4="eb5124c1-b626-48d7-b52d-087984815898" targetNamespace="http://schemas.microsoft.com/office/2006/metadata/properties" ma:root="true" ma:fieldsID="cd76cd2c4d764cbdd31ad05d272b7665" ns3:_="" ns4:_="">
    <xsd:import namespace="63358957-3396-4461-a886-e592401a9835"/>
    <xsd:import namespace="eb5124c1-b626-48d7-b52d-087984815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58957-3396-4461-a886-e592401a98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5124c1-b626-48d7-b52d-087984815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D7075-3C5C-4BA1-9D4D-91FEEB27B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358957-3396-4461-a886-e592401a9835"/>
    <ds:schemaRef ds:uri="eb5124c1-b626-48d7-b52d-087984815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D88CC4-4460-49F5-AE45-871CCF22BB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38B8C3-24BA-426F-B1EC-C5E18A14C35C}">
  <ds:schemaRefs>
    <ds:schemaRef ds:uri="http://schemas.microsoft.com/office/2006/documentManagement/types"/>
    <ds:schemaRef ds:uri="eb5124c1-b626-48d7-b52d-087984815898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63358957-3396-4461-a886-e592401a9835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848</Words>
  <Application>Microsoft Office PowerPoint</Application>
  <PresentationFormat>Custom</PresentationFormat>
  <Paragraphs>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King-Edwards, Raven</dc:creator>
  <cp:lastModifiedBy>King-Edwards, Raven</cp:lastModifiedBy>
  <cp:revision>11</cp:revision>
  <dcterms:created xsi:type="dcterms:W3CDTF">2021-07-21T15:14:07Z</dcterms:created>
  <dcterms:modified xsi:type="dcterms:W3CDTF">2021-08-30T17:58:39Z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0x0101000537213D320A604CACA5B2B1C322974A</vt:lpwstr>
  </property>
</Properties>
</file>