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6.xml"/><Relationship Id="rId22" Type="http://schemas.openxmlformats.org/officeDocument/2006/relationships/font" Target="fonts/CenturyGothic-boldItalic.fntdata"/><Relationship Id="rId10" Type="http://schemas.openxmlformats.org/officeDocument/2006/relationships/slide" Target="slides/slide5.xml"/><Relationship Id="rId21"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CenturyGothic-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perspectiva" TargetMode="External"/><Relationship Id="rId3" Type="http://schemas.openxmlformats.org/officeDocument/2006/relationships/hyperlink" Target="https://www.spanishdict.com/pronunciation/perspectiva" TargetMode="External"/><Relationship Id="rId4" Type="http://schemas.openxmlformats.org/officeDocument/2006/relationships/hyperlink" Target="https://www.spanishdict.com/pronunciation/perspectiva"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brillante" TargetMode="External"/><Relationship Id="rId3" Type="http://schemas.openxmlformats.org/officeDocument/2006/relationships/hyperlink" Target="https://www.spanishdict.com/pronunciation/brillante" TargetMode="External"/><Relationship Id="rId4" Type="http://schemas.openxmlformats.org/officeDocument/2006/relationships/hyperlink" Target="https://www.spanishdict.com/pronunciation/brillant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maleducado" TargetMode="External"/><Relationship Id="rId3" Type="http://schemas.openxmlformats.org/officeDocument/2006/relationships/hyperlink" Target="https://www.spanishdict.com/pronunciation/maleducado" TargetMode="External"/><Relationship Id="rId4" Type="http://schemas.openxmlformats.org/officeDocument/2006/relationships/hyperlink" Target="https://www.spanishdict.com/pronunciation/maleducado"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despejar" TargetMode="External"/><Relationship Id="rId3" Type="http://schemas.openxmlformats.org/officeDocument/2006/relationships/hyperlink" Target="https://www.spanishdict.com/pronunciation/despejar"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31cac4b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31cac4b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perspective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perspectiva </a:t>
            </a:r>
            <a:r>
              <a:rPr lang="en" sz="1600">
                <a:highlight>
                  <a:srgbClr val="FFFFFF"/>
                </a:highlight>
                <a:latin typeface="Roboto"/>
                <a:ea typeface="Roboto"/>
                <a:cs typeface="Roboto"/>
                <a:sym typeface="Roboto"/>
              </a:rPr>
              <a:t>(</a:t>
            </a:r>
            <a:r>
              <a:rPr lang="en" sz="1600">
                <a:highlight>
                  <a:srgbClr val="FFFFFF"/>
                </a:highlight>
                <a:uFill>
                  <a:noFill/>
                </a:uFill>
                <a:latin typeface="Roboto"/>
                <a:ea typeface="Roboto"/>
                <a:cs typeface="Roboto"/>
                <a:sym typeface="Roboto"/>
                <a:hlinkClick r:id="rId2"/>
              </a:rPr>
              <a:t>pehrs-pehk-</a:t>
            </a:r>
            <a:r>
              <a:rPr b="1" lang="en" sz="1600">
                <a:highlight>
                  <a:srgbClr val="FFFFFF"/>
                </a:highlight>
                <a:uFill>
                  <a:noFill/>
                </a:uFill>
                <a:latin typeface="Roboto"/>
                <a:ea typeface="Roboto"/>
                <a:cs typeface="Roboto"/>
                <a:sym typeface="Roboto"/>
                <a:hlinkClick r:id="rId3"/>
              </a:rPr>
              <a:t>tee</a:t>
            </a:r>
            <a:r>
              <a:rPr lang="en" sz="1600">
                <a:highlight>
                  <a:srgbClr val="FFFFFF"/>
                </a:highlight>
                <a:uFill>
                  <a:noFill/>
                </a:uFill>
                <a:latin typeface="Roboto"/>
                <a:ea typeface="Roboto"/>
                <a:cs typeface="Roboto"/>
                <a:sym typeface="Roboto"/>
                <a:hlinkClick r:id="rId4"/>
              </a:rPr>
              <a:t>-bah</a:t>
            </a:r>
            <a:r>
              <a:rPr lang="en" sz="1600">
                <a:highlight>
                  <a:srgbClr val="FFFFFF"/>
                </a:highlight>
                <a:latin typeface="Roboto"/>
                <a:ea typeface="Roboto"/>
                <a:cs typeface="Roboto"/>
                <a:sym typeface="Roboto"/>
              </a:rPr>
              <a:t>)</a:t>
            </a:r>
            <a:r>
              <a:rPr lang="en" sz="1600">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Perspective</a:t>
            </a:r>
            <a:r>
              <a:rPr lang="en" sz="1600">
                <a:solidFill>
                  <a:schemeClr val="dk1"/>
                </a:solidFill>
                <a:latin typeface="Calibri"/>
                <a:ea typeface="Calibri"/>
                <a:cs typeface="Calibri"/>
                <a:sym typeface="Calibri"/>
              </a:rPr>
              <a:t> is a way to see or think about things.</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perspective</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Perspective</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p</a:t>
            </a:r>
            <a:r>
              <a:rPr b="1" lang="en" sz="1600">
                <a:solidFill>
                  <a:schemeClr val="dk1"/>
                </a:solidFill>
                <a:latin typeface="Calibri"/>
                <a:ea typeface="Calibri"/>
                <a:cs typeface="Calibri"/>
                <a:sym typeface="Calibri"/>
              </a:rPr>
              <a:t>erspective</a:t>
            </a:r>
            <a:r>
              <a:rPr lang="en" sz="1600">
                <a:solidFill>
                  <a:schemeClr val="dk1"/>
                </a:solidFill>
                <a:latin typeface="Calibri"/>
                <a:ea typeface="Calibri"/>
                <a:cs typeface="Calibri"/>
                <a:sym typeface="Calibri"/>
              </a:rPr>
              <a:t>, I hear the /p/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perspective</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p</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perspective</a:t>
            </a:r>
            <a:r>
              <a:rPr lang="en" sz="1600">
                <a:solidFill>
                  <a:schemeClr val="dk1"/>
                </a:solidFill>
                <a:latin typeface="Calibri"/>
                <a:ea typeface="Calibri"/>
                <a:cs typeface="Calibri"/>
                <a:sym typeface="Calibri"/>
              </a:rPr>
              <a:t>. When people look at this work of art, they have different perspectives: some see white geese, others see blue geese, and others see both.</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631cac4bc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31cac4bc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perspective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perspective</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 you think the two people feel about this sunny day? Based on their expressions, they have two different perspectives. </a:t>
            </a:r>
            <a:r>
              <a:rPr lang="en" sz="1600">
                <a:solidFill>
                  <a:schemeClr val="dk1"/>
                </a:solidFill>
                <a:latin typeface="Calibri"/>
                <a:ea typeface="Calibri"/>
                <a:cs typeface="Calibri"/>
                <a:sym typeface="Calibri"/>
              </a:rPr>
              <a:t>The child looks very happy that it is sunny. Kids can play in the park! The adult doesn’t seem to like it. Maybe because it is too hot. They have different perspectives on this sunny day.</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perspective</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b="1" lang="en" sz="1600">
                <a:highlight>
                  <a:srgbClr val="FFFFFF"/>
                </a:highlight>
                <a:latin typeface="Calibri"/>
                <a:ea typeface="Calibri"/>
                <a:cs typeface="Calibri"/>
                <a:sym typeface="Calibri"/>
              </a:rPr>
              <a:t>Per-spec-tive</a:t>
            </a:r>
            <a:r>
              <a:rPr lang="en" sz="1600">
                <a:solidFill>
                  <a:schemeClr val="dk1"/>
                </a:solidFill>
                <a:latin typeface="Calibri"/>
                <a:ea typeface="Calibri"/>
                <a:cs typeface="Calibri"/>
                <a:sym typeface="Calibri"/>
              </a:rPr>
              <a:t>.” 3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lang="en" sz="1600">
                <a:highlight>
                  <a:srgbClr val="FFFFFF"/>
                </a:highlight>
                <a:latin typeface="Calibri"/>
                <a:ea typeface="Calibri"/>
                <a:cs typeface="Calibri"/>
                <a:sym typeface="Calibri"/>
              </a:rPr>
              <a:t>perspective</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highlight>
                  <a:srgbClr val="FFFFFF"/>
                </a:highlight>
                <a:latin typeface="Calibri"/>
                <a:ea typeface="Calibri"/>
                <a:cs typeface="Calibri"/>
                <a:sym typeface="Calibri"/>
              </a:rPr>
              <a:t>P</a:t>
            </a:r>
            <a:r>
              <a:rPr lang="en" sz="1600">
                <a:solidFill>
                  <a:schemeClr val="dk1"/>
                </a:solidFill>
                <a:highlight>
                  <a:srgbClr val="FFFFFF"/>
                </a:highlight>
                <a:latin typeface="Calibri"/>
                <a:ea typeface="Calibri"/>
                <a:cs typeface="Calibri"/>
                <a:sym typeface="Calibri"/>
              </a:rPr>
              <a:t>er-spec-tive, per-spec-tive, per-spec-tive</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631cac4bc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31cac4bc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Another word in the story is </a:t>
            </a:r>
            <a:r>
              <a:rPr b="1" lang="en" sz="1600">
                <a:solidFill>
                  <a:schemeClr val="dk1"/>
                </a:solidFill>
                <a:latin typeface="Calibri"/>
                <a:ea typeface="Calibri"/>
                <a:cs typeface="Calibri"/>
                <a:sym typeface="Calibri"/>
              </a:rPr>
              <a:t>bright</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lang="en" sz="1600">
                <a:highlight>
                  <a:srgbClr val="FFFFFF"/>
                </a:highlight>
                <a:latin typeface="Calibri"/>
                <a:ea typeface="Calibri"/>
                <a:cs typeface="Calibri"/>
                <a:sym typeface="Calibri"/>
              </a:rPr>
              <a:t>brillante (</a:t>
            </a:r>
            <a:r>
              <a:rPr lang="en" sz="1600">
                <a:highlight>
                  <a:srgbClr val="FFFFFF"/>
                </a:highlight>
                <a:uFill>
                  <a:noFill/>
                </a:uFill>
                <a:latin typeface="Calibri"/>
                <a:ea typeface="Calibri"/>
                <a:cs typeface="Calibri"/>
                <a:sym typeface="Calibri"/>
                <a:hlinkClick r:id="rId2"/>
              </a:rPr>
              <a:t>bree-</a:t>
            </a:r>
            <a:r>
              <a:rPr b="1" lang="en" sz="1600">
                <a:highlight>
                  <a:srgbClr val="FFFFFF"/>
                </a:highlight>
                <a:uFill>
                  <a:noFill/>
                </a:uFill>
                <a:latin typeface="Calibri"/>
                <a:ea typeface="Calibri"/>
                <a:cs typeface="Calibri"/>
                <a:sym typeface="Calibri"/>
                <a:hlinkClick r:id="rId3"/>
              </a:rPr>
              <a:t>yahn</a:t>
            </a:r>
            <a:r>
              <a:rPr lang="en" sz="1600">
                <a:highlight>
                  <a:srgbClr val="FFFFFF"/>
                </a:highlight>
                <a:uFill>
                  <a:noFill/>
                </a:uFill>
                <a:latin typeface="Calibri"/>
                <a:ea typeface="Calibri"/>
                <a:cs typeface="Calibri"/>
                <a:sym typeface="Calibri"/>
                <a:hlinkClick r:id="rId4"/>
              </a:rPr>
              <a:t>-teh</a:t>
            </a:r>
            <a:r>
              <a:rPr lang="en" sz="1600">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Bright</a:t>
            </a:r>
            <a:r>
              <a:rPr lang="en" sz="1600">
                <a:solidFill>
                  <a:schemeClr val="dk1"/>
                </a:solidFill>
                <a:latin typeface="Calibri"/>
                <a:ea typeface="Calibri"/>
                <a:cs typeface="Calibri"/>
                <a:sym typeface="Calibri"/>
              </a:rPr>
              <a:t> means very smart. We also say that something is bright when it is shiny.  In this story, it is used to mean smart.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bright </a:t>
            </a:r>
            <a:r>
              <a:rPr lang="en" sz="1600">
                <a:solidFill>
                  <a:schemeClr val="dk1"/>
                </a:solidFill>
                <a:latin typeface="Calibri"/>
                <a:ea typeface="Calibri"/>
                <a:cs typeface="Calibri"/>
                <a:sym typeface="Calibri"/>
              </a:rPr>
              <a:t>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”Bright.”  When you say </a:t>
            </a:r>
            <a:r>
              <a:rPr b="1" lang="en" sz="1600">
                <a:solidFill>
                  <a:schemeClr val="dk1"/>
                </a:solidFill>
                <a:latin typeface="Calibri"/>
                <a:ea typeface="Calibri"/>
                <a:cs typeface="Calibri"/>
                <a:sym typeface="Calibri"/>
              </a:rPr>
              <a:t>bright</a:t>
            </a:r>
            <a:r>
              <a:rPr lang="en" sz="1600">
                <a:solidFill>
                  <a:schemeClr val="dk1"/>
                </a:solidFill>
                <a:latin typeface="Calibri"/>
                <a:ea typeface="Calibri"/>
                <a:cs typeface="Calibri"/>
                <a:sym typeface="Calibri"/>
              </a:rPr>
              <a:t>, I hear the /b/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350">
                <a:solidFill>
                  <a:schemeClr val="dk1"/>
                </a:solidFill>
                <a:highlight>
                  <a:srgbClr val="FFFFFF"/>
                </a:highlight>
                <a:latin typeface="Roboto"/>
                <a:ea typeface="Roboto"/>
                <a:cs typeface="Roboto"/>
                <a:sym typeface="Roboto"/>
              </a:rPr>
              <a:t>bright</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b</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bright</a:t>
            </a:r>
            <a:r>
              <a:rPr lang="en" sz="1600">
                <a:solidFill>
                  <a:schemeClr val="dk1"/>
                </a:solidFill>
                <a:latin typeface="Calibri"/>
                <a:ea typeface="Calibri"/>
                <a:cs typeface="Calibri"/>
                <a:sym typeface="Calibri"/>
              </a:rPr>
              <a:t>. These two girls are very bright.  They figured out a way to build violins out of paint cans and pots, and they probably sound great!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631cac4bc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31cac4bc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bright</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bright</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scientist is </a:t>
            </a:r>
            <a:r>
              <a:rPr b="1" lang="en" sz="1600">
                <a:solidFill>
                  <a:schemeClr val="dk1"/>
                </a:solidFill>
                <a:latin typeface="Calibri"/>
                <a:ea typeface="Calibri"/>
                <a:cs typeface="Calibri"/>
                <a:sym typeface="Calibri"/>
              </a:rPr>
              <a:t>bright</a:t>
            </a:r>
            <a:r>
              <a:rPr lang="en" sz="1600">
                <a:solidFill>
                  <a:schemeClr val="dk1"/>
                </a:solidFill>
                <a:latin typeface="Calibri"/>
                <a:ea typeface="Calibri"/>
                <a:cs typeface="Calibri"/>
                <a:sym typeface="Calibri"/>
              </a:rPr>
              <a:t>. She is doing a lot of thinking and experimenting to create medicine to protect us from illnesses.</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bright</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“Bright.”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bright</a:t>
            </a:r>
            <a:r>
              <a:rPr lang="en" sz="1600">
                <a:solidFill>
                  <a:schemeClr val="dk1"/>
                </a:solidFill>
                <a:latin typeface="Calibri"/>
                <a:ea typeface="Calibri"/>
                <a:cs typeface="Calibri"/>
                <a:sym typeface="Calibri"/>
              </a:rPr>
              <a:t> three times while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“B</a:t>
            </a:r>
            <a:r>
              <a:rPr lang="en" sz="1600">
                <a:solidFill>
                  <a:schemeClr val="dk1"/>
                </a:solidFill>
                <a:latin typeface="Calibri"/>
                <a:ea typeface="Calibri"/>
                <a:cs typeface="Calibri"/>
                <a:sym typeface="Calibri"/>
              </a:rPr>
              <a:t>right, bright, bright</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631cac4bc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31cac4bc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rude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maleducado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mahl-eh-doo-</a:t>
            </a:r>
            <a:r>
              <a:rPr b="1" lang="en" sz="1600">
                <a:highlight>
                  <a:srgbClr val="FFFFFF"/>
                </a:highlight>
                <a:uFill>
                  <a:noFill/>
                </a:uFill>
                <a:latin typeface="Calibri"/>
                <a:ea typeface="Calibri"/>
                <a:cs typeface="Calibri"/>
                <a:sym typeface="Calibri"/>
                <a:hlinkClick r:id="rId3"/>
              </a:rPr>
              <a:t>kah</a:t>
            </a:r>
            <a:r>
              <a:rPr lang="en" sz="1600">
                <a:highlight>
                  <a:srgbClr val="FFFFFF"/>
                </a:highlight>
                <a:uFill>
                  <a:noFill/>
                </a:uFill>
                <a:latin typeface="Calibri"/>
                <a:ea typeface="Calibri"/>
                <a:cs typeface="Calibri"/>
                <a:sym typeface="Calibri"/>
                <a:hlinkClick r:id="rId4"/>
              </a:rPr>
              <a:t>-doh</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Rude</a:t>
            </a:r>
            <a:r>
              <a:rPr lang="en" sz="1600">
                <a:solidFill>
                  <a:schemeClr val="dk1"/>
                </a:solidFill>
                <a:latin typeface="Calibri"/>
                <a:ea typeface="Calibri"/>
                <a:cs typeface="Calibri"/>
                <a:sym typeface="Calibri"/>
              </a:rPr>
              <a:t> means </a:t>
            </a:r>
            <a:r>
              <a:rPr lang="en" sz="1600">
                <a:solidFill>
                  <a:schemeClr val="dk1"/>
                </a:solidFill>
                <a:latin typeface="Calibri"/>
                <a:ea typeface="Calibri"/>
                <a:cs typeface="Calibri"/>
                <a:sym typeface="Calibri"/>
              </a:rPr>
              <a:t>impolite or offensive.</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rude</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”Rude.” When you say </a:t>
            </a:r>
            <a:r>
              <a:rPr b="1" lang="en" sz="1600">
                <a:solidFill>
                  <a:schemeClr val="dk1"/>
                </a:solidFill>
                <a:latin typeface="Calibri"/>
                <a:ea typeface="Calibri"/>
                <a:cs typeface="Calibri"/>
                <a:sym typeface="Calibri"/>
              </a:rPr>
              <a:t>rude</a:t>
            </a:r>
            <a:r>
              <a:rPr lang="en" sz="1600">
                <a:solidFill>
                  <a:schemeClr val="dk1"/>
                </a:solidFill>
                <a:latin typeface="Calibri"/>
                <a:ea typeface="Calibri"/>
                <a:cs typeface="Calibri"/>
                <a:sym typeface="Calibri"/>
              </a:rPr>
              <a:t>, I hear the /r/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rude</a:t>
            </a:r>
            <a:r>
              <a:rPr lang="en" sz="1600">
                <a:solidFill>
                  <a:schemeClr val="dk1"/>
                </a:solidFill>
                <a:latin typeface="Calibri"/>
                <a:ea typeface="Calibri"/>
                <a:cs typeface="Calibri"/>
                <a:sym typeface="Calibri"/>
              </a:rPr>
              <a:t> begins with the letter</a:t>
            </a:r>
            <a:r>
              <a:rPr b="1" lang="en" sz="1600">
                <a:solidFill>
                  <a:schemeClr val="dk1"/>
                </a:solidFill>
                <a:latin typeface="Calibri"/>
                <a:ea typeface="Calibri"/>
                <a:cs typeface="Calibri"/>
                <a:sym typeface="Calibri"/>
              </a:rPr>
              <a:t> r</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rude</a:t>
            </a:r>
            <a:r>
              <a:rPr lang="en" sz="1600">
                <a:solidFill>
                  <a:schemeClr val="dk1"/>
                </a:solidFill>
                <a:latin typeface="Calibri"/>
                <a:ea typeface="Calibri"/>
                <a:cs typeface="Calibri"/>
                <a:sym typeface="Calibri"/>
              </a:rPr>
              <a:t>. The older children are making fun of the younger child. They are being rude to her.</a:t>
            </a:r>
            <a:endParaRPr sz="16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631cac4bc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31cac4bc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rude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rude</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man is rude because he is yelling at someone on the phone.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rude</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“Rude.”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rude</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“R</a:t>
            </a:r>
            <a:r>
              <a:rPr lang="en" sz="1600">
                <a:solidFill>
                  <a:schemeClr val="dk1"/>
                </a:solidFill>
                <a:latin typeface="Calibri"/>
                <a:ea typeface="Calibri"/>
                <a:cs typeface="Calibri"/>
                <a:sym typeface="Calibri"/>
              </a:rPr>
              <a:t>ude, rude, rude</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631cac4bc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31cac4bc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Another word in the story is </a:t>
            </a:r>
            <a:r>
              <a:rPr b="1" lang="en" sz="1600">
                <a:solidFill>
                  <a:schemeClr val="dk1"/>
                </a:solidFill>
                <a:latin typeface="Calibri"/>
                <a:ea typeface="Calibri"/>
                <a:cs typeface="Calibri"/>
                <a:sym typeface="Calibri"/>
              </a:rPr>
              <a:t>clear</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despejar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dehs-peh-</a:t>
            </a:r>
            <a:r>
              <a:rPr b="1" lang="en" sz="1600">
                <a:highlight>
                  <a:srgbClr val="FFFFFF"/>
                </a:highlight>
                <a:uFill>
                  <a:noFill/>
                </a:uFill>
                <a:latin typeface="Calibri"/>
                <a:ea typeface="Calibri"/>
                <a:cs typeface="Calibri"/>
                <a:sym typeface="Calibri"/>
                <a:hlinkClick r:id="rId3"/>
              </a:rPr>
              <a:t>hahr</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Clear</a:t>
            </a:r>
            <a:r>
              <a:rPr lang="en" sz="1600">
                <a:solidFill>
                  <a:schemeClr val="dk1"/>
                </a:solidFill>
                <a:latin typeface="Calibri"/>
                <a:ea typeface="Calibri"/>
                <a:cs typeface="Calibri"/>
                <a:sym typeface="Calibri"/>
              </a:rPr>
              <a:t> is to remove things that are blocking a place.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clear</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”Clear.” When you say </a:t>
            </a:r>
            <a:r>
              <a:rPr b="1" lang="en" sz="1600">
                <a:solidFill>
                  <a:schemeClr val="dk1"/>
                </a:solidFill>
                <a:latin typeface="Calibri"/>
                <a:ea typeface="Calibri"/>
                <a:cs typeface="Calibri"/>
                <a:sym typeface="Calibri"/>
              </a:rPr>
              <a:t>clear</a:t>
            </a:r>
            <a:r>
              <a:rPr lang="en" sz="1600">
                <a:solidFill>
                  <a:schemeClr val="dk1"/>
                </a:solidFill>
                <a:latin typeface="Calibri"/>
                <a:ea typeface="Calibri"/>
                <a:cs typeface="Calibri"/>
                <a:sym typeface="Calibri"/>
              </a:rPr>
              <a:t>, I hear the /c/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clear</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c</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clear</a:t>
            </a:r>
            <a:r>
              <a:rPr lang="en" sz="1600">
                <a:solidFill>
                  <a:schemeClr val="dk1"/>
                </a:solidFill>
                <a:latin typeface="Calibri"/>
                <a:ea typeface="Calibri"/>
                <a:cs typeface="Calibri"/>
                <a:sym typeface="Calibri"/>
              </a:rPr>
              <a:t>. This child is clearing the Legos from the floor. Now his family will be able to walk by without tripping on them.</a:t>
            </a:r>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631cac4bc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31cac4bc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clear</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clear</a:t>
            </a:r>
            <a:r>
              <a:rPr lang="en" sz="1600">
                <a:solidFill>
                  <a:schemeClr val="dk1"/>
                </a:solidFill>
                <a:latin typeface="Calibri"/>
                <a:ea typeface="Calibri"/>
                <a:cs typeface="Calibri"/>
                <a:sym typeface="Calibri"/>
              </a:rPr>
              <a:t>? Turn and talk to your partner.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waiter is clearing the table so other customers can sit and enjoy a meal.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clear</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“Clear.”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clear</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“Clear, clear, clear</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807863" y="284200"/>
            <a:ext cx="3528275" cy="4575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143950"/>
            <a:ext cx="8520600" cy="8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perspective</a:t>
            </a:r>
            <a:endParaRPr sz="4400">
              <a:latin typeface="Century Gothic"/>
              <a:ea typeface="Century Gothic"/>
              <a:cs typeface="Century Gothic"/>
              <a:sym typeface="Century Gothic"/>
            </a:endParaRPr>
          </a:p>
        </p:txBody>
      </p:sp>
      <p:sp>
        <p:nvSpPr>
          <p:cNvPr id="60" name="Google Shape;60;p14"/>
          <p:cNvSpPr txBox="1"/>
          <p:nvPr/>
        </p:nvSpPr>
        <p:spPr>
          <a:xfrm>
            <a:off x="106750" y="4755300"/>
            <a:ext cx="78708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https://www.pinterest.com/pin/268456827763595642/</a:t>
            </a:r>
            <a:endParaRPr sz="800">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2749488" y="1017850"/>
            <a:ext cx="3645025" cy="3571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perspective</a:t>
            </a:r>
            <a:endParaRPr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pic>
        <p:nvPicPr>
          <p:cNvPr id="67" name="Google Shape;67;p15"/>
          <p:cNvPicPr preferRelativeResize="0"/>
          <p:nvPr/>
        </p:nvPicPr>
        <p:blipFill>
          <a:blip r:embed="rId3">
            <a:alphaModFix/>
          </a:blip>
          <a:stretch>
            <a:fillRect/>
          </a:stretch>
        </p:blipFill>
        <p:spPr>
          <a:xfrm>
            <a:off x="2065275" y="1155900"/>
            <a:ext cx="5164891" cy="3437000"/>
          </a:xfrm>
          <a:prstGeom prst="rect">
            <a:avLst/>
          </a:prstGeom>
          <a:noFill/>
          <a:ln>
            <a:noFill/>
          </a:ln>
        </p:spPr>
      </p:pic>
      <p:sp>
        <p:nvSpPr>
          <p:cNvPr id="68" name="Google Shape;68;p15"/>
          <p:cNvSpPr txBox="1"/>
          <p:nvPr/>
        </p:nvSpPr>
        <p:spPr>
          <a:xfrm>
            <a:off x="147300" y="4761850"/>
            <a:ext cx="88494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https://fluffyplanet.com/do-fish-recognize-their-owners/</a:t>
            </a:r>
            <a:endParaRPr sz="8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bright</a:t>
            </a:r>
            <a:endParaRPr sz="4400">
              <a:latin typeface="Century Gothic"/>
              <a:ea typeface="Century Gothic"/>
              <a:cs typeface="Century Gothic"/>
              <a:sym typeface="Century Gothic"/>
            </a:endParaRPr>
          </a:p>
        </p:txBody>
      </p:sp>
      <p:sp>
        <p:nvSpPr>
          <p:cNvPr id="74" name="Google Shape;74;p16"/>
          <p:cNvSpPr txBox="1"/>
          <p:nvPr/>
        </p:nvSpPr>
        <p:spPr>
          <a:xfrm>
            <a:off x="254550" y="4749675"/>
            <a:ext cx="83574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https://www.nydailynews.com/life-style/orchestra-practice-recycled-orchestra-cateura-gallery-1.3414434</a:t>
            </a:r>
            <a:endParaRPr sz="800">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2008550" y="1017650"/>
            <a:ext cx="5126904" cy="3415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155850"/>
            <a:ext cx="85206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bright</a:t>
            </a:r>
            <a:endParaRPr sz="4400">
              <a:latin typeface="Century Gothic"/>
              <a:ea typeface="Century Gothic"/>
              <a:cs typeface="Century Gothic"/>
              <a:sym typeface="Century Gothic"/>
            </a:endParaRPr>
          </a:p>
        </p:txBody>
      </p:sp>
      <p:sp>
        <p:nvSpPr>
          <p:cNvPr id="81" name="Google Shape;81;p17"/>
          <p:cNvSpPr txBox="1"/>
          <p:nvPr/>
        </p:nvSpPr>
        <p:spPr>
          <a:xfrm>
            <a:off x="155875" y="4675900"/>
            <a:ext cx="78273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chemeClr val="dk1"/>
                </a:solidFill>
                <a:latin typeface="Century Gothic"/>
                <a:ea typeface="Century Gothic"/>
                <a:cs typeface="Century Gothic"/>
                <a:sym typeface="Century Gothic"/>
              </a:rPr>
              <a:t>https://www.cnbc.com/2020/03/16/first-human-trial-for-coronavirus-vaccine-begins-monday-in-the-us.html</a:t>
            </a:r>
            <a:endParaRPr sz="800">
              <a:latin typeface="Century Gothic"/>
              <a:ea typeface="Century Gothic"/>
              <a:cs typeface="Century Gothic"/>
              <a:sym typeface="Century Gothic"/>
            </a:endParaRPr>
          </a:p>
        </p:txBody>
      </p:sp>
      <p:pic>
        <p:nvPicPr>
          <p:cNvPr id="82" name="Google Shape;82;p17"/>
          <p:cNvPicPr preferRelativeResize="0"/>
          <p:nvPr/>
        </p:nvPicPr>
        <p:blipFill>
          <a:blip r:embed="rId3">
            <a:alphaModFix/>
          </a:blip>
          <a:stretch>
            <a:fillRect/>
          </a:stretch>
        </p:blipFill>
        <p:spPr>
          <a:xfrm>
            <a:off x="1452313" y="1017650"/>
            <a:ext cx="6076183" cy="341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rude</a:t>
            </a:r>
            <a:endParaRPr sz="4400">
              <a:latin typeface="Century Gothic"/>
              <a:ea typeface="Century Gothic"/>
              <a:cs typeface="Century Gothic"/>
              <a:sym typeface="Century Gothic"/>
            </a:endParaRPr>
          </a:p>
        </p:txBody>
      </p:sp>
      <p:sp>
        <p:nvSpPr>
          <p:cNvPr id="88" name="Google Shape;88;p18"/>
          <p:cNvSpPr txBox="1"/>
          <p:nvPr/>
        </p:nvSpPr>
        <p:spPr>
          <a:xfrm>
            <a:off x="156525" y="4696250"/>
            <a:ext cx="8675700" cy="3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https://antibullyingsoftware.com/blog/bullying-advice-for-teachers/teasing-and-bullying-how-to-know-when-teasing-crosses-the-line-and-becomes-hurtful/</a:t>
            </a:r>
            <a:endParaRPr sz="800">
              <a:latin typeface="Century Gothic"/>
              <a:ea typeface="Century Gothic"/>
              <a:cs typeface="Century Gothic"/>
              <a:sym typeface="Century Gothic"/>
            </a:endParaRPr>
          </a:p>
        </p:txBody>
      </p:sp>
      <p:pic>
        <p:nvPicPr>
          <p:cNvPr id="89" name="Google Shape;89;p18"/>
          <p:cNvPicPr preferRelativeResize="0"/>
          <p:nvPr/>
        </p:nvPicPr>
        <p:blipFill>
          <a:blip r:embed="rId3">
            <a:alphaModFix/>
          </a:blip>
          <a:stretch>
            <a:fillRect/>
          </a:stretch>
        </p:blipFill>
        <p:spPr>
          <a:xfrm>
            <a:off x="2364675" y="1263900"/>
            <a:ext cx="4414625" cy="293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202450"/>
            <a:ext cx="8520600" cy="81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rude</a:t>
            </a:r>
            <a:endParaRPr sz="4400">
              <a:latin typeface="Century Gothic"/>
              <a:ea typeface="Century Gothic"/>
              <a:cs typeface="Century Gothic"/>
              <a:sym typeface="Century Gothic"/>
            </a:endParaRPr>
          </a:p>
        </p:txBody>
      </p:sp>
      <p:sp>
        <p:nvSpPr>
          <p:cNvPr id="95" name="Google Shape;95;p19"/>
          <p:cNvSpPr txBox="1"/>
          <p:nvPr/>
        </p:nvSpPr>
        <p:spPr>
          <a:xfrm>
            <a:off x="156550" y="4763350"/>
            <a:ext cx="7114200" cy="2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https://www.siliconindia.com/shownews/rude-behaviour-among-employees-turns-off-customers-nid-70010-cid-29.html</a:t>
            </a:r>
            <a:endParaRPr sz="800">
              <a:latin typeface="Century Gothic"/>
              <a:ea typeface="Century Gothic"/>
              <a:cs typeface="Century Gothic"/>
              <a:sym typeface="Century Gothic"/>
            </a:endParaRPr>
          </a:p>
        </p:txBody>
      </p:sp>
      <p:pic>
        <p:nvPicPr>
          <p:cNvPr id="96" name="Google Shape;96;p19"/>
          <p:cNvPicPr preferRelativeResize="0"/>
          <p:nvPr/>
        </p:nvPicPr>
        <p:blipFill>
          <a:blip r:embed="rId3">
            <a:alphaModFix/>
          </a:blip>
          <a:stretch>
            <a:fillRect/>
          </a:stretch>
        </p:blipFill>
        <p:spPr>
          <a:xfrm>
            <a:off x="3409288" y="940075"/>
            <a:ext cx="2325425" cy="345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6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clear</a:t>
            </a:r>
            <a:endParaRPr sz="4400">
              <a:latin typeface="Century Gothic"/>
              <a:ea typeface="Century Gothic"/>
              <a:cs typeface="Century Gothic"/>
              <a:sym typeface="Century Gothic"/>
            </a:endParaRPr>
          </a:p>
        </p:txBody>
      </p:sp>
      <p:sp>
        <p:nvSpPr>
          <p:cNvPr id="102" name="Google Shape;102;p20"/>
          <p:cNvSpPr txBox="1"/>
          <p:nvPr/>
        </p:nvSpPr>
        <p:spPr>
          <a:xfrm>
            <a:off x="311700" y="4620125"/>
            <a:ext cx="73488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https://www.4abetterspace.com/blog/view/757/the_benefits_of_raising_an_organized_child</a:t>
            </a:r>
            <a:endParaRPr sz="800">
              <a:latin typeface="Century Gothic"/>
              <a:ea typeface="Century Gothic"/>
              <a:cs typeface="Century Gothic"/>
              <a:sym typeface="Century Gothic"/>
            </a:endParaRPr>
          </a:p>
        </p:txBody>
      </p:sp>
      <p:pic>
        <p:nvPicPr>
          <p:cNvPr id="103" name="Google Shape;103;p20"/>
          <p:cNvPicPr preferRelativeResize="0"/>
          <p:nvPr/>
        </p:nvPicPr>
        <p:blipFill>
          <a:blip r:embed="rId3">
            <a:alphaModFix/>
          </a:blip>
          <a:stretch>
            <a:fillRect/>
          </a:stretch>
        </p:blipFill>
        <p:spPr>
          <a:xfrm>
            <a:off x="2719225" y="1296725"/>
            <a:ext cx="3705540" cy="317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108225"/>
            <a:ext cx="8520600" cy="73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clear</a:t>
            </a:r>
            <a:endParaRPr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09" name="Google Shape;109;p21"/>
          <p:cNvSpPr txBox="1"/>
          <p:nvPr/>
        </p:nvSpPr>
        <p:spPr>
          <a:xfrm>
            <a:off x="311700" y="4737025"/>
            <a:ext cx="72801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https://careertrend.com/how-2266482-clear-table-as-waiter.html</a:t>
            </a:r>
            <a:endParaRPr sz="800">
              <a:latin typeface="Century Gothic"/>
              <a:ea typeface="Century Gothic"/>
              <a:cs typeface="Century Gothic"/>
              <a:sym typeface="Century Gothic"/>
            </a:endParaRPr>
          </a:p>
        </p:txBody>
      </p:sp>
      <p:pic>
        <p:nvPicPr>
          <p:cNvPr id="110" name="Google Shape;110;p21"/>
          <p:cNvPicPr preferRelativeResize="0"/>
          <p:nvPr/>
        </p:nvPicPr>
        <p:blipFill>
          <a:blip r:embed="rId3">
            <a:alphaModFix/>
          </a:blip>
          <a:stretch>
            <a:fillRect/>
          </a:stretch>
        </p:blipFill>
        <p:spPr>
          <a:xfrm>
            <a:off x="1842838" y="998625"/>
            <a:ext cx="5458334" cy="3585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