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espeluznante" TargetMode="External"/><Relationship Id="rId3" Type="http://schemas.openxmlformats.org/officeDocument/2006/relationships/hyperlink" Target="https://www.spanishdict.com/pronunciation/espeluznante" TargetMode="External"/><Relationship Id="rId4" Type="http://schemas.openxmlformats.org/officeDocument/2006/relationships/hyperlink" Target="https://www.spanishdict.com/pronunciation/espeluznant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incomprendido" TargetMode="External"/><Relationship Id="rId3" Type="http://schemas.openxmlformats.org/officeDocument/2006/relationships/hyperlink" Target="https://www.spanishdict.com/pronunciation/incomprendido" TargetMode="External"/><Relationship Id="rId4" Type="http://schemas.openxmlformats.org/officeDocument/2006/relationships/hyperlink" Target="https://www.spanishdict.com/pronunciation/incomprendido"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caracter%C3%ADstica" TargetMode="External"/><Relationship Id="rId3" Type="http://schemas.openxmlformats.org/officeDocument/2006/relationships/hyperlink" Target="https://www.spanishdict.com/pronunciation/caracter%C3%ADstica" TargetMode="External"/><Relationship Id="rId4" Type="http://schemas.openxmlformats.org/officeDocument/2006/relationships/hyperlink" Target="https://www.spanishdict.com/pronunciation/caracter%C3%ADstic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domesticado" TargetMode="External"/><Relationship Id="rId3" Type="http://schemas.openxmlformats.org/officeDocument/2006/relationships/hyperlink" Target="https://www.spanishdict.com/pronunciation/domesticado" TargetMode="External"/><Relationship Id="rId4" Type="http://schemas.openxmlformats.org/officeDocument/2006/relationships/hyperlink" Target="https://www.spanishdict.com/pronunciation/domesticado"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4db5eece2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4db5eece2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eerie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a:t>
            </a:r>
            <a:r>
              <a:rPr b="1" lang="en" sz="1600">
                <a:solidFill>
                  <a:schemeClr val="dk1"/>
                </a:solidFill>
                <a:latin typeface="Calibri"/>
                <a:ea typeface="Calibri"/>
                <a:cs typeface="Calibri"/>
                <a:sym typeface="Calibri"/>
              </a:rPr>
              <a:t> </a:t>
            </a:r>
            <a:r>
              <a:rPr b="1" lang="en" sz="1600">
                <a:highlight>
                  <a:srgbClr val="FFFFFF"/>
                </a:highlight>
                <a:latin typeface="Calibri"/>
                <a:ea typeface="Calibri"/>
                <a:cs typeface="Calibri"/>
                <a:sym typeface="Calibri"/>
              </a:rPr>
              <a:t>espeluznante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ehs-peh-loos-</a:t>
            </a:r>
            <a:r>
              <a:rPr b="1" lang="en" sz="1600">
                <a:highlight>
                  <a:srgbClr val="FFFFFF"/>
                </a:highlight>
                <a:uFill>
                  <a:noFill/>
                </a:uFill>
                <a:latin typeface="Calibri"/>
                <a:ea typeface="Calibri"/>
                <a:cs typeface="Calibri"/>
                <a:sym typeface="Calibri"/>
                <a:hlinkClick r:id="rId3"/>
              </a:rPr>
              <a:t>nahn</a:t>
            </a:r>
            <a:r>
              <a:rPr lang="en" sz="1600">
                <a:highlight>
                  <a:srgbClr val="FFFFFF"/>
                </a:highlight>
                <a:uFill>
                  <a:noFill/>
                </a:uFill>
                <a:latin typeface="Calibri"/>
                <a:ea typeface="Calibri"/>
                <a:cs typeface="Calibri"/>
                <a:sym typeface="Calibri"/>
                <a:hlinkClick r:id="rId4"/>
              </a:rPr>
              <a:t>-teh</a:t>
            </a:r>
            <a:r>
              <a:rPr lang="en" sz="1600">
                <a:highlight>
                  <a:srgbClr val="FFFFFF"/>
                </a:highlight>
                <a:latin typeface="Calibri"/>
                <a:ea typeface="Calibri"/>
                <a:cs typeface="Calibri"/>
                <a:sym typeface="Calibri"/>
              </a:rPr>
              <a:t>).</a:t>
            </a:r>
            <a:endParaRPr b="1"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E</a:t>
            </a:r>
            <a:r>
              <a:rPr b="1" lang="en" sz="1600">
                <a:solidFill>
                  <a:schemeClr val="dk1"/>
                </a:solidFill>
                <a:latin typeface="Calibri"/>
                <a:ea typeface="Calibri"/>
                <a:cs typeface="Calibri"/>
                <a:sym typeface="Calibri"/>
              </a:rPr>
              <a:t>erie</a:t>
            </a:r>
            <a:r>
              <a:rPr lang="en" sz="1600">
                <a:solidFill>
                  <a:schemeClr val="dk1"/>
                </a:solidFill>
                <a:latin typeface="Calibri"/>
                <a:ea typeface="Calibri"/>
                <a:cs typeface="Calibri"/>
                <a:sym typeface="Calibri"/>
              </a:rPr>
              <a:t> means scary or spooky.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eerie</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“E</a:t>
            </a:r>
            <a:r>
              <a:rPr lang="en" sz="1600">
                <a:solidFill>
                  <a:schemeClr val="dk1"/>
                </a:solidFill>
                <a:latin typeface="Calibri"/>
                <a:ea typeface="Calibri"/>
                <a:cs typeface="Calibri"/>
                <a:sym typeface="Calibri"/>
              </a:rPr>
              <a:t>erie</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eerie</a:t>
            </a:r>
            <a:r>
              <a:rPr lang="en" sz="1600">
                <a:solidFill>
                  <a:schemeClr val="dk1"/>
                </a:solidFill>
                <a:latin typeface="Calibri"/>
                <a:ea typeface="Calibri"/>
                <a:cs typeface="Calibri"/>
                <a:sym typeface="Calibri"/>
              </a:rPr>
              <a:t>, I hear an /e/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eerie</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e</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eerie</a:t>
            </a:r>
            <a:r>
              <a:rPr lang="en" sz="1600">
                <a:solidFill>
                  <a:schemeClr val="dk1"/>
                </a:solidFill>
                <a:latin typeface="Calibri"/>
                <a:ea typeface="Calibri"/>
                <a:cs typeface="Calibri"/>
                <a:sym typeface="Calibri"/>
              </a:rPr>
              <a:t>. This deer looks eerie, or kind of strange and scary, to me. The way his eyes and antlers are lit in the photo make him look a bit eerie.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4db5eece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db5eece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eerie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eerie</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house looks eerie or scary because of the branches growing out of it.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eerie</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“Ee-rie.” Two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eerie</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“E</a:t>
            </a:r>
            <a:r>
              <a:rPr lang="en" sz="1600">
                <a:solidFill>
                  <a:schemeClr val="dk1"/>
                </a:solidFill>
                <a:latin typeface="Calibri"/>
                <a:ea typeface="Calibri"/>
                <a:cs typeface="Calibri"/>
                <a:sym typeface="Calibri"/>
              </a:rPr>
              <a:t>e-rie, ee-rie, ee-rie.”</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f959c714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9f959c714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misunderstood</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a:t>
            </a:r>
            <a:r>
              <a:rPr b="1" lang="en" sz="1600">
                <a:solidFill>
                  <a:schemeClr val="dk1"/>
                </a:solidFill>
                <a:latin typeface="Calibri"/>
                <a:ea typeface="Calibri"/>
                <a:cs typeface="Calibri"/>
                <a:sym typeface="Calibri"/>
              </a:rPr>
              <a:t> </a:t>
            </a:r>
            <a:r>
              <a:rPr b="1" lang="en" sz="1600">
                <a:solidFill>
                  <a:schemeClr val="dk1"/>
                </a:solidFill>
                <a:highlight>
                  <a:srgbClr val="FFFFFF"/>
                </a:highlight>
                <a:latin typeface="Calibri"/>
                <a:ea typeface="Calibri"/>
                <a:cs typeface="Calibri"/>
                <a:sym typeface="Calibri"/>
              </a:rPr>
              <a:t>incomprendido </a:t>
            </a:r>
            <a:r>
              <a:rPr lang="en" sz="1600">
                <a:solidFill>
                  <a:schemeClr val="dk1"/>
                </a:solidFill>
                <a:highlight>
                  <a:srgbClr val="FFFFFF"/>
                </a:highlight>
                <a:latin typeface="Calibri"/>
                <a:ea typeface="Calibri"/>
                <a:cs typeface="Calibri"/>
                <a:sym typeface="Calibri"/>
              </a:rPr>
              <a:t>(</a:t>
            </a:r>
            <a:r>
              <a:rPr lang="en" sz="1600">
                <a:solidFill>
                  <a:schemeClr val="dk1"/>
                </a:solidFill>
                <a:highlight>
                  <a:srgbClr val="FFFFFF"/>
                </a:highlight>
                <a:uFill>
                  <a:noFill/>
                </a:uFill>
                <a:latin typeface="Calibri"/>
                <a:ea typeface="Calibri"/>
                <a:cs typeface="Calibri"/>
                <a:sym typeface="Calibri"/>
                <a:hlinkClick r:id="rId2">
                  <a:extLst>
                    <a:ext uri="{A12FA001-AC4F-418D-AE19-62706E023703}">
                      <ahyp:hlinkClr val="tx"/>
                    </a:ext>
                  </a:extLst>
                </a:hlinkClick>
              </a:rPr>
              <a:t>een-kohm-prehn-</a:t>
            </a:r>
            <a:r>
              <a:rPr b="1" lang="en" sz="1600">
                <a:solidFill>
                  <a:schemeClr val="dk1"/>
                </a:solidFill>
                <a:highlight>
                  <a:srgbClr val="FFFFFF"/>
                </a:highlight>
                <a:uFill>
                  <a:noFill/>
                </a:uFill>
                <a:latin typeface="Calibri"/>
                <a:ea typeface="Calibri"/>
                <a:cs typeface="Calibri"/>
                <a:sym typeface="Calibri"/>
                <a:hlinkClick r:id="rId3">
                  <a:extLst>
                    <a:ext uri="{A12FA001-AC4F-418D-AE19-62706E023703}">
                      <ahyp:hlinkClr val="tx"/>
                    </a:ext>
                  </a:extLst>
                </a:hlinkClick>
              </a:rPr>
              <a:t>dee</a:t>
            </a:r>
            <a:r>
              <a:rPr lang="en" sz="1600">
                <a:solidFill>
                  <a:schemeClr val="dk1"/>
                </a:solidFill>
                <a:highlight>
                  <a:srgbClr val="FFFFFF"/>
                </a:highlight>
                <a:uFill>
                  <a:noFill/>
                </a:uFill>
                <a:latin typeface="Calibri"/>
                <a:ea typeface="Calibri"/>
                <a:cs typeface="Calibri"/>
                <a:sym typeface="Calibri"/>
                <a:hlinkClick r:id="rId4">
                  <a:extLst>
                    <a:ext uri="{A12FA001-AC4F-418D-AE19-62706E023703}">
                      <ahyp:hlinkClr val="tx"/>
                    </a:ext>
                  </a:extLst>
                </a:hlinkClick>
              </a:rPr>
              <a:t>-doh</a:t>
            </a:r>
            <a:r>
              <a:rPr lang="en" sz="1600">
                <a:solidFill>
                  <a:schemeClr val="dk1"/>
                </a:solidFill>
                <a:highlight>
                  <a:srgbClr val="FFFFFF"/>
                </a:highlight>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Misunderstood </a:t>
            </a:r>
            <a:r>
              <a:rPr lang="en" sz="1600">
                <a:solidFill>
                  <a:schemeClr val="dk1"/>
                </a:solidFill>
                <a:latin typeface="Calibri"/>
                <a:ea typeface="Calibri"/>
                <a:cs typeface="Calibri"/>
                <a:sym typeface="Calibri"/>
              </a:rPr>
              <a:t>means not known or not understood correctly. When we see “mis” at the beginning of a word, it usually means “not”—not understood.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misunderstood</a:t>
            </a:r>
            <a:r>
              <a:rPr lang="en" sz="1600">
                <a:solidFill>
                  <a:schemeClr val="dk1"/>
                </a:solidFill>
                <a:latin typeface="Calibri"/>
                <a:ea typeface="Calibri"/>
                <a:cs typeface="Calibri"/>
                <a:sym typeface="Calibri"/>
              </a:rPr>
              <a:t> together. Ready?</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“Misunderstood.” When you say </a:t>
            </a:r>
            <a:r>
              <a:rPr b="1" lang="en" sz="1600">
                <a:solidFill>
                  <a:schemeClr val="dk1"/>
                </a:solidFill>
                <a:latin typeface="Calibri"/>
                <a:ea typeface="Calibri"/>
                <a:cs typeface="Calibri"/>
                <a:sym typeface="Calibri"/>
              </a:rPr>
              <a:t>misunderstood</a:t>
            </a:r>
            <a:r>
              <a:rPr lang="en" sz="1600">
                <a:solidFill>
                  <a:schemeClr val="dk1"/>
                </a:solidFill>
                <a:latin typeface="Calibri"/>
                <a:ea typeface="Calibri"/>
                <a:cs typeface="Calibri"/>
                <a:sym typeface="Calibri"/>
              </a:rPr>
              <a:t>, I hear a /m/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misunderstood</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m</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Sharks, like wolves, are animals that are often misunderstood. Many people don’t know the facts about sharks; they believe that sharks want to attack people. In fact, sharks don’t like to eat people; they like to eat seals. Sometimes sharks bite people because they think they are seals. In many images and movies, sharks are portrayed as scary animals that like to eat people. So we can say that sharks are misunderstood.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4db5eece2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db5eece2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misunderstood</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 these pictures show the meaning of misunderstood?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One person said, “I saw a child with bare </a:t>
            </a:r>
            <a:r>
              <a:rPr i="1" lang="en" sz="1600">
                <a:solidFill>
                  <a:schemeClr val="dk1"/>
                </a:solidFill>
                <a:latin typeface="Calibri"/>
                <a:ea typeface="Calibri"/>
                <a:cs typeface="Calibri"/>
                <a:sym typeface="Calibri"/>
              </a:rPr>
              <a:t>feet</a:t>
            </a:r>
            <a:r>
              <a:rPr lang="en" sz="1600">
                <a:solidFill>
                  <a:schemeClr val="dk1"/>
                </a:solidFill>
                <a:latin typeface="Calibri"/>
                <a:ea typeface="Calibri"/>
                <a:cs typeface="Calibri"/>
                <a:sym typeface="Calibri"/>
              </a:rPr>
              <a:t>!” The child had no shoes on.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other person thought she said “</a:t>
            </a:r>
            <a:r>
              <a:rPr i="1" lang="en" sz="1600">
                <a:solidFill>
                  <a:schemeClr val="dk1"/>
                </a:solidFill>
                <a:latin typeface="Calibri"/>
                <a:ea typeface="Calibri"/>
                <a:cs typeface="Calibri"/>
                <a:sym typeface="Calibri"/>
              </a:rPr>
              <a:t>Bear</a:t>
            </a:r>
            <a:r>
              <a:rPr lang="en" sz="1600">
                <a:solidFill>
                  <a:schemeClr val="dk1"/>
                </a:solidFill>
                <a:latin typeface="Calibri"/>
                <a:ea typeface="Calibri"/>
                <a:cs typeface="Calibri"/>
                <a:sym typeface="Calibri"/>
              </a:rPr>
              <a:t> feet”—the feet of the animal, bear.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second person misunderstood what the first person was saying! The words sound the same but they have different meanings.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misunderstood</a:t>
            </a:r>
            <a:r>
              <a:rPr lang="en" sz="1600">
                <a:solidFill>
                  <a:schemeClr val="dk1"/>
                </a:solidFill>
                <a:latin typeface="Calibri"/>
                <a:ea typeface="Calibri"/>
                <a:cs typeface="Calibri"/>
                <a:sym typeface="Calibri"/>
              </a:rPr>
              <a:t>? Let’s find out by clapping. Ready?</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highlight>
                  <a:schemeClr val="lt1"/>
                </a:highlight>
                <a:latin typeface="Calibri"/>
                <a:ea typeface="Calibri"/>
                <a:cs typeface="Calibri"/>
                <a:sym typeface="Calibri"/>
              </a:rPr>
              <a:t>“Mis-un-der-stood</a:t>
            </a:r>
            <a:r>
              <a:rPr lang="en" sz="1600">
                <a:solidFill>
                  <a:schemeClr val="dk1"/>
                </a:solidFill>
                <a:latin typeface="Calibri"/>
                <a:ea typeface="Calibri"/>
                <a:cs typeface="Calibri"/>
                <a:sym typeface="Calibri"/>
              </a:rPr>
              <a:t>.” Four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misunderstood</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highlight>
                  <a:schemeClr val="lt1"/>
                </a:highlight>
                <a:latin typeface="Calibri"/>
                <a:ea typeface="Calibri"/>
                <a:cs typeface="Calibri"/>
                <a:sym typeface="Calibri"/>
              </a:rPr>
              <a:t>“Mis-un-der-stood, mis-un-der-stood, mis-un-der-stood.”</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f959c714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f959c714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trait</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a:t>
            </a:r>
            <a:r>
              <a:rPr b="1" lang="en" sz="1600">
                <a:solidFill>
                  <a:schemeClr val="dk1"/>
                </a:solidFill>
                <a:latin typeface="Calibri"/>
                <a:ea typeface="Calibri"/>
                <a:cs typeface="Calibri"/>
                <a:sym typeface="Calibri"/>
              </a:rPr>
              <a:t> </a:t>
            </a:r>
            <a:r>
              <a:rPr b="1" lang="en" sz="1600">
                <a:solidFill>
                  <a:schemeClr val="dk1"/>
                </a:solidFill>
                <a:highlight>
                  <a:srgbClr val="FFFFFF"/>
                </a:highlight>
                <a:latin typeface="Calibri"/>
                <a:ea typeface="Calibri"/>
                <a:cs typeface="Calibri"/>
                <a:sym typeface="Calibri"/>
              </a:rPr>
              <a:t>característica </a:t>
            </a:r>
            <a:r>
              <a:rPr lang="en" sz="1600">
                <a:solidFill>
                  <a:schemeClr val="dk1"/>
                </a:solidFill>
                <a:highlight>
                  <a:srgbClr val="FFFFFF"/>
                </a:highlight>
                <a:latin typeface="Calibri"/>
                <a:ea typeface="Calibri"/>
                <a:cs typeface="Calibri"/>
                <a:sym typeface="Calibri"/>
              </a:rPr>
              <a:t>(</a:t>
            </a:r>
            <a:r>
              <a:rPr lang="en" sz="1600">
                <a:solidFill>
                  <a:schemeClr val="dk1"/>
                </a:solidFill>
                <a:highlight>
                  <a:srgbClr val="FFFFFF"/>
                </a:highlight>
                <a:uFill>
                  <a:noFill/>
                </a:uFill>
                <a:latin typeface="Calibri"/>
                <a:ea typeface="Calibri"/>
                <a:cs typeface="Calibri"/>
                <a:sym typeface="Calibri"/>
                <a:hlinkClick r:id="rId2">
                  <a:extLst>
                    <a:ext uri="{A12FA001-AC4F-418D-AE19-62706E023703}">
                      <ahyp:hlinkClr val="tx"/>
                    </a:ext>
                  </a:extLst>
                </a:hlinkClick>
              </a:rPr>
              <a:t>kah-rahk-teh-</a:t>
            </a:r>
            <a:r>
              <a:rPr b="1" lang="en" sz="1600">
                <a:solidFill>
                  <a:schemeClr val="dk1"/>
                </a:solidFill>
                <a:highlight>
                  <a:srgbClr val="FFFFFF"/>
                </a:highlight>
                <a:uFill>
                  <a:noFill/>
                </a:uFill>
                <a:latin typeface="Calibri"/>
                <a:ea typeface="Calibri"/>
                <a:cs typeface="Calibri"/>
                <a:sym typeface="Calibri"/>
                <a:hlinkClick r:id="rId3">
                  <a:extLst>
                    <a:ext uri="{A12FA001-AC4F-418D-AE19-62706E023703}">
                      <ahyp:hlinkClr val="tx"/>
                    </a:ext>
                  </a:extLst>
                </a:hlinkClick>
              </a:rPr>
              <a:t>rees</a:t>
            </a:r>
            <a:r>
              <a:rPr lang="en" sz="1600">
                <a:solidFill>
                  <a:schemeClr val="dk1"/>
                </a:solidFill>
                <a:highlight>
                  <a:srgbClr val="FFFFFF"/>
                </a:highlight>
                <a:uFill>
                  <a:noFill/>
                </a:uFill>
                <a:latin typeface="Calibri"/>
                <a:ea typeface="Calibri"/>
                <a:cs typeface="Calibri"/>
                <a:sym typeface="Calibri"/>
                <a:hlinkClick r:id="rId4">
                  <a:extLst>
                    <a:ext uri="{A12FA001-AC4F-418D-AE19-62706E023703}">
                      <ahyp:hlinkClr val="tx"/>
                    </a:ext>
                  </a:extLst>
                </a:hlinkClick>
              </a:rPr>
              <a:t>-tee-kah</a:t>
            </a:r>
            <a:r>
              <a:rPr lang="en" sz="1600">
                <a:solidFill>
                  <a:schemeClr val="dk1"/>
                </a:solidFill>
                <a:highlight>
                  <a:srgbClr val="FFFFFF"/>
                </a:highlight>
                <a:latin typeface="Calibri"/>
                <a:ea typeface="Calibri"/>
                <a:cs typeface="Calibri"/>
                <a:sym typeface="Calibri"/>
              </a:rPr>
              <a:t>)</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Trait</a:t>
            </a:r>
            <a:r>
              <a:rPr lang="en" sz="1600">
                <a:solidFill>
                  <a:schemeClr val="dk1"/>
                </a:solidFill>
                <a:latin typeface="Calibri"/>
                <a:ea typeface="Calibri"/>
                <a:cs typeface="Calibri"/>
                <a:sym typeface="Calibri"/>
              </a:rPr>
              <a:t> means characteristic, something typical of a place, thing, or person.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trait</a:t>
            </a:r>
            <a:r>
              <a:rPr lang="en" sz="1600">
                <a:solidFill>
                  <a:schemeClr val="dk1"/>
                </a:solidFill>
                <a:latin typeface="Calibri"/>
                <a:ea typeface="Calibri"/>
                <a:cs typeface="Calibri"/>
                <a:sym typeface="Calibri"/>
              </a:rPr>
              <a:t> together. Ready?</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“Trait.” When you say </a:t>
            </a:r>
            <a:r>
              <a:rPr b="1" lang="en" sz="1600">
                <a:solidFill>
                  <a:schemeClr val="dk1"/>
                </a:solidFill>
                <a:latin typeface="Calibri"/>
                <a:ea typeface="Calibri"/>
                <a:cs typeface="Calibri"/>
                <a:sym typeface="Calibri"/>
              </a:rPr>
              <a:t>trait</a:t>
            </a:r>
            <a:r>
              <a:rPr lang="en" sz="1600">
                <a:solidFill>
                  <a:schemeClr val="dk1"/>
                </a:solidFill>
                <a:latin typeface="Calibri"/>
                <a:ea typeface="Calibri"/>
                <a:cs typeface="Calibri"/>
                <a:sym typeface="Calibri"/>
              </a:rPr>
              <a:t>, I hear a /t/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trait</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t</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trait</a:t>
            </a:r>
            <a:r>
              <a:rPr lang="en" sz="1600">
                <a:solidFill>
                  <a:schemeClr val="dk1"/>
                </a:solidFill>
                <a:latin typeface="Calibri"/>
                <a:ea typeface="Calibri"/>
                <a:cs typeface="Calibri"/>
                <a:sym typeface="Calibri"/>
              </a:rPr>
              <a:t>. One</a:t>
            </a:r>
            <a:r>
              <a:rPr lang="en" sz="1600">
                <a:solidFill>
                  <a:schemeClr val="dk1"/>
                </a:solidFill>
                <a:latin typeface="Calibri"/>
                <a:ea typeface="Calibri"/>
                <a:cs typeface="Calibri"/>
                <a:sym typeface="Calibri"/>
              </a:rPr>
              <a:t> trait of hummingbirds is that they flap their wings very, very fast. This allows them to hover next to flowers for feeding.</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chemeClr val="dk1"/>
              </a:solidFill>
            </a:endParaRPr>
          </a:p>
          <a:p>
            <a:pPr indent="0" lvl="0" marL="0" rtl="0" algn="l">
              <a:spcBef>
                <a:spcPts val="0"/>
              </a:spcBef>
              <a:spcAft>
                <a:spcPts val="0"/>
              </a:spcAft>
              <a:buClr>
                <a:schemeClr val="dk1"/>
              </a:buClr>
              <a:buSzPts val="1100"/>
              <a:buFont typeface="Arial"/>
              <a:buNone/>
            </a:pPr>
            <a:r>
              <a:t/>
            </a:r>
            <a:endParaRPr sz="3000">
              <a:solidFill>
                <a:schemeClr val="dk1"/>
              </a:solidFill>
            </a:endParaRPr>
          </a:p>
          <a:p>
            <a:pPr indent="0" lvl="0" marL="0" rtl="0" algn="l">
              <a:spcBef>
                <a:spcPts val="0"/>
              </a:spcBef>
              <a:spcAft>
                <a:spcPts val="0"/>
              </a:spcAft>
              <a:buClr>
                <a:schemeClr val="dk1"/>
              </a:buClr>
              <a:buSzPts val="1100"/>
              <a:buFont typeface="Arial"/>
              <a:buNone/>
            </a:pPr>
            <a:r>
              <a:t/>
            </a:r>
            <a:endParaRPr sz="3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f959c714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f959c714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trait</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 these pictures show the meaning of </a:t>
            </a:r>
            <a:r>
              <a:rPr b="1" lang="en" sz="1600">
                <a:solidFill>
                  <a:schemeClr val="dk1"/>
                </a:solidFill>
                <a:latin typeface="Calibri"/>
                <a:ea typeface="Calibri"/>
                <a:cs typeface="Calibri"/>
                <a:sym typeface="Calibri"/>
              </a:rPr>
              <a:t>trait</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What trait do these two people have in common? They both have freckles on their faces—that’s the trait they have in common.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trait</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a:t>
            </a:r>
            <a:r>
              <a:rPr lang="en" sz="1600">
                <a:solidFill>
                  <a:schemeClr val="dk1"/>
                </a:solidFill>
                <a:latin typeface="Calibri"/>
                <a:ea typeface="Calibri"/>
                <a:cs typeface="Calibri"/>
                <a:sym typeface="Calibri"/>
              </a:rPr>
              <a:t>rait</a:t>
            </a:r>
            <a:r>
              <a:rPr lang="en" sz="1600">
                <a:solidFill>
                  <a:schemeClr val="dk1"/>
                </a:solidFill>
                <a:latin typeface="Calibri"/>
                <a:ea typeface="Calibri"/>
                <a:cs typeface="Calibri"/>
                <a:sym typeface="Calibri"/>
              </a:rPr>
              <a:t>.” One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lang="en" sz="1600">
                <a:solidFill>
                  <a:schemeClr val="dk1"/>
                </a:solidFill>
                <a:latin typeface="Calibri"/>
                <a:ea typeface="Calibri"/>
                <a:cs typeface="Calibri"/>
                <a:sym typeface="Calibri"/>
              </a:rPr>
              <a:t>trait</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a:t>
            </a:r>
            <a:r>
              <a:rPr lang="en" sz="1600">
                <a:solidFill>
                  <a:schemeClr val="dk1"/>
                </a:solidFill>
                <a:latin typeface="Calibri"/>
                <a:ea typeface="Calibri"/>
                <a:cs typeface="Calibri"/>
                <a:sym typeface="Calibri"/>
              </a:rPr>
              <a:t>rait, trait, trait.”</a:t>
            </a:r>
            <a:endParaRPr sz="16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f959c714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f959c714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domesticated</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a:t>
            </a:r>
            <a:r>
              <a:rPr b="1" lang="en" sz="1600">
                <a:solidFill>
                  <a:schemeClr val="dk1"/>
                </a:solidFill>
                <a:latin typeface="Calibri"/>
                <a:ea typeface="Calibri"/>
                <a:cs typeface="Calibri"/>
                <a:sym typeface="Calibri"/>
              </a:rPr>
              <a:t> </a:t>
            </a:r>
            <a:r>
              <a:rPr b="1" lang="en" sz="1600">
                <a:highlight>
                  <a:srgbClr val="FFFFFF"/>
                </a:highlight>
                <a:latin typeface="Calibri"/>
                <a:ea typeface="Calibri"/>
                <a:cs typeface="Calibri"/>
                <a:sym typeface="Calibri"/>
              </a:rPr>
              <a:t>domesticado</a:t>
            </a:r>
            <a:r>
              <a:rPr lang="en" sz="1600">
                <a:highlight>
                  <a:srgbClr val="FFFFFF"/>
                </a:highlight>
                <a:latin typeface="Calibri"/>
                <a:ea typeface="Calibri"/>
                <a:cs typeface="Calibri"/>
                <a:sym typeface="Calibri"/>
              </a:rPr>
              <a:t> (</a:t>
            </a:r>
            <a:r>
              <a:rPr lang="en" sz="1600">
                <a:highlight>
                  <a:srgbClr val="FFFFFF"/>
                </a:highlight>
                <a:uFill>
                  <a:noFill/>
                </a:uFill>
                <a:latin typeface="Calibri"/>
                <a:ea typeface="Calibri"/>
                <a:cs typeface="Calibri"/>
                <a:sym typeface="Calibri"/>
                <a:hlinkClick r:id="rId2"/>
              </a:rPr>
              <a:t>doh-mehs-tee-</a:t>
            </a:r>
            <a:r>
              <a:rPr b="1" lang="en" sz="1600">
                <a:highlight>
                  <a:srgbClr val="FFFFFF"/>
                </a:highlight>
                <a:uFill>
                  <a:noFill/>
                </a:uFill>
                <a:latin typeface="Calibri"/>
                <a:ea typeface="Calibri"/>
                <a:cs typeface="Calibri"/>
                <a:sym typeface="Calibri"/>
                <a:hlinkClick r:id="rId3"/>
              </a:rPr>
              <a:t>kah</a:t>
            </a:r>
            <a:r>
              <a:rPr lang="en" sz="1600">
                <a:highlight>
                  <a:srgbClr val="FFFFFF"/>
                </a:highlight>
                <a:uFill>
                  <a:noFill/>
                </a:uFill>
                <a:latin typeface="Calibri"/>
                <a:ea typeface="Calibri"/>
                <a:cs typeface="Calibri"/>
                <a:sym typeface="Calibri"/>
                <a:hlinkClick r:id="rId4"/>
              </a:rPr>
              <a:t>-doh</a:t>
            </a:r>
            <a:r>
              <a:rPr lang="en" sz="1600">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Domesticated </a:t>
            </a:r>
            <a:r>
              <a:rPr lang="en" sz="1600">
                <a:solidFill>
                  <a:schemeClr val="dk1"/>
                </a:solidFill>
                <a:latin typeface="Calibri"/>
                <a:ea typeface="Calibri"/>
                <a:cs typeface="Calibri"/>
                <a:sym typeface="Calibri"/>
              </a:rPr>
              <a:t>means tamed, kept by humans.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domesticated</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“Domesticated.” When you say </a:t>
            </a:r>
            <a:r>
              <a:rPr b="1" lang="en" sz="1600">
                <a:solidFill>
                  <a:schemeClr val="dk1"/>
                </a:solidFill>
                <a:latin typeface="Calibri"/>
                <a:ea typeface="Calibri"/>
                <a:cs typeface="Calibri"/>
                <a:sym typeface="Calibri"/>
              </a:rPr>
              <a:t>domesticated</a:t>
            </a:r>
            <a:r>
              <a:rPr lang="en" sz="1600">
                <a:solidFill>
                  <a:schemeClr val="dk1"/>
                </a:solidFill>
                <a:latin typeface="Calibri"/>
                <a:ea typeface="Calibri"/>
                <a:cs typeface="Calibri"/>
                <a:sym typeface="Calibri"/>
              </a:rPr>
              <a:t>, I hear a /d/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domesticated</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d</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domesticated</a:t>
            </a:r>
            <a:r>
              <a:rPr lang="en" sz="1600">
                <a:solidFill>
                  <a:schemeClr val="dk1"/>
                </a:solidFill>
                <a:latin typeface="Calibri"/>
                <a:ea typeface="Calibri"/>
                <a:cs typeface="Calibri"/>
                <a:sym typeface="Calibri"/>
              </a:rPr>
              <a:t>. Dogs have been domesticated, and many people have them as pets. They are not wild animals.</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f959c714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9f959c714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are two more pictures of </a:t>
            </a:r>
            <a:r>
              <a:rPr b="1" lang="en" sz="1600">
                <a:solidFill>
                  <a:schemeClr val="dk1"/>
                </a:solidFill>
                <a:latin typeface="Calibri"/>
                <a:ea typeface="Calibri"/>
                <a:cs typeface="Calibri"/>
                <a:sym typeface="Calibri"/>
              </a:rPr>
              <a:t>domesticated</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 these pictures show the meaning of </a:t>
            </a:r>
            <a:r>
              <a:rPr b="1" lang="en" sz="1600">
                <a:solidFill>
                  <a:schemeClr val="dk1"/>
                </a:solidFill>
                <a:latin typeface="Calibri"/>
                <a:ea typeface="Calibri"/>
                <a:cs typeface="Calibri"/>
                <a:sym typeface="Calibri"/>
              </a:rPr>
              <a:t>domesticated</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are domesticated animals. Some domesticated animals are pets, and others are working animals, such as on a farm. Domesticated animals depend on people for food and shelter, and people depend on them for companionship, work, and food. </a:t>
            </a:r>
            <a:endParaRPr sz="16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domesticated</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“D</a:t>
            </a:r>
            <a:r>
              <a:rPr lang="en" sz="1600">
                <a:solidFill>
                  <a:schemeClr val="dk1"/>
                </a:solidFill>
                <a:latin typeface="Calibri"/>
                <a:ea typeface="Calibri"/>
                <a:cs typeface="Calibri"/>
                <a:sym typeface="Calibri"/>
              </a:rPr>
              <a:t>o-mes-ti-cated</a:t>
            </a:r>
            <a:r>
              <a:rPr lang="en" sz="1600">
                <a:solidFill>
                  <a:schemeClr val="dk1"/>
                </a:solidFill>
                <a:latin typeface="Calibri"/>
                <a:ea typeface="Calibri"/>
                <a:cs typeface="Calibri"/>
                <a:sym typeface="Calibri"/>
              </a:rPr>
              <a:t>.: Four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domesticated</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Do-mes-ti-cated, do-mes-ti-cated, do-mes-ti-cated.”</a:t>
            </a:r>
            <a:endParaRPr sz="16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raepica.com/2017/09/barefoot-benefits-brain-development-2018/" TargetMode="External"/><Relationship Id="rId4" Type="http://schemas.openxmlformats.org/officeDocument/2006/relationships/hyperlink" Target="https://www.pinterest.co.uk/pin/90705379975403029/?nic_v2=1a18YqhJw" TargetMode="External"/><Relationship Id="rId5" Type="http://schemas.openxmlformats.org/officeDocument/2006/relationships/image" Target="../media/image1.jpg"/><Relationship Id="rId6" Type="http://schemas.openxmlformats.org/officeDocument/2006/relationships/image" Target="../media/image6.jp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kidsdiscover.com/quick-reads/what-causes-fabulous-freckles/" TargetMode="External"/><Relationship Id="rId4" Type="http://schemas.openxmlformats.org/officeDocument/2006/relationships/image" Target="../media/image3.jpg"/><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391150" y="390900"/>
            <a:ext cx="4361688" cy="43616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271650"/>
            <a:ext cx="8520600" cy="80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e</a:t>
            </a:r>
            <a:r>
              <a:rPr b="1" lang="en" sz="4400">
                <a:latin typeface="Century Gothic"/>
                <a:ea typeface="Century Gothic"/>
                <a:cs typeface="Century Gothic"/>
                <a:sym typeface="Century Gothic"/>
              </a:rPr>
              <a:t>erie</a:t>
            </a:r>
            <a:endParaRPr b="1" sz="4400">
              <a:latin typeface="Century Gothic"/>
              <a:ea typeface="Century Gothic"/>
              <a:cs typeface="Century Gothic"/>
              <a:sym typeface="Century Gothic"/>
            </a:endParaRPr>
          </a:p>
        </p:txBody>
      </p:sp>
      <p:sp>
        <p:nvSpPr>
          <p:cNvPr id="60" name="Google Shape;60;p14"/>
          <p:cNvSpPr txBox="1"/>
          <p:nvPr>
            <p:ph idx="1" type="body"/>
          </p:nvPr>
        </p:nvSpPr>
        <p:spPr>
          <a:xfrm>
            <a:off x="115750" y="4547575"/>
            <a:ext cx="8716500" cy="292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600">
                <a:latin typeface="Century Gothic"/>
                <a:ea typeface="Century Gothic"/>
                <a:cs typeface="Century Gothic"/>
                <a:sym typeface="Century Gothic"/>
              </a:rPr>
              <a:t>https://www.pinterest.com/pin/242279654934350274/?autologin=true&amp;nic_v2=1a18YqhJw</a:t>
            </a:r>
            <a:endParaRPr sz="600">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2712013" y="1080150"/>
            <a:ext cx="3523971" cy="31626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155375"/>
            <a:ext cx="8520600" cy="86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eerie</a:t>
            </a:r>
            <a:endParaRPr/>
          </a:p>
        </p:txBody>
      </p:sp>
      <p:sp>
        <p:nvSpPr>
          <p:cNvPr id="67" name="Google Shape;67;p15"/>
          <p:cNvSpPr txBox="1"/>
          <p:nvPr>
            <p:ph idx="1" type="body"/>
          </p:nvPr>
        </p:nvSpPr>
        <p:spPr>
          <a:xfrm>
            <a:off x="115750" y="4624625"/>
            <a:ext cx="8716500" cy="419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
                <a:latin typeface="Century Gothic"/>
                <a:ea typeface="Century Gothic"/>
                <a:cs typeface="Century Gothic"/>
                <a:sym typeface="Century Gothic"/>
              </a:rPr>
              <a:t>https://wallpapersafari.com/w/19yprx</a:t>
            </a:r>
            <a:endParaRPr sz="600">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2410088" y="1017575"/>
            <a:ext cx="4127814" cy="33022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170400"/>
            <a:ext cx="8520600" cy="73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misunderstood</a:t>
            </a:r>
            <a:endParaRPr b="1"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74" name="Google Shape;74;p16"/>
          <p:cNvSpPr txBox="1"/>
          <p:nvPr>
            <p:ph idx="1" type="body"/>
          </p:nvPr>
        </p:nvSpPr>
        <p:spPr>
          <a:xfrm>
            <a:off x="111500" y="4774925"/>
            <a:ext cx="8820600" cy="240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
                <a:latin typeface="Century Gothic"/>
                <a:ea typeface="Century Gothic"/>
                <a:cs typeface="Century Gothic"/>
                <a:sym typeface="Century Gothic"/>
              </a:rPr>
              <a:t>https://www.bostonmagazine.com/news/2019/05/21/great-white-shark-connecticut/https://www.gograph.com/vector-clip-art/shark-attack.html</a:t>
            </a:r>
            <a:endParaRPr sz="600">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4798375" y="1347075"/>
            <a:ext cx="3931304" cy="2561150"/>
          </a:xfrm>
          <a:prstGeom prst="rect">
            <a:avLst/>
          </a:prstGeom>
          <a:noFill/>
          <a:ln>
            <a:noFill/>
          </a:ln>
        </p:spPr>
      </p:pic>
      <p:pic>
        <p:nvPicPr>
          <p:cNvPr id="76" name="Google Shape;76;p16"/>
          <p:cNvPicPr preferRelativeResize="0"/>
          <p:nvPr/>
        </p:nvPicPr>
        <p:blipFill>
          <a:blip r:embed="rId4">
            <a:alphaModFix/>
          </a:blip>
          <a:stretch>
            <a:fillRect/>
          </a:stretch>
        </p:blipFill>
        <p:spPr>
          <a:xfrm>
            <a:off x="436175" y="1347075"/>
            <a:ext cx="4232850" cy="2561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213175"/>
            <a:ext cx="8520600" cy="80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m</a:t>
            </a:r>
            <a:r>
              <a:rPr b="1" lang="en" sz="4400">
                <a:latin typeface="Century Gothic"/>
                <a:ea typeface="Century Gothic"/>
                <a:cs typeface="Century Gothic"/>
                <a:sym typeface="Century Gothic"/>
              </a:rPr>
              <a:t>isunderstood</a:t>
            </a:r>
            <a:endParaRPr b="1" sz="4400">
              <a:latin typeface="Century Gothic"/>
              <a:ea typeface="Century Gothic"/>
              <a:cs typeface="Century Gothic"/>
              <a:sym typeface="Century Gothic"/>
            </a:endParaRPr>
          </a:p>
        </p:txBody>
      </p:sp>
      <p:sp>
        <p:nvSpPr>
          <p:cNvPr id="82" name="Google Shape;82;p17"/>
          <p:cNvSpPr txBox="1"/>
          <p:nvPr>
            <p:ph idx="1" type="body"/>
          </p:nvPr>
        </p:nvSpPr>
        <p:spPr>
          <a:xfrm>
            <a:off x="155850" y="4836500"/>
            <a:ext cx="8832300" cy="231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
                <a:solidFill>
                  <a:srgbClr val="666666"/>
                </a:solidFill>
                <a:uFill>
                  <a:noFill/>
                </a:uFill>
                <a:latin typeface="Century Gothic"/>
                <a:ea typeface="Century Gothic"/>
                <a:cs typeface="Century Gothic"/>
                <a:sym typeface="Century Gothic"/>
                <a:hlinkClick r:id="rId3">
                  <a:extLst>
                    <a:ext uri="{A12FA001-AC4F-418D-AE19-62706E023703}">
                      <ahyp:hlinkClr val="tx"/>
                    </a:ext>
                  </a:extLst>
                </a:hlinkClick>
              </a:rPr>
              <a:t>https://www.raepica.com/2017/09/barefoot-benefits-brain-development-2018/</a:t>
            </a:r>
            <a:r>
              <a:rPr lang="en" sz="600">
                <a:solidFill>
                  <a:srgbClr val="666666"/>
                </a:solidFill>
                <a:latin typeface="Century Gothic"/>
                <a:ea typeface="Century Gothic"/>
                <a:cs typeface="Century Gothic"/>
                <a:sym typeface="Century Gothic"/>
              </a:rPr>
              <a:t>, </a:t>
            </a:r>
            <a:r>
              <a:rPr lang="en" sz="600">
                <a:solidFill>
                  <a:srgbClr val="666666"/>
                </a:solidFill>
                <a:uFill>
                  <a:noFill/>
                </a:uFill>
                <a:latin typeface="Century Gothic"/>
                <a:ea typeface="Century Gothic"/>
                <a:cs typeface="Century Gothic"/>
                <a:sym typeface="Century Gothic"/>
                <a:hlinkClick r:id="rId4">
                  <a:extLst>
                    <a:ext uri="{A12FA001-AC4F-418D-AE19-62706E023703}">
                      <ahyp:hlinkClr val="tx"/>
                    </a:ext>
                  </a:extLst>
                </a:hlinkClick>
              </a:rPr>
              <a:t>https://www.pinterest.co.uk/pin/90705379975403029/?nic_v2=1a18YqhJw</a:t>
            </a:r>
            <a:r>
              <a:rPr lang="en" sz="600">
                <a:solidFill>
                  <a:srgbClr val="666666"/>
                </a:solidFill>
                <a:latin typeface="Century Gothic"/>
                <a:ea typeface="Century Gothic"/>
                <a:cs typeface="Century Gothic"/>
                <a:sym typeface="Century Gothic"/>
              </a:rPr>
              <a:t>, </a:t>
            </a:r>
            <a:r>
              <a:rPr lang="en" sz="600">
                <a:latin typeface="Century Gothic"/>
                <a:ea typeface="Century Gothic"/>
                <a:cs typeface="Century Gothic"/>
                <a:sym typeface="Century Gothic"/>
              </a:rPr>
              <a:t>http://clipart-library.com/free/talk-clipart-black-and-white.html</a:t>
            </a:r>
            <a:endParaRPr sz="600">
              <a:latin typeface="Century Gothic"/>
              <a:ea typeface="Century Gothic"/>
              <a:cs typeface="Century Gothic"/>
              <a:sym typeface="Century Gothic"/>
            </a:endParaRPr>
          </a:p>
        </p:txBody>
      </p:sp>
      <p:pic>
        <p:nvPicPr>
          <p:cNvPr id="83" name="Google Shape;83;p17"/>
          <p:cNvPicPr preferRelativeResize="0"/>
          <p:nvPr/>
        </p:nvPicPr>
        <p:blipFill>
          <a:blip r:embed="rId5">
            <a:alphaModFix/>
          </a:blip>
          <a:stretch>
            <a:fillRect/>
          </a:stretch>
        </p:blipFill>
        <p:spPr>
          <a:xfrm>
            <a:off x="485075" y="1407525"/>
            <a:ext cx="3021025" cy="1632474"/>
          </a:xfrm>
          <a:prstGeom prst="rect">
            <a:avLst/>
          </a:prstGeom>
          <a:noFill/>
          <a:ln>
            <a:noFill/>
          </a:ln>
        </p:spPr>
      </p:pic>
      <p:pic>
        <p:nvPicPr>
          <p:cNvPr id="84" name="Google Shape;84;p17"/>
          <p:cNvPicPr preferRelativeResize="0"/>
          <p:nvPr/>
        </p:nvPicPr>
        <p:blipFill>
          <a:blip r:embed="rId6">
            <a:alphaModFix/>
          </a:blip>
          <a:stretch>
            <a:fillRect/>
          </a:stretch>
        </p:blipFill>
        <p:spPr>
          <a:xfrm>
            <a:off x="5811277" y="1352225"/>
            <a:ext cx="2619375" cy="1743075"/>
          </a:xfrm>
          <a:prstGeom prst="rect">
            <a:avLst/>
          </a:prstGeom>
          <a:noFill/>
          <a:ln>
            <a:noFill/>
          </a:ln>
        </p:spPr>
      </p:pic>
      <p:pic>
        <p:nvPicPr>
          <p:cNvPr id="85" name="Google Shape;85;p17"/>
          <p:cNvPicPr preferRelativeResize="0"/>
          <p:nvPr/>
        </p:nvPicPr>
        <p:blipFill>
          <a:blip r:embed="rId7">
            <a:alphaModFix/>
          </a:blip>
          <a:stretch>
            <a:fillRect/>
          </a:stretch>
        </p:blipFill>
        <p:spPr>
          <a:xfrm>
            <a:off x="3821405" y="2843000"/>
            <a:ext cx="1674570" cy="174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228575"/>
            <a:ext cx="85206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latin typeface="Century Gothic"/>
                <a:ea typeface="Century Gothic"/>
                <a:cs typeface="Century Gothic"/>
                <a:sym typeface="Century Gothic"/>
              </a:rPr>
              <a:t>trait</a:t>
            </a:r>
            <a:endParaRPr b="1" sz="3600">
              <a:latin typeface="Century Gothic"/>
              <a:ea typeface="Century Gothic"/>
              <a:cs typeface="Century Gothic"/>
              <a:sym typeface="Century Gothic"/>
            </a:endParaRPr>
          </a:p>
        </p:txBody>
      </p:sp>
      <p:sp>
        <p:nvSpPr>
          <p:cNvPr id="91" name="Google Shape;91;p18"/>
          <p:cNvSpPr txBox="1"/>
          <p:nvPr>
            <p:ph idx="1" type="body"/>
          </p:nvPr>
        </p:nvSpPr>
        <p:spPr>
          <a:xfrm>
            <a:off x="120750" y="4702350"/>
            <a:ext cx="8711700" cy="28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
                <a:latin typeface="Century Gothic"/>
                <a:ea typeface="Century Gothic"/>
                <a:cs typeface="Century Gothic"/>
                <a:sym typeface="Century Gothic"/>
              </a:rPr>
              <a:t>https://www.youtube.com/watch?v=XVsIes8mfBQ</a:t>
            </a:r>
            <a:endParaRPr sz="600">
              <a:latin typeface="Century Gothic"/>
              <a:ea typeface="Century Gothic"/>
              <a:cs typeface="Century Gothic"/>
              <a:sym typeface="Century Gothic"/>
            </a:endParaRPr>
          </a:p>
        </p:txBody>
      </p:sp>
      <p:pic>
        <p:nvPicPr>
          <p:cNvPr id="92" name="Google Shape;92;p18"/>
          <p:cNvPicPr preferRelativeResize="0"/>
          <p:nvPr/>
        </p:nvPicPr>
        <p:blipFill>
          <a:blip r:embed="rId3">
            <a:alphaModFix/>
          </a:blip>
          <a:stretch>
            <a:fillRect/>
          </a:stretch>
        </p:blipFill>
        <p:spPr>
          <a:xfrm>
            <a:off x="311688" y="1023738"/>
            <a:ext cx="4695825" cy="3486150"/>
          </a:xfrm>
          <a:prstGeom prst="rect">
            <a:avLst/>
          </a:prstGeom>
          <a:noFill/>
          <a:ln>
            <a:noFill/>
          </a:ln>
        </p:spPr>
      </p:pic>
      <p:pic>
        <p:nvPicPr>
          <p:cNvPr id="93" name="Google Shape;93;p18"/>
          <p:cNvPicPr preferRelativeResize="0"/>
          <p:nvPr/>
        </p:nvPicPr>
        <p:blipFill>
          <a:blip r:embed="rId4">
            <a:alphaModFix/>
          </a:blip>
          <a:stretch>
            <a:fillRect/>
          </a:stretch>
        </p:blipFill>
        <p:spPr>
          <a:xfrm>
            <a:off x="5197050" y="1023750"/>
            <a:ext cx="3229500" cy="3486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latin typeface="Century Gothic"/>
                <a:ea typeface="Century Gothic"/>
                <a:cs typeface="Century Gothic"/>
                <a:sym typeface="Century Gothic"/>
              </a:rPr>
              <a:t>trait</a:t>
            </a:r>
            <a:endParaRPr b="1" sz="36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3600"/>
          </a:p>
        </p:txBody>
      </p:sp>
      <p:sp>
        <p:nvSpPr>
          <p:cNvPr id="99" name="Google Shape;99;p19"/>
          <p:cNvSpPr txBox="1"/>
          <p:nvPr>
            <p:ph idx="1" type="body"/>
          </p:nvPr>
        </p:nvSpPr>
        <p:spPr>
          <a:xfrm>
            <a:off x="136650" y="4662800"/>
            <a:ext cx="8695800" cy="244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
                <a:solidFill>
                  <a:srgbClr val="000000"/>
                </a:solidFill>
                <a:uFill>
                  <a:noFill/>
                </a:uFill>
                <a:latin typeface="Century Gothic"/>
                <a:ea typeface="Century Gothic"/>
                <a:cs typeface="Century Gothic"/>
                <a:sym typeface="Century Gothic"/>
                <a:hlinkClick r:id="rId3">
                  <a:extLst>
                    <a:ext uri="{A12FA001-AC4F-418D-AE19-62706E023703}">
                      <ahyp:hlinkClr val="tx"/>
                    </a:ext>
                  </a:extLst>
                </a:hlinkClick>
              </a:rPr>
              <a:t>https://kidsdiscover.com/quick-reads/what-causes-fabulous-freckles/</a:t>
            </a:r>
            <a:r>
              <a:rPr lang="en" sz="600">
                <a:solidFill>
                  <a:srgbClr val="000000"/>
                </a:solidFill>
                <a:latin typeface="Century Gothic"/>
                <a:ea typeface="Century Gothic"/>
                <a:cs typeface="Century Gothic"/>
                <a:sym typeface="Century Gothic"/>
              </a:rPr>
              <a:t>, , </a:t>
            </a:r>
            <a:r>
              <a:rPr lang="en" sz="600">
                <a:solidFill>
                  <a:schemeClr val="dk1"/>
                </a:solidFill>
                <a:latin typeface="Century Gothic"/>
                <a:ea typeface="Century Gothic"/>
                <a:cs typeface="Century Gothic"/>
                <a:sym typeface="Century Gothic"/>
              </a:rPr>
              <a:t>https://www.byrdie.com/freckles-sun-damage-4690451</a:t>
            </a:r>
            <a:endParaRPr sz="600">
              <a:solidFill>
                <a:srgbClr val="000000"/>
              </a:solidFill>
              <a:latin typeface="Century Gothic"/>
              <a:ea typeface="Century Gothic"/>
              <a:cs typeface="Century Gothic"/>
              <a:sym typeface="Century Gothic"/>
            </a:endParaRPr>
          </a:p>
        </p:txBody>
      </p:sp>
      <p:pic>
        <p:nvPicPr>
          <p:cNvPr id="100" name="Google Shape;100;p19"/>
          <p:cNvPicPr preferRelativeResize="0"/>
          <p:nvPr/>
        </p:nvPicPr>
        <p:blipFill>
          <a:blip r:embed="rId4">
            <a:alphaModFix/>
          </a:blip>
          <a:stretch>
            <a:fillRect/>
          </a:stretch>
        </p:blipFill>
        <p:spPr>
          <a:xfrm>
            <a:off x="417376" y="1380799"/>
            <a:ext cx="4171900" cy="2691550"/>
          </a:xfrm>
          <a:prstGeom prst="rect">
            <a:avLst/>
          </a:prstGeom>
          <a:noFill/>
          <a:ln>
            <a:noFill/>
          </a:ln>
        </p:spPr>
      </p:pic>
      <p:pic>
        <p:nvPicPr>
          <p:cNvPr id="101" name="Google Shape;101;p19"/>
          <p:cNvPicPr preferRelativeResize="0"/>
          <p:nvPr/>
        </p:nvPicPr>
        <p:blipFill>
          <a:blip r:embed="rId5">
            <a:alphaModFix/>
          </a:blip>
          <a:stretch>
            <a:fillRect/>
          </a:stretch>
        </p:blipFill>
        <p:spPr>
          <a:xfrm>
            <a:off x="4794987" y="1380800"/>
            <a:ext cx="4037313" cy="2691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3723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latin typeface="Century Gothic"/>
                <a:ea typeface="Century Gothic"/>
                <a:cs typeface="Century Gothic"/>
                <a:sym typeface="Century Gothic"/>
              </a:rPr>
              <a:t>domesticated</a:t>
            </a:r>
            <a:endParaRPr b="1" sz="3600">
              <a:latin typeface="Century Gothic"/>
              <a:ea typeface="Century Gothic"/>
              <a:cs typeface="Century Gothic"/>
              <a:sym typeface="Century Gothic"/>
            </a:endParaRPr>
          </a:p>
        </p:txBody>
      </p:sp>
      <p:sp>
        <p:nvSpPr>
          <p:cNvPr id="107" name="Google Shape;107;p20"/>
          <p:cNvSpPr txBox="1"/>
          <p:nvPr>
            <p:ph idx="1" type="body"/>
          </p:nvPr>
        </p:nvSpPr>
        <p:spPr>
          <a:xfrm>
            <a:off x="132900" y="4733775"/>
            <a:ext cx="8699400" cy="265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600">
                <a:solidFill>
                  <a:srgbClr val="666666"/>
                </a:solidFill>
                <a:latin typeface="Century Gothic"/>
                <a:ea typeface="Century Gothic"/>
                <a:cs typeface="Century Gothic"/>
                <a:sym typeface="Century Gothic"/>
              </a:rPr>
              <a:t>https://time.com/4459684/national-dog-day-history-domestic-dogs-wolves/</a:t>
            </a:r>
            <a:endParaRPr sz="600">
              <a:solidFill>
                <a:srgbClr val="666666"/>
              </a:solidFill>
              <a:latin typeface="Century Gothic"/>
              <a:ea typeface="Century Gothic"/>
              <a:cs typeface="Century Gothic"/>
              <a:sym typeface="Century Gothic"/>
            </a:endParaRPr>
          </a:p>
        </p:txBody>
      </p:sp>
      <p:pic>
        <p:nvPicPr>
          <p:cNvPr id="108" name="Google Shape;108;p20"/>
          <p:cNvPicPr preferRelativeResize="0"/>
          <p:nvPr/>
        </p:nvPicPr>
        <p:blipFill>
          <a:blip r:embed="rId3">
            <a:alphaModFix/>
          </a:blip>
          <a:stretch>
            <a:fillRect/>
          </a:stretch>
        </p:blipFill>
        <p:spPr>
          <a:xfrm>
            <a:off x="2013563" y="1170125"/>
            <a:ext cx="5116875" cy="341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latin typeface="Century Gothic"/>
                <a:ea typeface="Century Gothic"/>
                <a:cs typeface="Century Gothic"/>
                <a:sym typeface="Century Gothic"/>
              </a:rPr>
              <a:t>domesticated</a:t>
            </a:r>
            <a:endParaRPr b="1" sz="36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14" name="Google Shape;114;p21"/>
          <p:cNvSpPr txBox="1"/>
          <p:nvPr>
            <p:ph idx="1" type="body"/>
          </p:nvPr>
        </p:nvSpPr>
        <p:spPr>
          <a:xfrm>
            <a:off x="107750" y="4653850"/>
            <a:ext cx="8724600" cy="31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
                <a:latin typeface="Century Gothic"/>
                <a:ea typeface="Century Gothic"/>
                <a:cs typeface="Century Gothic"/>
                <a:sym typeface="Century Gothic"/>
              </a:rPr>
              <a:t>https://www.smithsonianmag.com/history/a-brief-history-of-house-cats-158390681/</a:t>
            </a:r>
            <a:r>
              <a:rPr lang="en" sz="600">
                <a:solidFill>
                  <a:srgbClr val="666666"/>
                </a:solidFill>
                <a:latin typeface="Century Gothic"/>
                <a:ea typeface="Century Gothic"/>
                <a:cs typeface="Century Gothic"/>
                <a:sym typeface="Century Gothic"/>
              </a:rPr>
              <a:t>, https://www.ctvnews.ca/lifestyle/why-some-canadian-farmers-are-still-choosing-horses-over-tractors-1.3997102</a:t>
            </a:r>
            <a:endParaRPr sz="600">
              <a:solidFill>
                <a:srgbClr val="666666"/>
              </a:solidFill>
              <a:latin typeface="Century Gothic"/>
              <a:ea typeface="Century Gothic"/>
              <a:cs typeface="Century Gothic"/>
              <a:sym typeface="Century Gothic"/>
            </a:endParaRPr>
          </a:p>
        </p:txBody>
      </p:sp>
      <p:pic>
        <p:nvPicPr>
          <p:cNvPr id="115" name="Google Shape;115;p21"/>
          <p:cNvPicPr preferRelativeResize="0"/>
          <p:nvPr/>
        </p:nvPicPr>
        <p:blipFill rotWithShape="1">
          <a:blip r:embed="rId3">
            <a:alphaModFix/>
          </a:blip>
          <a:srcRect b="0" l="12876" r="0" t="0"/>
          <a:stretch/>
        </p:blipFill>
        <p:spPr>
          <a:xfrm>
            <a:off x="311699" y="1980688"/>
            <a:ext cx="3133850" cy="1710200"/>
          </a:xfrm>
          <a:prstGeom prst="rect">
            <a:avLst/>
          </a:prstGeom>
          <a:noFill/>
          <a:ln>
            <a:noFill/>
          </a:ln>
        </p:spPr>
      </p:pic>
      <p:pic>
        <p:nvPicPr>
          <p:cNvPr id="116" name="Google Shape;116;p21"/>
          <p:cNvPicPr preferRelativeResize="0"/>
          <p:nvPr/>
        </p:nvPicPr>
        <p:blipFill>
          <a:blip r:embed="rId4">
            <a:alphaModFix/>
          </a:blip>
          <a:stretch>
            <a:fillRect/>
          </a:stretch>
        </p:blipFill>
        <p:spPr>
          <a:xfrm>
            <a:off x="3721525" y="1395238"/>
            <a:ext cx="5110825" cy="28810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