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embeddedFontLst>
    <p:embeddedFont>
      <p:font typeface="Century Gothic"/>
      <p:regular r:id="rId13"/>
      <p:bold r:id="rId14"/>
      <p:italic r:id="rId15"/>
      <p:bold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CenturyGothic-regular.fntdata"/><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CenturyGothic-italic.fntdata"/><Relationship Id="rId14" Type="http://schemas.openxmlformats.org/officeDocument/2006/relationships/font" Target="fonts/CenturyGothic-bold.fntdata"/><Relationship Id="rId16" Type="http://schemas.openxmlformats.org/officeDocument/2006/relationships/font" Target="fonts/CenturyGothic-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panishdict.com/pronunciation/decepcionado" TargetMode="External"/><Relationship Id="rId3" Type="http://schemas.openxmlformats.org/officeDocument/2006/relationships/hyperlink" Target="https://www.spanishdict.com/pronunciation/decepcionado" TargetMode="External"/><Relationship Id="rId4" Type="http://schemas.openxmlformats.org/officeDocument/2006/relationships/hyperlink" Target="https://www.spanishdict.com/pronunciation/decepcionado"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panishdict.com/pronunciation/mirar%20fijamente" TargetMode="External"/><Relationship Id="rId3" Type="http://schemas.openxmlformats.org/officeDocument/2006/relationships/hyperlink" Target="https://www.spanishdict.com/pronunciation/mirar%20fijamente" TargetMode="External"/><Relationship Id="rId4" Type="http://schemas.openxmlformats.org/officeDocument/2006/relationships/hyperlink" Target="https://www.spanishdict.com/pronunciation/mirar%20fijamente" TargetMode="External"/><Relationship Id="rId5" Type="http://schemas.openxmlformats.org/officeDocument/2006/relationships/hyperlink" Target="https://www.spanishdict.com/pronunciation/mirar%20fijamente" TargetMode="External"/><Relationship Id="rId6" Type="http://schemas.openxmlformats.org/officeDocument/2006/relationships/hyperlink" Target="https://www.spanishdict.com/pronunciation/mirar%20fijamente"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panishdict.com/pronunciation/claro" TargetMode="External"/><Relationship Id="rId3" Type="http://schemas.openxmlformats.org/officeDocument/2006/relationships/hyperlink" Target="https://www.spanishdict.com/pronunciation/claro"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9cbb214b9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9cbb214b9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A word in the story is </a:t>
            </a:r>
            <a:r>
              <a:rPr b="1" lang="en" sz="1600">
                <a:solidFill>
                  <a:schemeClr val="dk1"/>
                </a:solidFill>
                <a:latin typeface="Calibri"/>
                <a:ea typeface="Calibri"/>
                <a:cs typeface="Calibri"/>
                <a:sym typeface="Calibri"/>
              </a:rPr>
              <a:t>d</a:t>
            </a:r>
            <a:r>
              <a:rPr b="1" lang="en" sz="1600">
                <a:solidFill>
                  <a:schemeClr val="dk1"/>
                </a:solidFill>
                <a:latin typeface="Calibri"/>
                <a:ea typeface="Calibri"/>
                <a:cs typeface="Calibri"/>
                <a:sym typeface="Calibri"/>
              </a:rPr>
              <a:t>isappointed.</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In Spanish it is </a:t>
            </a:r>
            <a:r>
              <a:rPr b="1" lang="en" sz="1600">
                <a:highlight>
                  <a:srgbClr val="FFFFFF"/>
                </a:highlight>
                <a:latin typeface="Calibri"/>
                <a:ea typeface="Calibri"/>
                <a:cs typeface="Calibri"/>
                <a:sym typeface="Calibri"/>
              </a:rPr>
              <a:t>decepcionado/a </a:t>
            </a:r>
            <a:r>
              <a:rPr lang="en" sz="1600">
                <a:highlight>
                  <a:srgbClr val="FFFFFF"/>
                </a:highlight>
                <a:latin typeface="Calibri"/>
                <a:ea typeface="Calibri"/>
                <a:cs typeface="Calibri"/>
                <a:sym typeface="Calibri"/>
              </a:rPr>
              <a:t>(</a:t>
            </a:r>
            <a:r>
              <a:rPr lang="en" sz="1600">
                <a:highlight>
                  <a:srgbClr val="FFFFFF"/>
                </a:highlight>
                <a:uFill>
                  <a:noFill/>
                </a:uFill>
                <a:latin typeface="Calibri"/>
                <a:ea typeface="Calibri"/>
                <a:cs typeface="Calibri"/>
                <a:sym typeface="Calibri"/>
                <a:hlinkClick r:id="rId2"/>
              </a:rPr>
              <a:t>deh-sehp-syoh-</a:t>
            </a:r>
            <a:r>
              <a:rPr b="1" lang="en" sz="1600">
                <a:highlight>
                  <a:srgbClr val="FFFFFF"/>
                </a:highlight>
                <a:uFill>
                  <a:noFill/>
                </a:uFill>
                <a:latin typeface="Calibri"/>
                <a:ea typeface="Calibri"/>
                <a:cs typeface="Calibri"/>
                <a:sym typeface="Calibri"/>
                <a:hlinkClick r:id="rId3"/>
              </a:rPr>
              <a:t>nah</a:t>
            </a:r>
            <a:r>
              <a:rPr lang="en" sz="1600">
                <a:highlight>
                  <a:srgbClr val="FFFFFF"/>
                </a:highlight>
                <a:uFill>
                  <a:noFill/>
                </a:uFill>
                <a:latin typeface="Calibri"/>
                <a:ea typeface="Calibri"/>
                <a:cs typeface="Calibri"/>
                <a:sym typeface="Calibri"/>
                <a:hlinkClick r:id="rId4"/>
              </a:rPr>
              <a:t>-doh</a:t>
            </a:r>
            <a:r>
              <a:rPr lang="en" sz="1600">
                <a:highlight>
                  <a:srgbClr val="FFFFFF"/>
                </a:highlight>
                <a:latin typeface="Calibri"/>
                <a:ea typeface="Calibri"/>
                <a:cs typeface="Calibri"/>
                <a:sym typeface="Calibri"/>
              </a:rPr>
              <a:t>/dah).</a:t>
            </a:r>
            <a:endParaRPr b="1" sz="16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b="1"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 sz="1600">
                <a:solidFill>
                  <a:schemeClr val="dk1"/>
                </a:solidFill>
                <a:latin typeface="Calibri"/>
                <a:ea typeface="Calibri"/>
                <a:cs typeface="Calibri"/>
                <a:sym typeface="Calibri"/>
              </a:rPr>
              <a:t>Disappointed</a:t>
            </a:r>
            <a:r>
              <a:rPr lang="en" sz="1600">
                <a:solidFill>
                  <a:schemeClr val="dk1"/>
                </a:solidFill>
                <a:latin typeface="Calibri"/>
                <a:ea typeface="Calibri"/>
                <a:cs typeface="Calibri"/>
                <a:sym typeface="Calibri"/>
              </a:rPr>
              <a:t> is</a:t>
            </a:r>
            <a:r>
              <a:rPr b="1" lang="en" sz="1600">
                <a:solidFill>
                  <a:schemeClr val="dk1"/>
                </a:solidFill>
                <a:latin typeface="Calibri"/>
                <a:ea typeface="Calibri"/>
                <a:cs typeface="Calibri"/>
                <a:sym typeface="Calibri"/>
              </a:rPr>
              <a:t> </a:t>
            </a:r>
            <a:r>
              <a:rPr lang="en" sz="1600">
                <a:solidFill>
                  <a:schemeClr val="dk1"/>
                </a:solidFill>
                <a:latin typeface="Calibri"/>
                <a:ea typeface="Calibri"/>
                <a:cs typeface="Calibri"/>
                <a:sym typeface="Calibri"/>
              </a:rPr>
              <a:t>a sad feeling you have when something doesn’t happen the way you wanted.</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Let’s say the word </a:t>
            </a:r>
            <a:r>
              <a:rPr b="1" lang="en" sz="1600">
                <a:solidFill>
                  <a:schemeClr val="dk1"/>
                </a:solidFill>
                <a:latin typeface="Calibri"/>
                <a:ea typeface="Calibri"/>
                <a:cs typeface="Calibri"/>
                <a:sym typeface="Calibri"/>
              </a:rPr>
              <a:t>disappointed</a:t>
            </a:r>
            <a:r>
              <a:rPr lang="en" sz="1600">
                <a:solidFill>
                  <a:schemeClr val="dk1"/>
                </a:solidFill>
                <a:latin typeface="Calibri"/>
                <a:ea typeface="Calibri"/>
                <a:cs typeface="Calibri"/>
                <a:sym typeface="Calibri"/>
              </a:rPr>
              <a:t> together. Ready?</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“D</a:t>
            </a:r>
            <a:r>
              <a:rPr lang="en" sz="1600">
                <a:solidFill>
                  <a:schemeClr val="dk1"/>
                </a:solidFill>
                <a:latin typeface="Calibri"/>
                <a:ea typeface="Calibri"/>
                <a:cs typeface="Calibri"/>
                <a:sym typeface="Calibri"/>
              </a:rPr>
              <a:t>isappointed,</a:t>
            </a:r>
            <a:r>
              <a:rPr lang="en" sz="1600">
                <a:solidFill>
                  <a:schemeClr val="dk1"/>
                </a:solidFill>
                <a:latin typeface="Calibri"/>
                <a:ea typeface="Calibri"/>
                <a:cs typeface="Calibri"/>
                <a:sym typeface="Calibri"/>
              </a:rPr>
              <a:t>” When you say </a:t>
            </a:r>
            <a:r>
              <a:rPr lang="en" sz="1600">
                <a:solidFill>
                  <a:schemeClr val="dk1"/>
                </a:solidFill>
                <a:latin typeface="Calibri"/>
                <a:ea typeface="Calibri"/>
                <a:cs typeface="Calibri"/>
                <a:sym typeface="Calibri"/>
              </a:rPr>
              <a:t>disappointed</a:t>
            </a:r>
            <a:r>
              <a:rPr lang="en" sz="1600">
                <a:solidFill>
                  <a:schemeClr val="dk1"/>
                </a:solidFill>
                <a:latin typeface="Calibri"/>
                <a:ea typeface="Calibri"/>
                <a:cs typeface="Calibri"/>
                <a:sym typeface="Calibri"/>
              </a:rPr>
              <a:t>, I hear a /d/ sound at the beginning of the word.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Look, </a:t>
            </a:r>
            <a:r>
              <a:rPr b="1" lang="en" sz="1600">
                <a:solidFill>
                  <a:schemeClr val="dk1"/>
                </a:solidFill>
                <a:latin typeface="Calibri"/>
                <a:ea typeface="Calibri"/>
                <a:cs typeface="Calibri"/>
                <a:sym typeface="Calibri"/>
              </a:rPr>
              <a:t>disappointed</a:t>
            </a:r>
            <a:r>
              <a:rPr lang="en" sz="1600">
                <a:solidFill>
                  <a:schemeClr val="dk1"/>
                </a:solidFill>
                <a:latin typeface="Calibri"/>
                <a:ea typeface="Calibri"/>
                <a:cs typeface="Calibri"/>
                <a:sym typeface="Calibri"/>
              </a:rPr>
              <a:t> begins with the letter </a:t>
            </a:r>
            <a:r>
              <a:rPr b="1" lang="en" sz="1600">
                <a:solidFill>
                  <a:schemeClr val="dk1"/>
                </a:solidFill>
                <a:latin typeface="Calibri"/>
                <a:ea typeface="Calibri"/>
                <a:cs typeface="Calibri"/>
                <a:sym typeface="Calibri"/>
              </a:rPr>
              <a:t>d</a:t>
            </a:r>
            <a:r>
              <a:rPr lang="en" sz="1600">
                <a:solidFill>
                  <a:schemeClr val="dk1"/>
                </a:solidFill>
                <a:latin typeface="Calibri"/>
                <a:ea typeface="Calibri"/>
                <a:cs typeface="Calibri"/>
                <a:sym typeface="Calibri"/>
              </a:rPr>
              <a:t>.</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Here is a picture that shows </a:t>
            </a:r>
            <a:r>
              <a:rPr b="1" lang="en" sz="1600">
                <a:solidFill>
                  <a:schemeClr val="dk1"/>
                </a:solidFill>
                <a:latin typeface="Calibri"/>
                <a:ea typeface="Calibri"/>
                <a:cs typeface="Calibri"/>
                <a:sym typeface="Calibri"/>
              </a:rPr>
              <a:t>disappointed</a:t>
            </a:r>
            <a:r>
              <a:rPr lang="en" sz="1600">
                <a:solidFill>
                  <a:schemeClr val="dk1"/>
                </a:solidFill>
                <a:latin typeface="Calibri"/>
                <a:ea typeface="Calibri"/>
                <a:cs typeface="Calibri"/>
                <a:sym typeface="Calibri"/>
              </a:rPr>
              <a:t>. This girl is showing us with ger face that she is disappointed. Maybe her family said they would do something together, and now they’ve told her they can’t do it.</a:t>
            </a:r>
            <a:endParaRPr sz="1600">
              <a:solidFill>
                <a:schemeClr val="dk1"/>
              </a:solidFill>
              <a:latin typeface="Calibri"/>
              <a:ea typeface="Calibri"/>
              <a:cs typeface="Calibri"/>
              <a:sym typeface="Calibri"/>
            </a:endParaRPr>
          </a:p>
          <a:p>
            <a:pPr indent="0" lvl="0" marL="0" rtl="0" algn="l">
              <a:spcBef>
                <a:spcPts val="0"/>
              </a:spcBef>
              <a:spcAft>
                <a:spcPts val="0"/>
              </a:spcAft>
              <a:buNone/>
            </a:pPr>
            <a:r>
              <a:t/>
            </a:r>
            <a:endParaRPr sz="1600">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9cbb214b91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9cbb214b9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Here is another picture of </a:t>
            </a:r>
            <a:r>
              <a:rPr b="1" lang="en" sz="1600">
                <a:solidFill>
                  <a:schemeClr val="dk1"/>
                </a:solidFill>
                <a:latin typeface="Calibri"/>
                <a:ea typeface="Calibri"/>
                <a:cs typeface="Calibri"/>
                <a:sym typeface="Calibri"/>
              </a:rPr>
              <a:t>disappointed</a:t>
            </a:r>
            <a:r>
              <a:rPr lang="en"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How does this picture show the meaning of </a:t>
            </a:r>
            <a:r>
              <a:rPr b="1" lang="en" sz="1600">
                <a:solidFill>
                  <a:schemeClr val="dk1"/>
                </a:solidFill>
                <a:latin typeface="Calibri"/>
                <a:ea typeface="Calibri"/>
                <a:cs typeface="Calibri"/>
                <a:sym typeface="Calibri"/>
              </a:rPr>
              <a:t>disappointed</a:t>
            </a:r>
            <a:r>
              <a:rPr lang="en" sz="1600">
                <a:solidFill>
                  <a:schemeClr val="dk1"/>
                </a:solidFill>
                <a:latin typeface="Calibri"/>
                <a:ea typeface="Calibri"/>
                <a:cs typeface="Calibri"/>
                <a:sym typeface="Calibri"/>
              </a:rPr>
              <a:t>? Turn and talk to your partner.</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This child has dropped an ice cream cone! The child is certainly disappointed to have dropped an ice cream he was looking forward to eating. Maybe it was even his favorite flavor, with sprinkles—a special treat!</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How many syllables are in the word </a:t>
            </a:r>
            <a:r>
              <a:rPr b="1" lang="en" sz="1600">
                <a:solidFill>
                  <a:schemeClr val="dk1"/>
                </a:solidFill>
                <a:latin typeface="Calibri"/>
                <a:ea typeface="Calibri"/>
                <a:cs typeface="Calibri"/>
                <a:sym typeface="Calibri"/>
              </a:rPr>
              <a:t>disappointed</a:t>
            </a:r>
            <a:r>
              <a:rPr lang="en" sz="1600">
                <a:solidFill>
                  <a:schemeClr val="dk1"/>
                </a:solidFill>
                <a:latin typeface="Calibri"/>
                <a:ea typeface="Calibri"/>
                <a:cs typeface="Calibri"/>
                <a:sym typeface="Calibri"/>
              </a:rPr>
              <a:t>? Let’s find out by clapping. Ready? </a:t>
            </a:r>
            <a:r>
              <a:rPr lang="en" sz="1600">
                <a:solidFill>
                  <a:srgbClr val="222222"/>
                </a:solidFill>
                <a:highlight>
                  <a:srgbClr val="FFFFFF"/>
                </a:highlight>
                <a:latin typeface="Calibri"/>
                <a:ea typeface="Calibri"/>
                <a:cs typeface="Calibri"/>
                <a:sym typeface="Calibri"/>
              </a:rPr>
              <a:t>“Dis-ap-point-ed</a:t>
            </a:r>
            <a:r>
              <a:rPr lang="en" sz="1600">
                <a:solidFill>
                  <a:schemeClr val="dk1"/>
                </a:solidFill>
                <a:latin typeface="Calibri"/>
                <a:ea typeface="Calibri"/>
                <a:cs typeface="Calibri"/>
                <a:sym typeface="Calibri"/>
              </a:rPr>
              <a:t>.” Four syllables.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Now, let’s say </a:t>
            </a:r>
            <a:r>
              <a:rPr b="1" lang="en" sz="1600">
                <a:solidFill>
                  <a:schemeClr val="dk1"/>
                </a:solidFill>
                <a:latin typeface="Calibri"/>
                <a:ea typeface="Calibri"/>
                <a:cs typeface="Calibri"/>
                <a:sym typeface="Calibri"/>
              </a:rPr>
              <a:t>disappointed</a:t>
            </a:r>
            <a:r>
              <a:rPr lang="en" sz="1600">
                <a:solidFill>
                  <a:schemeClr val="dk1"/>
                </a:solidFill>
                <a:latin typeface="Calibri"/>
                <a:ea typeface="Calibri"/>
                <a:cs typeface="Calibri"/>
                <a:sym typeface="Calibri"/>
              </a:rPr>
              <a:t> three times by clapping the syllables. Ready?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rgbClr val="222222"/>
                </a:solidFill>
                <a:highlight>
                  <a:srgbClr val="FFFFFF"/>
                </a:highlight>
                <a:latin typeface="Calibri"/>
                <a:ea typeface="Calibri"/>
                <a:cs typeface="Calibri"/>
                <a:sym typeface="Calibri"/>
              </a:rPr>
              <a:t>“D</a:t>
            </a:r>
            <a:r>
              <a:rPr lang="en" sz="1600">
                <a:solidFill>
                  <a:srgbClr val="222222"/>
                </a:solidFill>
                <a:highlight>
                  <a:srgbClr val="FFFFFF"/>
                </a:highlight>
                <a:latin typeface="Calibri"/>
                <a:ea typeface="Calibri"/>
                <a:cs typeface="Calibri"/>
                <a:sym typeface="Calibri"/>
              </a:rPr>
              <a:t>is-ap-point-ed, dis-ap-point-ed, dis-ap-point-ed.”</a:t>
            </a:r>
            <a:endParaRPr sz="16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9cbb214b91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9cbb214b91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A word in the story is </a:t>
            </a:r>
            <a:r>
              <a:rPr b="1" lang="en" sz="1600">
                <a:solidFill>
                  <a:schemeClr val="dk1"/>
                </a:solidFill>
                <a:latin typeface="Calibri"/>
                <a:ea typeface="Calibri"/>
                <a:cs typeface="Calibri"/>
                <a:sym typeface="Calibri"/>
              </a:rPr>
              <a:t>stare</a:t>
            </a:r>
            <a:r>
              <a:rPr lang="en"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In Spanish it is </a:t>
            </a:r>
            <a:r>
              <a:rPr b="1" lang="en" sz="1600">
                <a:highlight>
                  <a:srgbClr val="FFFFFF"/>
                </a:highlight>
                <a:latin typeface="Calibri"/>
                <a:ea typeface="Calibri"/>
                <a:cs typeface="Calibri"/>
                <a:sym typeface="Calibri"/>
              </a:rPr>
              <a:t>mirar fijamente </a:t>
            </a:r>
            <a:r>
              <a:rPr lang="en" sz="1600">
                <a:highlight>
                  <a:srgbClr val="FFFFFF"/>
                </a:highlight>
                <a:latin typeface="Calibri"/>
                <a:ea typeface="Calibri"/>
                <a:cs typeface="Calibri"/>
                <a:sym typeface="Calibri"/>
              </a:rPr>
              <a:t>(</a:t>
            </a:r>
            <a:r>
              <a:rPr lang="en" sz="1600">
                <a:highlight>
                  <a:srgbClr val="FFFFFF"/>
                </a:highlight>
                <a:uFill>
                  <a:noFill/>
                </a:uFill>
                <a:latin typeface="Calibri"/>
                <a:ea typeface="Calibri"/>
                <a:cs typeface="Calibri"/>
                <a:sym typeface="Calibri"/>
                <a:hlinkClick r:id="rId2"/>
              </a:rPr>
              <a:t>mee-</a:t>
            </a:r>
            <a:r>
              <a:rPr b="1" lang="en" sz="1600">
                <a:highlight>
                  <a:srgbClr val="FFFFFF"/>
                </a:highlight>
                <a:uFill>
                  <a:noFill/>
                </a:uFill>
                <a:latin typeface="Calibri"/>
                <a:ea typeface="Calibri"/>
                <a:cs typeface="Calibri"/>
                <a:sym typeface="Calibri"/>
                <a:hlinkClick r:id="rId3"/>
              </a:rPr>
              <a:t>rahr</a:t>
            </a:r>
            <a:r>
              <a:rPr lang="en" sz="1600">
                <a:highlight>
                  <a:srgbClr val="FFFFFF"/>
                </a:highlight>
                <a:uFill>
                  <a:noFill/>
                </a:uFill>
                <a:latin typeface="Calibri"/>
                <a:ea typeface="Calibri"/>
                <a:cs typeface="Calibri"/>
                <a:sym typeface="Calibri"/>
                <a:hlinkClick r:id="rId4"/>
              </a:rPr>
              <a:t> </a:t>
            </a:r>
            <a:r>
              <a:rPr b="1" lang="en" sz="1600">
                <a:highlight>
                  <a:srgbClr val="FFFFFF"/>
                </a:highlight>
                <a:uFill>
                  <a:noFill/>
                </a:uFill>
                <a:latin typeface="Calibri"/>
                <a:ea typeface="Calibri"/>
                <a:cs typeface="Calibri"/>
                <a:sym typeface="Calibri"/>
                <a:hlinkClick r:id="rId5"/>
              </a:rPr>
              <a:t>fee</a:t>
            </a:r>
            <a:r>
              <a:rPr lang="en" sz="1600">
                <a:highlight>
                  <a:srgbClr val="FFFFFF"/>
                </a:highlight>
                <a:uFill>
                  <a:noFill/>
                </a:uFill>
                <a:latin typeface="Calibri"/>
                <a:ea typeface="Calibri"/>
                <a:cs typeface="Calibri"/>
                <a:sym typeface="Calibri"/>
                <a:hlinkClick r:id="rId6"/>
              </a:rPr>
              <a:t>-hah-mehn-teh</a:t>
            </a:r>
            <a:r>
              <a:rPr lang="en" sz="1600">
                <a:highlight>
                  <a:srgbClr val="FFFFFF"/>
                </a:highlight>
                <a:latin typeface="Calibri"/>
                <a:ea typeface="Calibri"/>
                <a:cs typeface="Calibri"/>
                <a:sym typeface="Calibri"/>
              </a:rPr>
              <a:t>).</a:t>
            </a:r>
            <a:endParaRPr b="1" sz="16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 sz="1600">
                <a:solidFill>
                  <a:schemeClr val="dk1"/>
                </a:solidFill>
                <a:latin typeface="Calibri"/>
                <a:ea typeface="Calibri"/>
                <a:cs typeface="Calibri"/>
                <a:sym typeface="Calibri"/>
              </a:rPr>
              <a:t>Stare</a:t>
            </a:r>
            <a:r>
              <a:rPr lang="en" sz="1600">
                <a:solidFill>
                  <a:schemeClr val="dk1"/>
                </a:solidFill>
                <a:latin typeface="Calibri"/>
                <a:ea typeface="Calibri"/>
                <a:cs typeface="Calibri"/>
                <a:sym typeface="Calibri"/>
              </a:rPr>
              <a:t> means to look straight at something for a long time.</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Let’s say the word </a:t>
            </a:r>
            <a:r>
              <a:rPr b="1" lang="en" sz="1600">
                <a:solidFill>
                  <a:schemeClr val="dk1"/>
                </a:solidFill>
                <a:latin typeface="Calibri"/>
                <a:ea typeface="Calibri"/>
                <a:cs typeface="Calibri"/>
                <a:sym typeface="Calibri"/>
              </a:rPr>
              <a:t>stare</a:t>
            </a:r>
            <a:r>
              <a:rPr lang="en" sz="1600">
                <a:solidFill>
                  <a:schemeClr val="dk1"/>
                </a:solidFill>
                <a:latin typeface="Calibri"/>
                <a:ea typeface="Calibri"/>
                <a:cs typeface="Calibri"/>
                <a:sym typeface="Calibri"/>
              </a:rPr>
              <a:t> together. Ready?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“Stare.” When you say </a:t>
            </a:r>
            <a:r>
              <a:rPr b="1" lang="en" sz="1600">
                <a:solidFill>
                  <a:schemeClr val="dk1"/>
                </a:solidFill>
                <a:latin typeface="Calibri"/>
                <a:ea typeface="Calibri"/>
                <a:cs typeface="Calibri"/>
                <a:sym typeface="Calibri"/>
              </a:rPr>
              <a:t>stare</a:t>
            </a:r>
            <a:r>
              <a:rPr lang="en" sz="1600">
                <a:solidFill>
                  <a:schemeClr val="dk1"/>
                </a:solidFill>
                <a:latin typeface="Calibri"/>
                <a:ea typeface="Calibri"/>
                <a:cs typeface="Calibri"/>
                <a:sym typeface="Calibri"/>
              </a:rPr>
              <a:t>, I hear a /s/ sound at the beginning of the word.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Look, </a:t>
            </a:r>
            <a:r>
              <a:rPr b="1" lang="en" sz="1600">
                <a:solidFill>
                  <a:schemeClr val="dk1"/>
                </a:solidFill>
                <a:latin typeface="Calibri"/>
                <a:ea typeface="Calibri"/>
                <a:cs typeface="Calibri"/>
                <a:sym typeface="Calibri"/>
              </a:rPr>
              <a:t>stare</a:t>
            </a:r>
            <a:r>
              <a:rPr lang="en" sz="1600">
                <a:solidFill>
                  <a:schemeClr val="dk1"/>
                </a:solidFill>
                <a:latin typeface="Calibri"/>
                <a:ea typeface="Calibri"/>
                <a:cs typeface="Calibri"/>
                <a:sym typeface="Calibri"/>
              </a:rPr>
              <a:t> begins with the letter </a:t>
            </a:r>
            <a:r>
              <a:rPr b="1" lang="en" sz="1600">
                <a:solidFill>
                  <a:schemeClr val="dk1"/>
                </a:solidFill>
                <a:latin typeface="Calibri"/>
                <a:ea typeface="Calibri"/>
                <a:cs typeface="Calibri"/>
                <a:sym typeface="Calibri"/>
              </a:rPr>
              <a:t>s</a:t>
            </a:r>
            <a:r>
              <a:rPr lang="en" sz="1600">
                <a:solidFill>
                  <a:schemeClr val="dk1"/>
                </a:solidFill>
                <a:latin typeface="Calibri"/>
                <a:ea typeface="Calibri"/>
                <a:cs typeface="Calibri"/>
                <a:sym typeface="Calibri"/>
              </a:rPr>
              <a:t>.</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Here is a picture that shows </a:t>
            </a:r>
            <a:r>
              <a:rPr b="1" lang="en" sz="1600">
                <a:solidFill>
                  <a:schemeClr val="dk1"/>
                </a:solidFill>
                <a:latin typeface="Calibri"/>
                <a:ea typeface="Calibri"/>
                <a:cs typeface="Calibri"/>
                <a:sym typeface="Calibri"/>
              </a:rPr>
              <a:t>stare</a:t>
            </a:r>
            <a:r>
              <a:rPr lang="en" sz="1600">
                <a:solidFill>
                  <a:schemeClr val="dk1"/>
                </a:solidFill>
                <a:latin typeface="Calibri"/>
                <a:ea typeface="Calibri"/>
                <a:cs typeface="Calibri"/>
                <a:sym typeface="Calibri"/>
              </a:rPr>
              <a:t>. The dog is looking straight at the camera for a long time. He stares at the camera.</a:t>
            </a:r>
            <a:endParaRPr sz="16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9cbb214b91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9cbb214b91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Here is another picture of </a:t>
            </a:r>
            <a:r>
              <a:rPr b="1" lang="en" sz="1600">
                <a:solidFill>
                  <a:schemeClr val="dk1"/>
                </a:solidFill>
                <a:latin typeface="Calibri"/>
                <a:ea typeface="Calibri"/>
                <a:cs typeface="Calibri"/>
                <a:sym typeface="Calibri"/>
              </a:rPr>
              <a:t>stare</a:t>
            </a:r>
            <a:r>
              <a:rPr lang="en"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How does this picture show the meaning of </a:t>
            </a:r>
            <a:r>
              <a:rPr b="1" lang="en" sz="1600">
                <a:solidFill>
                  <a:schemeClr val="dk1"/>
                </a:solidFill>
                <a:latin typeface="Calibri"/>
                <a:ea typeface="Calibri"/>
                <a:cs typeface="Calibri"/>
                <a:sym typeface="Calibri"/>
              </a:rPr>
              <a:t>stare</a:t>
            </a:r>
            <a:r>
              <a:rPr lang="en" sz="1600">
                <a:solidFill>
                  <a:schemeClr val="dk1"/>
                </a:solidFill>
                <a:latin typeface="Calibri"/>
                <a:ea typeface="Calibri"/>
                <a:cs typeface="Calibri"/>
                <a:sym typeface="Calibri"/>
              </a:rPr>
              <a:t>? Turn and talk to your partner.</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The baby is staring at his grownup. He is looking at him for a long time. He loves this grownup’s face, and looking at him makes him happy.</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How many syllables are in the word </a:t>
            </a:r>
            <a:r>
              <a:rPr b="1" lang="en" sz="1600">
                <a:solidFill>
                  <a:schemeClr val="dk1"/>
                </a:solidFill>
                <a:latin typeface="Calibri"/>
                <a:ea typeface="Calibri"/>
                <a:cs typeface="Calibri"/>
                <a:sym typeface="Calibri"/>
              </a:rPr>
              <a:t>stare</a:t>
            </a:r>
            <a:r>
              <a:rPr lang="en" sz="1600">
                <a:solidFill>
                  <a:schemeClr val="dk1"/>
                </a:solidFill>
                <a:latin typeface="Calibri"/>
                <a:ea typeface="Calibri"/>
                <a:cs typeface="Calibri"/>
                <a:sym typeface="Calibri"/>
              </a:rPr>
              <a:t>? Let’s find out by clapping. Ready?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“Stare.” One syllable.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Now, let’s say </a:t>
            </a:r>
            <a:r>
              <a:rPr b="1" lang="en" sz="1600">
                <a:solidFill>
                  <a:schemeClr val="dk1"/>
                </a:solidFill>
                <a:latin typeface="Calibri"/>
                <a:ea typeface="Calibri"/>
                <a:cs typeface="Calibri"/>
                <a:sym typeface="Calibri"/>
              </a:rPr>
              <a:t>stare</a:t>
            </a:r>
            <a:r>
              <a:rPr lang="en" sz="1600">
                <a:solidFill>
                  <a:schemeClr val="dk1"/>
                </a:solidFill>
                <a:latin typeface="Calibri"/>
                <a:ea typeface="Calibri"/>
                <a:cs typeface="Calibri"/>
                <a:sym typeface="Calibri"/>
              </a:rPr>
              <a:t> three times by clapping the syllables. Ready?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“Stare, stare, stare.”</a:t>
            </a:r>
            <a:endParaRPr sz="16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9ac0b7f1a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9ac0b7f1a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A word in the story is </a:t>
            </a:r>
            <a:r>
              <a:rPr b="1" lang="en" sz="1600">
                <a:solidFill>
                  <a:schemeClr val="dk1"/>
                </a:solidFill>
                <a:latin typeface="Calibri"/>
                <a:ea typeface="Calibri"/>
                <a:cs typeface="Calibri"/>
                <a:sym typeface="Calibri"/>
              </a:rPr>
              <a:t>clearing</a:t>
            </a:r>
            <a:r>
              <a:rPr lang="en"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In Spanish it is </a:t>
            </a:r>
            <a:r>
              <a:rPr b="1" lang="en" sz="1600">
                <a:highlight>
                  <a:srgbClr val="FFFFFF"/>
                </a:highlight>
                <a:latin typeface="Calibri"/>
                <a:ea typeface="Calibri"/>
                <a:cs typeface="Calibri"/>
                <a:sym typeface="Calibri"/>
              </a:rPr>
              <a:t>claro </a:t>
            </a:r>
            <a:r>
              <a:rPr lang="en" sz="1600">
                <a:highlight>
                  <a:srgbClr val="FFFFFF"/>
                </a:highlight>
                <a:latin typeface="Calibri"/>
                <a:ea typeface="Calibri"/>
                <a:cs typeface="Calibri"/>
                <a:sym typeface="Calibri"/>
              </a:rPr>
              <a:t>(</a:t>
            </a:r>
            <a:r>
              <a:rPr b="1" lang="en" sz="1600">
                <a:highlight>
                  <a:srgbClr val="FFFFFF"/>
                </a:highlight>
                <a:uFill>
                  <a:noFill/>
                </a:uFill>
                <a:latin typeface="Calibri"/>
                <a:ea typeface="Calibri"/>
                <a:cs typeface="Calibri"/>
                <a:sym typeface="Calibri"/>
                <a:hlinkClick r:id="rId2"/>
              </a:rPr>
              <a:t>klah</a:t>
            </a:r>
            <a:r>
              <a:rPr lang="en" sz="1600">
                <a:highlight>
                  <a:srgbClr val="FFFFFF"/>
                </a:highlight>
                <a:uFill>
                  <a:noFill/>
                </a:uFill>
                <a:latin typeface="Calibri"/>
                <a:ea typeface="Calibri"/>
                <a:cs typeface="Calibri"/>
                <a:sym typeface="Calibri"/>
                <a:hlinkClick r:id="rId3"/>
              </a:rPr>
              <a:t>-roh</a:t>
            </a:r>
            <a:r>
              <a:rPr lang="en" sz="1600">
                <a:highlight>
                  <a:srgbClr val="FFFFFF"/>
                </a:highlight>
                <a:latin typeface="Calibri"/>
                <a:ea typeface="Calibri"/>
                <a:cs typeface="Calibri"/>
                <a:sym typeface="Calibri"/>
              </a:rPr>
              <a:t>).</a:t>
            </a:r>
            <a:endParaRPr b="1" sz="16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A </a:t>
            </a:r>
            <a:r>
              <a:rPr b="1" lang="en" sz="1600">
                <a:solidFill>
                  <a:schemeClr val="dk1"/>
                </a:solidFill>
                <a:latin typeface="Calibri"/>
                <a:ea typeface="Calibri"/>
                <a:cs typeface="Calibri"/>
                <a:sym typeface="Calibri"/>
              </a:rPr>
              <a:t>c</a:t>
            </a:r>
            <a:r>
              <a:rPr b="1" lang="en" sz="1600">
                <a:solidFill>
                  <a:schemeClr val="dk1"/>
                </a:solidFill>
                <a:latin typeface="Calibri"/>
                <a:ea typeface="Calibri"/>
                <a:cs typeface="Calibri"/>
                <a:sym typeface="Calibri"/>
              </a:rPr>
              <a:t>learing</a:t>
            </a:r>
            <a:r>
              <a:rPr lang="en" sz="1600">
                <a:solidFill>
                  <a:schemeClr val="dk1"/>
                </a:solidFill>
                <a:latin typeface="Calibri"/>
                <a:ea typeface="Calibri"/>
                <a:cs typeface="Calibri"/>
                <a:sym typeface="Calibri"/>
              </a:rPr>
              <a:t> is an open space in the forest.</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Let’s say the word </a:t>
            </a:r>
            <a:r>
              <a:rPr b="1" lang="en" sz="1600">
                <a:solidFill>
                  <a:schemeClr val="dk1"/>
                </a:solidFill>
                <a:latin typeface="Calibri"/>
                <a:ea typeface="Calibri"/>
                <a:cs typeface="Calibri"/>
                <a:sym typeface="Calibri"/>
              </a:rPr>
              <a:t>clearing</a:t>
            </a:r>
            <a:r>
              <a:rPr lang="en" sz="1600">
                <a:solidFill>
                  <a:schemeClr val="dk1"/>
                </a:solidFill>
                <a:latin typeface="Calibri"/>
                <a:ea typeface="Calibri"/>
                <a:cs typeface="Calibri"/>
                <a:sym typeface="Calibri"/>
              </a:rPr>
              <a:t> together. Ready?</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“Cl</a:t>
            </a:r>
            <a:r>
              <a:rPr lang="en" sz="1600">
                <a:solidFill>
                  <a:schemeClr val="dk1"/>
                </a:solidFill>
                <a:latin typeface="Calibri"/>
                <a:ea typeface="Calibri"/>
                <a:cs typeface="Calibri"/>
                <a:sym typeface="Calibri"/>
              </a:rPr>
              <a:t>earing</a:t>
            </a:r>
            <a:r>
              <a:rPr lang="en" sz="1600">
                <a:solidFill>
                  <a:schemeClr val="dk1"/>
                </a:solidFill>
                <a:latin typeface="Calibri"/>
                <a:ea typeface="Calibri"/>
                <a:cs typeface="Calibri"/>
                <a:sym typeface="Calibri"/>
              </a:rPr>
              <a:t>.” When you say </a:t>
            </a:r>
            <a:r>
              <a:rPr b="1" lang="en" sz="1600">
                <a:solidFill>
                  <a:schemeClr val="dk1"/>
                </a:solidFill>
                <a:latin typeface="Calibri"/>
                <a:ea typeface="Calibri"/>
                <a:cs typeface="Calibri"/>
                <a:sym typeface="Calibri"/>
              </a:rPr>
              <a:t>clearing</a:t>
            </a:r>
            <a:r>
              <a:rPr lang="en" sz="1600">
                <a:solidFill>
                  <a:schemeClr val="dk1"/>
                </a:solidFill>
                <a:latin typeface="Calibri"/>
                <a:ea typeface="Calibri"/>
                <a:cs typeface="Calibri"/>
                <a:sym typeface="Calibri"/>
              </a:rPr>
              <a:t>, I hear a /k/ sound at the beginning of the word.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Look, </a:t>
            </a:r>
            <a:r>
              <a:rPr b="1" lang="en" sz="1600">
                <a:solidFill>
                  <a:schemeClr val="dk1"/>
                </a:solidFill>
                <a:latin typeface="Calibri"/>
                <a:ea typeface="Calibri"/>
                <a:cs typeface="Calibri"/>
                <a:sym typeface="Calibri"/>
              </a:rPr>
              <a:t>clearing</a:t>
            </a:r>
            <a:r>
              <a:rPr lang="en" sz="1600">
                <a:solidFill>
                  <a:schemeClr val="dk1"/>
                </a:solidFill>
                <a:latin typeface="Calibri"/>
                <a:ea typeface="Calibri"/>
                <a:cs typeface="Calibri"/>
                <a:sym typeface="Calibri"/>
              </a:rPr>
              <a:t> begins with the letter </a:t>
            </a:r>
            <a:r>
              <a:rPr b="1" lang="en" sz="1600">
                <a:solidFill>
                  <a:schemeClr val="dk1"/>
                </a:solidFill>
                <a:latin typeface="Calibri"/>
                <a:ea typeface="Calibri"/>
                <a:cs typeface="Calibri"/>
                <a:sym typeface="Calibri"/>
              </a:rPr>
              <a:t>c</a:t>
            </a:r>
            <a:r>
              <a:rPr lang="en" sz="1600">
                <a:solidFill>
                  <a:schemeClr val="dk1"/>
                </a:solidFill>
                <a:latin typeface="Calibri"/>
                <a:ea typeface="Calibri"/>
                <a:cs typeface="Calibri"/>
                <a:sym typeface="Calibri"/>
              </a:rPr>
              <a:t>.</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Here is a picture that shows </a:t>
            </a:r>
            <a:r>
              <a:rPr b="1" lang="en" sz="1600">
                <a:solidFill>
                  <a:schemeClr val="dk1"/>
                </a:solidFill>
                <a:latin typeface="Calibri"/>
                <a:ea typeface="Calibri"/>
                <a:cs typeface="Calibri"/>
                <a:sym typeface="Calibri"/>
              </a:rPr>
              <a:t>clearing</a:t>
            </a:r>
            <a:r>
              <a:rPr lang="en" sz="1600">
                <a:solidFill>
                  <a:schemeClr val="dk1"/>
                </a:solidFill>
                <a:latin typeface="Calibri"/>
                <a:ea typeface="Calibri"/>
                <a:cs typeface="Calibri"/>
                <a:sym typeface="Calibri"/>
              </a:rPr>
              <a:t>. This is an open space in the middle of the forest.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9ac0b7f1a0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9ac0b7f1a0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Here is another picture of </a:t>
            </a:r>
            <a:r>
              <a:rPr b="1" lang="en" sz="1600">
                <a:solidFill>
                  <a:schemeClr val="dk1"/>
                </a:solidFill>
                <a:latin typeface="Calibri"/>
                <a:ea typeface="Calibri"/>
                <a:cs typeface="Calibri"/>
                <a:sym typeface="Calibri"/>
              </a:rPr>
              <a:t>clearing</a:t>
            </a:r>
            <a:r>
              <a:rPr lang="en"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How does this picture show the meaning of </a:t>
            </a:r>
            <a:r>
              <a:rPr b="1" lang="en" sz="1600">
                <a:solidFill>
                  <a:schemeClr val="dk1"/>
                </a:solidFill>
                <a:latin typeface="Calibri"/>
                <a:ea typeface="Calibri"/>
                <a:cs typeface="Calibri"/>
                <a:sym typeface="Calibri"/>
              </a:rPr>
              <a:t>clearing</a:t>
            </a:r>
            <a:r>
              <a:rPr lang="en" sz="1600">
                <a:solidFill>
                  <a:schemeClr val="dk1"/>
                </a:solidFill>
                <a:latin typeface="Calibri"/>
                <a:ea typeface="Calibri"/>
                <a:cs typeface="Calibri"/>
                <a:sym typeface="Calibri"/>
              </a:rPr>
              <a:t>? Turn and talk to your partner.</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People set up their tent and other </a:t>
            </a:r>
            <a:r>
              <a:rPr lang="en" sz="1600">
                <a:solidFill>
                  <a:schemeClr val="dk1"/>
                </a:solidFill>
                <a:latin typeface="Calibri"/>
                <a:ea typeface="Calibri"/>
                <a:cs typeface="Calibri"/>
                <a:sym typeface="Calibri"/>
              </a:rPr>
              <a:t>camping </a:t>
            </a:r>
            <a:r>
              <a:rPr lang="en" sz="1600">
                <a:solidFill>
                  <a:schemeClr val="dk1"/>
                </a:solidFill>
                <a:latin typeface="Calibri"/>
                <a:ea typeface="Calibri"/>
                <a:cs typeface="Calibri"/>
                <a:sym typeface="Calibri"/>
              </a:rPr>
              <a:t>gear in the forest clearing.</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How many syllables are in the word </a:t>
            </a:r>
            <a:r>
              <a:rPr b="1" lang="en" sz="1600">
                <a:solidFill>
                  <a:schemeClr val="dk1"/>
                </a:solidFill>
                <a:latin typeface="Calibri"/>
                <a:ea typeface="Calibri"/>
                <a:cs typeface="Calibri"/>
                <a:sym typeface="Calibri"/>
              </a:rPr>
              <a:t>clearing</a:t>
            </a:r>
            <a:r>
              <a:rPr lang="en" sz="1600">
                <a:solidFill>
                  <a:schemeClr val="dk1"/>
                </a:solidFill>
                <a:latin typeface="Calibri"/>
                <a:ea typeface="Calibri"/>
                <a:cs typeface="Calibri"/>
                <a:sym typeface="Calibri"/>
              </a:rPr>
              <a:t>? Let’s find out by clapping. Ready?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“C</a:t>
            </a:r>
            <a:r>
              <a:rPr lang="en" sz="1600">
                <a:solidFill>
                  <a:schemeClr val="dk1"/>
                </a:solidFill>
                <a:latin typeface="Calibri"/>
                <a:ea typeface="Calibri"/>
                <a:cs typeface="Calibri"/>
                <a:sym typeface="Calibri"/>
              </a:rPr>
              <a:t>lear-ing</a:t>
            </a:r>
            <a:r>
              <a:rPr lang="en" sz="1600">
                <a:solidFill>
                  <a:schemeClr val="dk1"/>
                </a:solidFill>
                <a:latin typeface="Calibri"/>
                <a:ea typeface="Calibri"/>
                <a:cs typeface="Calibri"/>
                <a:sym typeface="Calibri"/>
              </a:rPr>
              <a:t>.” Two syllables.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Now, let’s say </a:t>
            </a:r>
            <a:r>
              <a:rPr b="1" lang="en" sz="1600">
                <a:solidFill>
                  <a:schemeClr val="dk1"/>
                </a:solidFill>
                <a:latin typeface="Calibri"/>
                <a:ea typeface="Calibri"/>
                <a:cs typeface="Calibri"/>
                <a:sym typeface="Calibri"/>
              </a:rPr>
              <a:t>clearing</a:t>
            </a:r>
            <a:r>
              <a:rPr lang="en" sz="1600">
                <a:solidFill>
                  <a:schemeClr val="dk1"/>
                </a:solidFill>
                <a:latin typeface="Calibri"/>
                <a:ea typeface="Calibri"/>
                <a:cs typeface="Calibri"/>
                <a:sym typeface="Calibri"/>
              </a:rPr>
              <a:t> three times by clapping the syllables. Ready?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“C</a:t>
            </a:r>
            <a:r>
              <a:rPr lang="en" sz="1600">
                <a:solidFill>
                  <a:schemeClr val="dk1"/>
                </a:solidFill>
                <a:latin typeface="Calibri"/>
                <a:ea typeface="Calibri"/>
                <a:cs typeface="Calibri"/>
                <a:sym typeface="Calibri"/>
              </a:rPr>
              <a:t>lear-ing, clear-ing, clear-ing</a:t>
            </a:r>
            <a:r>
              <a:rPr lang="en" sz="1600">
                <a:solidFill>
                  <a:schemeClr val="dk1"/>
                </a:solidFill>
                <a:latin typeface="Calibri"/>
                <a:ea typeface="Calibri"/>
                <a:cs typeface="Calibri"/>
                <a:sym typeface="Calibri"/>
              </a:rPr>
              <a:t>.”</a:t>
            </a:r>
            <a:endParaRPr sz="16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2799550" y="247663"/>
            <a:ext cx="3544900" cy="46481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4"/>
          <p:cNvSpPr txBox="1"/>
          <p:nvPr>
            <p:ph idx="1" type="body"/>
          </p:nvPr>
        </p:nvSpPr>
        <p:spPr>
          <a:xfrm>
            <a:off x="137688" y="4687175"/>
            <a:ext cx="8694600" cy="261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800">
                <a:solidFill>
                  <a:srgbClr val="000000"/>
                </a:solidFill>
                <a:latin typeface="Calibri"/>
                <a:ea typeface="Calibri"/>
                <a:cs typeface="Calibri"/>
                <a:sym typeface="Calibri"/>
              </a:rPr>
              <a:t>https://divorcedmoms.com/coparenting-how-i-deal-when-he-makes-promises-to-the-kids-he-doesnt-keep/</a:t>
            </a:r>
            <a:endParaRPr sz="800">
              <a:solidFill>
                <a:srgbClr val="000000"/>
              </a:solidFill>
              <a:latin typeface="Calibri"/>
              <a:ea typeface="Calibri"/>
              <a:cs typeface="Calibri"/>
              <a:sym typeface="Calibri"/>
            </a:endParaRPr>
          </a:p>
        </p:txBody>
      </p:sp>
      <p:sp>
        <p:nvSpPr>
          <p:cNvPr id="60" name="Google Shape;60;p14"/>
          <p:cNvSpPr txBox="1"/>
          <p:nvPr/>
        </p:nvSpPr>
        <p:spPr>
          <a:xfrm>
            <a:off x="503700" y="191400"/>
            <a:ext cx="8041800" cy="748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4400">
                <a:latin typeface="Century Gothic"/>
                <a:ea typeface="Century Gothic"/>
                <a:cs typeface="Century Gothic"/>
                <a:sym typeface="Century Gothic"/>
              </a:rPr>
              <a:t>disappointed</a:t>
            </a:r>
            <a:endParaRPr b="1" sz="4400">
              <a:latin typeface="Century Gothic"/>
              <a:ea typeface="Century Gothic"/>
              <a:cs typeface="Century Gothic"/>
              <a:sym typeface="Century Gothic"/>
            </a:endParaRPr>
          </a:p>
        </p:txBody>
      </p:sp>
      <p:pic>
        <p:nvPicPr>
          <p:cNvPr id="61" name="Google Shape;61;p14"/>
          <p:cNvPicPr preferRelativeResize="0"/>
          <p:nvPr/>
        </p:nvPicPr>
        <p:blipFill>
          <a:blip r:embed="rId3">
            <a:alphaModFix/>
          </a:blip>
          <a:stretch>
            <a:fillRect/>
          </a:stretch>
        </p:blipFill>
        <p:spPr>
          <a:xfrm>
            <a:off x="1489363" y="1040675"/>
            <a:ext cx="5991225" cy="33718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ph idx="1" type="body"/>
          </p:nvPr>
        </p:nvSpPr>
        <p:spPr>
          <a:xfrm>
            <a:off x="137675" y="4766175"/>
            <a:ext cx="8694600" cy="377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800">
                <a:solidFill>
                  <a:srgbClr val="000000"/>
                </a:solidFill>
                <a:latin typeface="Calibri"/>
                <a:ea typeface="Calibri"/>
                <a:cs typeface="Calibri"/>
                <a:sym typeface="Calibri"/>
              </a:rPr>
              <a:t>https://www.nicklausmarketing.com/7-tips-to-avoid-summer-sales-meltdowns/</a:t>
            </a:r>
            <a:endParaRPr sz="800">
              <a:solidFill>
                <a:srgbClr val="000000"/>
              </a:solidFill>
              <a:latin typeface="Calibri"/>
              <a:ea typeface="Calibri"/>
              <a:cs typeface="Calibri"/>
              <a:sym typeface="Calibri"/>
            </a:endParaRPr>
          </a:p>
        </p:txBody>
      </p:sp>
      <p:sp>
        <p:nvSpPr>
          <p:cNvPr id="67" name="Google Shape;67;p15"/>
          <p:cNvSpPr txBox="1"/>
          <p:nvPr/>
        </p:nvSpPr>
        <p:spPr>
          <a:xfrm>
            <a:off x="358050" y="55175"/>
            <a:ext cx="8427900" cy="719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4400">
                <a:solidFill>
                  <a:schemeClr val="dk1"/>
                </a:solidFill>
                <a:latin typeface="Century Gothic"/>
                <a:ea typeface="Century Gothic"/>
                <a:cs typeface="Century Gothic"/>
                <a:sym typeface="Century Gothic"/>
              </a:rPr>
              <a:t>disappointed</a:t>
            </a:r>
            <a:endParaRPr b="1" sz="4400">
              <a:solidFill>
                <a:schemeClr val="dk1"/>
              </a:solidFill>
              <a:latin typeface="Century Gothic"/>
              <a:ea typeface="Century Gothic"/>
              <a:cs typeface="Century Gothic"/>
              <a:sym typeface="Century Gothic"/>
            </a:endParaRPr>
          </a:p>
          <a:p>
            <a:pPr indent="0" lvl="0" marL="0" rtl="0" algn="ctr">
              <a:spcBef>
                <a:spcPts val="0"/>
              </a:spcBef>
              <a:spcAft>
                <a:spcPts val="0"/>
              </a:spcAft>
              <a:buNone/>
            </a:pPr>
            <a:r>
              <a:t/>
            </a:r>
            <a:endParaRPr b="1" sz="4400">
              <a:solidFill>
                <a:schemeClr val="dk1"/>
              </a:solidFill>
              <a:latin typeface="Century Gothic"/>
              <a:ea typeface="Century Gothic"/>
              <a:cs typeface="Century Gothic"/>
              <a:sym typeface="Century Gothic"/>
            </a:endParaRPr>
          </a:p>
        </p:txBody>
      </p:sp>
      <p:pic>
        <p:nvPicPr>
          <p:cNvPr id="68" name="Google Shape;68;p15"/>
          <p:cNvPicPr preferRelativeResize="0"/>
          <p:nvPr/>
        </p:nvPicPr>
        <p:blipFill>
          <a:blip r:embed="rId3">
            <a:alphaModFix/>
          </a:blip>
          <a:stretch>
            <a:fillRect/>
          </a:stretch>
        </p:blipFill>
        <p:spPr>
          <a:xfrm>
            <a:off x="1796036" y="1143836"/>
            <a:ext cx="5551926" cy="32530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6"/>
          <p:cNvSpPr txBox="1"/>
          <p:nvPr>
            <p:ph idx="1" type="body"/>
          </p:nvPr>
        </p:nvSpPr>
        <p:spPr>
          <a:xfrm>
            <a:off x="137675" y="4704325"/>
            <a:ext cx="8694600" cy="261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800">
                <a:solidFill>
                  <a:srgbClr val="000000"/>
                </a:solidFill>
                <a:latin typeface="Calibri"/>
                <a:ea typeface="Calibri"/>
                <a:cs typeface="Calibri"/>
                <a:sym typeface="Calibri"/>
              </a:rPr>
              <a:t>https://moderndogmagazine.com/articles/why-my-dog-staring-me/89272</a:t>
            </a:r>
            <a:endParaRPr sz="800">
              <a:solidFill>
                <a:srgbClr val="000000"/>
              </a:solidFill>
              <a:latin typeface="Calibri"/>
              <a:ea typeface="Calibri"/>
              <a:cs typeface="Calibri"/>
              <a:sym typeface="Calibri"/>
            </a:endParaRPr>
          </a:p>
        </p:txBody>
      </p:sp>
      <p:sp>
        <p:nvSpPr>
          <p:cNvPr id="74" name="Google Shape;74;p16"/>
          <p:cNvSpPr txBox="1"/>
          <p:nvPr/>
        </p:nvSpPr>
        <p:spPr>
          <a:xfrm>
            <a:off x="261450" y="215450"/>
            <a:ext cx="8570700" cy="606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4400">
                <a:latin typeface="Century Gothic"/>
                <a:ea typeface="Century Gothic"/>
                <a:cs typeface="Century Gothic"/>
                <a:sym typeface="Century Gothic"/>
              </a:rPr>
              <a:t>stare</a:t>
            </a:r>
            <a:endParaRPr b="1" sz="4400">
              <a:latin typeface="Century Gothic"/>
              <a:ea typeface="Century Gothic"/>
              <a:cs typeface="Century Gothic"/>
              <a:sym typeface="Century Gothic"/>
            </a:endParaRPr>
          </a:p>
        </p:txBody>
      </p:sp>
      <p:pic>
        <p:nvPicPr>
          <p:cNvPr id="75" name="Google Shape;75;p16"/>
          <p:cNvPicPr preferRelativeResize="0"/>
          <p:nvPr/>
        </p:nvPicPr>
        <p:blipFill>
          <a:blip r:embed="rId3">
            <a:alphaModFix/>
          </a:blip>
          <a:stretch>
            <a:fillRect/>
          </a:stretch>
        </p:blipFill>
        <p:spPr>
          <a:xfrm>
            <a:off x="1048340" y="1010825"/>
            <a:ext cx="7047317" cy="33231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7"/>
          <p:cNvSpPr txBox="1"/>
          <p:nvPr>
            <p:ph idx="1" type="body"/>
          </p:nvPr>
        </p:nvSpPr>
        <p:spPr>
          <a:xfrm>
            <a:off x="137675" y="4704325"/>
            <a:ext cx="8694600" cy="261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800">
                <a:solidFill>
                  <a:srgbClr val="000000"/>
                </a:solidFill>
                <a:latin typeface="Calibri"/>
                <a:ea typeface="Calibri"/>
                <a:cs typeface="Calibri"/>
                <a:sym typeface="Calibri"/>
              </a:rPr>
              <a:t>https://www.healthline.com/health/baby/why-do-babies-stare</a:t>
            </a:r>
            <a:endParaRPr sz="800">
              <a:solidFill>
                <a:srgbClr val="000000"/>
              </a:solidFill>
              <a:latin typeface="Calibri"/>
              <a:ea typeface="Calibri"/>
              <a:cs typeface="Calibri"/>
              <a:sym typeface="Calibri"/>
            </a:endParaRPr>
          </a:p>
        </p:txBody>
      </p:sp>
      <p:sp>
        <p:nvSpPr>
          <p:cNvPr id="81" name="Google Shape;81;p17"/>
          <p:cNvSpPr txBox="1"/>
          <p:nvPr/>
        </p:nvSpPr>
        <p:spPr>
          <a:xfrm>
            <a:off x="220200" y="0"/>
            <a:ext cx="8612100" cy="784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4400">
                <a:solidFill>
                  <a:schemeClr val="dk1"/>
                </a:solidFill>
                <a:latin typeface="Century Gothic"/>
                <a:ea typeface="Century Gothic"/>
                <a:cs typeface="Century Gothic"/>
                <a:sym typeface="Century Gothic"/>
              </a:rPr>
              <a:t>stare</a:t>
            </a:r>
            <a:endParaRPr b="1" sz="4400">
              <a:solidFill>
                <a:schemeClr val="dk1"/>
              </a:solidFill>
              <a:latin typeface="Century Gothic"/>
              <a:ea typeface="Century Gothic"/>
              <a:cs typeface="Century Gothic"/>
              <a:sym typeface="Century Gothic"/>
            </a:endParaRPr>
          </a:p>
          <a:p>
            <a:pPr indent="0" lvl="0" marL="0" rtl="0" algn="ctr">
              <a:spcBef>
                <a:spcPts val="0"/>
              </a:spcBef>
              <a:spcAft>
                <a:spcPts val="0"/>
              </a:spcAft>
              <a:buNone/>
            </a:pPr>
            <a:r>
              <a:t/>
            </a:r>
            <a:endParaRPr b="1" sz="4400">
              <a:solidFill>
                <a:schemeClr val="dk1"/>
              </a:solidFill>
              <a:latin typeface="Century Gothic"/>
              <a:ea typeface="Century Gothic"/>
              <a:cs typeface="Century Gothic"/>
              <a:sym typeface="Century Gothic"/>
            </a:endParaRPr>
          </a:p>
        </p:txBody>
      </p:sp>
      <p:pic>
        <p:nvPicPr>
          <p:cNvPr id="82" name="Google Shape;82;p17"/>
          <p:cNvPicPr preferRelativeResize="0"/>
          <p:nvPr/>
        </p:nvPicPr>
        <p:blipFill>
          <a:blip r:embed="rId3">
            <a:alphaModFix/>
          </a:blip>
          <a:stretch>
            <a:fillRect/>
          </a:stretch>
        </p:blipFill>
        <p:spPr>
          <a:xfrm>
            <a:off x="1841500" y="924375"/>
            <a:ext cx="5369500" cy="34394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8"/>
          <p:cNvSpPr txBox="1"/>
          <p:nvPr>
            <p:ph idx="1" type="body"/>
          </p:nvPr>
        </p:nvSpPr>
        <p:spPr>
          <a:xfrm>
            <a:off x="137675" y="4704325"/>
            <a:ext cx="8694600" cy="261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800">
                <a:latin typeface="Century Gothic"/>
                <a:ea typeface="Century Gothic"/>
                <a:cs typeface="Century Gothic"/>
                <a:sym typeface="Century Gothic"/>
              </a:rPr>
              <a:t>https://www.pinterest.com/pin/350014202275177389/?autologin=true&amp;nic_v2=1a18YqhJw</a:t>
            </a:r>
            <a:endParaRPr sz="800">
              <a:latin typeface="Century Gothic"/>
              <a:ea typeface="Century Gothic"/>
              <a:cs typeface="Century Gothic"/>
              <a:sym typeface="Century Gothic"/>
            </a:endParaRPr>
          </a:p>
        </p:txBody>
      </p:sp>
      <p:sp>
        <p:nvSpPr>
          <p:cNvPr id="88" name="Google Shape;88;p18"/>
          <p:cNvSpPr txBox="1"/>
          <p:nvPr/>
        </p:nvSpPr>
        <p:spPr>
          <a:xfrm>
            <a:off x="261450" y="215450"/>
            <a:ext cx="8570700" cy="606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4400">
                <a:latin typeface="Century Gothic"/>
                <a:ea typeface="Century Gothic"/>
                <a:cs typeface="Century Gothic"/>
                <a:sym typeface="Century Gothic"/>
              </a:rPr>
              <a:t>clearing</a:t>
            </a:r>
            <a:endParaRPr b="1" sz="4400">
              <a:latin typeface="Century Gothic"/>
              <a:ea typeface="Century Gothic"/>
              <a:cs typeface="Century Gothic"/>
              <a:sym typeface="Century Gothic"/>
            </a:endParaRPr>
          </a:p>
        </p:txBody>
      </p:sp>
      <p:pic>
        <p:nvPicPr>
          <p:cNvPr id="89" name="Google Shape;89;p18"/>
          <p:cNvPicPr preferRelativeResize="0"/>
          <p:nvPr/>
        </p:nvPicPr>
        <p:blipFill>
          <a:blip r:embed="rId3">
            <a:alphaModFix/>
          </a:blip>
          <a:stretch>
            <a:fillRect/>
          </a:stretch>
        </p:blipFill>
        <p:spPr>
          <a:xfrm>
            <a:off x="2100188" y="974750"/>
            <a:ext cx="4769567" cy="35771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9"/>
          <p:cNvSpPr txBox="1"/>
          <p:nvPr>
            <p:ph idx="1" type="body"/>
          </p:nvPr>
        </p:nvSpPr>
        <p:spPr>
          <a:xfrm>
            <a:off x="178950" y="4633200"/>
            <a:ext cx="8694600" cy="261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800">
                <a:latin typeface="Century Gothic"/>
                <a:ea typeface="Century Gothic"/>
                <a:cs typeface="Century Gothic"/>
                <a:sym typeface="Century Gothic"/>
              </a:rPr>
              <a:t>https://www.nps.gov/lavo/planyourvisit/camping-in-campgrounds.htm</a:t>
            </a:r>
            <a:endParaRPr sz="800">
              <a:latin typeface="Century Gothic"/>
              <a:ea typeface="Century Gothic"/>
              <a:cs typeface="Century Gothic"/>
              <a:sym typeface="Century Gothic"/>
            </a:endParaRPr>
          </a:p>
        </p:txBody>
      </p:sp>
      <p:sp>
        <p:nvSpPr>
          <p:cNvPr id="95" name="Google Shape;95;p19"/>
          <p:cNvSpPr txBox="1"/>
          <p:nvPr/>
        </p:nvSpPr>
        <p:spPr>
          <a:xfrm>
            <a:off x="220200" y="0"/>
            <a:ext cx="8612100" cy="784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4400">
                <a:solidFill>
                  <a:schemeClr val="dk1"/>
                </a:solidFill>
                <a:latin typeface="Century Gothic"/>
                <a:ea typeface="Century Gothic"/>
                <a:cs typeface="Century Gothic"/>
                <a:sym typeface="Century Gothic"/>
              </a:rPr>
              <a:t>clearing</a:t>
            </a:r>
            <a:endParaRPr b="1" sz="4400">
              <a:solidFill>
                <a:schemeClr val="dk1"/>
              </a:solidFill>
              <a:latin typeface="Century Gothic"/>
              <a:ea typeface="Century Gothic"/>
              <a:cs typeface="Century Gothic"/>
              <a:sym typeface="Century Gothic"/>
            </a:endParaRPr>
          </a:p>
          <a:p>
            <a:pPr indent="0" lvl="0" marL="0" rtl="0" algn="ctr">
              <a:spcBef>
                <a:spcPts val="0"/>
              </a:spcBef>
              <a:spcAft>
                <a:spcPts val="0"/>
              </a:spcAft>
              <a:buNone/>
            </a:pPr>
            <a:r>
              <a:t/>
            </a:r>
            <a:endParaRPr b="1" sz="4400">
              <a:solidFill>
                <a:schemeClr val="dk1"/>
              </a:solidFill>
              <a:latin typeface="Century Gothic"/>
              <a:ea typeface="Century Gothic"/>
              <a:cs typeface="Century Gothic"/>
              <a:sym typeface="Century Gothic"/>
            </a:endParaRPr>
          </a:p>
        </p:txBody>
      </p:sp>
      <p:pic>
        <p:nvPicPr>
          <p:cNvPr id="96" name="Google Shape;96;p19"/>
          <p:cNvPicPr preferRelativeResize="0"/>
          <p:nvPr/>
        </p:nvPicPr>
        <p:blipFill>
          <a:blip r:embed="rId3">
            <a:alphaModFix/>
          </a:blip>
          <a:stretch>
            <a:fillRect/>
          </a:stretch>
        </p:blipFill>
        <p:spPr>
          <a:xfrm>
            <a:off x="981675" y="937200"/>
            <a:ext cx="7180642" cy="35436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