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Century Gothic"/>
      <p:regular r:id="rId13"/>
      <p:bold r:id="rId14"/>
      <p:italic r:id="rId15"/>
      <p:boldItalic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CenturyGothic-regular.fntdata"/><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CenturyGothic-italic.fntdata"/><Relationship Id="rId14" Type="http://schemas.openxmlformats.org/officeDocument/2006/relationships/font" Target="fonts/CenturyGothic-bold.fntdata"/><Relationship Id="rId16" Type="http://schemas.openxmlformats.org/officeDocument/2006/relationships/font" Target="fonts/CenturyGothic-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spanishdict.com/pronunciation/criatura" TargetMode="Externa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spanishdict.com/pronunciation/hibernar" TargetMode="Externa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spanishdict.com/pronunciation/con%20cuidado" TargetMode="Externa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465c99896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465c99896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1600">
                <a:solidFill>
                  <a:schemeClr val="dk1"/>
                </a:solidFill>
                <a:latin typeface="Calibri"/>
                <a:ea typeface="Calibri"/>
                <a:cs typeface="Calibri"/>
                <a:sym typeface="Calibri"/>
              </a:rPr>
              <a:t>A word in the story is </a:t>
            </a:r>
            <a:r>
              <a:rPr b="1" lang="en" sz="1600">
                <a:solidFill>
                  <a:schemeClr val="dk1"/>
                </a:solidFill>
                <a:latin typeface="Calibri"/>
                <a:ea typeface="Calibri"/>
                <a:cs typeface="Calibri"/>
                <a:sym typeface="Calibri"/>
              </a:rPr>
              <a:t>creature</a:t>
            </a:r>
            <a:r>
              <a:rPr lang="en" sz="1600">
                <a:solidFill>
                  <a:schemeClr val="dk1"/>
                </a:solidFill>
                <a:latin typeface="Calibri"/>
                <a:ea typeface="Calibri"/>
                <a:cs typeface="Calibri"/>
                <a:sym typeface="Calibri"/>
              </a:rPr>
              <a:t>. </a:t>
            </a:r>
            <a:endParaRPr sz="1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600">
                <a:solidFill>
                  <a:schemeClr val="dk1"/>
                </a:solidFill>
                <a:latin typeface="Calibri"/>
                <a:ea typeface="Calibri"/>
                <a:cs typeface="Calibri"/>
                <a:sym typeface="Calibri"/>
              </a:rPr>
              <a:t>In Spanish it is</a:t>
            </a:r>
            <a:r>
              <a:rPr b="1" lang="en" sz="1600">
                <a:latin typeface="Calibri"/>
                <a:ea typeface="Calibri"/>
                <a:cs typeface="Calibri"/>
                <a:sym typeface="Calibri"/>
              </a:rPr>
              <a:t> la </a:t>
            </a:r>
            <a:r>
              <a:rPr b="1" lang="en" sz="1600">
                <a:highlight>
                  <a:srgbClr val="FFFFFF"/>
                </a:highlight>
                <a:latin typeface="Calibri"/>
                <a:ea typeface="Calibri"/>
                <a:cs typeface="Calibri"/>
                <a:sym typeface="Calibri"/>
              </a:rPr>
              <a:t>criatura</a:t>
            </a:r>
            <a:r>
              <a:rPr lang="en" sz="1600">
                <a:highlight>
                  <a:srgbClr val="FFFFFF"/>
                </a:highlight>
                <a:latin typeface="Calibri"/>
                <a:ea typeface="Calibri"/>
                <a:cs typeface="Calibri"/>
                <a:sym typeface="Calibri"/>
              </a:rPr>
              <a:t> (la </a:t>
            </a:r>
            <a:r>
              <a:rPr lang="en" sz="1600">
                <a:highlight>
                  <a:srgbClr val="FFFFFF"/>
                </a:highlight>
                <a:uFill>
                  <a:noFill/>
                </a:uFill>
                <a:latin typeface="Calibri"/>
                <a:ea typeface="Calibri"/>
                <a:cs typeface="Calibri"/>
                <a:sym typeface="Calibri"/>
                <a:hlinkClick r:id="rId2"/>
              </a:rPr>
              <a:t>kryah-too-rah</a:t>
            </a:r>
            <a:r>
              <a:rPr lang="en" sz="1600">
                <a:highlight>
                  <a:srgbClr val="FFFFFF"/>
                </a:highlight>
                <a:latin typeface="Calibri"/>
                <a:ea typeface="Calibri"/>
                <a:cs typeface="Calibri"/>
                <a:sym typeface="Calibri"/>
              </a:rPr>
              <a:t>).</a:t>
            </a:r>
            <a:endParaRPr sz="16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600">
                <a:solidFill>
                  <a:schemeClr val="dk1"/>
                </a:solidFill>
                <a:latin typeface="Calibri"/>
                <a:ea typeface="Calibri"/>
                <a:cs typeface="Calibri"/>
                <a:sym typeface="Calibri"/>
              </a:rPr>
              <a:t>C</a:t>
            </a:r>
            <a:r>
              <a:rPr b="1" lang="en" sz="1600">
                <a:solidFill>
                  <a:schemeClr val="dk1"/>
                </a:solidFill>
                <a:latin typeface="Calibri"/>
                <a:ea typeface="Calibri"/>
                <a:cs typeface="Calibri"/>
                <a:sym typeface="Calibri"/>
              </a:rPr>
              <a:t>reature</a:t>
            </a:r>
            <a:r>
              <a:rPr lang="en" sz="1600">
                <a:solidFill>
                  <a:schemeClr val="dk1"/>
                </a:solidFill>
                <a:latin typeface="Calibri"/>
                <a:ea typeface="Calibri"/>
                <a:cs typeface="Calibri"/>
                <a:sym typeface="Calibri"/>
              </a:rPr>
              <a:t> means a living person or animal. </a:t>
            </a:r>
            <a:endParaRPr sz="1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600">
                <a:solidFill>
                  <a:schemeClr val="dk1"/>
                </a:solidFill>
                <a:latin typeface="Calibri"/>
                <a:ea typeface="Calibri"/>
                <a:cs typeface="Calibri"/>
                <a:sym typeface="Calibri"/>
              </a:rPr>
              <a:t>Let’s say the word </a:t>
            </a:r>
            <a:r>
              <a:rPr b="1" lang="en" sz="1600">
                <a:solidFill>
                  <a:schemeClr val="dk1"/>
                </a:solidFill>
                <a:latin typeface="Calibri"/>
                <a:ea typeface="Calibri"/>
                <a:cs typeface="Calibri"/>
                <a:sym typeface="Calibri"/>
              </a:rPr>
              <a:t>creature</a:t>
            </a:r>
            <a:r>
              <a:rPr lang="en" sz="1600">
                <a:solidFill>
                  <a:schemeClr val="dk1"/>
                </a:solidFill>
                <a:latin typeface="Calibri"/>
                <a:ea typeface="Calibri"/>
                <a:cs typeface="Calibri"/>
                <a:sym typeface="Calibri"/>
              </a:rPr>
              <a:t> together. Ready? “C</a:t>
            </a:r>
            <a:r>
              <a:rPr lang="en" sz="1600">
                <a:solidFill>
                  <a:schemeClr val="dk1"/>
                </a:solidFill>
                <a:latin typeface="Calibri"/>
                <a:ea typeface="Calibri"/>
                <a:cs typeface="Calibri"/>
                <a:sym typeface="Calibri"/>
              </a:rPr>
              <a:t>reature</a:t>
            </a:r>
            <a:r>
              <a:rPr lang="en" sz="1600">
                <a:solidFill>
                  <a:schemeClr val="dk1"/>
                </a:solidFill>
                <a:latin typeface="Calibri"/>
                <a:ea typeface="Calibri"/>
                <a:cs typeface="Calibri"/>
                <a:sym typeface="Calibri"/>
              </a:rPr>
              <a:t>.” </a:t>
            </a:r>
            <a:endParaRPr sz="1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600">
                <a:solidFill>
                  <a:schemeClr val="dk1"/>
                </a:solidFill>
                <a:latin typeface="Calibri"/>
                <a:ea typeface="Calibri"/>
                <a:cs typeface="Calibri"/>
                <a:sym typeface="Calibri"/>
              </a:rPr>
              <a:t>When you say </a:t>
            </a:r>
            <a:r>
              <a:rPr b="1" lang="en" sz="1600">
                <a:solidFill>
                  <a:schemeClr val="dk1"/>
                </a:solidFill>
                <a:latin typeface="Calibri"/>
                <a:ea typeface="Calibri"/>
                <a:cs typeface="Calibri"/>
                <a:sym typeface="Calibri"/>
              </a:rPr>
              <a:t>creature</a:t>
            </a:r>
            <a:r>
              <a:rPr lang="en" sz="1600">
                <a:solidFill>
                  <a:schemeClr val="dk1"/>
                </a:solidFill>
                <a:latin typeface="Calibri"/>
                <a:ea typeface="Calibri"/>
                <a:cs typeface="Calibri"/>
                <a:sym typeface="Calibri"/>
              </a:rPr>
              <a:t>, I hear the /c/ sound at the beginning of the word. </a:t>
            </a:r>
            <a:endParaRPr sz="1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600">
                <a:solidFill>
                  <a:schemeClr val="dk1"/>
                </a:solidFill>
                <a:latin typeface="Calibri"/>
                <a:ea typeface="Calibri"/>
                <a:cs typeface="Calibri"/>
                <a:sym typeface="Calibri"/>
              </a:rPr>
              <a:t>Look, </a:t>
            </a:r>
            <a:r>
              <a:rPr b="1" lang="en" sz="1600">
                <a:solidFill>
                  <a:schemeClr val="dk1"/>
                </a:solidFill>
                <a:latin typeface="Calibri"/>
                <a:ea typeface="Calibri"/>
                <a:cs typeface="Calibri"/>
                <a:sym typeface="Calibri"/>
              </a:rPr>
              <a:t>creature</a:t>
            </a:r>
            <a:r>
              <a:rPr lang="en" sz="1600">
                <a:solidFill>
                  <a:schemeClr val="dk1"/>
                </a:solidFill>
                <a:latin typeface="Calibri"/>
                <a:ea typeface="Calibri"/>
                <a:cs typeface="Calibri"/>
                <a:sym typeface="Calibri"/>
              </a:rPr>
              <a:t> begins with the letter </a:t>
            </a:r>
            <a:r>
              <a:rPr b="1" lang="en" sz="1600">
                <a:solidFill>
                  <a:schemeClr val="dk1"/>
                </a:solidFill>
                <a:latin typeface="Calibri"/>
                <a:ea typeface="Calibri"/>
                <a:cs typeface="Calibri"/>
                <a:sym typeface="Calibri"/>
              </a:rPr>
              <a:t>c</a:t>
            </a:r>
            <a:r>
              <a:rPr lang="en" sz="1600">
                <a:solidFill>
                  <a:schemeClr val="dk1"/>
                </a:solidFill>
                <a:latin typeface="Calibri"/>
                <a:ea typeface="Calibri"/>
                <a:cs typeface="Calibri"/>
                <a:sym typeface="Calibri"/>
              </a:rPr>
              <a:t>.</a:t>
            </a:r>
            <a:endParaRPr sz="1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600">
                <a:solidFill>
                  <a:schemeClr val="dk1"/>
                </a:solidFill>
                <a:latin typeface="Calibri"/>
                <a:ea typeface="Calibri"/>
                <a:cs typeface="Calibri"/>
                <a:sym typeface="Calibri"/>
              </a:rPr>
              <a:t>Here is a picture of a lionfish. The lionfish is a </a:t>
            </a:r>
            <a:r>
              <a:rPr b="1" lang="en" sz="1600">
                <a:solidFill>
                  <a:schemeClr val="dk1"/>
                </a:solidFill>
                <a:latin typeface="Calibri"/>
                <a:ea typeface="Calibri"/>
                <a:cs typeface="Calibri"/>
                <a:sym typeface="Calibri"/>
              </a:rPr>
              <a:t>creature</a:t>
            </a:r>
            <a:r>
              <a:rPr lang="en" sz="1600">
                <a:solidFill>
                  <a:schemeClr val="dk1"/>
                </a:solidFill>
                <a:latin typeface="Calibri"/>
                <a:ea typeface="Calibri"/>
                <a:cs typeface="Calibri"/>
                <a:sym typeface="Calibri"/>
              </a:rPr>
              <a:t> that lives in the ocean. </a:t>
            </a:r>
            <a:endParaRPr sz="1600">
              <a:solidFill>
                <a:schemeClr val="dk1"/>
              </a:solidFill>
              <a:latin typeface="Calibri"/>
              <a:ea typeface="Calibri"/>
              <a:cs typeface="Calibri"/>
              <a:sym typeface="Calibri"/>
            </a:endParaRPr>
          </a:p>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465c99896c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465c99896c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1600">
                <a:solidFill>
                  <a:schemeClr val="dk1"/>
                </a:solidFill>
                <a:latin typeface="Calibri"/>
                <a:ea typeface="Calibri"/>
                <a:cs typeface="Calibri"/>
                <a:sym typeface="Calibri"/>
              </a:rPr>
              <a:t>Here is another picture of </a:t>
            </a:r>
            <a:r>
              <a:rPr b="1" lang="en" sz="1600">
                <a:solidFill>
                  <a:schemeClr val="dk1"/>
                </a:solidFill>
                <a:latin typeface="Calibri"/>
                <a:ea typeface="Calibri"/>
                <a:cs typeface="Calibri"/>
                <a:sym typeface="Calibri"/>
              </a:rPr>
              <a:t>creature</a:t>
            </a:r>
            <a:r>
              <a:rPr lang="en" sz="1600">
                <a:solidFill>
                  <a:schemeClr val="dk1"/>
                </a:solidFill>
                <a:latin typeface="Calibri"/>
                <a:ea typeface="Calibri"/>
                <a:cs typeface="Calibri"/>
                <a:sym typeface="Calibri"/>
              </a:rPr>
              <a:t>. </a:t>
            </a:r>
            <a:r>
              <a:rPr lang="en" sz="1600">
                <a:solidFill>
                  <a:schemeClr val="dk1"/>
                </a:solidFill>
                <a:latin typeface="Calibri"/>
                <a:ea typeface="Calibri"/>
                <a:cs typeface="Calibri"/>
                <a:sym typeface="Calibri"/>
              </a:rPr>
              <a:t>Because we have two tigers, we say </a:t>
            </a:r>
            <a:r>
              <a:rPr b="1" lang="en" sz="1600">
                <a:solidFill>
                  <a:schemeClr val="dk1"/>
                </a:solidFill>
                <a:latin typeface="Calibri"/>
                <a:ea typeface="Calibri"/>
                <a:cs typeface="Calibri"/>
                <a:sym typeface="Calibri"/>
              </a:rPr>
              <a:t>creatures</a:t>
            </a:r>
            <a:r>
              <a:rPr lang="en" sz="1600">
                <a:solidFill>
                  <a:schemeClr val="dk1"/>
                </a:solidFill>
                <a:latin typeface="Calibri"/>
                <a:ea typeface="Calibri"/>
                <a:cs typeface="Calibri"/>
                <a:sym typeface="Calibri"/>
              </a:rPr>
              <a:t>. We add an </a:t>
            </a:r>
            <a:r>
              <a:rPr b="1" lang="en" sz="1600">
                <a:solidFill>
                  <a:schemeClr val="dk1"/>
                </a:solidFill>
                <a:latin typeface="Calibri"/>
                <a:ea typeface="Calibri"/>
                <a:cs typeface="Calibri"/>
                <a:sym typeface="Calibri"/>
              </a:rPr>
              <a:t>s</a:t>
            </a:r>
            <a:r>
              <a:rPr lang="en" sz="1600">
                <a:solidFill>
                  <a:schemeClr val="dk1"/>
                </a:solidFill>
                <a:latin typeface="Calibri"/>
                <a:ea typeface="Calibri"/>
                <a:cs typeface="Calibri"/>
                <a:sym typeface="Calibri"/>
              </a:rPr>
              <a:t> to the base word </a:t>
            </a:r>
            <a:r>
              <a:rPr b="1" lang="en" sz="1600">
                <a:solidFill>
                  <a:schemeClr val="dk1"/>
                </a:solidFill>
                <a:latin typeface="Calibri"/>
                <a:ea typeface="Calibri"/>
                <a:cs typeface="Calibri"/>
                <a:sym typeface="Calibri"/>
              </a:rPr>
              <a:t>creature</a:t>
            </a:r>
            <a:r>
              <a:rPr lang="en" sz="1600">
                <a:solidFill>
                  <a:schemeClr val="dk1"/>
                </a:solidFill>
                <a:latin typeface="Calibri"/>
                <a:ea typeface="Calibri"/>
                <a:cs typeface="Calibri"/>
                <a:sym typeface="Calibri"/>
              </a:rPr>
              <a:t>.</a:t>
            </a:r>
            <a:endParaRPr sz="1600">
              <a:solidFill>
                <a:schemeClr val="dk1"/>
              </a:solidFill>
              <a:latin typeface="Calibri"/>
              <a:ea typeface="Calibri"/>
              <a:cs typeface="Calibri"/>
              <a:sym typeface="Calibri"/>
            </a:endParaRPr>
          </a:p>
          <a:p>
            <a:pPr indent="0" lvl="0" marL="0" rtl="0" algn="l">
              <a:spcBef>
                <a:spcPts val="0"/>
              </a:spcBef>
              <a:spcAft>
                <a:spcPts val="0"/>
              </a:spcAft>
              <a:buNone/>
            </a:pPr>
            <a:r>
              <a:rPr lang="en" sz="1600">
                <a:solidFill>
                  <a:schemeClr val="dk1"/>
                </a:solidFill>
                <a:latin typeface="Calibri"/>
                <a:ea typeface="Calibri"/>
                <a:cs typeface="Calibri"/>
                <a:sym typeface="Calibri"/>
              </a:rPr>
              <a:t>How does this picture show the meaning of </a:t>
            </a:r>
            <a:r>
              <a:rPr b="1" lang="en" sz="1600">
                <a:solidFill>
                  <a:schemeClr val="dk1"/>
                </a:solidFill>
                <a:latin typeface="Calibri"/>
                <a:ea typeface="Calibri"/>
                <a:cs typeface="Calibri"/>
                <a:sym typeface="Calibri"/>
              </a:rPr>
              <a:t>creatures</a:t>
            </a:r>
            <a:r>
              <a:rPr lang="en" sz="1600">
                <a:solidFill>
                  <a:schemeClr val="dk1"/>
                </a:solidFill>
                <a:latin typeface="Calibri"/>
                <a:ea typeface="Calibri"/>
                <a:cs typeface="Calibri"/>
                <a:sym typeface="Calibri"/>
              </a:rPr>
              <a:t>? Turn and talk to your partner. </a:t>
            </a:r>
            <a:endParaRPr sz="1600">
              <a:solidFill>
                <a:schemeClr val="dk1"/>
              </a:solidFill>
              <a:latin typeface="Calibri"/>
              <a:ea typeface="Calibri"/>
              <a:cs typeface="Calibri"/>
              <a:sym typeface="Calibri"/>
            </a:endParaRPr>
          </a:p>
          <a:p>
            <a:pPr indent="0" lvl="0" marL="0" rtl="0" algn="l">
              <a:spcBef>
                <a:spcPts val="0"/>
              </a:spcBef>
              <a:spcAft>
                <a:spcPts val="0"/>
              </a:spcAft>
              <a:buNone/>
            </a:pPr>
            <a:r>
              <a:t/>
            </a:r>
            <a:endParaRPr sz="1600">
              <a:solidFill>
                <a:schemeClr val="dk1"/>
              </a:solidFill>
              <a:latin typeface="Calibri"/>
              <a:ea typeface="Calibri"/>
              <a:cs typeface="Calibri"/>
              <a:sym typeface="Calibri"/>
            </a:endParaRPr>
          </a:p>
          <a:p>
            <a:pPr indent="0" lvl="0" marL="0" rtl="0" algn="l">
              <a:spcBef>
                <a:spcPts val="0"/>
              </a:spcBef>
              <a:spcAft>
                <a:spcPts val="0"/>
              </a:spcAft>
              <a:buNone/>
            </a:pPr>
            <a:r>
              <a:rPr lang="en" sz="1600">
                <a:solidFill>
                  <a:schemeClr val="dk1"/>
                </a:solidFill>
                <a:latin typeface="Calibri"/>
                <a:ea typeface="Calibri"/>
                <a:cs typeface="Calibri"/>
                <a:sym typeface="Calibri"/>
              </a:rPr>
              <a:t>This is a picture of two creatures, mama tiger and her cub. </a:t>
            </a:r>
            <a:endParaRPr sz="1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600">
                <a:solidFill>
                  <a:schemeClr val="dk1"/>
                </a:solidFill>
                <a:latin typeface="Calibri"/>
                <a:ea typeface="Calibri"/>
                <a:cs typeface="Calibri"/>
                <a:sym typeface="Calibri"/>
              </a:rPr>
              <a:t>How many syllables are in the word </a:t>
            </a:r>
            <a:r>
              <a:rPr b="1" lang="en" sz="1600">
                <a:solidFill>
                  <a:schemeClr val="dk1"/>
                </a:solidFill>
                <a:latin typeface="Calibri"/>
                <a:ea typeface="Calibri"/>
                <a:cs typeface="Calibri"/>
                <a:sym typeface="Calibri"/>
              </a:rPr>
              <a:t>creatures</a:t>
            </a:r>
            <a:r>
              <a:rPr lang="en" sz="1600">
                <a:solidFill>
                  <a:schemeClr val="dk1"/>
                </a:solidFill>
                <a:latin typeface="Calibri"/>
                <a:ea typeface="Calibri"/>
                <a:cs typeface="Calibri"/>
                <a:sym typeface="Calibri"/>
              </a:rPr>
              <a:t>? Let’s find out by clapping. Ready? </a:t>
            </a:r>
            <a:endParaRPr sz="1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600">
                <a:solidFill>
                  <a:schemeClr val="dk1"/>
                </a:solidFill>
                <a:latin typeface="Calibri"/>
                <a:ea typeface="Calibri"/>
                <a:cs typeface="Calibri"/>
                <a:sym typeface="Calibri"/>
              </a:rPr>
              <a:t>“Crea-tures.” Two syllables, just like </a:t>
            </a:r>
            <a:r>
              <a:rPr b="1" lang="en" sz="1600">
                <a:solidFill>
                  <a:schemeClr val="dk1"/>
                </a:solidFill>
                <a:latin typeface="Calibri"/>
                <a:ea typeface="Calibri"/>
                <a:cs typeface="Calibri"/>
                <a:sym typeface="Calibri"/>
              </a:rPr>
              <a:t>creature</a:t>
            </a:r>
            <a:r>
              <a:rPr lang="en" sz="1600">
                <a:solidFill>
                  <a:schemeClr val="dk1"/>
                </a:solidFill>
                <a:latin typeface="Calibri"/>
                <a:ea typeface="Calibri"/>
                <a:cs typeface="Calibri"/>
                <a:sym typeface="Calibri"/>
              </a:rPr>
              <a:t>. Adding the </a:t>
            </a:r>
            <a:r>
              <a:rPr b="1" lang="en" sz="1600">
                <a:solidFill>
                  <a:schemeClr val="dk1"/>
                </a:solidFill>
                <a:latin typeface="Calibri"/>
                <a:ea typeface="Calibri"/>
                <a:cs typeface="Calibri"/>
                <a:sym typeface="Calibri"/>
              </a:rPr>
              <a:t>s</a:t>
            </a:r>
            <a:r>
              <a:rPr lang="en" sz="1600">
                <a:solidFill>
                  <a:schemeClr val="dk1"/>
                </a:solidFill>
                <a:latin typeface="Calibri"/>
                <a:ea typeface="Calibri"/>
                <a:cs typeface="Calibri"/>
                <a:sym typeface="Calibri"/>
              </a:rPr>
              <a:t> did not add a syllable.  </a:t>
            </a:r>
            <a:endParaRPr sz="1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600">
                <a:solidFill>
                  <a:schemeClr val="dk1"/>
                </a:solidFill>
                <a:latin typeface="Calibri"/>
                <a:ea typeface="Calibri"/>
                <a:cs typeface="Calibri"/>
                <a:sym typeface="Calibri"/>
              </a:rPr>
              <a:t>Now, let’s say </a:t>
            </a:r>
            <a:r>
              <a:rPr b="1" lang="en" sz="1600">
                <a:solidFill>
                  <a:schemeClr val="dk1"/>
                </a:solidFill>
                <a:latin typeface="Calibri"/>
                <a:ea typeface="Calibri"/>
                <a:cs typeface="Calibri"/>
                <a:sym typeface="Calibri"/>
              </a:rPr>
              <a:t>creatures</a:t>
            </a:r>
            <a:r>
              <a:rPr lang="en" sz="1600">
                <a:solidFill>
                  <a:schemeClr val="dk1"/>
                </a:solidFill>
                <a:latin typeface="Calibri"/>
                <a:ea typeface="Calibri"/>
                <a:cs typeface="Calibri"/>
                <a:sym typeface="Calibri"/>
              </a:rPr>
              <a:t> three times by clapping the syllables. Ready?</a:t>
            </a:r>
            <a:endParaRPr sz="1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600">
                <a:solidFill>
                  <a:schemeClr val="dk1"/>
                </a:solidFill>
                <a:latin typeface="Calibri"/>
                <a:ea typeface="Calibri"/>
                <a:cs typeface="Calibri"/>
                <a:sym typeface="Calibri"/>
              </a:rPr>
              <a:t>“Crea-tures, c</a:t>
            </a:r>
            <a:r>
              <a:rPr lang="en" sz="1600">
                <a:solidFill>
                  <a:schemeClr val="dk1"/>
                </a:solidFill>
                <a:latin typeface="Calibri"/>
                <a:ea typeface="Calibri"/>
                <a:cs typeface="Calibri"/>
                <a:sym typeface="Calibri"/>
              </a:rPr>
              <a:t>rea-tures, crea-tures.”</a:t>
            </a:r>
            <a:endParaRPr sz="1600">
              <a:solidFill>
                <a:schemeClr val="dk1"/>
              </a:solidFill>
              <a:latin typeface="Verdana"/>
              <a:ea typeface="Verdana"/>
              <a:cs typeface="Verdana"/>
              <a:sym typeface="Verdana"/>
            </a:endParaRPr>
          </a:p>
          <a:p>
            <a:pPr indent="0" lvl="0" marL="0" rtl="0" algn="l">
              <a:spcBef>
                <a:spcPts val="0"/>
              </a:spcBef>
              <a:spcAft>
                <a:spcPts val="0"/>
              </a:spcAft>
              <a:buClr>
                <a:schemeClr val="dk1"/>
              </a:buClr>
              <a:buSzPts val="1100"/>
              <a:buFont typeface="Arial"/>
              <a:buNone/>
            </a:pPr>
            <a:r>
              <a:t/>
            </a:r>
            <a:endParaRPr sz="1600">
              <a:solidFill>
                <a:schemeClr val="dk1"/>
              </a:solidFill>
              <a:latin typeface="Verdana"/>
              <a:ea typeface="Verdana"/>
              <a:cs typeface="Verdana"/>
              <a:sym typeface="Verdana"/>
            </a:endParaRPr>
          </a:p>
          <a:p>
            <a:pPr indent="0" lvl="0" marL="0" rtl="0" algn="l">
              <a:spcBef>
                <a:spcPts val="0"/>
              </a:spcBef>
              <a:spcAft>
                <a:spcPts val="0"/>
              </a:spcAft>
              <a:buClr>
                <a:schemeClr val="dk1"/>
              </a:buClr>
              <a:buSzPts val="1100"/>
              <a:buFont typeface="Arial"/>
              <a:buNone/>
            </a:pPr>
            <a:r>
              <a:rPr lang="en" sz="1600">
                <a:solidFill>
                  <a:schemeClr val="dk1"/>
                </a:solidFill>
                <a:latin typeface="Calibri"/>
                <a:ea typeface="Calibri"/>
                <a:cs typeface="Calibri"/>
                <a:sym typeface="Calibri"/>
              </a:rPr>
              <a:t>Can you think of a time when you saw a </a:t>
            </a:r>
            <a:r>
              <a:rPr b="1" lang="en" sz="1600">
                <a:solidFill>
                  <a:schemeClr val="dk1"/>
                </a:solidFill>
                <a:latin typeface="Calibri"/>
                <a:ea typeface="Calibri"/>
                <a:cs typeface="Calibri"/>
                <a:sym typeface="Calibri"/>
              </a:rPr>
              <a:t>creature</a:t>
            </a:r>
            <a:r>
              <a:rPr lang="en" sz="1600">
                <a:solidFill>
                  <a:schemeClr val="dk1"/>
                </a:solidFill>
                <a:latin typeface="Calibri"/>
                <a:ea typeface="Calibri"/>
                <a:cs typeface="Calibri"/>
                <a:sym typeface="Calibri"/>
              </a:rPr>
              <a:t>?</a:t>
            </a:r>
            <a:endParaRPr sz="1600">
              <a:solidFill>
                <a:schemeClr val="dk1"/>
              </a:solidFill>
              <a:latin typeface="Calibri"/>
              <a:ea typeface="Calibri"/>
              <a:cs typeface="Calibri"/>
              <a:sym typeface="Calibri"/>
            </a:endParaRPr>
          </a:p>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465c99896c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465c99896c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1600">
                <a:solidFill>
                  <a:schemeClr val="dk1"/>
                </a:solidFill>
                <a:latin typeface="Calibri"/>
                <a:ea typeface="Calibri"/>
                <a:cs typeface="Calibri"/>
                <a:sym typeface="Calibri"/>
              </a:rPr>
              <a:t>A word in the story is </a:t>
            </a:r>
            <a:r>
              <a:rPr b="1" lang="en" sz="1600">
                <a:solidFill>
                  <a:schemeClr val="dk1"/>
                </a:solidFill>
                <a:latin typeface="Calibri"/>
                <a:ea typeface="Calibri"/>
                <a:cs typeface="Calibri"/>
                <a:sym typeface="Calibri"/>
              </a:rPr>
              <a:t>hibernate</a:t>
            </a:r>
            <a:r>
              <a:rPr lang="en" sz="1600">
                <a:solidFill>
                  <a:schemeClr val="dk1"/>
                </a:solidFill>
                <a:latin typeface="Calibri"/>
                <a:ea typeface="Calibri"/>
                <a:cs typeface="Calibri"/>
                <a:sym typeface="Calibri"/>
              </a:rPr>
              <a:t>. </a:t>
            </a:r>
            <a:endParaRPr sz="1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600">
                <a:solidFill>
                  <a:schemeClr val="dk1"/>
                </a:solidFill>
                <a:latin typeface="Calibri"/>
                <a:ea typeface="Calibri"/>
                <a:cs typeface="Calibri"/>
                <a:sym typeface="Calibri"/>
              </a:rPr>
              <a:t>In Spanish it is </a:t>
            </a:r>
            <a:r>
              <a:rPr b="1" lang="en" sz="1600">
                <a:highlight>
                  <a:srgbClr val="FFFFFF"/>
                </a:highlight>
                <a:latin typeface="Calibri"/>
                <a:ea typeface="Calibri"/>
                <a:cs typeface="Calibri"/>
                <a:sym typeface="Calibri"/>
              </a:rPr>
              <a:t>hibernar</a:t>
            </a:r>
            <a:r>
              <a:rPr lang="en" sz="1600">
                <a:highlight>
                  <a:srgbClr val="FFFFFF"/>
                </a:highlight>
                <a:latin typeface="Calibri"/>
                <a:ea typeface="Calibri"/>
                <a:cs typeface="Calibri"/>
                <a:sym typeface="Calibri"/>
              </a:rPr>
              <a:t> (</a:t>
            </a:r>
            <a:r>
              <a:rPr lang="en" sz="1600">
                <a:highlight>
                  <a:srgbClr val="FFFFFF"/>
                </a:highlight>
                <a:uFill>
                  <a:noFill/>
                </a:uFill>
                <a:latin typeface="Calibri"/>
                <a:ea typeface="Calibri"/>
                <a:cs typeface="Calibri"/>
                <a:sym typeface="Calibri"/>
                <a:hlinkClick r:id="rId2"/>
              </a:rPr>
              <a:t>ee-behr-nahr</a:t>
            </a:r>
            <a:r>
              <a:rPr lang="en" sz="1600">
                <a:highlight>
                  <a:srgbClr val="FFFFFF"/>
                </a:highlight>
                <a:latin typeface="Calibri"/>
                <a:ea typeface="Calibri"/>
                <a:cs typeface="Calibri"/>
                <a:sym typeface="Calibri"/>
              </a:rPr>
              <a:t>).</a:t>
            </a:r>
            <a:endParaRPr sz="16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600">
                <a:solidFill>
                  <a:schemeClr val="dk1"/>
                </a:solidFill>
                <a:latin typeface="Calibri"/>
                <a:ea typeface="Calibri"/>
                <a:cs typeface="Calibri"/>
                <a:sym typeface="Calibri"/>
              </a:rPr>
              <a:t>Hibernate</a:t>
            </a:r>
            <a:r>
              <a:rPr lang="en" sz="1600">
                <a:solidFill>
                  <a:schemeClr val="dk1"/>
                </a:solidFill>
                <a:latin typeface="Calibri"/>
                <a:ea typeface="Calibri"/>
                <a:cs typeface="Calibri"/>
                <a:sym typeface="Calibri"/>
              </a:rPr>
              <a:t> means to stay quiet or sleep through the winter to save energy.</a:t>
            </a:r>
            <a:endParaRPr sz="1600">
              <a:solidFill>
                <a:schemeClr val="dk1"/>
              </a:solidFill>
              <a:latin typeface="Calibri"/>
              <a:ea typeface="Calibri"/>
              <a:cs typeface="Calibri"/>
              <a:sym typeface="Calibri"/>
            </a:endParaRPr>
          </a:p>
          <a:p>
            <a:pPr indent="0" lvl="0" marL="0" rtl="0" algn="ctr">
              <a:spcBef>
                <a:spcPts val="0"/>
              </a:spcBef>
              <a:spcAft>
                <a:spcPts val="0"/>
              </a:spcAft>
              <a:buClr>
                <a:schemeClr val="dk1"/>
              </a:buClr>
              <a:buSzPts val="1100"/>
              <a:buFont typeface="Arial"/>
              <a:buNone/>
            </a:pPr>
            <a:r>
              <a:t/>
            </a:r>
            <a:endParaRPr sz="1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600">
                <a:solidFill>
                  <a:schemeClr val="dk1"/>
                </a:solidFill>
                <a:latin typeface="Calibri"/>
                <a:ea typeface="Calibri"/>
                <a:cs typeface="Calibri"/>
                <a:sym typeface="Calibri"/>
              </a:rPr>
              <a:t>Let’s say the word </a:t>
            </a:r>
            <a:r>
              <a:rPr b="1" lang="en" sz="1600">
                <a:solidFill>
                  <a:schemeClr val="dk1"/>
                </a:solidFill>
                <a:latin typeface="Calibri"/>
                <a:ea typeface="Calibri"/>
                <a:cs typeface="Calibri"/>
                <a:sym typeface="Calibri"/>
              </a:rPr>
              <a:t>hibernate</a:t>
            </a:r>
            <a:r>
              <a:rPr lang="en" sz="1600">
                <a:solidFill>
                  <a:schemeClr val="dk1"/>
                </a:solidFill>
                <a:latin typeface="Calibri"/>
                <a:ea typeface="Calibri"/>
                <a:cs typeface="Calibri"/>
                <a:sym typeface="Calibri"/>
              </a:rPr>
              <a:t> together. Ready? ”Hibernate.” </a:t>
            </a:r>
            <a:endParaRPr sz="1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600">
                <a:solidFill>
                  <a:schemeClr val="dk1"/>
                </a:solidFill>
                <a:latin typeface="Calibri"/>
                <a:ea typeface="Calibri"/>
                <a:cs typeface="Calibri"/>
                <a:sym typeface="Calibri"/>
              </a:rPr>
              <a:t>When you say </a:t>
            </a:r>
            <a:r>
              <a:rPr b="1" lang="en" sz="1600">
                <a:solidFill>
                  <a:schemeClr val="dk1"/>
                </a:solidFill>
                <a:latin typeface="Calibri"/>
                <a:ea typeface="Calibri"/>
                <a:cs typeface="Calibri"/>
                <a:sym typeface="Calibri"/>
              </a:rPr>
              <a:t>hibernate</a:t>
            </a:r>
            <a:r>
              <a:rPr lang="en" sz="1600">
                <a:solidFill>
                  <a:schemeClr val="dk1"/>
                </a:solidFill>
                <a:latin typeface="Calibri"/>
                <a:ea typeface="Calibri"/>
                <a:cs typeface="Calibri"/>
                <a:sym typeface="Calibri"/>
              </a:rPr>
              <a:t>, I hear the /h/ sound at the beginning of the word. </a:t>
            </a:r>
            <a:endParaRPr sz="1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600">
                <a:solidFill>
                  <a:schemeClr val="dk1"/>
                </a:solidFill>
                <a:latin typeface="Calibri"/>
                <a:ea typeface="Calibri"/>
                <a:cs typeface="Calibri"/>
                <a:sym typeface="Calibri"/>
              </a:rPr>
              <a:t>Look, </a:t>
            </a:r>
            <a:r>
              <a:rPr b="1" lang="en" sz="1600">
                <a:solidFill>
                  <a:schemeClr val="dk1"/>
                </a:solidFill>
                <a:latin typeface="Calibri"/>
                <a:ea typeface="Calibri"/>
                <a:cs typeface="Calibri"/>
                <a:sym typeface="Calibri"/>
              </a:rPr>
              <a:t>hibernate</a:t>
            </a:r>
            <a:r>
              <a:rPr lang="en" sz="1600">
                <a:solidFill>
                  <a:schemeClr val="dk1"/>
                </a:solidFill>
                <a:latin typeface="Calibri"/>
                <a:ea typeface="Calibri"/>
                <a:cs typeface="Calibri"/>
                <a:sym typeface="Calibri"/>
              </a:rPr>
              <a:t> begins with the letter </a:t>
            </a:r>
            <a:r>
              <a:rPr b="1" lang="en" sz="1600">
                <a:solidFill>
                  <a:schemeClr val="dk1"/>
                </a:solidFill>
                <a:latin typeface="Calibri"/>
                <a:ea typeface="Calibri"/>
                <a:cs typeface="Calibri"/>
                <a:sym typeface="Calibri"/>
              </a:rPr>
              <a:t>h</a:t>
            </a:r>
            <a:r>
              <a:rPr lang="en" sz="1600">
                <a:solidFill>
                  <a:schemeClr val="dk1"/>
                </a:solidFill>
                <a:latin typeface="Calibri"/>
                <a:ea typeface="Calibri"/>
                <a:cs typeface="Calibri"/>
                <a:sym typeface="Calibri"/>
              </a:rPr>
              <a:t>.</a:t>
            </a:r>
            <a:endParaRPr sz="1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600">
                <a:solidFill>
                  <a:schemeClr val="dk1"/>
                </a:solidFill>
                <a:latin typeface="Calibri"/>
                <a:ea typeface="Calibri"/>
                <a:cs typeface="Calibri"/>
                <a:sym typeface="Calibri"/>
              </a:rPr>
              <a:t>Here is a picture that shows </a:t>
            </a:r>
            <a:r>
              <a:rPr b="1" lang="en" sz="1600">
                <a:solidFill>
                  <a:schemeClr val="dk1"/>
                </a:solidFill>
                <a:latin typeface="Calibri"/>
                <a:ea typeface="Calibri"/>
                <a:cs typeface="Calibri"/>
                <a:sym typeface="Calibri"/>
              </a:rPr>
              <a:t>hibernate</a:t>
            </a:r>
            <a:r>
              <a:rPr lang="en" sz="1600">
                <a:solidFill>
                  <a:schemeClr val="dk1"/>
                </a:solidFill>
                <a:latin typeface="Calibri"/>
                <a:ea typeface="Calibri"/>
                <a:cs typeface="Calibri"/>
                <a:sym typeface="Calibri"/>
              </a:rPr>
              <a:t>. This bear will sleep through the winter in its den to save energy. It is hibernating. (While sleeping, the bear saves energy so that when spring comes it can go out and search for food.) </a:t>
            </a:r>
            <a:endParaRPr sz="1600">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465c99896c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465c99896c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1600">
                <a:solidFill>
                  <a:schemeClr val="dk1"/>
                </a:solidFill>
                <a:latin typeface="Calibri"/>
                <a:ea typeface="Calibri"/>
                <a:cs typeface="Calibri"/>
                <a:sym typeface="Calibri"/>
              </a:rPr>
              <a:t>Here is another picture of </a:t>
            </a:r>
            <a:r>
              <a:rPr b="1" lang="en" sz="1600">
                <a:solidFill>
                  <a:schemeClr val="dk1"/>
                </a:solidFill>
                <a:latin typeface="Calibri"/>
                <a:ea typeface="Calibri"/>
                <a:cs typeface="Calibri"/>
                <a:sym typeface="Calibri"/>
              </a:rPr>
              <a:t>hibernate</a:t>
            </a:r>
            <a:r>
              <a:rPr lang="en" sz="1600">
                <a:solidFill>
                  <a:schemeClr val="dk1"/>
                </a:solidFill>
                <a:latin typeface="Calibri"/>
                <a:ea typeface="Calibri"/>
                <a:cs typeface="Calibri"/>
                <a:sym typeface="Calibri"/>
              </a:rPr>
              <a:t>. </a:t>
            </a:r>
            <a:endParaRPr sz="1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600">
                <a:solidFill>
                  <a:schemeClr val="dk1"/>
                </a:solidFill>
                <a:latin typeface="Calibri"/>
                <a:ea typeface="Calibri"/>
                <a:cs typeface="Calibri"/>
                <a:sym typeface="Calibri"/>
              </a:rPr>
              <a:t>How does this picture of a skunk show the meaning of </a:t>
            </a:r>
            <a:r>
              <a:rPr b="1" lang="en" sz="1600">
                <a:solidFill>
                  <a:schemeClr val="dk1"/>
                </a:solidFill>
                <a:latin typeface="Calibri"/>
                <a:ea typeface="Calibri"/>
                <a:cs typeface="Calibri"/>
                <a:sym typeface="Calibri"/>
              </a:rPr>
              <a:t>hibernate</a:t>
            </a:r>
            <a:r>
              <a:rPr lang="en" sz="1600">
                <a:solidFill>
                  <a:schemeClr val="dk1"/>
                </a:solidFill>
                <a:latin typeface="Calibri"/>
                <a:ea typeface="Calibri"/>
                <a:cs typeface="Calibri"/>
                <a:sym typeface="Calibri"/>
              </a:rPr>
              <a:t>? Turn and talk to your partner.</a:t>
            </a:r>
            <a:endParaRPr sz="1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600">
                <a:solidFill>
                  <a:schemeClr val="dk1"/>
                </a:solidFill>
                <a:latin typeface="Calibri"/>
                <a:ea typeface="Calibri"/>
                <a:cs typeface="Calibri"/>
                <a:sym typeface="Calibri"/>
              </a:rPr>
              <a:t>The skunk is hibernating in between the rocks. It will stay quiet and in a light sleep until the weather gets warmer. </a:t>
            </a:r>
            <a:endParaRPr sz="1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600">
                <a:solidFill>
                  <a:schemeClr val="dk1"/>
                </a:solidFill>
                <a:latin typeface="Calibri"/>
                <a:ea typeface="Calibri"/>
                <a:cs typeface="Calibri"/>
                <a:sym typeface="Calibri"/>
              </a:rPr>
              <a:t>How many syllables are in the word hibernate? Let’s find out by clapping. Ready? </a:t>
            </a:r>
            <a:endParaRPr sz="1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600">
                <a:solidFill>
                  <a:schemeClr val="dk1"/>
                </a:solidFill>
                <a:latin typeface="Calibri"/>
                <a:ea typeface="Calibri"/>
                <a:cs typeface="Calibri"/>
                <a:sym typeface="Calibri"/>
              </a:rPr>
              <a:t>“Hi-ber-nate.” Three syllables.  </a:t>
            </a:r>
            <a:endParaRPr sz="1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600">
                <a:solidFill>
                  <a:schemeClr val="dk1"/>
                </a:solidFill>
                <a:latin typeface="Calibri"/>
                <a:ea typeface="Calibri"/>
                <a:cs typeface="Calibri"/>
                <a:sym typeface="Calibri"/>
              </a:rPr>
              <a:t>Now, let’s say </a:t>
            </a:r>
            <a:r>
              <a:rPr b="1" lang="en" sz="1600">
                <a:solidFill>
                  <a:schemeClr val="dk1"/>
                </a:solidFill>
                <a:latin typeface="Calibri"/>
                <a:ea typeface="Calibri"/>
                <a:cs typeface="Calibri"/>
                <a:sym typeface="Calibri"/>
              </a:rPr>
              <a:t>hibernate</a:t>
            </a:r>
            <a:r>
              <a:rPr lang="en" sz="1600">
                <a:solidFill>
                  <a:schemeClr val="dk1"/>
                </a:solidFill>
                <a:latin typeface="Calibri"/>
                <a:ea typeface="Calibri"/>
                <a:cs typeface="Calibri"/>
                <a:sym typeface="Calibri"/>
              </a:rPr>
              <a:t> three times by clapping the syllables. Ready?  </a:t>
            </a:r>
            <a:endParaRPr sz="1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600">
                <a:solidFill>
                  <a:schemeClr val="dk1"/>
                </a:solidFill>
                <a:latin typeface="Calibri"/>
                <a:ea typeface="Calibri"/>
                <a:cs typeface="Calibri"/>
                <a:sym typeface="Calibri"/>
              </a:rPr>
              <a:t>“Hi-ber-nate, hi-ber-nate, hi-ber-nate.”</a:t>
            </a:r>
            <a:endParaRPr sz="1600">
              <a:solidFill>
                <a:schemeClr val="dk1"/>
              </a:solidFill>
              <a:latin typeface="Calibri"/>
              <a:ea typeface="Calibri"/>
              <a:cs typeface="Calibri"/>
              <a:sym typeface="Calibri"/>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465c99896c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465c99896c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1600">
                <a:solidFill>
                  <a:schemeClr val="dk1"/>
                </a:solidFill>
                <a:latin typeface="Calibri"/>
                <a:ea typeface="Calibri"/>
                <a:cs typeface="Calibri"/>
                <a:sym typeface="Calibri"/>
              </a:rPr>
              <a:t>A word in the story is </a:t>
            </a:r>
            <a:r>
              <a:rPr b="1" lang="en" sz="1600">
                <a:solidFill>
                  <a:schemeClr val="dk1"/>
                </a:solidFill>
                <a:latin typeface="Calibri"/>
                <a:ea typeface="Calibri"/>
                <a:cs typeface="Calibri"/>
                <a:sym typeface="Calibri"/>
              </a:rPr>
              <a:t>carefully</a:t>
            </a:r>
            <a:r>
              <a:rPr lang="en" sz="1600">
                <a:solidFill>
                  <a:schemeClr val="dk1"/>
                </a:solidFill>
                <a:latin typeface="Calibri"/>
                <a:ea typeface="Calibri"/>
                <a:cs typeface="Calibri"/>
                <a:sym typeface="Calibri"/>
              </a:rPr>
              <a:t>. </a:t>
            </a:r>
            <a:endParaRPr sz="1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600">
                <a:solidFill>
                  <a:schemeClr val="dk1"/>
                </a:solidFill>
                <a:latin typeface="Calibri"/>
                <a:ea typeface="Calibri"/>
                <a:cs typeface="Calibri"/>
                <a:sym typeface="Calibri"/>
              </a:rPr>
              <a:t>In Spanish it is </a:t>
            </a:r>
            <a:r>
              <a:rPr b="1" lang="en" sz="1600">
                <a:highlight>
                  <a:srgbClr val="FFFFFF"/>
                </a:highlight>
                <a:latin typeface="Calibri"/>
                <a:ea typeface="Calibri"/>
                <a:cs typeface="Calibri"/>
                <a:sym typeface="Calibri"/>
              </a:rPr>
              <a:t>con cuidado </a:t>
            </a:r>
            <a:r>
              <a:rPr lang="en" sz="1600">
                <a:highlight>
                  <a:srgbClr val="FFFFFF"/>
                </a:highlight>
                <a:latin typeface="Calibri"/>
                <a:ea typeface="Calibri"/>
                <a:cs typeface="Calibri"/>
                <a:sym typeface="Calibri"/>
              </a:rPr>
              <a:t>(</a:t>
            </a:r>
            <a:r>
              <a:rPr lang="en" sz="1600">
                <a:highlight>
                  <a:srgbClr val="FFFFFF"/>
                </a:highlight>
                <a:uFill>
                  <a:noFill/>
                </a:uFill>
                <a:latin typeface="Calibri"/>
                <a:ea typeface="Calibri"/>
                <a:cs typeface="Calibri"/>
                <a:sym typeface="Calibri"/>
                <a:hlinkClick r:id="rId2"/>
              </a:rPr>
              <a:t>kohn kwee-dah-doh</a:t>
            </a:r>
            <a:r>
              <a:rPr lang="en" sz="1600">
                <a:highlight>
                  <a:srgbClr val="FFFFFF"/>
                </a:highlight>
                <a:latin typeface="Calibri"/>
                <a:ea typeface="Calibri"/>
                <a:cs typeface="Calibri"/>
                <a:sym typeface="Calibri"/>
              </a:rPr>
              <a:t>).</a:t>
            </a:r>
            <a:endParaRPr sz="16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600">
                <a:solidFill>
                  <a:schemeClr val="dk1"/>
                </a:solidFill>
                <a:latin typeface="Calibri"/>
                <a:ea typeface="Calibri"/>
                <a:cs typeface="Calibri"/>
                <a:sym typeface="Calibri"/>
              </a:rPr>
              <a:t> </a:t>
            </a:r>
            <a:endParaRPr sz="1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600">
                <a:solidFill>
                  <a:schemeClr val="dk1"/>
                </a:solidFill>
                <a:latin typeface="Calibri"/>
                <a:ea typeface="Calibri"/>
                <a:cs typeface="Calibri"/>
                <a:sym typeface="Calibri"/>
              </a:rPr>
              <a:t>Carefully</a:t>
            </a:r>
            <a:r>
              <a:rPr lang="en" sz="1600">
                <a:solidFill>
                  <a:schemeClr val="dk1"/>
                </a:solidFill>
                <a:latin typeface="Calibri"/>
                <a:ea typeface="Calibri"/>
                <a:cs typeface="Calibri"/>
                <a:sym typeface="Calibri"/>
              </a:rPr>
              <a:t> means to do something while paying close attention not to harm anything or anybody.</a:t>
            </a:r>
            <a:endParaRPr sz="1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600">
                <a:solidFill>
                  <a:schemeClr val="dk1"/>
                </a:solidFill>
                <a:latin typeface="Calibri"/>
                <a:ea typeface="Calibri"/>
                <a:cs typeface="Calibri"/>
                <a:sym typeface="Calibri"/>
              </a:rPr>
              <a:t>Let’s say the word </a:t>
            </a:r>
            <a:r>
              <a:rPr b="1" lang="en" sz="1600">
                <a:solidFill>
                  <a:schemeClr val="dk1"/>
                </a:solidFill>
                <a:latin typeface="Calibri"/>
                <a:ea typeface="Calibri"/>
                <a:cs typeface="Calibri"/>
                <a:sym typeface="Calibri"/>
              </a:rPr>
              <a:t>carefully</a:t>
            </a:r>
            <a:r>
              <a:rPr lang="en" sz="1600">
                <a:solidFill>
                  <a:schemeClr val="dk1"/>
                </a:solidFill>
                <a:latin typeface="Calibri"/>
                <a:ea typeface="Calibri"/>
                <a:cs typeface="Calibri"/>
                <a:sym typeface="Calibri"/>
              </a:rPr>
              <a:t> together. Ready? ”Carefully.”  </a:t>
            </a:r>
            <a:endParaRPr sz="1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600">
                <a:solidFill>
                  <a:schemeClr val="dk1"/>
                </a:solidFill>
                <a:latin typeface="Calibri"/>
                <a:ea typeface="Calibri"/>
                <a:cs typeface="Calibri"/>
                <a:sym typeface="Calibri"/>
              </a:rPr>
              <a:t>When you say </a:t>
            </a:r>
            <a:r>
              <a:rPr b="1" lang="en" sz="1600">
                <a:solidFill>
                  <a:schemeClr val="dk1"/>
                </a:solidFill>
                <a:latin typeface="Calibri"/>
                <a:ea typeface="Calibri"/>
                <a:cs typeface="Calibri"/>
                <a:sym typeface="Calibri"/>
              </a:rPr>
              <a:t>carefully</a:t>
            </a:r>
            <a:r>
              <a:rPr lang="en" sz="1600">
                <a:solidFill>
                  <a:schemeClr val="dk1"/>
                </a:solidFill>
                <a:latin typeface="Calibri"/>
                <a:ea typeface="Calibri"/>
                <a:cs typeface="Calibri"/>
                <a:sym typeface="Calibri"/>
              </a:rPr>
              <a:t>, I hear the /c/ sound at the beginning of the word.  </a:t>
            </a:r>
            <a:endParaRPr sz="1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600">
                <a:solidFill>
                  <a:schemeClr val="dk1"/>
                </a:solidFill>
                <a:latin typeface="Calibri"/>
                <a:ea typeface="Calibri"/>
                <a:cs typeface="Calibri"/>
                <a:sym typeface="Calibri"/>
              </a:rPr>
              <a:t>Look, </a:t>
            </a:r>
            <a:r>
              <a:rPr b="1" lang="en" sz="1600">
                <a:solidFill>
                  <a:schemeClr val="dk1"/>
                </a:solidFill>
                <a:latin typeface="Calibri"/>
                <a:ea typeface="Calibri"/>
                <a:cs typeface="Calibri"/>
                <a:sym typeface="Calibri"/>
              </a:rPr>
              <a:t>carefully</a:t>
            </a:r>
            <a:r>
              <a:rPr lang="en" sz="1600">
                <a:solidFill>
                  <a:schemeClr val="dk1"/>
                </a:solidFill>
                <a:latin typeface="Calibri"/>
                <a:ea typeface="Calibri"/>
                <a:cs typeface="Calibri"/>
                <a:sym typeface="Calibri"/>
              </a:rPr>
              <a:t> begins with the letter </a:t>
            </a:r>
            <a:r>
              <a:rPr b="1" lang="en" sz="1600">
                <a:solidFill>
                  <a:schemeClr val="dk1"/>
                </a:solidFill>
                <a:latin typeface="Calibri"/>
                <a:ea typeface="Calibri"/>
                <a:cs typeface="Calibri"/>
                <a:sym typeface="Calibri"/>
              </a:rPr>
              <a:t>c</a:t>
            </a:r>
            <a:r>
              <a:rPr lang="en" sz="1600">
                <a:solidFill>
                  <a:schemeClr val="dk1"/>
                </a:solidFill>
                <a:latin typeface="Calibri"/>
                <a:ea typeface="Calibri"/>
                <a:cs typeface="Calibri"/>
                <a:sym typeface="Calibri"/>
              </a:rPr>
              <a:t>.</a:t>
            </a:r>
            <a:endParaRPr sz="1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600">
                <a:solidFill>
                  <a:schemeClr val="dk1"/>
                </a:solidFill>
                <a:latin typeface="Calibri"/>
                <a:ea typeface="Calibri"/>
                <a:cs typeface="Calibri"/>
                <a:sym typeface="Calibri"/>
              </a:rPr>
              <a:t>  </a:t>
            </a:r>
            <a:endParaRPr sz="1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600">
                <a:solidFill>
                  <a:schemeClr val="dk1"/>
                </a:solidFill>
                <a:latin typeface="Calibri"/>
                <a:ea typeface="Calibri"/>
                <a:cs typeface="Calibri"/>
                <a:sym typeface="Calibri"/>
              </a:rPr>
              <a:t>Here is a picture that shows </a:t>
            </a:r>
            <a:r>
              <a:rPr b="1" lang="en" sz="1600">
                <a:solidFill>
                  <a:schemeClr val="dk1"/>
                </a:solidFill>
                <a:latin typeface="Calibri"/>
                <a:ea typeface="Calibri"/>
                <a:cs typeface="Calibri"/>
                <a:sym typeface="Calibri"/>
              </a:rPr>
              <a:t>carefully</a:t>
            </a:r>
            <a:r>
              <a:rPr lang="en" sz="1600">
                <a:solidFill>
                  <a:schemeClr val="dk1"/>
                </a:solidFill>
                <a:latin typeface="Calibri"/>
                <a:ea typeface="Calibri"/>
                <a:cs typeface="Calibri"/>
                <a:sym typeface="Calibri"/>
              </a:rPr>
              <a:t>. This person is carefully holding the eggs. They are paying close attention so they won’t break the eggs.</a:t>
            </a:r>
            <a:r>
              <a:rPr lang="en" sz="1600">
                <a:solidFill>
                  <a:schemeClr val="dk1"/>
                </a:solidFill>
                <a:latin typeface="Verdana"/>
                <a:ea typeface="Verdana"/>
                <a:cs typeface="Verdana"/>
                <a:sym typeface="Verdana"/>
              </a:rPr>
              <a:t>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465c99896c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465c99896c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1600">
                <a:solidFill>
                  <a:schemeClr val="dk1"/>
                </a:solidFill>
                <a:latin typeface="Calibri"/>
                <a:ea typeface="Calibri"/>
                <a:cs typeface="Calibri"/>
                <a:sym typeface="Calibri"/>
              </a:rPr>
              <a:t>Here is another picture of </a:t>
            </a:r>
            <a:r>
              <a:rPr b="1" lang="en" sz="1600">
                <a:solidFill>
                  <a:schemeClr val="dk1"/>
                </a:solidFill>
                <a:latin typeface="Calibri"/>
                <a:ea typeface="Calibri"/>
                <a:cs typeface="Calibri"/>
                <a:sym typeface="Calibri"/>
              </a:rPr>
              <a:t>carefully</a:t>
            </a:r>
            <a:r>
              <a:rPr lang="en" sz="1600">
                <a:solidFill>
                  <a:schemeClr val="dk1"/>
                </a:solidFill>
                <a:latin typeface="Calibri"/>
                <a:ea typeface="Calibri"/>
                <a:cs typeface="Calibri"/>
                <a:sym typeface="Calibri"/>
              </a:rPr>
              <a:t>. </a:t>
            </a:r>
            <a:endParaRPr sz="1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600">
                <a:solidFill>
                  <a:schemeClr val="dk1"/>
                </a:solidFill>
                <a:latin typeface="Calibri"/>
                <a:ea typeface="Calibri"/>
                <a:cs typeface="Calibri"/>
                <a:sym typeface="Calibri"/>
              </a:rPr>
              <a:t>How does this picture show the meaning of </a:t>
            </a:r>
            <a:r>
              <a:rPr b="1" lang="en" sz="1600">
                <a:solidFill>
                  <a:schemeClr val="dk1"/>
                </a:solidFill>
                <a:latin typeface="Calibri"/>
                <a:ea typeface="Calibri"/>
                <a:cs typeface="Calibri"/>
                <a:sym typeface="Calibri"/>
              </a:rPr>
              <a:t>carefully</a:t>
            </a:r>
            <a:r>
              <a:rPr lang="en" sz="1600">
                <a:solidFill>
                  <a:schemeClr val="dk1"/>
                </a:solidFill>
                <a:latin typeface="Calibri"/>
                <a:ea typeface="Calibri"/>
                <a:cs typeface="Calibri"/>
                <a:sym typeface="Calibri"/>
              </a:rPr>
              <a:t>? Turn and Talk to your partner.  </a:t>
            </a:r>
            <a:endParaRPr sz="1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600">
                <a:solidFill>
                  <a:schemeClr val="dk1"/>
                </a:solidFill>
                <a:latin typeface="Calibri"/>
                <a:ea typeface="Calibri"/>
                <a:cs typeface="Calibri"/>
                <a:sym typeface="Calibri"/>
              </a:rPr>
              <a:t>  </a:t>
            </a:r>
            <a:endParaRPr sz="1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600">
                <a:solidFill>
                  <a:schemeClr val="dk1"/>
                </a:solidFill>
                <a:latin typeface="Calibri"/>
                <a:ea typeface="Calibri"/>
                <a:cs typeface="Calibri"/>
                <a:sym typeface="Calibri"/>
              </a:rPr>
              <a:t>This person is carefully holding the baby. He is paying close attention to keep the baby safe. </a:t>
            </a:r>
            <a:endParaRPr sz="1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600">
                <a:solidFill>
                  <a:schemeClr val="dk1"/>
                </a:solidFill>
                <a:latin typeface="Calibri"/>
                <a:ea typeface="Calibri"/>
                <a:cs typeface="Calibri"/>
                <a:sym typeface="Calibri"/>
              </a:rPr>
              <a:t>How many syllables are in the word </a:t>
            </a:r>
            <a:r>
              <a:rPr b="1" lang="en" sz="1600">
                <a:solidFill>
                  <a:schemeClr val="dk1"/>
                </a:solidFill>
                <a:latin typeface="Calibri"/>
                <a:ea typeface="Calibri"/>
                <a:cs typeface="Calibri"/>
                <a:sym typeface="Calibri"/>
              </a:rPr>
              <a:t>carefully</a:t>
            </a:r>
            <a:r>
              <a:rPr lang="en" sz="1600">
                <a:solidFill>
                  <a:schemeClr val="dk1"/>
                </a:solidFill>
                <a:latin typeface="Calibri"/>
                <a:ea typeface="Calibri"/>
                <a:cs typeface="Calibri"/>
                <a:sym typeface="Calibri"/>
              </a:rPr>
              <a:t>? Let’s find out by clapping. Ready? </a:t>
            </a:r>
            <a:endParaRPr sz="1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600">
                <a:solidFill>
                  <a:schemeClr val="dk1"/>
                </a:solidFill>
                <a:latin typeface="Calibri"/>
                <a:ea typeface="Calibri"/>
                <a:cs typeface="Calibri"/>
                <a:sym typeface="Calibri"/>
              </a:rPr>
              <a:t>“Care-ful-ly.” Three syllables.  </a:t>
            </a:r>
            <a:endParaRPr sz="1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600">
                <a:solidFill>
                  <a:schemeClr val="dk1"/>
                </a:solidFill>
                <a:latin typeface="Calibri"/>
                <a:ea typeface="Calibri"/>
                <a:cs typeface="Calibri"/>
                <a:sym typeface="Calibri"/>
              </a:rPr>
              <a:t>Now, let’s say </a:t>
            </a:r>
            <a:r>
              <a:rPr b="1" lang="en" sz="1600">
                <a:solidFill>
                  <a:schemeClr val="dk1"/>
                </a:solidFill>
                <a:latin typeface="Calibri"/>
                <a:ea typeface="Calibri"/>
                <a:cs typeface="Calibri"/>
                <a:sym typeface="Calibri"/>
              </a:rPr>
              <a:t>carefully</a:t>
            </a:r>
            <a:r>
              <a:rPr lang="en" sz="1600">
                <a:solidFill>
                  <a:schemeClr val="dk1"/>
                </a:solidFill>
                <a:latin typeface="Calibri"/>
                <a:ea typeface="Calibri"/>
                <a:cs typeface="Calibri"/>
                <a:sym typeface="Calibri"/>
              </a:rPr>
              <a:t> three times while clapping the syllables. Ready? </a:t>
            </a:r>
            <a:endParaRPr sz="1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600">
                <a:solidFill>
                  <a:schemeClr val="dk1"/>
                </a:solidFill>
                <a:latin typeface="Calibri"/>
                <a:ea typeface="Calibri"/>
                <a:cs typeface="Calibri"/>
                <a:sym typeface="Calibri"/>
              </a:rPr>
              <a:t>“Care-ful-ly, care-ful-ly, care-ful-ly.”</a:t>
            </a:r>
            <a:endParaRPr sz="1600">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5.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7.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4.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6.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1401902" y="0"/>
            <a:ext cx="6340233" cy="51435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4"/>
          <p:cNvSpPr txBox="1"/>
          <p:nvPr>
            <p:ph type="title"/>
          </p:nvPr>
        </p:nvSpPr>
        <p:spPr>
          <a:xfrm>
            <a:off x="124325" y="0"/>
            <a:ext cx="8520600" cy="789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sz="4400">
                <a:latin typeface="Century Gothic"/>
                <a:ea typeface="Century Gothic"/>
                <a:cs typeface="Century Gothic"/>
                <a:sym typeface="Century Gothic"/>
              </a:rPr>
              <a:t>creature</a:t>
            </a:r>
            <a:endParaRPr b="1" sz="4400">
              <a:latin typeface="Century Gothic"/>
              <a:ea typeface="Century Gothic"/>
              <a:cs typeface="Century Gothic"/>
              <a:sym typeface="Century Gothic"/>
            </a:endParaRPr>
          </a:p>
        </p:txBody>
      </p:sp>
      <p:pic>
        <p:nvPicPr>
          <p:cNvPr id="60" name="Google Shape;60;p14"/>
          <p:cNvPicPr preferRelativeResize="0"/>
          <p:nvPr/>
        </p:nvPicPr>
        <p:blipFill>
          <a:blip r:embed="rId3">
            <a:alphaModFix/>
          </a:blip>
          <a:stretch>
            <a:fillRect/>
          </a:stretch>
        </p:blipFill>
        <p:spPr>
          <a:xfrm>
            <a:off x="1763462" y="929875"/>
            <a:ext cx="5242325" cy="3481250"/>
          </a:xfrm>
          <a:prstGeom prst="rect">
            <a:avLst/>
          </a:prstGeom>
          <a:noFill/>
          <a:ln>
            <a:noFill/>
          </a:ln>
        </p:spPr>
      </p:pic>
      <p:sp>
        <p:nvSpPr>
          <p:cNvPr id="61" name="Google Shape;61;p14"/>
          <p:cNvSpPr txBox="1"/>
          <p:nvPr/>
        </p:nvSpPr>
        <p:spPr>
          <a:xfrm>
            <a:off x="124325" y="4707175"/>
            <a:ext cx="7624200" cy="328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t>https://www.leisurepro.com/blog/explore-the-blue/10-marine-creatures-named-animals/</a:t>
            </a:r>
            <a:endParaRPr sz="8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0"/>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4400">
                <a:latin typeface="Century Gothic"/>
                <a:ea typeface="Century Gothic"/>
                <a:cs typeface="Century Gothic"/>
                <a:sym typeface="Century Gothic"/>
              </a:rPr>
              <a:t>c</a:t>
            </a:r>
            <a:r>
              <a:rPr b="1" lang="en" sz="4400">
                <a:latin typeface="Century Gothic"/>
                <a:ea typeface="Century Gothic"/>
                <a:cs typeface="Century Gothic"/>
                <a:sym typeface="Century Gothic"/>
              </a:rPr>
              <a:t>reatures</a:t>
            </a:r>
            <a:endParaRPr b="1" sz="4400">
              <a:latin typeface="Century Gothic"/>
              <a:ea typeface="Century Gothic"/>
              <a:cs typeface="Century Gothic"/>
              <a:sym typeface="Century Gothic"/>
            </a:endParaRPr>
          </a:p>
        </p:txBody>
      </p:sp>
      <p:pic>
        <p:nvPicPr>
          <p:cNvPr id="67" name="Google Shape;67;p15"/>
          <p:cNvPicPr preferRelativeResize="0"/>
          <p:nvPr/>
        </p:nvPicPr>
        <p:blipFill>
          <a:blip r:embed="rId3">
            <a:alphaModFix/>
          </a:blip>
          <a:stretch>
            <a:fillRect/>
          </a:stretch>
        </p:blipFill>
        <p:spPr>
          <a:xfrm>
            <a:off x="1364963" y="920988"/>
            <a:ext cx="6414075" cy="3607924"/>
          </a:xfrm>
          <a:prstGeom prst="rect">
            <a:avLst/>
          </a:prstGeom>
          <a:noFill/>
          <a:ln>
            <a:noFill/>
          </a:ln>
        </p:spPr>
      </p:pic>
      <p:sp>
        <p:nvSpPr>
          <p:cNvPr id="68" name="Google Shape;68;p15"/>
          <p:cNvSpPr txBox="1"/>
          <p:nvPr/>
        </p:nvSpPr>
        <p:spPr>
          <a:xfrm>
            <a:off x="190725" y="4685300"/>
            <a:ext cx="8520600" cy="284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t>http://beastly.barcroft.tv/rare-encounter-tiger-baby-cubs-watering-hole-ranthambhore-national-park-india</a:t>
            </a:r>
            <a:endParaRPr sz="8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6"/>
          <p:cNvSpPr txBox="1"/>
          <p:nvPr>
            <p:ph type="title"/>
          </p:nvPr>
        </p:nvSpPr>
        <p:spPr>
          <a:xfrm>
            <a:off x="311700" y="2389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4400">
                <a:latin typeface="Century Gothic"/>
                <a:ea typeface="Century Gothic"/>
                <a:cs typeface="Century Gothic"/>
                <a:sym typeface="Century Gothic"/>
              </a:rPr>
              <a:t>hibernate</a:t>
            </a:r>
            <a:endParaRPr b="1" sz="4400" u="sng">
              <a:latin typeface="Century Gothic"/>
              <a:ea typeface="Century Gothic"/>
              <a:cs typeface="Century Gothic"/>
              <a:sym typeface="Century Gothic"/>
            </a:endParaRPr>
          </a:p>
          <a:p>
            <a:pPr indent="0" lvl="0" marL="0" rtl="0" algn="l">
              <a:spcBef>
                <a:spcPts val="0"/>
              </a:spcBef>
              <a:spcAft>
                <a:spcPts val="0"/>
              </a:spcAft>
              <a:buNone/>
            </a:pPr>
            <a:r>
              <a:t/>
            </a:r>
            <a:endParaRPr/>
          </a:p>
        </p:txBody>
      </p:sp>
      <p:pic>
        <p:nvPicPr>
          <p:cNvPr id="74" name="Google Shape;74;p16"/>
          <p:cNvPicPr preferRelativeResize="0"/>
          <p:nvPr/>
        </p:nvPicPr>
        <p:blipFill>
          <a:blip r:embed="rId3">
            <a:alphaModFix/>
          </a:blip>
          <a:stretch>
            <a:fillRect/>
          </a:stretch>
        </p:blipFill>
        <p:spPr>
          <a:xfrm>
            <a:off x="1924850" y="1081863"/>
            <a:ext cx="5294299" cy="3415675"/>
          </a:xfrm>
          <a:prstGeom prst="rect">
            <a:avLst/>
          </a:prstGeom>
          <a:noFill/>
          <a:ln>
            <a:noFill/>
          </a:ln>
        </p:spPr>
      </p:pic>
      <p:sp>
        <p:nvSpPr>
          <p:cNvPr id="75" name="Google Shape;75;p16"/>
          <p:cNvSpPr txBox="1"/>
          <p:nvPr/>
        </p:nvSpPr>
        <p:spPr>
          <a:xfrm>
            <a:off x="116700" y="4767800"/>
            <a:ext cx="9027300" cy="274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t>https://www.kiwikidsnews.co.nz/what-do-animals-do-in-winter/</a:t>
            </a:r>
            <a:endParaRPr sz="8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7"/>
          <p:cNvSpPr txBox="1"/>
          <p:nvPr>
            <p:ph type="title"/>
          </p:nvPr>
        </p:nvSpPr>
        <p:spPr>
          <a:xfrm>
            <a:off x="311700" y="0"/>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4400">
                <a:latin typeface="Century Gothic"/>
                <a:ea typeface="Century Gothic"/>
                <a:cs typeface="Century Gothic"/>
                <a:sym typeface="Century Gothic"/>
              </a:rPr>
              <a:t>h</a:t>
            </a:r>
            <a:r>
              <a:rPr b="1" lang="en" sz="4400">
                <a:latin typeface="Century Gothic"/>
                <a:ea typeface="Century Gothic"/>
                <a:cs typeface="Century Gothic"/>
                <a:sym typeface="Century Gothic"/>
              </a:rPr>
              <a:t>ibernate</a:t>
            </a:r>
            <a:endParaRPr b="1" sz="4400">
              <a:latin typeface="Century Gothic"/>
              <a:ea typeface="Century Gothic"/>
              <a:cs typeface="Century Gothic"/>
              <a:sym typeface="Century Gothic"/>
            </a:endParaRPr>
          </a:p>
        </p:txBody>
      </p:sp>
      <p:sp>
        <p:nvSpPr>
          <p:cNvPr id="81" name="Google Shape;81;p17"/>
          <p:cNvSpPr txBox="1"/>
          <p:nvPr/>
        </p:nvSpPr>
        <p:spPr>
          <a:xfrm>
            <a:off x="238150" y="4600425"/>
            <a:ext cx="8667000" cy="317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t>https://varmentguard.com/blog/preventing-skunks</a:t>
            </a:r>
            <a:endParaRPr sz="800"/>
          </a:p>
        </p:txBody>
      </p:sp>
      <p:pic>
        <p:nvPicPr>
          <p:cNvPr id="82" name="Google Shape;82;p17"/>
          <p:cNvPicPr preferRelativeResize="0"/>
          <p:nvPr/>
        </p:nvPicPr>
        <p:blipFill>
          <a:blip r:embed="rId3">
            <a:alphaModFix/>
          </a:blip>
          <a:stretch>
            <a:fillRect/>
          </a:stretch>
        </p:blipFill>
        <p:spPr>
          <a:xfrm>
            <a:off x="1779800" y="781750"/>
            <a:ext cx="5584388" cy="37229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8"/>
          <p:cNvSpPr txBox="1"/>
          <p:nvPr>
            <p:ph type="title"/>
          </p:nvPr>
        </p:nvSpPr>
        <p:spPr>
          <a:xfrm>
            <a:off x="311700" y="89000"/>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4400">
                <a:latin typeface="Century Gothic"/>
                <a:ea typeface="Century Gothic"/>
                <a:cs typeface="Century Gothic"/>
                <a:sym typeface="Century Gothic"/>
              </a:rPr>
              <a:t>carefully</a:t>
            </a:r>
            <a:endParaRPr b="1" sz="4400">
              <a:latin typeface="Century Gothic"/>
              <a:ea typeface="Century Gothic"/>
              <a:cs typeface="Century Gothic"/>
              <a:sym typeface="Century Gothic"/>
            </a:endParaRPr>
          </a:p>
        </p:txBody>
      </p:sp>
      <p:pic>
        <p:nvPicPr>
          <p:cNvPr id="88" name="Google Shape;88;p18"/>
          <p:cNvPicPr preferRelativeResize="0"/>
          <p:nvPr/>
        </p:nvPicPr>
        <p:blipFill>
          <a:blip r:embed="rId3">
            <a:alphaModFix/>
          </a:blip>
          <a:stretch>
            <a:fillRect/>
          </a:stretch>
        </p:blipFill>
        <p:spPr>
          <a:xfrm>
            <a:off x="2156100" y="964075"/>
            <a:ext cx="5087525" cy="3385525"/>
          </a:xfrm>
          <a:prstGeom prst="rect">
            <a:avLst/>
          </a:prstGeom>
          <a:noFill/>
          <a:ln>
            <a:noFill/>
          </a:ln>
        </p:spPr>
      </p:pic>
      <p:sp>
        <p:nvSpPr>
          <p:cNvPr id="89" name="Google Shape;89;p18"/>
          <p:cNvSpPr txBox="1"/>
          <p:nvPr/>
        </p:nvSpPr>
        <p:spPr>
          <a:xfrm>
            <a:off x="311700" y="4636250"/>
            <a:ext cx="8207400" cy="507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t>https://www.cdc.gov/healthypets/pets/farm-animals/backyard-poultry.html</a:t>
            </a:r>
            <a:endParaRPr sz="8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9"/>
          <p:cNvSpPr txBox="1"/>
          <p:nvPr>
            <p:ph type="title"/>
          </p:nvPr>
        </p:nvSpPr>
        <p:spPr>
          <a:xfrm>
            <a:off x="311700" y="0"/>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4400">
                <a:latin typeface="Century Gothic"/>
                <a:ea typeface="Century Gothic"/>
                <a:cs typeface="Century Gothic"/>
                <a:sym typeface="Century Gothic"/>
              </a:rPr>
              <a:t>c</a:t>
            </a:r>
            <a:r>
              <a:rPr b="1" lang="en" sz="4400">
                <a:latin typeface="Century Gothic"/>
                <a:ea typeface="Century Gothic"/>
                <a:cs typeface="Century Gothic"/>
                <a:sym typeface="Century Gothic"/>
              </a:rPr>
              <a:t>arefully</a:t>
            </a:r>
            <a:endParaRPr b="1" sz="4400">
              <a:latin typeface="Century Gothic"/>
              <a:ea typeface="Century Gothic"/>
              <a:cs typeface="Century Gothic"/>
              <a:sym typeface="Century Gothic"/>
            </a:endParaRPr>
          </a:p>
          <a:p>
            <a:pPr indent="0" lvl="0" marL="0" rtl="0" algn="l">
              <a:spcBef>
                <a:spcPts val="0"/>
              </a:spcBef>
              <a:spcAft>
                <a:spcPts val="0"/>
              </a:spcAft>
              <a:buNone/>
            </a:pPr>
            <a:r>
              <a:t/>
            </a:r>
            <a:endParaRPr/>
          </a:p>
        </p:txBody>
      </p:sp>
      <p:sp>
        <p:nvSpPr>
          <p:cNvPr id="95" name="Google Shape;95;p19"/>
          <p:cNvSpPr txBox="1"/>
          <p:nvPr/>
        </p:nvSpPr>
        <p:spPr>
          <a:xfrm>
            <a:off x="71150" y="4765900"/>
            <a:ext cx="8856000" cy="260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900">
                <a:solidFill>
                  <a:schemeClr val="dk1"/>
                </a:solidFill>
                <a:latin typeface="Calibri"/>
                <a:ea typeface="Calibri"/>
                <a:cs typeface="Calibri"/>
                <a:sym typeface="Calibri"/>
              </a:rPr>
              <a:t>https://www.fox5atlanta.com/news/82-year-old-man-cuddles-nicu-babies</a:t>
            </a:r>
            <a:endParaRPr sz="900">
              <a:solidFill>
                <a:schemeClr val="dk1"/>
              </a:solidFill>
              <a:latin typeface="Calibri"/>
              <a:ea typeface="Calibri"/>
              <a:cs typeface="Calibri"/>
              <a:sym typeface="Calibri"/>
            </a:endParaRPr>
          </a:p>
          <a:p>
            <a:pPr indent="0" lvl="0" marL="0" rtl="0" algn="l">
              <a:spcBef>
                <a:spcPts val="0"/>
              </a:spcBef>
              <a:spcAft>
                <a:spcPts val="0"/>
              </a:spcAft>
              <a:buNone/>
            </a:pPr>
            <a:r>
              <a:t/>
            </a:r>
            <a:endParaRPr sz="800"/>
          </a:p>
        </p:txBody>
      </p:sp>
      <p:pic>
        <p:nvPicPr>
          <p:cNvPr id="96" name="Google Shape;96;p19"/>
          <p:cNvPicPr preferRelativeResize="0"/>
          <p:nvPr/>
        </p:nvPicPr>
        <p:blipFill>
          <a:blip r:embed="rId3">
            <a:alphaModFix/>
          </a:blip>
          <a:stretch>
            <a:fillRect/>
          </a:stretch>
        </p:blipFill>
        <p:spPr>
          <a:xfrm>
            <a:off x="1941025" y="1270800"/>
            <a:ext cx="5261950" cy="29467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