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22" Type="http://schemas.openxmlformats.org/officeDocument/2006/relationships/font" Target="fonts/CenturyGothic-bold.fntdata"/><Relationship Id="rId10" Type="http://schemas.openxmlformats.org/officeDocument/2006/relationships/slide" Target="slides/slide5.xml"/><Relationship Id="rId21" Type="http://schemas.openxmlformats.org/officeDocument/2006/relationships/font" Target="fonts/CenturyGothic-regular.fntdata"/><Relationship Id="rId13" Type="http://schemas.openxmlformats.org/officeDocument/2006/relationships/slide" Target="slides/slide8.xml"/><Relationship Id="rId24" Type="http://schemas.openxmlformats.org/officeDocument/2006/relationships/font" Target="fonts/CenturyGothic-boldItalic.fntdata"/><Relationship Id="rId12" Type="http://schemas.openxmlformats.org/officeDocument/2006/relationships/slide" Target="slides/slide7.xml"/><Relationship Id="rId23"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ladrillo" TargetMode="External"/><Relationship Id="rId3" Type="http://schemas.openxmlformats.org/officeDocument/2006/relationships/hyperlink" Target="https://www.spanishdict.com/pronunciation/ladrillo" TargetMode="External"/><Relationship Id="rId4" Type="http://schemas.openxmlformats.org/officeDocument/2006/relationships/hyperlink" Target="https://www.spanishdict.com/pronunciation/ladrillo"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bulto" TargetMode="External"/><Relationship Id="rId3" Type="http://schemas.openxmlformats.org/officeDocument/2006/relationships/hyperlink" Target="https://www.spanishdict.com/pronunciation/bult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carga" TargetMode="External"/><Relationship Id="rId3" Type="http://schemas.openxmlformats.org/officeDocument/2006/relationships/hyperlink" Target="https://www.spanishdict.com/pronunciation/carg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paja" TargetMode="External"/><Relationship Id="rId3" Type="http://schemas.openxmlformats.org/officeDocument/2006/relationships/hyperlink" Target="https://www.spanishdict.com/pronunciation/paj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tapa" TargetMode="External"/><Relationship Id="rId3" Type="http://schemas.openxmlformats.org/officeDocument/2006/relationships/hyperlink" Target="https://www.spanishdict.com/pronunciation/tap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3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31cac4bc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31cac4bc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solidFill>
                  <a:srgbClr val="222222"/>
                </a:solidFill>
                <a:latin typeface="Calibri"/>
                <a:ea typeface="Calibri"/>
                <a:cs typeface="Calibri"/>
                <a:sym typeface="Calibri"/>
              </a:rPr>
              <a:t>ladrillo</a:t>
            </a:r>
            <a:r>
              <a:rPr lang="en" sz="1400">
                <a:latin typeface="Calibri"/>
                <a:ea typeface="Calibri"/>
                <a:cs typeface="Calibri"/>
                <a:sym typeface="Calibri"/>
              </a:rPr>
              <a:t> </a:t>
            </a:r>
            <a:r>
              <a:rPr lang="en" sz="1400">
                <a:highlight>
                  <a:srgbClr val="FFFFFF"/>
                </a:highlight>
                <a:latin typeface="Roboto"/>
                <a:ea typeface="Roboto"/>
                <a:cs typeface="Roboto"/>
                <a:sym typeface="Roboto"/>
              </a:rPr>
              <a:t>(</a:t>
            </a:r>
            <a:r>
              <a:rPr lang="en" sz="1400">
                <a:highlight>
                  <a:srgbClr val="FFFFFF"/>
                </a:highlight>
                <a:uFill>
                  <a:noFill/>
                </a:uFill>
                <a:latin typeface="Roboto"/>
                <a:ea typeface="Roboto"/>
                <a:cs typeface="Roboto"/>
                <a:sym typeface="Roboto"/>
                <a:hlinkClick r:id="rId2"/>
              </a:rPr>
              <a:t>lah-</a:t>
            </a:r>
            <a:r>
              <a:rPr b="1" lang="en" sz="1400">
                <a:highlight>
                  <a:srgbClr val="FFFFFF"/>
                </a:highlight>
                <a:uFill>
                  <a:noFill/>
                </a:uFill>
                <a:latin typeface="Roboto"/>
                <a:ea typeface="Roboto"/>
                <a:cs typeface="Roboto"/>
                <a:sym typeface="Roboto"/>
                <a:hlinkClick r:id="rId3"/>
              </a:rPr>
              <a:t>dree</a:t>
            </a:r>
            <a:r>
              <a:rPr lang="en" sz="1400">
                <a:highlight>
                  <a:srgbClr val="FFFFFF"/>
                </a:highlight>
                <a:uFill>
                  <a:noFill/>
                </a:uFill>
                <a:latin typeface="Roboto"/>
                <a:ea typeface="Roboto"/>
                <a:cs typeface="Roboto"/>
                <a:sym typeface="Roboto"/>
                <a:hlinkClick r:id="rId4"/>
              </a:rPr>
              <a:t>-yoh</a:t>
            </a:r>
            <a:r>
              <a:rPr lang="en" sz="1400">
                <a:highlight>
                  <a:srgbClr val="FFFFFF"/>
                </a:highlight>
                <a:latin typeface="Roboto"/>
                <a:ea typeface="Roboto"/>
                <a:cs typeface="Roboto"/>
                <a:sym typeface="Roboto"/>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is </a:t>
            </a:r>
            <a:r>
              <a:rPr lang="en" sz="1600">
                <a:solidFill>
                  <a:schemeClr val="dk1"/>
                </a:solidFill>
                <a:latin typeface="Calibri"/>
                <a:ea typeface="Calibri"/>
                <a:cs typeface="Calibri"/>
                <a:sym typeface="Calibri"/>
              </a:rPr>
              <a:t>a rectangular-shaped material for building, made out of clay.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rick</a:t>
            </a:r>
            <a:r>
              <a:rPr lang="en" sz="1600">
                <a:solidFill>
                  <a:schemeClr val="dk1"/>
                </a:solidFill>
                <a:latin typeface="Calibri"/>
                <a:ea typeface="Calibri"/>
                <a:cs typeface="Calibri"/>
                <a:sym typeface="Calibri"/>
              </a:rPr>
              <a:t>.” When you say</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I hear the /b/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You can see its rectangular shape. Typically bricks are red or orange because they are made out of clay. They are fired, or dried, in big ovens to become hard and strong for building with.</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631cac4bc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31cac4bc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wall is built out of bricks. It is a sturdy wall.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“Brick.”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brick</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rick, brick, brick.”</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31cac4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31cac4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bulto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bool</a:t>
            </a:r>
            <a:r>
              <a:rPr lang="en" sz="1600">
                <a:highlight>
                  <a:srgbClr val="FFFFFF"/>
                </a:highlight>
                <a:uFill>
                  <a:noFill/>
                </a:uFill>
                <a:latin typeface="Calibri"/>
                <a:ea typeface="Calibri"/>
                <a:cs typeface="Calibri"/>
                <a:sym typeface="Calibri"/>
                <a:hlinkClick r:id="rId3"/>
              </a:rPr>
              <a:t>-toh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is </a:t>
            </a:r>
            <a:r>
              <a:rPr lang="en" sz="1600">
                <a:solidFill>
                  <a:schemeClr val="dk1"/>
                </a:solidFill>
                <a:latin typeface="Calibri"/>
                <a:ea typeface="Calibri"/>
                <a:cs typeface="Calibri"/>
                <a:sym typeface="Calibri"/>
              </a:rPr>
              <a:t>a group of things, all tied together.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perfect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”Bundle.” When you say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I hear the /b/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We see a group of sticks all tied up together with some grass, a bundle of sticks.</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31cac4bc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1cac4b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is a bundle of children’s books all tied up with a colorful ribbon.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“Bun-dle.”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bundle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Bun-dle, bun-dle, bun-dle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31cac4b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31cac4b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carga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kahr</a:t>
            </a:r>
            <a:r>
              <a:rPr lang="en" sz="1600">
                <a:highlight>
                  <a:srgbClr val="FFFFFF"/>
                </a:highlight>
                <a:uFill>
                  <a:noFill/>
                </a:uFill>
                <a:latin typeface="Calibri"/>
                <a:ea typeface="Calibri"/>
                <a:cs typeface="Calibri"/>
                <a:sym typeface="Calibri"/>
                <a:hlinkClick r:id="rId3"/>
              </a:rPr>
              <a:t>-gah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is </a:t>
            </a:r>
            <a:r>
              <a:rPr lang="en" sz="1600">
                <a:solidFill>
                  <a:schemeClr val="dk1"/>
                </a:solidFill>
                <a:latin typeface="Calibri"/>
                <a:ea typeface="Calibri"/>
                <a:cs typeface="Calibri"/>
                <a:sym typeface="Calibri"/>
              </a:rPr>
              <a:t>a heavy thing being carried. You might have used the word load when a document or a movie is loading in the computer.  In this text load is a heavy thing being carried.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”Load.”  When you say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I hear the /l/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350">
                <a:solidFill>
                  <a:schemeClr val="dk1"/>
                </a:solidFill>
                <a:highlight>
                  <a:srgbClr val="FFFFFF"/>
                </a:highlight>
                <a:latin typeface="Roboto"/>
                <a:ea typeface="Roboto"/>
                <a:cs typeface="Roboto"/>
                <a:sym typeface="Roboto"/>
              </a:rPr>
              <a:t>load</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l</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This truck is carrying a heavy load of bags of sand.</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631cac4b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31cac4b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woman is carrying a heavy load of potatoes inside a basket on her head.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“Load.”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load</a:t>
            </a:r>
            <a:r>
              <a:rPr lang="en" sz="1600">
                <a:solidFill>
                  <a:schemeClr val="dk1"/>
                </a:solidFill>
                <a:latin typeface="Calibri"/>
                <a:ea typeface="Calibri"/>
                <a:cs typeface="Calibri"/>
                <a:sym typeface="Calibri"/>
              </a:rPr>
              <a:t> three times while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a:t>
            </a:r>
            <a:r>
              <a:rPr lang="en" sz="1600">
                <a:solidFill>
                  <a:schemeClr val="dk1"/>
                </a:solidFill>
                <a:latin typeface="Calibri"/>
                <a:ea typeface="Calibri"/>
                <a:cs typeface="Calibri"/>
                <a:sym typeface="Calibri"/>
              </a:rPr>
              <a:t>oad, load,load</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31cac4bc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31cac4bc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solidFill>
                  <a:srgbClr val="222222"/>
                </a:solidFill>
                <a:latin typeface="Calibri"/>
                <a:ea typeface="Calibri"/>
                <a:cs typeface="Calibri"/>
                <a:sym typeface="Calibri"/>
              </a:rPr>
              <a:t>paja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pah</a:t>
            </a:r>
            <a:r>
              <a:rPr lang="en" sz="1600">
                <a:highlight>
                  <a:srgbClr val="FFFFFF"/>
                </a:highlight>
                <a:uFill>
                  <a:noFill/>
                </a:uFill>
                <a:latin typeface="Calibri"/>
                <a:ea typeface="Calibri"/>
                <a:cs typeface="Calibri"/>
                <a:sym typeface="Calibri"/>
                <a:hlinkClick r:id="rId3"/>
              </a:rPr>
              <a:t>-hah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is</a:t>
            </a:r>
            <a:r>
              <a:rPr lang="en" sz="12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long, hard, dried pieces of grass. We also use the word “straw” to describe a thin cylinder we use to drink juice or milk.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has two different meanings. In the text it refers to dried grass.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”Straw.” When you say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I hear the /s/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We can see lots of dried pieces of grass. We know they are dry because they are yellow.</a:t>
            </a:r>
            <a:endParaRPr sz="16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631cac4bc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31cac4bc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is a bundle of straw. We call it a bale of straw. Farmers make these bales and use them to give animals bedding.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“Straw.”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straw</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traw, straw, straw</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0cd67300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0cd67300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solidFill>
                  <a:srgbClr val="222222"/>
                </a:solidFill>
                <a:latin typeface="Calibri"/>
                <a:ea typeface="Calibri"/>
                <a:cs typeface="Calibri"/>
                <a:sym typeface="Calibri"/>
              </a:rPr>
              <a:t>tapa</a:t>
            </a:r>
            <a:r>
              <a:rPr b="1" lang="en" sz="1600">
                <a:solidFill>
                  <a:srgbClr val="222222"/>
                </a:solidFill>
                <a:latin typeface="Calibri"/>
                <a:ea typeface="Calibri"/>
                <a:cs typeface="Calibri"/>
                <a:sym typeface="Calibri"/>
              </a:rPr>
              <a:t>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tah</a:t>
            </a:r>
            <a:r>
              <a:rPr lang="en" sz="1600">
                <a:highlight>
                  <a:srgbClr val="FFFFFF"/>
                </a:highlight>
                <a:uFill>
                  <a:noFill/>
                </a:uFill>
                <a:latin typeface="Calibri"/>
                <a:ea typeface="Calibri"/>
                <a:cs typeface="Calibri"/>
                <a:sym typeface="Calibri"/>
                <a:hlinkClick r:id="rId3"/>
              </a:rPr>
              <a:t>-pah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is </a:t>
            </a:r>
            <a:r>
              <a:rPr lang="en" sz="1600">
                <a:solidFill>
                  <a:srgbClr val="202124"/>
                </a:solidFill>
                <a:highlight>
                  <a:srgbClr val="FFFFFF"/>
                </a:highlight>
                <a:latin typeface="Calibri"/>
                <a:ea typeface="Calibri"/>
                <a:cs typeface="Calibri"/>
                <a:sym typeface="Calibri"/>
              </a:rPr>
              <a:t>a thing that goes over or around something to protect or keep inside.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”Cover.” When you say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I hear the /c/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c</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This is the cover of a pot. We can also call it the lid of the pot. We put the cover on the pot when we cook food so nothing comes out of or goes into the pot.</a:t>
            </a:r>
            <a:endParaRPr sz="16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0cd67300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0cd67300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All these jars have a cover. People close the jars using covers </a:t>
            </a:r>
            <a:r>
              <a:rPr lang="en" sz="1600">
                <a:solidFill>
                  <a:schemeClr val="dk1"/>
                </a:solidFill>
                <a:latin typeface="Calibri"/>
                <a:ea typeface="Calibri"/>
                <a:cs typeface="Calibri"/>
                <a:sym typeface="Calibri"/>
              </a:rPr>
              <a:t>to protect what is inside and to keep it from spilling all over</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“Co-ver.”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cover</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Co-ver, co-ver, co-ver</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51777" y="422602"/>
            <a:ext cx="3943400" cy="429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6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brick</a:t>
            </a:r>
            <a:endParaRPr sz="4400">
              <a:latin typeface="Century Gothic"/>
              <a:ea typeface="Century Gothic"/>
              <a:cs typeface="Century Gothic"/>
              <a:sym typeface="Century Gothic"/>
            </a:endParaRPr>
          </a:p>
        </p:txBody>
      </p:sp>
      <p:pic>
        <p:nvPicPr>
          <p:cNvPr id="116" name="Google Shape;116;p22"/>
          <p:cNvPicPr preferRelativeResize="0"/>
          <p:nvPr/>
        </p:nvPicPr>
        <p:blipFill>
          <a:blip r:embed="rId3">
            <a:alphaModFix/>
          </a:blip>
          <a:stretch>
            <a:fillRect/>
          </a:stretch>
        </p:blipFill>
        <p:spPr>
          <a:xfrm>
            <a:off x="2724813" y="1144325"/>
            <a:ext cx="3694375" cy="3694375"/>
          </a:xfrm>
          <a:prstGeom prst="rect">
            <a:avLst/>
          </a:prstGeom>
          <a:noFill/>
          <a:ln>
            <a:noFill/>
          </a:ln>
        </p:spPr>
      </p:pic>
      <p:sp>
        <p:nvSpPr>
          <p:cNvPr id="117" name="Google Shape;117;p22"/>
          <p:cNvSpPr txBox="1"/>
          <p:nvPr/>
        </p:nvSpPr>
        <p:spPr>
          <a:xfrm>
            <a:off x="311700" y="4620125"/>
            <a:ext cx="73488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https://www.homedepot.com/p/4-in-x-2-in-x-8-in-Red-Concrete-Brick-100003009/100321940</a:t>
            </a:r>
            <a:endParaRPr sz="8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108225"/>
            <a:ext cx="8520600" cy="7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brick</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pic>
        <p:nvPicPr>
          <p:cNvPr id="123" name="Google Shape;123;p23"/>
          <p:cNvPicPr preferRelativeResize="0"/>
          <p:nvPr/>
        </p:nvPicPr>
        <p:blipFill>
          <a:blip r:embed="rId3">
            <a:alphaModFix/>
          </a:blip>
          <a:stretch>
            <a:fillRect/>
          </a:stretch>
        </p:blipFill>
        <p:spPr>
          <a:xfrm>
            <a:off x="2033313" y="1005050"/>
            <a:ext cx="4827275" cy="3290175"/>
          </a:xfrm>
          <a:prstGeom prst="rect">
            <a:avLst/>
          </a:prstGeom>
          <a:noFill/>
          <a:ln>
            <a:noFill/>
          </a:ln>
        </p:spPr>
      </p:pic>
      <p:sp>
        <p:nvSpPr>
          <p:cNvPr id="124" name="Google Shape;124;p23"/>
          <p:cNvSpPr txBox="1"/>
          <p:nvPr/>
        </p:nvSpPr>
        <p:spPr>
          <a:xfrm>
            <a:off x="311700" y="4737025"/>
            <a:ext cx="72801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https://www.popsci.com/history-bricks-game-thrones/</a:t>
            </a:r>
            <a:endParaRPr sz="8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143950"/>
            <a:ext cx="8520600" cy="8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bundle</a:t>
            </a:r>
            <a:endParaRPr sz="4400">
              <a:latin typeface="Century Gothic"/>
              <a:ea typeface="Century Gothic"/>
              <a:cs typeface="Century Gothic"/>
              <a:sym typeface="Century Gothic"/>
            </a:endParaRPr>
          </a:p>
        </p:txBody>
      </p:sp>
      <p:sp>
        <p:nvSpPr>
          <p:cNvPr id="60" name="Google Shape;60;p14"/>
          <p:cNvSpPr txBox="1"/>
          <p:nvPr/>
        </p:nvSpPr>
        <p:spPr>
          <a:xfrm>
            <a:off x="106750" y="4755300"/>
            <a:ext cx="7870800" cy="2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https://artdotearth.org/peter-ward/</a:t>
            </a:r>
            <a:endParaRPr sz="800">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2323463" y="1147763"/>
            <a:ext cx="4497064" cy="317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bundle</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67" name="Google Shape;67;p15"/>
          <p:cNvSpPr txBox="1"/>
          <p:nvPr/>
        </p:nvSpPr>
        <p:spPr>
          <a:xfrm>
            <a:off x="172275" y="4774350"/>
            <a:ext cx="7592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https://acornbooksblog.wordpress.com/2018/02/18/a-gift-for-a-new-baby-first-book-bundle/</a:t>
            </a:r>
            <a:endParaRPr sz="800">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2085538" y="1096225"/>
            <a:ext cx="4972917" cy="345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load</a:t>
            </a:r>
            <a:endParaRPr sz="4400">
              <a:latin typeface="Century Gothic"/>
              <a:ea typeface="Century Gothic"/>
              <a:cs typeface="Century Gothic"/>
              <a:sym typeface="Century Gothic"/>
            </a:endParaRPr>
          </a:p>
        </p:txBody>
      </p:sp>
      <p:sp>
        <p:nvSpPr>
          <p:cNvPr id="74" name="Google Shape;74;p16"/>
          <p:cNvSpPr txBox="1"/>
          <p:nvPr/>
        </p:nvSpPr>
        <p:spPr>
          <a:xfrm>
            <a:off x="311700" y="4738250"/>
            <a:ext cx="83574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https://sandartsupplies.com/shipping/</a:t>
            </a:r>
            <a:endParaRPr sz="800">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1955775" y="1170050"/>
            <a:ext cx="5069245" cy="341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155850"/>
            <a:ext cx="85206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load</a:t>
            </a:r>
            <a:endParaRPr sz="4400">
              <a:latin typeface="Century Gothic"/>
              <a:ea typeface="Century Gothic"/>
              <a:cs typeface="Century Gothic"/>
              <a:sym typeface="Century Gothic"/>
            </a:endParaRPr>
          </a:p>
        </p:txBody>
      </p:sp>
      <p:sp>
        <p:nvSpPr>
          <p:cNvPr id="81" name="Google Shape;81;p17"/>
          <p:cNvSpPr txBox="1"/>
          <p:nvPr/>
        </p:nvSpPr>
        <p:spPr>
          <a:xfrm>
            <a:off x="155875" y="4675900"/>
            <a:ext cx="7827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https://en.wikipedia.org/wiki/Head-carrying</a:t>
            </a:r>
            <a:endParaRPr sz="800">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3226375" y="1017750"/>
            <a:ext cx="2463399" cy="3695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straw</a:t>
            </a:r>
            <a:endParaRPr sz="4400">
              <a:latin typeface="Century Gothic"/>
              <a:ea typeface="Century Gothic"/>
              <a:cs typeface="Century Gothic"/>
              <a:sym typeface="Century Gothic"/>
            </a:endParaRPr>
          </a:p>
        </p:txBody>
      </p:sp>
      <p:sp>
        <p:nvSpPr>
          <p:cNvPr id="88" name="Google Shape;88;p18"/>
          <p:cNvSpPr txBox="1"/>
          <p:nvPr/>
        </p:nvSpPr>
        <p:spPr>
          <a:xfrm>
            <a:off x="156525" y="4696250"/>
            <a:ext cx="6440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https://www.amazon.com/Cubic-Natural-Organic-Wheat-Straw/dp/B0055UGKHM</a:t>
            </a:r>
            <a:endParaRPr sz="800">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2322838" y="1170100"/>
            <a:ext cx="4498333" cy="3373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202450"/>
            <a:ext cx="8520600" cy="81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straw</a:t>
            </a:r>
            <a:endParaRPr sz="4400">
              <a:latin typeface="Century Gothic"/>
              <a:ea typeface="Century Gothic"/>
              <a:cs typeface="Century Gothic"/>
              <a:sym typeface="Century Gothic"/>
            </a:endParaRPr>
          </a:p>
        </p:txBody>
      </p:sp>
      <p:sp>
        <p:nvSpPr>
          <p:cNvPr id="95" name="Google Shape;95;p19"/>
          <p:cNvSpPr txBox="1"/>
          <p:nvPr/>
        </p:nvSpPr>
        <p:spPr>
          <a:xfrm>
            <a:off x="156550" y="4763350"/>
            <a:ext cx="71142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https://creativemarket.com/IrynaKondrashova/3106166-Bale-of-hay-on-the-field</a:t>
            </a:r>
            <a:endParaRPr sz="800">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1923575" y="1017850"/>
            <a:ext cx="5296851" cy="353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cover</a:t>
            </a:r>
            <a:endParaRPr sz="4400">
              <a:latin typeface="Century Gothic"/>
              <a:ea typeface="Century Gothic"/>
              <a:cs typeface="Century Gothic"/>
              <a:sym typeface="Century Gothic"/>
            </a:endParaRPr>
          </a:p>
        </p:txBody>
      </p:sp>
      <p:sp>
        <p:nvSpPr>
          <p:cNvPr id="102" name="Google Shape;102;p20"/>
          <p:cNvSpPr txBox="1"/>
          <p:nvPr/>
        </p:nvSpPr>
        <p:spPr>
          <a:xfrm>
            <a:off x="184025" y="4737500"/>
            <a:ext cx="6440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https://www.usapan.com/8-qt-stock-pot-with-cover-1520cw</a:t>
            </a:r>
            <a:endParaRPr sz="800">
              <a:latin typeface="Century Gothic"/>
              <a:ea typeface="Century Gothic"/>
              <a:cs typeface="Century Gothic"/>
              <a:sym typeface="Century Gothic"/>
            </a:endParaRPr>
          </a:p>
        </p:txBody>
      </p:sp>
      <p:pic>
        <p:nvPicPr>
          <p:cNvPr id="103" name="Google Shape;103;p20"/>
          <p:cNvPicPr preferRelativeResize="0"/>
          <p:nvPr/>
        </p:nvPicPr>
        <p:blipFill>
          <a:blip r:embed="rId3">
            <a:alphaModFix/>
          </a:blip>
          <a:stretch>
            <a:fillRect/>
          </a:stretch>
        </p:blipFill>
        <p:spPr>
          <a:xfrm>
            <a:off x="2360850" y="1087575"/>
            <a:ext cx="4422303" cy="3415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202450"/>
            <a:ext cx="8520600" cy="71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cover</a:t>
            </a:r>
            <a:endParaRPr sz="4400">
              <a:latin typeface="Century Gothic"/>
              <a:ea typeface="Century Gothic"/>
              <a:cs typeface="Century Gothic"/>
              <a:sym typeface="Century Gothic"/>
            </a:endParaRPr>
          </a:p>
        </p:txBody>
      </p:sp>
      <p:sp>
        <p:nvSpPr>
          <p:cNvPr id="109" name="Google Shape;109;p21"/>
          <p:cNvSpPr txBox="1"/>
          <p:nvPr/>
        </p:nvSpPr>
        <p:spPr>
          <a:xfrm>
            <a:off x="156550" y="4763350"/>
            <a:ext cx="71142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https://masonjarlifestyle.com/product/shiny-copper-decorative-mason-jar-lids-4-pack/</a:t>
            </a:r>
            <a:endParaRPr sz="800">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2361563" y="1074250"/>
            <a:ext cx="4420877" cy="3536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