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tags/tag4.xml" ContentType="application/vnd.openxmlformats-officedocument.presentationml.tags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tags/tag11.xml" ContentType="application/vnd.openxmlformats-officedocument.presentationml.tags+xml"/>
  <Override PartName="/ppt/notesSlides/notesSlide31.xml" ContentType="application/vnd.openxmlformats-officedocument.presentationml.notesSlide+xml"/>
  <Override PartName="/ppt/tags/tag12.xml" ContentType="application/vnd.openxmlformats-officedocument.presentationml.tags+xml"/>
  <Override PartName="/ppt/notesSlides/notesSlide32.xml" ContentType="application/vnd.openxmlformats-officedocument.presentationml.notesSlide+xml"/>
  <Override PartName="/ppt/tags/tag13.xml" ContentType="application/vnd.openxmlformats-officedocument.presentationml.tags+xml"/>
  <Override PartName="/ppt/notesSlides/notesSlide33.xml" ContentType="application/vnd.openxmlformats-officedocument.presentationml.notesSlide+xml"/>
  <Override PartName="/ppt/tags/tag14.xml" ContentType="application/vnd.openxmlformats-officedocument.presentationml.tags+xml"/>
  <Override PartName="/ppt/notesSlides/notesSlide34.xml" ContentType="application/vnd.openxmlformats-officedocument.presentationml.notesSlide+xml"/>
  <Override PartName="/ppt/tags/tag15.xml" ContentType="application/vnd.openxmlformats-officedocument.presentationml.tags+xml"/>
  <Override PartName="/ppt/notesSlides/notesSlide35.xml" ContentType="application/vnd.openxmlformats-officedocument.presentationml.notesSlide+xml"/>
  <Override PartName="/ppt/tags/tag16.xml" ContentType="application/vnd.openxmlformats-officedocument.presentationml.tags+xml"/>
  <Override PartName="/ppt/notesSlides/notesSlide36.xml" ContentType="application/vnd.openxmlformats-officedocument.presentationml.notesSlide+xml"/>
  <Override PartName="/ppt/tags/tag17.xml" ContentType="application/vnd.openxmlformats-officedocument.presentationml.tags+xml"/>
  <Override PartName="/ppt/notesSlides/notesSlide37.xml" ContentType="application/vnd.openxmlformats-officedocument.presentationml.notesSlide+xml"/>
  <Override PartName="/ppt/tags/tag18.xml" ContentType="application/vnd.openxmlformats-officedocument.presentationml.tags+xml"/>
  <Override PartName="/ppt/notesSlides/notesSlide38.xml" ContentType="application/vnd.openxmlformats-officedocument.presentationml.notesSlide+xml"/>
  <Override PartName="/ppt/tags/tag19.xml" ContentType="application/vnd.openxmlformats-officedocument.presentationml.tags+xml"/>
  <Override PartName="/ppt/notesSlides/notesSlide39.xml" ContentType="application/vnd.openxmlformats-officedocument.presentationml.notesSlide+xml"/>
  <Override PartName="/ppt/tags/tag20.xml" ContentType="application/vnd.openxmlformats-officedocument.presentationml.tags+xml"/>
  <Override PartName="/ppt/notesSlides/notesSlide40.xml" ContentType="application/vnd.openxmlformats-officedocument.presentationml.notesSlide+xml"/>
  <Override PartName="/ppt/tags/tag21.xml" ContentType="application/vnd.openxmlformats-officedocument.presentationml.tags+xml"/>
  <Override PartName="/ppt/notesSlides/notesSlide41.xml" ContentType="application/vnd.openxmlformats-officedocument.presentationml.notesSlide+xml"/>
  <Override PartName="/ppt/tags/tag22.xml" ContentType="application/vnd.openxmlformats-officedocument.presentationml.tags+xml"/>
  <Override PartName="/ppt/notesSlides/notesSlide42.xml" ContentType="application/vnd.openxmlformats-officedocument.presentationml.notesSlide+xml"/>
  <Override PartName="/ppt/tags/tag23.xml" ContentType="application/vnd.openxmlformats-officedocument.presentationml.tags+xml"/>
  <Override PartName="/ppt/notesSlides/notesSlide43.xml" ContentType="application/vnd.openxmlformats-officedocument.presentationml.notesSlide+xml"/>
  <Override PartName="/ppt/tags/tag24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1"/>
  </p:notesMasterIdLst>
  <p:handoutMasterIdLst>
    <p:handoutMasterId r:id="rId72"/>
  </p:handoutMasterIdLst>
  <p:sldIdLst>
    <p:sldId id="256" r:id="rId3"/>
    <p:sldId id="321" r:id="rId4"/>
    <p:sldId id="289" r:id="rId5"/>
    <p:sldId id="295" r:id="rId6"/>
    <p:sldId id="298" r:id="rId7"/>
    <p:sldId id="299" r:id="rId8"/>
    <p:sldId id="301" r:id="rId9"/>
    <p:sldId id="276" r:id="rId10"/>
    <p:sldId id="302" r:id="rId11"/>
    <p:sldId id="310" r:id="rId12"/>
    <p:sldId id="306" r:id="rId13"/>
    <p:sldId id="305" r:id="rId14"/>
    <p:sldId id="303" r:id="rId15"/>
    <p:sldId id="307" r:id="rId16"/>
    <p:sldId id="291" r:id="rId17"/>
    <p:sldId id="304" r:id="rId18"/>
    <p:sldId id="326" r:id="rId19"/>
    <p:sldId id="309" r:id="rId20"/>
    <p:sldId id="324" r:id="rId21"/>
    <p:sldId id="325" r:id="rId22"/>
    <p:sldId id="330" r:id="rId23"/>
    <p:sldId id="331" r:id="rId24"/>
    <p:sldId id="350" r:id="rId25"/>
    <p:sldId id="332" r:id="rId26"/>
    <p:sldId id="333" r:id="rId27"/>
    <p:sldId id="334" r:id="rId28"/>
    <p:sldId id="335" r:id="rId29"/>
    <p:sldId id="336" r:id="rId30"/>
    <p:sldId id="337" r:id="rId31"/>
    <p:sldId id="351" r:id="rId32"/>
    <p:sldId id="338" r:id="rId33"/>
    <p:sldId id="339" r:id="rId34"/>
    <p:sldId id="340" r:id="rId35"/>
    <p:sldId id="341" r:id="rId36"/>
    <p:sldId id="352" r:id="rId37"/>
    <p:sldId id="342" r:id="rId38"/>
    <p:sldId id="343" r:id="rId39"/>
    <p:sldId id="344" r:id="rId40"/>
    <p:sldId id="345" r:id="rId41"/>
    <p:sldId id="353" r:id="rId42"/>
    <p:sldId id="346" r:id="rId43"/>
    <p:sldId id="347" r:id="rId44"/>
    <p:sldId id="348" r:id="rId45"/>
    <p:sldId id="354" r:id="rId46"/>
    <p:sldId id="308" r:id="rId47"/>
    <p:sldId id="311" r:id="rId48"/>
    <p:sldId id="277" r:id="rId49"/>
    <p:sldId id="312" r:id="rId50"/>
    <p:sldId id="313" r:id="rId51"/>
    <p:sldId id="314" r:id="rId52"/>
    <p:sldId id="315" r:id="rId53"/>
    <p:sldId id="317" r:id="rId54"/>
    <p:sldId id="272" r:id="rId55"/>
    <p:sldId id="318" r:id="rId56"/>
    <p:sldId id="319" r:id="rId57"/>
    <p:sldId id="265" r:id="rId58"/>
    <p:sldId id="266" r:id="rId59"/>
    <p:sldId id="267" r:id="rId60"/>
    <p:sldId id="268" r:id="rId61"/>
    <p:sldId id="280" r:id="rId62"/>
    <p:sldId id="282" r:id="rId63"/>
    <p:sldId id="269" r:id="rId64"/>
    <p:sldId id="271" r:id="rId65"/>
    <p:sldId id="284" r:id="rId66"/>
    <p:sldId id="278" r:id="rId67"/>
    <p:sldId id="320" r:id="rId68"/>
    <p:sldId id="328" r:id="rId69"/>
    <p:sldId id="355" r:id="rId7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6" autoAdjust="0"/>
    <p:restoredTop sz="78413" autoAdjust="0"/>
  </p:normalViewPr>
  <p:slideViewPr>
    <p:cSldViewPr>
      <p:cViewPr varScale="1">
        <p:scale>
          <a:sx n="57" d="100"/>
          <a:sy n="57" d="100"/>
        </p:scale>
        <p:origin x="181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26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EC8E8F-5A6D-49D2-A5C1-569A4BC85F73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BFC083-B848-4EB0-B2AC-5F6B739F1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963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E31262-95FE-4226-8AFE-8CD567CF5C7F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37B38A-E584-41A1-B54A-308F8CF34C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0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42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6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93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0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85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Liquid</a:t>
            </a:r>
            <a:r>
              <a:rPr lang="en-US" baseline="0" dirty="0"/>
              <a:t> breakfast not </a:t>
            </a:r>
            <a:r>
              <a:rPr lang="en-US" baseline="0"/>
              <a:t>substantial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11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628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the student needs 3 items on the tray and one must be at least a ½ cup from the fruit component.</a:t>
            </a:r>
          </a:p>
          <a:p>
            <a:endParaRPr lang="en-US" dirty="0"/>
          </a:p>
          <a:p>
            <a:r>
              <a:rPr lang="en-US" dirty="0"/>
              <a:t>First, look for the fruit requirement. If you see it on the tray then</a:t>
            </a:r>
          </a:p>
          <a:p>
            <a:r>
              <a:rPr lang="en-US" dirty="0"/>
              <a:t>Second look for at least two other items. Remember the 2 items may be combined</a:t>
            </a:r>
            <a:r>
              <a:rPr lang="en-US" baseline="0" dirty="0"/>
              <a:t> (breakfast sandwich, big bagel) OR they may be separate (toast &amp; eggs, cereal and milk)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2F0E3-E693-474A-906A-A6C4066235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74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86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quick summary of what we’ve talked about: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You must offer 4 items from the 3 required</a:t>
            </a:r>
            <a:r>
              <a:rPr lang="en-US" baseline="0" dirty="0"/>
              <a:t> components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M/MA can be offered and can count as a grain as long as a grain item is offered as well</a:t>
            </a:r>
            <a:endParaRPr lang="en-US" baseline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1 Cup of fruit must be offered daily.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aseline="0" dirty="0"/>
              <a:t>The menu planner decides how fruit will be offered: offer 1 cup of fruit = 1 food item or ½ cup fruit and ½ cup fruit is 2 items.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2F0E3-E693-474A-906A-A6C4066235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breakfast</a:t>
            </a:r>
            <a:r>
              <a:rPr lang="en-US" baseline="0" dirty="0"/>
              <a:t> meal pattern overview, as you can see requirements are similar across all grades with the exception of the weekly requirements for grain items.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18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a breakfast to be reimbursable, the student has to choose 3 items, one must be at least a ½ cup fruit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2F0E3-E693-474A-906A-A6C40662352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04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84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dirty="0"/>
              <a:t>No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No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What do you do?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-Do you say “go back and get a fruit.” or do you say, ”This comes with your meal!”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-If they refuse, you charge a la carte prices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262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dirty="0"/>
              <a:t>No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No</a:t>
            </a:r>
          </a:p>
          <a:p>
            <a:pPr eaLnBrk="1" hangingPunct="1">
              <a:spcBef>
                <a:spcPct val="0"/>
              </a:spcBef>
            </a:pP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b="1" dirty="0"/>
              <a:t>What do you do?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-Do you say “go back and get a fruit.” or do you say, ”This comes with your meal!”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-If they refuse, you charge a la carte prices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944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dirty="0"/>
              <a:t>Yes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Yes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809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dirty="0"/>
              <a:t>Yes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Yes</a:t>
            </a: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01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Here is our </a:t>
            </a:r>
            <a:r>
              <a:rPr lang="en-US" altLang="en-US" u="sng" dirty="0"/>
              <a:t>planned menu </a:t>
            </a:r>
            <a:r>
              <a:rPr lang="en-US" altLang="en-US" dirty="0"/>
              <a:t>with 1 cup of milk, yogurt parfait with 1 oz eq of Grain, 1 oz eq of Grain (yogurt) and ½ cup of fruit and ½ cup of fruit juice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387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dirty="0"/>
              <a:t>Yes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Yes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575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74">
              <a:spcBef>
                <a:spcPct val="0"/>
              </a:spcBef>
              <a:defRPr/>
            </a:pPr>
            <a:r>
              <a:rPr lang="en-US" altLang="en-US" dirty="0"/>
              <a:t>Here is our </a:t>
            </a:r>
            <a:r>
              <a:rPr lang="en-US" altLang="en-US" u="sng" dirty="0"/>
              <a:t>planned menu </a:t>
            </a:r>
            <a:r>
              <a:rPr lang="en-US" altLang="en-US" dirty="0"/>
              <a:t>with 1 cup of milk, 1 oz eq of cereal, 1 oz eq of toast and ½ cup of fruit and ½ cup of fruit juice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848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dirty="0"/>
              <a:t>No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NO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3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733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dirty="0"/>
              <a:t>No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NO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775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i="1" dirty="0"/>
              <a:t>YES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Yes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381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i="1" dirty="0"/>
              <a:t>YES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Yes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850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dirty="0"/>
              <a:t>Let’s look at several trays where we count the </a:t>
            </a:r>
            <a:r>
              <a:rPr lang="en-US" u="sng" dirty="0"/>
              <a:t>M/MA (yogurt) counted as a grain</a:t>
            </a:r>
            <a:endParaRPr lang="en-US" b="1" u="sng" dirty="0"/>
          </a:p>
          <a:p>
            <a:pPr eaLnBrk="1" hangingPunct="1">
              <a:spcBef>
                <a:spcPct val="0"/>
              </a:spcBef>
              <a:defRPr/>
            </a:pPr>
            <a:endParaRPr lang="en-US" b="1" u="sng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dirty="0"/>
              <a:t>So the </a:t>
            </a:r>
            <a:r>
              <a:rPr lang="en-US" u="sng" dirty="0"/>
              <a:t>planned</a:t>
            </a:r>
            <a:r>
              <a:rPr lang="en-US" dirty="0"/>
              <a:t> menu is 1 cup of milk, a carton of yogurt that counts as a 1 oz grain, a WG bagel that is 2 oz eq of grain, ½ cup of fruit, and ½ cup juice:</a:t>
            </a:r>
          </a:p>
          <a:p>
            <a:pPr marL="174708" indent="-174708">
              <a:spcBef>
                <a:spcPct val="0"/>
              </a:spcBef>
              <a:buFont typeface="Wingdings" pitchFamily="2" charset="2"/>
              <a:buChar char=""/>
              <a:defRPr/>
            </a:pPr>
            <a:r>
              <a:rPr lang="en-US" dirty="0"/>
              <a:t>The yogurt that is 1 oz equivalent of M/MA is an </a:t>
            </a:r>
            <a:r>
              <a:rPr lang="en-US" b="1" u="sng" dirty="0"/>
              <a:t>counted as a grain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358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4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What are the items? (cc doesn’t count)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dirty="0"/>
              <a:t>No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No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76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4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What are the items? (cc doesn’t count)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dirty="0"/>
              <a:t>No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No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93346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i="1" dirty="0"/>
              <a:t>YES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Yes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103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i="1" dirty="0"/>
              <a:t>YES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Yes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0269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breakfast sandwich can count as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	4 ITEMS: Count both grains oz eq AND count the 2 oz M/MA as grains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	2 ITEMS: Count both grains oz eq and count the 2oz M/MA as EXTRA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	1 ITEM: Count the 2oz grains as 1 item and count the 2oz M/MA as EXTRA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</a:t>
            </a:r>
            <a:r>
              <a:rPr lang="en-US" altLang="en-US" u="sng" dirty="0"/>
              <a:t>planned</a:t>
            </a:r>
            <a:r>
              <a:rPr lang="en-US" altLang="en-US" dirty="0"/>
              <a:t> menu is 1 cup of milk, a breakfast sandwich that is 2oz eq of grain and 2 oz equivalent of M/MA and ½ cup of juice and ½ cup of fruit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6191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i="1" dirty="0"/>
              <a:t>No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No</a:t>
            </a: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28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669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i="1" dirty="0"/>
              <a:t>No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No</a:t>
            </a: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7127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i="1" dirty="0"/>
              <a:t>YES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Yes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1941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How many items on this tray?  </a:t>
            </a:r>
            <a:r>
              <a:rPr lang="en-US" altLang="en-US" b="1" dirty="0"/>
              <a:t>3 items (a FULL cup of fruit/juice is considered an item)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there a minimum of ½ cup fruit or vegetable? </a:t>
            </a:r>
            <a:r>
              <a:rPr lang="en-US" altLang="en-US" b="1" i="1" dirty="0"/>
              <a:t>YES</a:t>
            </a:r>
            <a:endParaRPr lang="en-US" altLang="en-US" b="1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-Is this tray reimbursable? </a:t>
            </a:r>
            <a:r>
              <a:rPr lang="en-US" altLang="en-US" b="1" dirty="0"/>
              <a:t>Yes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65802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If a student doesn’t have the required components, what do you do?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This is what I hear: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“go get a fruit”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“do you want a juice’ (gives student opportunity to say no)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“you HAVE to have a fruit” (what kids wants to be told what they HAVE to have?)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“here sweetie, this comes with all meals today” while placing the required item on the tray. Or maybe don’t say anything but smile!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If they still decline what’s required for a RM, it just means it can’t be claimed for reimbursement. Charge a la carte.</a:t>
            </a: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0070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If a student doesn’t have the required components, what do you do?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This is what I hear: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“go get a fruit”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“do you want a juice’ (gives student opportunity to say no)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“you HAVE to have a fruit” (what kids wants to be told what they HAVE to have?)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“here sweetie, this comes with all meals today” while placing the required item on the tray. Or maybe don’t say anything but smile!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If they still decline what’s required for a RM, it just means it can’t be claimed for reimbursement. Charge a la carte.</a:t>
            </a: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1EAF0-3D54-4528-9C80-FCA398BA0DFA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8247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951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020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11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</a:t>
            </a:r>
            <a:r>
              <a:rPr lang="en-US" baseline="0" dirty="0"/>
              <a:t> insight conducted market research for the DOE on increasing breakfast participation. </a:t>
            </a:r>
            <a:br>
              <a:rPr lang="en-US" baseline="0" dirty="0"/>
            </a:br>
            <a:r>
              <a:rPr lang="en-US" baseline="0" dirty="0"/>
              <a:t>They conducted interviews with school staff, parents and families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8503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44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333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59% of parents</a:t>
            </a:r>
            <a:r>
              <a:rPr lang="en-US" baseline="0" dirty="0"/>
              <a:t> are not sure if the school can provide a late breakfast. </a:t>
            </a:r>
          </a:p>
          <a:p>
            <a:r>
              <a:rPr lang="en-US" baseline="0" dirty="0"/>
              <a:t>31% are unaware of the cost of breakfast at their school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1856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red</a:t>
            </a:r>
            <a:r>
              <a:rPr lang="en-US" baseline="0" dirty="0"/>
              <a:t> and orange areas of this chart show areas for improvement, but mostly parents have a perception that the breakfast is fresh and healthy. </a:t>
            </a:r>
          </a:p>
          <a:p>
            <a:r>
              <a:rPr lang="en-US" baseline="0" dirty="0"/>
              <a:t>About 30% of parents are unsure of what the school provides for breakfast.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948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parents think would make the program better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415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334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361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127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teachers know</a:t>
            </a:r>
            <a:r>
              <a:rPr lang="en-US" baseline="0" dirty="0"/>
              <a:t> daily what constitutes a reimbursable meal</a:t>
            </a:r>
          </a:p>
          <a:p>
            <a:r>
              <a:rPr lang="en-US" baseline="0" dirty="0"/>
              <a:t>Keep a cheat sheet on the tote for them</a:t>
            </a:r>
          </a:p>
          <a:p>
            <a:r>
              <a:rPr lang="en-US" baseline="0" dirty="0"/>
              <a:t>What “served” means- when it is on a kid’s desk/in their position</a:t>
            </a:r>
          </a:p>
          <a:p>
            <a:r>
              <a:rPr lang="en-US" baseline="0" dirty="0"/>
              <a:t>Have a share bucket/table, helpful for snack</a:t>
            </a:r>
          </a:p>
          <a:p>
            <a:r>
              <a:rPr lang="en-US" baseline="0" dirty="0"/>
              <a:t>Can return milk to kitchen</a:t>
            </a:r>
            <a:r>
              <a:rPr lang="en-US" baseline="0"/>
              <a:t>; temp it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71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444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nice all</a:t>
            </a:r>
            <a:r>
              <a:rPr lang="en-US" baseline="0" dirty="0"/>
              <a:t> in one grab and go item would be a smoothie! Where it has all required items in 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729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10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Daily</a:t>
            </a:r>
            <a:r>
              <a:rPr lang="en-US" baseline="0" dirty="0"/>
              <a:t> requirements are the same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427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943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564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you serving items similar</a:t>
            </a:r>
            <a:r>
              <a:rPr lang="en-US" baseline="0" dirty="0"/>
              <a:t> to you competition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57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357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 You have a salad bar at lunch, why not create a breakfast bar?!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7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would</a:t>
            </a:r>
            <a:r>
              <a:rPr lang="en-US" baseline="0" dirty="0"/>
              <a:t> like to start a different serving style and need equipment you can apply for grants through full plates full potential</a:t>
            </a:r>
            <a:br>
              <a:rPr lang="en-US" baseline="0" dirty="0"/>
            </a:br>
            <a:r>
              <a:rPr lang="en-US" baseline="0" dirty="0"/>
              <a:t>- they have an open and rolling grant process.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883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653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445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0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232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must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86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7B38A-E584-41A1-B54A-308F8CF34C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6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29857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295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997" y="0"/>
            <a:ext cx="2552007" cy="22860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525" y="390525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9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1C78-1ACC-486F-9D97-CFE349C45A0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54E1-477D-4022-8CBA-0E5D29B6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1C78-1ACC-486F-9D97-CFE349C45A0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54E1-477D-4022-8CBA-0E5D29B6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4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89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9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8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5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6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3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981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293635"/>
            <a:ext cx="1714500" cy="15357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14478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74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29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07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0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" y="14478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322210"/>
            <a:ext cx="1714500" cy="15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1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14478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322210"/>
            <a:ext cx="1714500" cy="15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7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1C78-1ACC-486F-9D97-CFE349C45A0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54E1-477D-4022-8CBA-0E5D29B6E7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" y="14478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322210"/>
            <a:ext cx="1714500" cy="15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1C78-1ACC-486F-9D97-CFE349C45A0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354E1-477D-4022-8CBA-0E5D29B6E7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14478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322210"/>
            <a:ext cx="1714500" cy="15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6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0"/>
            <a:ext cx="9143999" cy="14478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322210"/>
            <a:ext cx="1714500" cy="15357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1447800"/>
            <a:ext cx="9144000" cy="2286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322210"/>
            <a:ext cx="1714500" cy="15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3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5322210"/>
            <a:ext cx="1714500" cy="153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0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11C78-1ACC-486F-9D97-CFE349C45A0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354E1-477D-4022-8CBA-0E5D29B6E7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6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7AE81-23E9-4229-9D19-D78E1DF9E4E5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F020C-0154-4241-AB0B-9B8793BA5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7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7.png"/><Relationship Id="rId11" Type="http://schemas.microsoft.com/office/2007/relationships/hdphoto" Target="../media/hdphoto4.wdp"/><Relationship Id="rId5" Type="http://schemas.openxmlformats.org/officeDocument/2006/relationships/image" Target="../media/image20.pn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37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33.png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2133600"/>
          </a:xfrm>
        </p:spPr>
        <p:txBody>
          <a:bodyPr>
            <a:noAutofit/>
          </a:bodyPr>
          <a:lstStyle/>
          <a:p>
            <a:r>
              <a:rPr lang="en-US" sz="3500" dirty="0"/>
              <a:t>School Breakfast Program: </a:t>
            </a:r>
            <a:br>
              <a:rPr lang="en-US" sz="3500" dirty="0"/>
            </a:br>
            <a:r>
              <a:rPr lang="en-US" sz="3500" dirty="0"/>
              <a:t>Meal Pattern </a:t>
            </a:r>
            <a:r>
              <a:rPr lang="en-US" sz="3500" dirty="0">
                <a:sym typeface="Symbol" panose="05050102010706020507" pitchFamily="18" charset="2"/>
              </a:rPr>
              <a:t> </a:t>
            </a:r>
            <a:r>
              <a:rPr lang="en-US" sz="3500" dirty="0"/>
              <a:t>Market Research</a:t>
            </a:r>
            <a:r>
              <a:rPr lang="en-US" sz="3500" dirty="0">
                <a:sym typeface="Symbol" panose="05050102010706020507" pitchFamily="18" charset="2"/>
              </a:rPr>
              <a:t> </a:t>
            </a:r>
            <a:r>
              <a:rPr lang="en-US" sz="3500" dirty="0"/>
              <a:t> Promotion </a:t>
            </a:r>
            <a:br>
              <a:rPr lang="en-US" sz="3500" dirty="0"/>
            </a:br>
            <a:br>
              <a:rPr lang="en-US" sz="3000" dirty="0"/>
            </a:br>
            <a:r>
              <a:rPr lang="en-US" sz="3000" dirty="0"/>
              <a:t> 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295400"/>
          </a:xfrm>
        </p:spPr>
        <p:txBody>
          <a:bodyPr>
            <a:normAutofit/>
          </a:bodyPr>
          <a:lstStyle/>
          <a:p>
            <a:r>
              <a:rPr lang="en-US" sz="2800" dirty="0"/>
              <a:t>Kaitlin Fayle </a:t>
            </a:r>
          </a:p>
        </p:txBody>
      </p:sp>
    </p:spTree>
    <p:extLst>
      <p:ext uri="{BB962C8B-B14F-4D97-AF65-F5344CB8AC3E}">
        <p14:creationId xmlns:p14="http://schemas.microsoft.com/office/powerpoint/2010/main" val="268819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vs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981200"/>
            <a:ext cx="4905375" cy="4525963"/>
          </a:xfrm>
        </p:spPr>
        <p:txBody>
          <a:bodyPr/>
          <a:lstStyle/>
          <a:p>
            <a:r>
              <a:rPr lang="en-US" b="1" u="sng" dirty="0"/>
              <a:t>Component = Food Group </a:t>
            </a:r>
            <a:br>
              <a:rPr lang="en-US" dirty="0"/>
            </a:br>
            <a:r>
              <a:rPr lang="en-US" dirty="0"/>
              <a:t>1. Grains </a:t>
            </a:r>
            <a:br>
              <a:rPr lang="en-US" dirty="0"/>
            </a:br>
            <a:r>
              <a:rPr lang="en-US" dirty="0"/>
              <a:t>2. Fruit </a:t>
            </a:r>
            <a:br>
              <a:rPr lang="en-US" dirty="0"/>
            </a:br>
            <a:r>
              <a:rPr lang="en-US" dirty="0"/>
              <a:t>3. Milk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1990578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Item = Serving </a:t>
            </a:r>
          </a:p>
          <a:p>
            <a:pPr marL="514350" indent="-514350">
              <a:buAutoNum type="arabicPeriod"/>
            </a:pPr>
            <a:r>
              <a:rPr lang="en-US" sz="3200" dirty="0"/>
              <a:t>1 oz. toast </a:t>
            </a:r>
          </a:p>
          <a:p>
            <a:r>
              <a:rPr lang="en-US" sz="3200" dirty="0"/>
              <a:t>2.  1 cup Grapes </a:t>
            </a:r>
          </a:p>
          <a:p>
            <a:r>
              <a:rPr lang="en-US" sz="3200" dirty="0"/>
              <a:t>3.  8 oz. skim milk</a:t>
            </a:r>
          </a:p>
        </p:txBody>
      </p:sp>
    </p:spTree>
    <p:extLst>
      <p:ext uri="{BB962C8B-B14F-4D97-AF65-F5344CB8AC3E}">
        <p14:creationId xmlns:p14="http://schemas.microsoft.com/office/powerpoint/2010/main" val="16407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Offer Versus Serve - Items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76400"/>
            <a:ext cx="5029200" cy="42867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81400" y="5791200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1 oz. grain eq.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Offer Versus Serve- Items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28800"/>
            <a:ext cx="7362825" cy="3495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486400"/>
            <a:ext cx="1545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1 oz. grain eq.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1200" y="573563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1 oz. grain eq.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Foods With More Than 1 Oz </a:t>
            </a:r>
            <a:r>
              <a:rPr lang="en-US" dirty="0" err="1"/>
              <a:t>Eq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Larger foods can count as more than 1 item.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971800"/>
            <a:ext cx="2506606" cy="2156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76499"/>
            <a:ext cx="3436716" cy="2956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1336" y="5171267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oz. eq. bagel = </a:t>
            </a:r>
            <a:endParaRPr lang="en-US" dirty="0"/>
          </a:p>
          <a:p>
            <a:r>
              <a:rPr lang="en-US" b="1" dirty="0"/>
              <a:t>2 food items (grains)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9862" y="5171267"/>
            <a:ext cx="2859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/>
              <a:t>3 oz. eq. bagel = </a:t>
            </a:r>
            <a:endParaRPr lang="en-US" dirty="0"/>
          </a:p>
          <a:p>
            <a:r>
              <a:rPr lang="en-US" b="1" dirty="0"/>
              <a:t>3 food items (grains)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0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Combination Foods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52600"/>
            <a:ext cx="75723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55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981200"/>
            <a:ext cx="6048375" cy="434339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Juice can only make up 50% of the weekly fruit offering (5cups)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You can offer a choice of ½ cup fruit and ½ cup 100% juice every day and it will meet the 50% requirement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2305050" cy="307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52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Counting Items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0" y="1752600"/>
            <a:ext cx="36004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506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Identifying A Reimbursable Breakfast at POS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Look for ½ cup fruit (vegetable)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for at least 2 other items</a:t>
            </a:r>
          </a:p>
        </p:txBody>
      </p:sp>
    </p:spTree>
    <p:extLst>
      <p:ext uri="{BB962C8B-B14F-4D97-AF65-F5344CB8AC3E}">
        <p14:creationId xmlns:p14="http://schemas.microsoft.com/office/powerpoint/2010/main" val="328312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Offer Vs Serve Fruit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848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must offer 1 Cup of fruit total- a student may take ½ cup of fruit and it will count as 1 Item.</a:t>
            </a:r>
          </a:p>
          <a:p>
            <a:pPr marL="0" indent="0">
              <a:buNone/>
            </a:pPr>
            <a:r>
              <a:rPr lang="en-US" u="sng" dirty="0"/>
              <a:t>You May Offer: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 oz. Grain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½ cup Fruit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½ cup Fruit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 cup Milk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3200400"/>
            <a:ext cx="3543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A Student May Take: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1 oz. Grain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½ cup of Fruit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accent3">
                    <a:lumMod val="75000"/>
                  </a:schemeClr>
                </a:solidFill>
              </a:rPr>
              <a:t>1 Cup Milk </a:t>
            </a:r>
          </a:p>
        </p:txBody>
      </p:sp>
    </p:spTree>
    <p:extLst>
      <p:ext uri="{BB962C8B-B14F-4D97-AF65-F5344CB8AC3E}">
        <p14:creationId xmlns:p14="http://schemas.microsoft.com/office/powerpoint/2010/main" val="3256407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dirty="0" err="1"/>
              <a:t>OvS</a:t>
            </a:r>
            <a:r>
              <a:rPr lang="en-US" dirty="0"/>
              <a:t> at Breakfast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037114"/>
            <a:ext cx="1976082" cy="30781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Option A</a:t>
            </a:r>
          </a:p>
          <a:p>
            <a:pPr marL="0" indent="0" algn="ctr">
              <a:buNone/>
            </a:pPr>
            <a:r>
              <a:rPr lang="en-US" dirty="0"/>
              <a:t>1 </a:t>
            </a:r>
            <a:r>
              <a:rPr lang="en-US" dirty="0" err="1"/>
              <a:t>oz</a:t>
            </a:r>
            <a:r>
              <a:rPr lang="en-US" dirty="0"/>
              <a:t> Grain</a:t>
            </a:r>
          </a:p>
          <a:p>
            <a:pPr marL="0" indent="0" algn="ctr">
              <a:buNone/>
            </a:pPr>
            <a:r>
              <a:rPr lang="en-US" dirty="0"/>
              <a:t>1 </a:t>
            </a:r>
            <a:r>
              <a:rPr lang="en-US" dirty="0" err="1"/>
              <a:t>oz</a:t>
            </a:r>
            <a:r>
              <a:rPr lang="en-US" dirty="0"/>
              <a:t> Grain</a:t>
            </a:r>
          </a:p>
          <a:p>
            <a:pPr marL="0" indent="0" algn="ctr">
              <a:buNone/>
            </a:pPr>
            <a:r>
              <a:rPr lang="en-US" dirty="0"/>
              <a:t>1 cup Fruit</a:t>
            </a:r>
          </a:p>
          <a:p>
            <a:pPr marL="0" indent="0" algn="ctr">
              <a:buNone/>
            </a:pPr>
            <a:r>
              <a:rPr lang="en-US" dirty="0"/>
              <a:t>1 cup Milk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3048000"/>
            <a:ext cx="2133600" cy="31543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Option B</a:t>
            </a:r>
          </a:p>
          <a:p>
            <a:pPr marL="0" indent="0" algn="ctr">
              <a:buNone/>
            </a:pPr>
            <a:r>
              <a:rPr lang="en-US" dirty="0"/>
              <a:t>1 </a:t>
            </a:r>
            <a:r>
              <a:rPr lang="en-US" dirty="0" err="1"/>
              <a:t>oz</a:t>
            </a:r>
            <a:r>
              <a:rPr lang="en-US" dirty="0"/>
              <a:t> Grain</a:t>
            </a:r>
          </a:p>
          <a:p>
            <a:pPr marL="0" indent="0" algn="ctr">
              <a:buNone/>
            </a:pPr>
            <a:r>
              <a:rPr lang="en-US" dirty="0"/>
              <a:t>1 </a:t>
            </a:r>
            <a:r>
              <a:rPr lang="en-US" dirty="0" err="1"/>
              <a:t>oz</a:t>
            </a:r>
            <a:r>
              <a:rPr lang="en-US" dirty="0"/>
              <a:t> (M/MA)</a:t>
            </a:r>
          </a:p>
          <a:p>
            <a:pPr marL="0" indent="0" algn="ctr">
              <a:buNone/>
            </a:pPr>
            <a:r>
              <a:rPr lang="en-US" dirty="0"/>
              <a:t>1 cup Fruit</a:t>
            </a:r>
          </a:p>
          <a:p>
            <a:pPr marL="0" indent="0" algn="ctr">
              <a:buNone/>
            </a:pPr>
            <a:r>
              <a:rPr lang="en-US" dirty="0"/>
              <a:t>1 cup Milk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7526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Must offer 4 food items </a:t>
            </a:r>
          </a:p>
          <a:p>
            <a:pPr algn="ctr"/>
            <a:r>
              <a:rPr lang="en-US" sz="3600" dirty="0"/>
              <a:t>from 3 food components</a:t>
            </a:r>
          </a:p>
          <a:p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943600" y="3048000"/>
            <a:ext cx="213360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/>
              <a:t>Option 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1 </a:t>
            </a:r>
            <a:r>
              <a:rPr lang="en-US" dirty="0" err="1"/>
              <a:t>oz</a:t>
            </a:r>
            <a:r>
              <a:rPr lang="en-US" dirty="0"/>
              <a:t> Grain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½ cup Fruit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½ cup Fruit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1 cup Milk</a:t>
            </a:r>
          </a:p>
        </p:txBody>
      </p:sp>
    </p:spTree>
    <p:extLst>
      <p:ext uri="{BB962C8B-B14F-4D97-AF65-F5344CB8AC3E}">
        <p14:creationId xmlns:p14="http://schemas.microsoft.com/office/powerpoint/2010/main" val="187834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Breakfast Meal Pattern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981200"/>
            <a:ext cx="6962775" cy="2924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105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11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OvS</a:t>
            </a:r>
            <a:r>
              <a:rPr lang="en-US" dirty="0"/>
              <a:t> at Breakfast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063115"/>
            <a:ext cx="7696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Student may decline 1 item</a:t>
            </a:r>
          </a:p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0" y="3037114"/>
            <a:ext cx="1976082" cy="30781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Option A</a:t>
            </a:r>
          </a:p>
          <a:p>
            <a:pPr marL="0" indent="0" algn="ctr">
              <a:buNone/>
            </a:pPr>
            <a:r>
              <a:rPr lang="en-US" dirty="0"/>
              <a:t>1 </a:t>
            </a:r>
            <a:r>
              <a:rPr lang="en-US" dirty="0" err="1"/>
              <a:t>oz</a:t>
            </a:r>
            <a:r>
              <a:rPr lang="en-US" dirty="0"/>
              <a:t> Grain</a:t>
            </a:r>
          </a:p>
          <a:p>
            <a:pPr marL="0" indent="0" algn="ctr">
              <a:buNone/>
            </a:pPr>
            <a:r>
              <a:rPr lang="en-US" dirty="0"/>
              <a:t>1 </a:t>
            </a:r>
            <a:r>
              <a:rPr lang="en-US" dirty="0" err="1"/>
              <a:t>oz</a:t>
            </a:r>
            <a:r>
              <a:rPr lang="en-US" dirty="0"/>
              <a:t> Grain</a:t>
            </a:r>
          </a:p>
          <a:p>
            <a:pPr marL="0" indent="0" algn="ctr">
              <a:buNone/>
            </a:pPr>
            <a:r>
              <a:rPr lang="en-US" dirty="0"/>
              <a:t>1 cup Fruit</a:t>
            </a:r>
          </a:p>
          <a:p>
            <a:pPr marL="0" indent="0" algn="ctr">
              <a:buNone/>
            </a:pPr>
            <a:r>
              <a:rPr lang="en-US" strike="sngStrike" dirty="0">
                <a:solidFill>
                  <a:srgbClr val="FF0000"/>
                </a:solidFill>
              </a:rPr>
              <a:t>1 cup Milk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3048000"/>
            <a:ext cx="2133600" cy="3154363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/>
              <a:t>Option B</a:t>
            </a:r>
          </a:p>
          <a:p>
            <a:pPr marL="0" indent="0" algn="ctr">
              <a:buNone/>
            </a:pPr>
            <a:r>
              <a:rPr lang="en-US" strike="sngStrike" dirty="0">
                <a:solidFill>
                  <a:srgbClr val="FF0000"/>
                </a:solidFill>
              </a:rPr>
              <a:t>1 </a:t>
            </a:r>
            <a:r>
              <a:rPr lang="en-US" strike="sngStrike" dirty="0" err="1">
                <a:solidFill>
                  <a:srgbClr val="FF0000"/>
                </a:solidFill>
              </a:rPr>
              <a:t>oz</a:t>
            </a:r>
            <a:r>
              <a:rPr lang="en-US" strike="sngStrike" dirty="0">
                <a:solidFill>
                  <a:srgbClr val="FF0000"/>
                </a:solidFill>
              </a:rPr>
              <a:t> Grain</a:t>
            </a:r>
          </a:p>
          <a:p>
            <a:pPr marL="0" indent="0" algn="ctr">
              <a:buNone/>
            </a:pPr>
            <a:r>
              <a:rPr lang="en-US" dirty="0"/>
              <a:t>1 </a:t>
            </a:r>
            <a:r>
              <a:rPr lang="en-US" dirty="0" err="1"/>
              <a:t>oz</a:t>
            </a:r>
            <a:r>
              <a:rPr lang="en-US" dirty="0"/>
              <a:t> (M/MA)</a:t>
            </a:r>
          </a:p>
          <a:p>
            <a:pPr marL="0" indent="0" algn="ctr">
              <a:buNone/>
            </a:pPr>
            <a:r>
              <a:rPr lang="en-US" dirty="0"/>
              <a:t>1 cup Fruit</a:t>
            </a:r>
          </a:p>
          <a:p>
            <a:pPr marL="0" indent="0" algn="ctr">
              <a:buNone/>
            </a:pPr>
            <a:r>
              <a:rPr lang="en-US" dirty="0"/>
              <a:t>1 cup Milk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943600" y="3048000"/>
            <a:ext cx="213360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u="sng" dirty="0"/>
              <a:t>Option 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1 </a:t>
            </a:r>
            <a:r>
              <a:rPr lang="en-US" dirty="0" err="1"/>
              <a:t>oz</a:t>
            </a:r>
            <a:r>
              <a:rPr lang="en-US" dirty="0"/>
              <a:t> Grain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trike="sngStrike" dirty="0">
                <a:solidFill>
                  <a:srgbClr val="FF0000"/>
                </a:solidFill>
              </a:rPr>
              <a:t>½ cup Fruit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½ cup Fruit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1 cup Milk</a:t>
            </a:r>
          </a:p>
        </p:txBody>
      </p:sp>
    </p:spTree>
    <p:extLst>
      <p:ext uri="{BB962C8B-B14F-4D97-AF65-F5344CB8AC3E}">
        <p14:creationId xmlns:p14="http://schemas.microsoft.com/office/powerpoint/2010/main" val="197921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3200" y="5333215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oz Grain (M/MA)</a:t>
            </a:r>
          </a:p>
        </p:txBody>
      </p:sp>
      <p:sp>
        <p:nvSpPr>
          <p:cNvPr id="9" name="Rectangle 8"/>
          <p:cNvSpPr/>
          <p:nvPr/>
        </p:nvSpPr>
        <p:spPr>
          <a:xfrm>
            <a:off x="842962" y="1682750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½ cup Fruit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24200" y="6019800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oz Grain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14700" y="1885155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½ cup Fruit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2325" y="3694905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cup milk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3" l="2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6" y="4404517"/>
            <a:ext cx="3609493" cy="23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2466179"/>
            <a:ext cx="20605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121693"/>
            <a:ext cx="23780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17598"/>
            <a:ext cx="15176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940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3" l="2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6" y="4404517"/>
            <a:ext cx="3609493" cy="23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17598"/>
            <a:ext cx="15176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9943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3" l="2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6" y="4404517"/>
            <a:ext cx="3609493" cy="23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17598"/>
            <a:ext cx="15176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&quot;No&quot; Symbol 10"/>
          <p:cNvSpPr/>
          <p:nvPr/>
        </p:nvSpPr>
        <p:spPr>
          <a:xfrm>
            <a:off x="609600" y="152400"/>
            <a:ext cx="7619999" cy="6962002"/>
          </a:xfrm>
          <a:prstGeom prst="noSmoking">
            <a:avLst>
              <a:gd name="adj" fmla="val 87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01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2" y="2466179"/>
            <a:ext cx="20605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121693"/>
            <a:ext cx="23780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17598"/>
            <a:ext cx="15176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12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53" l="22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6" y="4404517"/>
            <a:ext cx="3609493" cy="233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121693"/>
            <a:ext cx="237807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533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314700" y="1885155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½ cup Fruit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52293" y="3645163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cup milk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42620" y="4406900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oz Grain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08225" y="4971519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½ cup Fruit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72758" y="5514974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oz Grain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1" b="92904" l="3491" r="93429">
                        <a14:foregroundMark x1="14990" y1="21287" x2="10678" y2="19307"/>
                        <a14:foregroundMark x1="16632" y1="25743" x2="18686" y2="38779"/>
                        <a14:foregroundMark x1="19713" y1="43564" x2="20329" y2="47855"/>
                        <a14:foregroundMark x1="85626" y1="22772" x2="90144" y2="19802"/>
                        <a14:foregroundMark x1="89733" y1="14851" x2="81314" y2="11221"/>
                        <a14:foregroundMark x1="81725" y1="11551" x2="73101" y2="10066"/>
                        <a14:foregroundMark x1="72485" y1="9901" x2="56468" y2="8911"/>
                        <a14:foregroundMark x1="57495" y1="9406" x2="42505" y2="8746"/>
                        <a14:foregroundMark x1="43121" y1="9406" x2="26694" y2="9736"/>
                        <a14:foregroundMark x1="26694" y1="9736" x2="16632" y2="11551"/>
                        <a14:foregroundMark x1="81314" y1="29373" x2="80698" y2="35479"/>
                        <a14:foregroundMark x1="81109" y1="41419" x2="80082" y2="44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1" y="3857095"/>
            <a:ext cx="2551462" cy="317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\\k12\shares\user data\leanne.eko\My Pictures\Mollies tray photos\JUI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1" y="2284412"/>
            <a:ext cx="2381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01988"/>
            <a:ext cx="1627187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25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1" b="92904" l="3491" r="93429">
                        <a14:foregroundMark x1="14990" y1="21287" x2="10678" y2="19307"/>
                        <a14:foregroundMark x1="16632" y1="25743" x2="18686" y2="38779"/>
                        <a14:foregroundMark x1="19713" y1="43564" x2="20329" y2="47855"/>
                        <a14:foregroundMark x1="85626" y1="22772" x2="90144" y2="19802"/>
                        <a14:foregroundMark x1="89733" y1="14851" x2="81314" y2="11221"/>
                        <a14:foregroundMark x1="81725" y1="11551" x2="73101" y2="10066"/>
                        <a14:foregroundMark x1="72485" y1="9901" x2="56468" y2="8911"/>
                        <a14:foregroundMark x1="57495" y1="9406" x2="42505" y2="8746"/>
                        <a14:foregroundMark x1="43121" y1="9406" x2="26694" y2="9736"/>
                        <a14:foregroundMark x1="26694" y1="9736" x2="16632" y2="11551"/>
                        <a14:foregroundMark x1="81314" y1="29373" x2="80698" y2="35479"/>
                        <a14:foregroundMark x1="81109" y1="41419" x2="80082" y2="44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1" y="3857095"/>
            <a:ext cx="2551462" cy="317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799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6" name="Picture 4" descr="http://ecx.images-amazon.com/images/I/51ktyDDyAgL._SL500_SS5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379787"/>
            <a:ext cx="3562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27" y="4011025"/>
            <a:ext cx="3513138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884211" y="5891212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½ cup Fruit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6750" y="5991225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oz Grain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5399" y="3597275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cup milk</a:t>
            </a:r>
          </a:p>
        </p:txBody>
      </p:sp>
      <p:pic>
        <p:nvPicPr>
          <p:cNvPr id="11" name="Picture 13" descr="http://duden.de/_media_/full/T/Toast-2011002809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0878">
            <a:off x="657225" y="1843088"/>
            <a:ext cx="31892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55800" y="3143250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oz Grain</a:t>
            </a:r>
          </a:p>
        </p:txBody>
      </p:sp>
      <p:pic>
        <p:nvPicPr>
          <p:cNvPr id="14" name="Picture 2" descr="\\k12\shares\user data\leanne.eko\My Pictures\Mollies tray photos\JUIC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597025"/>
            <a:ext cx="2381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840163" y="3124200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½ cup Fruit</a:t>
            </a:r>
          </a:p>
        </p:txBody>
      </p:sp>
      <p:pic>
        <p:nvPicPr>
          <p:cNvPr id="16" name="Picture 13" descr="http://duden.de/_media_/full/T/Toast-20110028097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79122">
            <a:off x="-18408" y="1650227"/>
            <a:ext cx="31877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0593" r="10949" b="5866"/>
          <a:stretch/>
        </p:blipFill>
        <p:spPr bwMode="auto">
          <a:xfrm>
            <a:off x="5617527" y="972185"/>
            <a:ext cx="1515745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71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6" name="Picture 4" descr="http://ecx.images-amazon.com/images/I/51ktyDDyAgL._SL500_SS5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379787"/>
            <a:ext cx="3562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://duden.de/_media_/full/T/Toast-2011002809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0878">
            <a:off x="657225" y="1843088"/>
            <a:ext cx="31892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http://duden.de/_media_/full/T/Toast-2011002809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79122">
            <a:off x="46985" y="1667689"/>
            <a:ext cx="31877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0593" r="10949" b="5866"/>
          <a:stretch/>
        </p:blipFill>
        <p:spPr bwMode="auto">
          <a:xfrm>
            <a:off x="5617527" y="972185"/>
            <a:ext cx="1515745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68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Pattern Refresher</a:t>
            </a:r>
          </a:p>
        </p:txBody>
      </p:sp>
      <p:pic>
        <p:nvPicPr>
          <p:cNvPr id="1026" name="Picture 2" descr="Image result for milk carton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4275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9092" y="2715767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Daily Requirements</a:t>
            </a:r>
            <a:br>
              <a:rPr lang="en-US" sz="2000" dirty="0"/>
            </a:br>
            <a:r>
              <a:rPr lang="en-US" sz="2000" b="1" dirty="0"/>
              <a:t>1 Cup </a:t>
            </a:r>
            <a:r>
              <a:rPr lang="en-US" sz="2000" dirty="0"/>
              <a:t>for Grades k-12 </a:t>
            </a: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7097" y="2747665"/>
            <a:ext cx="335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Weekly Requirements</a:t>
            </a:r>
            <a:br>
              <a:rPr lang="en-US" sz="2000" dirty="0"/>
            </a:br>
            <a:r>
              <a:rPr lang="en-US" sz="2000" b="1" dirty="0"/>
              <a:t>5 Cups </a:t>
            </a:r>
            <a:r>
              <a:rPr lang="en-US" sz="2000" dirty="0"/>
              <a:t>for Grades k-12 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533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Schools must offer a “</a:t>
            </a:r>
            <a:r>
              <a:rPr lang="en-US" b="1" dirty="0"/>
              <a:t>variety</a:t>
            </a:r>
            <a:r>
              <a:rPr lang="en-US" dirty="0"/>
              <a:t>” of milk</a:t>
            </a:r>
            <a:br>
              <a:rPr lang="en-US" dirty="0"/>
            </a:br>
            <a:r>
              <a:rPr lang="en-US" dirty="0"/>
              <a:t>Schools to offer at least 2 different 8 oz.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Low-Fat (1%) unflavored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Fat Free (skim) unflavored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Fat Free (skim) flavored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Lactaid treated milk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795" y="1719522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Milk </a:t>
            </a:r>
          </a:p>
        </p:txBody>
      </p:sp>
    </p:spTree>
    <p:extLst>
      <p:ext uri="{BB962C8B-B14F-4D97-AF65-F5344CB8AC3E}">
        <p14:creationId xmlns:p14="http://schemas.microsoft.com/office/powerpoint/2010/main" val="3056551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6" name="Picture 4" descr="http://ecx.images-amazon.com/images/I/51ktyDDyAgL._SL500_SS5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379787"/>
            <a:ext cx="3562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http://duden.de/_media_/full/T/Toast-2011002809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0878">
            <a:off x="657225" y="1843088"/>
            <a:ext cx="31892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http://duden.de/_media_/full/T/Toast-20110028097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79122">
            <a:off x="46985" y="1667689"/>
            <a:ext cx="31877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0593" r="10949" b="5866"/>
          <a:stretch/>
        </p:blipFill>
        <p:spPr bwMode="auto">
          <a:xfrm>
            <a:off x="5617527" y="972185"/>
            <a:ext cx="1515745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&quot;No&quot; Symbol 10"/>
          <p:cNvSpPr/>
          <p:nvPr/>
        </p:nvSpPr>
        <p:spPr>
          <a:xfrm>
            <a:off x="609600" y="152400"/>
            <a:ext cx="7619999" cy="6962002"/>
          </a:xfrm>
          <a:prstGeom prst="noSmoking">
            <a:avLst>
              <a:gd name="adj" fmla="val 87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0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6" name="Picture 4" descr="http://ecx.images-amazon.com/images/I/51ktyDDyAgL._SL500_SS5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379787"/>
            <a:ext cx="3562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0593" r="10949" b="5866"/>
          <a:stretch/>
        </p:blipFill>
        <p:spPr bwMode="auto">
          <a:xfrm>
            <a:off x="5617527" y="972185"/>
            <a:ext cx="1515745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89400"/>
            <a:ext cx="3433763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2205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1" name="Picture 13" descr="http://duden.de/_media_/full/T/Toast-2011002809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20878">
            <a:off x="657225" y="1843088"/>
            <a:ext cx="3189288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k12\shares\user data\leanne.eko\My Pictures\Mollies tray photos\JU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981200"/>
            <a:ext cx="2381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http://duden.de/_media_/full/T/Toast-2011002809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79122">
            <a:off x="-181617" y="1506538"/>
            <a:ext cx="31877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\\k12\shares\user data\leanne.eko\My Pictures\Mollies tray photos\JU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1981200"/>
            <a:ext cx="2381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2764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4" name="Picture 2" descr="\\k12\shares\user data\leanne.eko\My Pictures\Mollies tray photos\JU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981200"/>
            <a:ext cx="2381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8800"/>
            <a:ext cx="1924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81050" y="3444875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½ cup fruit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3438" y="3662362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½ cup fruit</a:t>
            </a:r>
          </a:p>
        </p:txBody>
      </p:sp>
      <p:pic>
        <p:nvPicPr>
          <p:cNvPr id="12" name="Picture 11" descr="C:\Users\Sarah.d.Platt\Pictures\8oz_FFChocolate.pn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2" b="96166" l="9945" r="90331">
                        <a14:foregroundMark x1="84530" y1="45526" x2="84530" y2="45526"/>
                        <a14:foregroundMark x1="31123" y1="29823" x2="31123" y2="29823"/>
                        <a14:foregroundMark x1="38950" y1="25441" x2="38950" y2="25441"/>
                        <a14:foregroundMark x1="23941" y1="13086" x2="23941" y2="13086"/>
                        <a14:foregroundMark x1="27440" y1="22094" x2="27440" y2="22094"/>
                        <a14:foregroundMark x1="23941" y1="22398" x2="23941" y2="22398"/>
                        <a14:foregroundMark x1="22376" y1="18138" x2="22376" y2="18138"/>
                        <a14:foregroundMark x1="20258" y1="19963" x2="20258" y2="19963"/>
                        <a14:foregroundMark x1="20718" y1="23007" x2="20718" y2="23007"/>
                        <a14:foregroundMark x1="21455" y1="14303" x2="21455" y2="14303"/>
                        <a14:foregroundMark x1="22099" y1="16129" x2="22099" y2="16129"/>
                        <a14:foregroundMark x1="25599" y1="13086" x2="25599" y2="13086"/>
                        <a14:foregroundMark x1="31308" y1="12781" x2="31308" y2="12781"/>
                        <a14:foregroundMark x1="28545" y1="12964" x2="28545" y2="12964"/>
                        <a14:foregroundMark x1="31768" y1="14912" x2="31768" y2="14912"/>
                        <a14:foregroundMark x1="37569" y1="12964" x2="37569" y2="12964"/>
                        <a14:foregroundMark x1="31123" y1="19355" x2="31123" y2="19355"/>
                        <a14:foregroundMark x1="34070" y1="19781" x2="34070" y2="19781"/>
                        <a14:foregroundMark x1="35727" y1="23737" x2="35727" y2="23737"/>
                        <a14:foregroundMark x1="32965" y1="21789" x2="32965" y2="21789"/>
                        <a14:foregroundMark x1="40792" y1="20268" x2="40792" y2="20268"/>
                        <a14:foregroundMark x1="54604" y1="20085" x2="54604" y2="20085"/>
                        <a14:foregroundMark x1="82965" y1="19659" x2="82965" y2="19659"/>
                        <a14:foregroundMark x1="34807" y1="13086" x2="34807" y2="13086"/>
                        <a14:foregroundMark x1="43554" y1="13268" x2="43554" y2="13268"/>
                        <a14:foregroundMark x1="50276" y1="13268" x2="50276" y2="13268"/>
                        <a14:foregroundMark x1="47698" y1="13086" x2="47698" y2="13086"/>
                        <a14:foregroundMark x1="55341" y1="13086" x2="55341" y2="13086"/>
                        <a14:foregroundMark x1="67495" y1="12964" x2="67495" y2="12964"/>
                        <a14:foregroundMark x1="64549" y1="12964" x2="64549" y2="12964"/>
                        <a14:foregroundMark x1="71639" y1="12781" x2="71639" y2="12781"/>
                        <a14:foregroundMark x1="75322" y1="12964" x2="75322" y2="12964"/>
                        <a14:foregroundMark x1="80203" y1="13086" x2="80203" y2="13086"/>
                        <a14:foregroundMark x1="82228" y1="14181" x2="82228" y2="14181"/>
                        <a14:foregroundMark x1="82689" y1="16312" x2="82689" y2="16312"/>
                        <a14:foregroundMark x1="82965" y1="22398" x2="82965" y2="22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10591" r="10971" b="4955"/>
          <a:stretch/>
        </p:blipFill>
        <p:spPr bwMode="auto">
          <a:xfrm>
            <a:off x="5638800" y="1081721"/>
            <a:ext cx="1535430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638800" y="3681412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cup milk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94338" y="6030118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 oz Grain</a:t>
            </a:r>
          </a:p>
        </p:txBody>
      </p:sp>
      <p:pic>
        <p:nvPicPr>
          <p:cNvPr id="19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43" y="4380441"/>
            <a:ext cx="298822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0" b="93796" l="5882" r="90000">
                        <a14:foregroundMark x1="24118" y1="70073" x2="26765" y2="76277"/>
                        <a14:backgroundMark x1="30294" y1="81022" x2="35588" y2="84672"/>
                        <a14:backgroundMark x1="35294" y1="85036" x2="42647" y2="86861"/>
                        <a14:backgroundMark x1="43235" y1="87226" x2="54118" y2="87226"/>
                        <a14:backgroundMark x1="54412" y1="86861" x2="61765" y2="82482"/>
                        <a14:backgroundMark x1="62353" y1="82482" x2="66471" y2="77007"/>
                        <a14:backgroundMark x1="66765" y1="76642" x2="69706" y2="70803"/>
                        <a14:backgroundMark x1="70588" y1="70073" x2="72059" y2="64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4501885"/>
            <a:ext cx="1561244" cy="12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143000" y="6008157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oz M/MA= 1 oz Grain</a:t>
            </a:r>
          </a:p>
        </p:txBody>
      </p:sp>
      <p:pic>
        <p:nvPicPr>
          <p:cNvPr id="4098" name="Picture 2" descr="Image result for upstate yogu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3141"/>
            <a:ext cx="21621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353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2" name="Picture 11" descr="C:\Users\Sarah.d.Platt\Pictures\8oz_FFChocolate.pn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2" b="96166" l="9945" r="90331">
                        <a14:foregroundMark x1="84530" y1="45526" x2="84530" y2="45526"/>
                        <a14:foregroundMark x1="31123" y1="29823" x2="31123" y2="29823"/>
                        <a14:foregroundMark x1="38950" y1="25441" x2="38950" y2="25441"/>
                        <a14:foregroundMark x1="23941" y1="13086" x2="23941" y2="13086"/>
                        <a14:foregroundMark x1="27440" y1="22094" x2="27440" y2="22094"/>
                        <a14:foregroundMark x1="23941" y1="22398" x2="23941" y2="22398"/>
                        <a14:foregroundMark x1="22376" y1="18138" x2="22376" y2="18138"/>
                        <a14:foregroundMark x1="20258" y1="19963" x2="20258" y2="19963"/>
                        <a14:foregroundMark x1="20718" y1="23007" x2="20718" y2="23007"/>
                        <a14:foregroundMark x1="21455" y1="14303" x2="21455" y2="14303"/>
                        <a14:foregroundMark x1="22099" y1="16129" x2="22099" y2="16129"/>
                        <a14:foregroundMark x1="25599" y1="13086" x2="25599" y2="13086"/>
                        <a14:foregroundMark x1="31308" y1="12781" x2="31308" y2="12781"/>
                        <a14:foregroundMark x1="28545" y1="12964" x2="28545" y2="12964"/>
                        <a14:foregroundMark x1="31768" y1="14912" x2="31768" y2="14912"/>
                        <a14:foregroundMark x1="37569" y1="12964" x2="37569" y2="12964"/>
                        <a14:foregroundMark x1="31123" y1="19355" x2="31123" y2="19355"/>
                        <a14:foregroundMark x1="34070" y1="19781" x2="34070" y2="19781"/>
                        <a14:foregroundMark x1="35727" y1="23737" x2="35727" y2="23737"/>
                        <a14:foregroundMark x1="32965" y1="21789" x2="32965" y2="21789"/>
                        <a14:foregroundMark x1="40792" y1="20268" x2="40792" y2="20268"/>
                        <a14:foregroundMark x1="54604" y1="20085" x2="54604" y2="20085"/>
                        <a14:foregroundMark x1="82965" y1="19659" x2="82965" y2="19659"/>
                        <a14:foregroundMark x1="34807" y1="13086" x2="34807" y2="13086"/>
                        <a14:foregroundMark x1="43554" y1="13268" x2="43554" y2="13268"/>
                        <a14:foregroundMark x1="50276" y1="13268" x2="50276" y2="13268"/>
                        <a14:foregroundMark x1="47698" y1="13086" x2="47698" y2="13086"/>
                        <a14:foregroundMark x1="55341" y1="13086" x2="55341" y2="13086"/>
                        <a14:foregroundMark x1="67495" y1="12964" x2="67495" y2="12964"/>
                        <a14:foregroundMark x1="64549" y1="12964" x2="64549" y2="12964"/>
                        <a14:foregroundMark x1="71639" y1="12781" x2="71639" y2="12781"/>
                        <a14:foregroundMark x1="75322" y1="12964" x2="75322" y2="12964"/>
                        <a14:foregroundMark x1="80203" y1="13086" x2="80203" y2="13086"/>
                        <a14:foregroundMark x1="82228" y1="14181" x2="82228" y2="14181"/>
                        <a14:foregroundMark x1="82689" y1="16312" x2="82689" y2="16312"/>
                        <a14:foregroundMark x1="82965" y1="22398" x2="82965" y2="22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10591" r="10971" b="4955"/>
          <a:stretch/>
        </p:blipFill>
        <p:spPr bwMode="auto">
          <a:xfrm>
            <a:off x="5638800" y="1081721"/>
            <a:ext cx="1535430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43" y="4380441"/>
            <a:ext cx="298822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0" b="93796" l="5882" r="90000">
                        <a14:foregroundMark x1="24118" y1="70073" x2="26765" y2="76277"/>
                        <a14:backgroundMark x1="30294" y1="81022" x2="35588" y2="84672"/>
                        <a14:backgroundMark x1="35294" y1="85036" x2="42647" y2="86861"/>
                        <a14:backgroundMark x1="43235" y1="87226" x2="54118" y2="87226"/>
                        <a14:backgroundMark x1="54412" y1="86861" x2="61765" y2="82482"/>
                        <a14:backgroundMark x1="62353" y1="82482" x2="66471" y2="77007"/>
                        <a14:backgroundMark x1="66765" y1="76642" x2="69706" y2="70803"/>
                        <a14:backgroundMark x1="70588" y1="70073" x2="72059" y2="64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4501885"/>
            <a:ext cx="1561244" cy="12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upstate yogu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3141"/>
            <a:ext cx="21621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471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2" name="Picture 11" descr="C:\Users\Sarah.d.Platt\Pictures\8oz_FFChocolate.pn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2" b="96166" l="9945" r="90331">
                        <a14:foregroundMark x1="84530" y1="45526" x2="84530" y2="45526"/>
                        <a14:foregroundMark x1="31123" y1="29823" x2="31123" y2="29823"/>
                        <a14:foregroundMark x1="38950" y1="25441" x2="38950" y2="25441"/>
                        <a14:foregroundMark x1="23941" y1="13086" x2="23941" y2="13086"/>
                        <a14:foregroundMark x1="27440" y1="22094" x2="27440" y2="22094"/>
                        <a14:foregroundMark x1="23941" y1="22398" x2="23941" y2="22398"/>
                        <a14:foregroundMark x1="22376" y1="18138" x2="22376" y2="18138"/>
                        <a14:foregroundMark x1="20258" y1="19963" x2="20258" y2="19963"/>
                        <a14:foregroundMark x1="20718" y1="23007" x2="20718" y2="23007"/>
                        <a14:foregroundMark x1="21455" y1="14303" x2="21455" y2="14303"/>
                        <a14:foregroundMark x1="22099" y1="16129" x2="22099" y2="16129"/>
                        <a14:foregroundMark x1="25599" y1="13086" x2="25599" y2="13086"/>
                        <a14:foregroundMark x1="31308" y1="12781" x2="31308" y2="12781"/>
                        <a14:foregroundMark x1="28545" y1="12964" x2="28545" y2="12964"/>
                        <a14:foregroundMark x1="31768" y1="14912" x2="31768" y2="14912"/>
                        <a14:foregroundMark x1="37569" y1="12964" x2="37569" y2="12964"/>
                        <a14:foregroundMark x1="31123" y1="19355" x2="31123" y2="19355"/>
                        <a14:foregroundMark x1="34070" y1="19781" x2="34070" y2="19781"/>
                        <a14:foregroundMark x1="35727" y1="23737" x2="35727" y2="23737"/>
                        <a14:foregroundMark x1="32965" y1="21789" x2="32965" y2="21789"/>
                        <a14:foregroundMark x1="40792" y1="20268" x2="40792" y2="20268"/>
                        <a14:foregroundMark x1="54604" y1="20085" x2="54604" y2="20085"/>
                        <a14:foregroundMark x1="82965" y1="19659" x2="82965" y2="19659"/>
                        <a14:foregroundMark x1="34807" y1="13086" x2="34807" y2="13086"/>
                        <a14:foregroundMark x1="43554" y1="13268" x2="43554" y2="13268"/>
                        <a14:foregroundMark x1="50276" y1="13268" x2="50276" y2="13268"/>
                        <a14:foregroundMark x1="47698" y1="13086" x2="47698" y2="13086"/>
                        <a14:foregroundMark x1="55341" y1="13086" x2="55341" y2="13086"/>
                        <a14:foregroundMark x1="67495" y1="12964" x2="67495" y2="12964"/>
                        <a14:foregroundMark x1="64549" y1="12964" x2="64549" y2="12964"/>
                        <a14:foregroundMark x1="71639" y1="12781" x2="71639" y2="12781"/>
                        <a14:foregroundMark x1="75322" y1="12964" x2="75322" y2="12964"/>
                        <a14:foregroundMark x1="80203" y1="13086" x2="80203" y2="13086"/>
                        <a14:foregroundMark x1="82228" y1="14181" x2="82228" y2="14181"/>
                        <a14:foregroundMark x1="82689" y1="16312" x2="82689" y2="16312"/>
                        <a14:foregroundMark x1="82965" y1="22398" x2="82965" y2="22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10591" r="10971" b="4955"/>
          <a:stretch/>
        </p:blipFill>
        <p:spPr bwMode="auto">
          <a:xfrm>
            <a:off x="5638800" y="1081721"/>
            <a:ext cx="1535430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43" y="4380441"/>
            <a:ext cx="298822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30" b="93796" l="5882" r="90000">
                        <a14:foregroundMark x1="24118" y1="70073" x2="26765" y2="76277"/>
                        <a14:backgroundMark x1="30294" y1="81022" x2="35588" y2="84672"/>
                        <a14:backgroundMark x1="35294" y1="85036" x2="42647" y2="86861"/>
                        <a14:backgroundMark x1="43235" y1="87226" x2="54118" y2="87226"/>
                        <a14:backgroundMark x1="54412" y1="86861" x2="61765" y2="82482"/>
                        <a14:backgroundMark x1="62353" y1="82482" x2="66471" y2="77007"/>
                        <a14:backgroundMark x1="66765" y1="76642" x2="69706" y2="70803"/>
                        <a14:backgroundMark x1="70588" y1="70073" x2="72059" y2="64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4501885"/>
            <a:ext cx="1561244" cy="12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Image result for upstate yogu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3141"/>
            <a:ext cx="21621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&quot;No&quot; Symbol 10"/>
          <p:cNvSpPr/>
          <p:nvPr/>
        </p:nvSpPr>
        <p:spPr>
          <a:xfrm>
            <a:off x="609600" y="152400"/>
            <a:ext cx="7619999" cy="6962002"/>
          </a:xfrm>
          <a:prstGeom prst="noSmoking">
            <a:avLst>
              <a:gd name="adj" fmla="val 87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318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4" name="Picture 2" descr="\\k12\shares\user data\leanne.eko\My Pictures\Mollies tray photos\JU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1981200"/>
            <a:ext cx="238125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43" y="4380441"/>
            <a:ext cx="298822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0" b="93796" l="5882" r="90000">
                        <a14:foregroundMark x1="24118" y1="70073" x2="26765" y2="76277"/>
                        <a14:backgroundMark x1="30294" y1="81022" x2="35588" y2="84672"/>
                        <a14:backgroundMark x1="35294" y1="85036" x2="42647" y2="86861"/>
                        <a14:backgroundMark x1="43235" y1="87226" x2="54118" y2="87226"/>
                        <a14:backgroundMark x1="54412" y1="86861" x2="61765" y2="82482"/>
                        <a14:backgroundMark x1="62353" y1="82482" x2="66471" y2="77007"/>
                        <a14:backgroundMark x1="66765" y1="76642" x2="69706" y2="70803"/>
                        <a14:backgroundMark x1="70588" y1="70073" x2="72059" y2="64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4501885"/>
            <a:ext cx="1561244" cy="125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6036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8800"/>
            <a:ext cx="19240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Users\Sarah.d.Platt\Pictures\8oz_FFChocolate.png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2" b="96166" l="9945" r="90331">
                        <a14:foregroundMark x1="84530" y1="45526" x2="84530" y2="45526"/>
                        <a14:foregroundMark x1="31123" y1="29823" x2="31123" y2="29823"/>
                        <a14:foregroundMark x1="38950" y1="25441" x2="38950" y2="25441"/>
                        <a14:foregroundMark x1="23941" y1="13086" x2="23941" y2="13086"/>
                        <a14:foregroundMark x1="27440" y1="22094" x2="27440" y2="22094"/>
                        <a14:foregroundMark x1="23941" y1="22398" x2="23941" y2="22398"/>
                        <a14:foregroundMark x1="22376" y1="18138" x2="22376" y2="18138"/>
                        <a14:foregroundMark x1="20258" y1="19963" x2="20258" y2="19963"/>
                        <a14:foregroundMark x1="20718" y1="23007" x2="20718" y2="23007"/>
                        <a14:foregroundMark x1="21455" y1="14303" x2="21455" y2="14303"/>
                        <a14:foregroundMark x1="22099" y1="16129" x2="22099" y2="16129"/>
                        <a14:foregroundMark x1="25599" y1="13086" x2="25599" y2="13086"/>
                        <a14:foregroundMark x1="31308" y1="12781" x2="31308" y2="12781"/>
                        <a14:foregroundMark x1="28545" y1="12964" x2="28545" y2="12964"/>
                        <a14:foregroundMark x1="31768" y1="14912" x2="31768" y2="14912"/>
                        <a14:foregroundMark x1="37569" y1="12964" x2="37569" y2="12964"/>
                        <a14:foregroundMark x1="31123" y1="19355" x2="31123" y2="19355"/>
                        <a14:foregroundMark x1="34070" y1="19781" x2="34070" y2="19781"/>
                        <a14:foregroundMark x1="35727" y1="23737" x2="35727" y2="23737"/>
                        <a14:foregroundMark x1="32965" y1="21789" x2="32965" y2="21789"/>
                        <a14:foregroundMark x1="40792" y1="20268" x2="40792" y2="20268"/>
                        <a14:foregroundMark x1="54604" y1="20085" x2="54604" y2="20085"/>
                        <a14:foregroundMark x1="82965" y1="19659" x2="82965" y2="19659"/>
                        <a14:foregroundMark x1="34807" y1="13086" x2="34807" y2="13086"/>
                        <a14:foregroundMark x1="43554" y1="13268" x2="43554" y2="13268"/>
                        <a14:foregroundMark x1="50276" y1="13268" x2="50276" y2="13268"/>
                        <a14:foregroundMark x1="47698" y1="13086" x2="47698" y2="13086"/>
                        <a14:foregroundMark x1="55341" y1="13086" x2="55341" y2="13086"/>
                        <a14:foregroundMark x1="67495" y1="12964" x2="67495" y2="12964"/>
                        <a14:foregroundMark x1="64549" y1="12964" x2="64549" y2="12964"/>
                        <a14:foregroundMark x1="71639" y1="12781" x2="71639" y2="12781"/>
                        <a14:foregroundMark x1="75322" y1="12964" x2="75322" y2="12964"/>
                        <a14:foregroundMark x1="80203" y1="13086" x2="80203" y2="13086"/>
                        <a14:foregroundMark x1="82228" y1="14181" x2="82228" y2="14181"/>
                        <a14:foregroundMark x1="82689" y1="16312" x2="82689" y2="16312"/>
                        <a14:foregroundMark x1="82965" y1="22398" x2="82965" y2="22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7" t="10591" r="10971" b="4955"/>
          <a:stretch/>
        </p:blipFill>
        <p:spPr bwMode="auto">
          <a:xfrm>
            <a:off x="5638800" y="1081721"/>
            <a:ext cx="1535430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Image result for upstate yogu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93141"/>
            <a:ext cx="21621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9722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1584">
            <a:off x="-619372" y="3901370"/>
            <a:ext cx="3667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76400" y="6097588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½ cup Fruit</a:t>
            </a:r>
          </a:p>
        </p:txBody>
      </p:sp>
      <p:pic>
        <p:nvPicPr>
          <p:cNvPr id="10" name="Picture 2" descr="\\k12\shares\user data\leanne.eko\My Pictures\Mollies tray photos\JU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974055"/>
            <a:ext cx="23082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495675" y="3501230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½ cup Fruit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7400" y="3599655"/>
            <a:ext cx="1447800" cy="473075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1 cup milk</a:t>
            </a:r>
          </a:p>
        </p:txBody>
      </p:sp>
      <p:pic>
        <p:nvPicPr>
          <p:cNvPr id="15" name="Picture 10" descr="http://www.foodprofile.com/productionservice/WEB-AFSProfileMatchingService/Images/00009063111-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18000"/>
            <a:ext cx="29956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943475" y="6107113"/>
            <a:ext cx="2743200" cy="601662"/>
          </a:xfrm>
          <a:prstGeom prst="rect">
            <a:avLst/>
          </a:prstGeom>
          <a:solidFill>
            <a:srgbClr val="F4EF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2 oz G + 2 oz M/MA =4 G</a:t>
            </a:r>
          </a:p>
        </p:txBody>
      </p:sp>
      <p:pic>
        <p:nvPicPr>
          <p:cNvPr id="17" name="Picture 1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0593" r="10949" b="5866"/>
          <a:stretch/>
        </p:blipFill>
        <p:spPr bwMode="auto">
          <a:xfrm>
            <a:off x="5833427" y="1111882"/>
            <a:ext cx="1515745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106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5" name="Picture 10" descr="http://www.foodprofile.com/productionservice/WEB-AFSProfileMatchingService/Images/00009063111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18000"/>
            <a:ext cx="29956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0593" r="10949" b="5866"/>
          <a:stretch/>
        </p:blipFill>
        <p:spPr bwMode="auto">
          <a:xfrm>
            <a:off x="5833427" y="1111882"/>
            <a:ext cx="1515745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334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Pattern Refresher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795" y="276007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Daily Requirements</a:t>
            </a:r>
            <a:br>
              <a:rPr lang="en-US" sz="2000" dirty="0"/>
            </a:br>
            <a:r>
              <a:rPr lang="en-US" sz="2000" b="1" dirty="0"/>
              <a:t>1 Cup </a:t>
            </a:r>
            <a:r>
              <a:rPr lang="en-US" sz="2000" dirty="0"/>
              <a:t>for Grades k-12 </a:t>
            </a: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7097" y="2747665"/>
            <a:ext cx="3352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Weekly Requirements</a:t>
            </a:r>
            <a:br>
              <a:rPr lang="en-US" sz="2000" dirty="0"/>
            </a:br>
            <a:r>
              <a:rPr lang="en-US" sz="2000" b="1" dirty="0"/>
              <a:t>5 Cups </a:t>
            </a:r>
            <a:r>
              <a:rPr lang="en-US" sz="2000" dirty="0"/>
              <a:t>for Grades k-12 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4795" y="1719522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Fruit/Vegetables  </a:t>
            </a:r>
          </a:p>
        </p:txBody>
      </p:sp>
      <p:pic>
        <p:nvPicPr>
          <p:cNvPr id="2050" name="Picture 2" descr="Image result for fr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1694524"/>
            <a:ext cx="2362200" cy="189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045" y="3960398"/>
            <a:ext cx="6276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Vegetables served at breakfast will credit toward the daily and weekly fruit requirement.  </a:t>
            </a:r>
            <a:br>
              <a:rPr lang="en-US" dirty="0"/>
            </a:br>
            <a:r>
              <a:rPr lang="en-US" dirty="0"/>
              <a:t>Fruit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100% fruit or vegetable juice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Fresh whole fruit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Dried - ¼ cup serving of dried fruit counts as ½ cup of fruit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Canned in 100% Juice, light syrup, or water</a:t>
            </a:r>
          </a:p>
        </p:txBody>
      </p:sp>
    </p:spTree>
    <p:extLst>
      <p:ext uri="{BB962C8B-B14F-4D97-AF65-F5344CB8AC3E}">
        <p14:creationId xmlns:p14="http://schemas.microsoft.com/office/powerpoint/2010/main" val="2809669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5" name="Picture 10" descr="http://www.foodprofile.com/productionservice/WEB-AFSProfileMatchingService/Images/00009063111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18000"/>
            <a:ext cx="29956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0593" r="10949" b="5866"/>
          <a:stretch/>
        </p:blipFill>
        <p:spPr bwMode="auto">
          <a:xfrm>
            <a:off x="5833427" y="1111882"/>
            <a:ext cx="1515745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&quot;No&quot; Symbol 10"/>
          <p:cNvSpPr/>
          <p:nvPr/>
        </p:nvSpPr>
        <p:spPr>
          <a:xfrm>
            <a:off x="609600" y="152400"/>
            <a:ext cx="7619999" cy="6962002"/>
          </a:xfrm>
          <a:prstGeom prst="noSmoking">
            <a:avLst>
              <a:gd name="adj" fmla="val 87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2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0" name="Picture 2" descr="\\k12\shares\user data\leanne.eko\My Pictures\Mollies tray photos\JU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974055"/>
            <a:ext cx="23082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ttp://www.foodprofile.com/productionservice/WEB-AFSProfileMatchingService/Images/00009063111-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18000"/>
            <a:ext cx="29956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3850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1584">
            <a:off x="-619372" y="3901370"/>
            <a:ext cx="3667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k12\shares\user data\leanne.eko\My Pictures\Mollies tray photos\JUIC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974055"/>
            <a:ext cx="23082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10593" r="10949" b="5866"/>
          <a:stretch/>
        </p:blipFill>
        <p:spPr bwMode="auto">
          <a:xfrm>
            <a:off x="5833427" y="1111882"/>
            <a:ext cx="1515745" cy="2644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4409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5" name="Picture 10" descr="http://www.foodprofile.com/productionservice/WEB-AFSProfileMatchingService/Images/00009063111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18000"/>
            <a:ext cx="29956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4371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72398"/>
            <a:ext cx="9296400" cy="554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Offer Versus Serve - Breakfast</a:t>
            </a:r>
          </a:p>
        </p:txBody>
      </p:sp>
      <p:pic>
        <p:nvPicPr>
          <p:cNvPr id="15" name="Picture 10" descr="http://www.foodprofile.com/productionservice/WEB-AFSProfileMatchingService/Images/00009063111-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3" y="4318000"/>
            <a:ext cx="29956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&quot;No&quot; Symbol 10"/>
          <p:cNvSpPr/>
          <p:nvPr/>
        </p:nvSpPr>
        <p:spPr>
          <a:xfrm>
            <a:off x="609600" y="152400"/>
            <a:ext cx="7619999" cy="6962002"/>
          </a:xfrm>
          <a:prstGeom prst="noSmoking">
            <a:avLst>
              <a:gd name="adj" fmla="val 87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91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Non-Creditable Foods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Cream Cheese </a:t>
            </a:r>
            <a:br>
              <a:rPr lang="en-US" dirty="0"/>
            </a:br>
            <a:r>
              <a:rPr lang="en-US" dirty="0"/>
              <a:t>Bacon </a:t>
            </a:r>
            <a:br>
              <a:rPr lang="en-US" dirty="0"/>
            </a:br>
            <a:r>
              <a:rPr lang="en-US" dirty="0"/>
              <a:t>Non-whole grain rich items </a:t>
            </a:r>
            <a:br>
              <a:rPr lang="en-US" dirty="0"/>
            </a:br>
            <a:r>
              <a:rPr lang="en-US" dirty="0"/>
              <a:t>Popcorn </a:t>
            </a:r>
            <a:br>
              <a:rPr lang="en-US" dirty="0"/>
            </a:br>
            <a:r>
              <a:rPr lang="en-US" dirty="0"/>
              <a:t>Potato chips </a:t>
            </a:r>
            <a:br>
              <a:rPr lang="en-US" dirty="0"/>
            </a:br>
            <a:r>
              <a:rPr lang="en-US" dirty="0"/>
              <a:t>Condiments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18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Signage is Required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67879"/>
            <a:ext cx="6056481" cy="38185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7000" y="2133600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Must identify all foods that are part of a reimbursable meal before the serving line.</a:t>
            </a:r>
          </a:p>
        </p:txBody>
      </p:sp>
    </p:spTree>
    <p:extLst>
      <p:ext uri="{BB962C8B-B14F-4D97-AF65-F5344CB8AC3E}">
        <p14:creationId xmlns:p14="http://schemas.microsoft.com/office/powerpoint/2010/main" val="1710151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Breakfast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Unfortunately, participation in the Breakfast Program is about half that of the Lunch Program.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Maine Breakfast participation hovers around 30% for elementary &amp; middle school and at 20% for high school.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986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Market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981200"/>
            <a:ext cx="43719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28800"/>
            <a:ext cx="6591300" cy="90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3843137"/>
            <a:ext cx="4248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Outreach:</a:t>
            </a:r>
            <a:br>
              <a:rPr lang="en-US" sz="2400" dirty="0"/>
            </a:br>
            <a:r>
              <a:rPr lang="en-US" sz="2400" dirty="0"/>
              <a:t>-22 School Nutrition Staff</a:t>
            </a:r>
          </a:p>
          <a:p>
            <a:pPr algn="ctr"/>
            <a:r>
              <a:rPr lang="en-US" sz="2400" dirty="0"/>
              <a:t>-92 intercept interviews at in 6 locations throughout the state. </a:t>
            </a:r>
            <a:br>
              <a:rPr lang="en-US" sz="2400" dirty="0"/>
            </a:br>
            <a:r>
              <a:rPr lang="en-US" sz="2400" dirty="0"/>
              <a:t>-150 direct mail responses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2884303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Increasing School Breakfast Program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40788537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Participation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43963" y="1752600"/>
            <a:ext cx="9231925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038600"/>
            <a:ext cx="594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*51.7% eat at home everyday</a:t>
            </a:r>
            <a:br>
              <a:rPr lang="en-US" sz="2800" dirty="0"/>
            </a:br>
            <a:r>
              <a:rPr lang="en-US" sz="2800" dirty="0"/>
              <a:t>                 </a:t>
            </a:r>
            <a:r>
              <a:rPr lang="en-US" sz="2800" i="1" dirty="0"/>
              <a:t>compared to  </a:t>
            </a:r>
            <a:br>
              <a:rPr lang="en-US" sz="2800" dirty="0"/>
            </a:br>
            <a:r>
              <a:rPr lang="en-US" sz="2800" dirty="0"/>
              <a:t>*10.2% eat at school everyday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*</a:t>
            </a:r>
            <a:r>
              <a:rPr lang="en-US" sz="2800" b="1" u="sng" dirty="0"/>
              <a:t>39.9% never eat at school </a:t>
            </a:r>
          </a:p>
        </p:txBody>
      </p:sp>
    </p:spTree>
    <p:extLst>
      <p:ext uri="{BB962C8B-B14F-4D97-AF65-F5344CB8AC3E}">
        <p14:creationId xmlns:p14="http://schemas.microsoft.com/office/powerpoint/2010/main" val="2531220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potato veget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70" y="1719522"/>
            <a:ext cx="2976130" cy="17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Pattern Refresher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4794" y="1719522"/>
            <a:ext cx="6946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Starchy Vegetables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274320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In order to credit starchy vegetables (like a potato product) as a part of the fruit/vegetable component at breakfast, the starchy vegetable will need to be offered in </a:t>
            </a:r>
            <a:r>
              <a:rPr lang="en-US" u="sng" dirty="0"/>
              <a:t>addition to two cups</a:t>
            </a:r>
            <a:r>
              <a:rPr lang="en-US" dirty="0"/>
              <a:t> from the additional vegetable subgroups throughout the week.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Good ways to meet these include: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Salsa or beans in a breakfast burrito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Vegetables in an omelet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Vegetable juice, try a combination fruit/vegetable juice, if first ingredient (aside from water) is a vegetable it counts towards the vegetable offering. </a:t>
            </a:r>
          </a:p>
          <a:p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02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do parents know?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27" y="1676400"/>
            <a:ext cx="91163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64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Quality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221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897892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*Areas in red are areas for improvement! </a:t>
            </a:r>
          </a:p>
        </p:txBody>
      </p:sp>
    </p:spTree>
    <p:extLst>
      <p:ext uri="{BB962C8B-B14F-4D97-AF65-F5344CB8AC3E}">
        <p14:creationId xmlns:p14="http://schemas.microsoft.com/office/powerpoint/2010/main" val="453810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Perceptions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7719" y="1691855"/>
            <a:ext cx="8087814" cy="51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53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/>
              <a:t>Marketing and Advertising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Promote, promote, promote! </a:t>
            </a:r>
          </a:p>
          <a:p>
            <a:pPr marL="0" indent="0">
              <a:buNone/>
            </a:pPr>
            <a:r>
              <a:rPr lang="en-US" dirty="0"/>
              <a:t>Is your breakfast menu as readily available as your lunch menu? </a:t>
            </a:r>
          </a:p>
          <a:p>
            <a:r>
              <a:rPr lang="en-US" dirty="0"/>
              <a:t>Send reminders throughout the year </a:t>
            </a:r>
          </a:p>
          <a:p>
            <a:pPr lvl="1"/>
            <a:r>
              <a:rPr lang="en-US" dirty="0"/>
              <a:t>Clarify prices and serving times and promote the healthy items you serve! </a:t>
            </a:r>
          </a:p>
          <a:p>
            <a:r>
              <a:rPr lang="en-US" dirty="0"/>
              <a:t>Use creative meal names, wording on menus, descriptive signage, and themes</a:t>
            </a:r>
          </a:p>
        </p:txBody>
      </p:sp>
    </p:spTree>
    <p:extLst>
      <p:ext uri="{BB962C8B-B14F-4D97-AF65-F5344CB8AC3E}">
        <p14:creationId xmlns:p14="http://schemas.microsoft.com/office/powerpoint/2010/main" val="41415453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Perceptions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624" y="1981200"/>
            <a:ext cx="848677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Nutrition Programs can do: </a:t>
            </a:r>
            <a:br>
              <a:rPr lang="en-US" dirty="0"/>
            </a:br>
            <a:r>
              <a:rPr lang="en-US" dirty="0"/>
              <a:t>1. Gain teacher and administration support and improve communication at the school level for promotion to come from school staff.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Alter or add other service delivery methods to reach additional students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55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Service Delivery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Breakfast in the Classroom (BIC)</a:t>
            </a:r>
          </a:p>
          <a:p>
            <a:pPr marL="285750" indent="-285750">
              <a:buFontTx/>
              <a:buChar char="-"/>
            </a:pPr>
            <a:r>
              <a:rPr lang="en-US" dirty="0"/>
              <a:t>Breakfast After the Bell</a:t>
            </a:r>
          </a:p>
          <a:p>
            <a:pPr marL="285750" indent="-285750">
              <a:buFontTx/>
              <a:buChar char="-"/>
            </a:pPr>
            <a:r>
              <a:rPr lang="en-US" dirty="0"/>
              <a:t>Grab and Go</a:t>
            </a:r>
          </a:p>
          <a:p>
            <a:pPr marL="285750" indent="-285750">
              <a:buFontTx/>
              <a:buChar char="-"/>
            </a:pPr>
            <a:r>
              <a:rPr lang="en-US" dirty="0"/>
              <a:t>Universal Breakfast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477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/>
              <a:t>Breakfast in the Classroom (BIC)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828800"/>
            <a:ext cx="3581400" cy="42671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Pros:</a:t>
            </a:r>
          </a:p>
          <a:p>
            <a:r>
              <a:rPr lang="en-US" dirty="0"/>
              <a:t>Works best with elementary age kids</a:t>
            </a:r>
          </a:p>
          <a:p>
            <a:r>
              <a:rPr lang="en-US" dirty="0"/>
              <a:t>Allows the morning to start with everyone in the classroom </a:t>
            </a:r>
          </a:p>
          <a:p>
            <a:r>
              <a:rPr lang="en-US" dirty="0"/>
              <a:t>Teachers can take the opportunity to make announcements, take attendance, collect homework</a:t>
            </a:r>
          </a:p>
          <a:p>
            <a:r>
              <a:rPr lang="en-US" dirty="0"/>
              <a:t>Can be a good jumping off point for curriculum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1839352"/>
            <a:ext cx="4191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Teachers will need to be trained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Creativity needed in-order to serve foods that aren’t messy like </a:t>
            </a:r>
            <a:r>
              <a:rPr lang="en-US" sz="2200" i="1" dirty="0"/>
              <a:t>substituting syrup with apple sauce.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/>
              <a:t>Custodial support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i="1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21879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Breakfast </a:t>
            </a:r>
            <a:r>
              <a:rPr lang="en-US"/>
              <a:t>After the Bell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Call it whatever you want! </a:t>
            </a:r>
          </a:p>
          <a:p>
            <a:pPr lvl="1"/>
            <a:r>
              <a:rPr lang="en-US" i="1" dirty="0"/>
              <a:t>Like snack </a:t>
            </a:r>
          </a:p>
          <a:p>
            <a:r>
              <a:rPr lang="en-US" dirty="0"/>
              <a:t>Mainly suited for high schools</a:t>
            </a:r>
          </a:p>
          <a:p>
            <a:r>
              <a:rPr lang="en-US" dirty="0"/>
              <a:t>Helpful for late students or those who are not hungry first thing in the morning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3775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6473" y="103909"/>
            <a:ext cx="8229600" cy="1143000"/>
          </a:xfrm>
        </p:spPr>
        <p:txBody>
          <a:bodyPr/>
          <a:lstStyle/>
          <a:p>
            <a:r>
              <a:rPr lang="en-US" dirty="0"/>
              <a:t>Grab and Go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/>
              <a:t>Quick and Convenient </a:t>
            </a:r>
          </a:p>
          <a:p>
            <a:r>
              <a:rPr lang="en-US" dirty="0"/>
              <a:t>Generally not eaten in the cafeteria </a:t>
            </a:r>
          </a:p>
          <a:p>
            <a:r>
              <a:rPr lang="en-US" dirty="0"/>
              <a:t>Fairly simple to prepare, but packaging might be pricey</a:t>
            </a:r>
          </a:p>
          <a:p>
            <a:r>
              <a:rPr lang="en-US" dirty="0"/>
              <a:t>Must include </a:t>
            </a:r>
            <a:r>
              <a:rPr lang="en-US" b="1" dirty="0"/>
              <a:t>1 cup </a:t>
            </a:r>
            <a:r>
              <a:rPr lang="en-US" dirty="0"/>
              <a:t>of fruit </a:t>
            </a:r>
          </a:p>
        </p:txBody>
      </p:sp>
      <p:pic>
        <p:nvPicPr>
          <p:cNvPr id="3074" name="Picture 2" title="picture of a brown paper b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35563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yogurt parfa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58120"/>
            <a:ext cx="2286000" cy="15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6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Universal Breakfast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Breakfast is served at no cost to all students regardless of their eligibility for free or reduced meals.</a:t>
            </a:r>
          </a:p>
          <a:p>
            <a:r>
              <a:rPr lang="en-US" b="1" dirty="0"/>
              <a:t>Benefits: </a:t>
            </a:r>
            <a:r>
              <a:rPr lang="en-US" dirty="0"/>
              <a:t>reduces the stigma associated with eating free school meals</a:t>
            </a:r>
          </a:p>
          <a:p>
            <a:r>
              <a:rPr lang="en-US" b="1" dirty="0"/>
              <a:t>Challenges:</a:t>
            </a:r>
            <a:r>
              <a:rPr lang="en-US" dirty="0"/>
              <a:t> may not be financial viable for all schools &amp; school districts, especially if the school has low enrollment in free or reduced meals</a:t>
            </a:r>
          </a:p>
          <a:p>
            <a:r>
              <a:rPr lang="en-US" i="1" dirty="0"/>
              <a:t>Can and should be paired with other delivery models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3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Pattern Refresher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795" y="2760070"/>
            <a:ext cx="289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Daily Requirements</a:t>
            </a:r>
            <a:br>
              <a:rPr lang="en-US" sz="2000" dirty="0"/>
            </a:br>
            <a:r>
              <a:rPr lang="en-US" sz="2000" dirty="0"/>
              <a:t>1oz for Grades K-5</a:t>
            </a:r>
            <a:br>
              <a:rPr lang="en-US" sz="2000" dirty="0"/>
            </a:br>
            <a:r>
              <a:rPr lang="en-US" sz="2000" dirty="0"/>
              <a:t>1oz for Grades 6-8</a:t>
            </a:r>
            <a:br>
              <a:rPr lang="en-US" sz="2000" dirty="0"/>
            </a:br>
            <a:r>
              <a:rPr lang="en-US" sz="2000" dirty="0"/>
              <a:t>1oz for Grades 9-12</a:t>
            </a:r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775521"/>
            <a:ext cx="3352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Weekly Requirements</a:t>
            </a:r>
            <a:br>
              <a:rPr lang="en-US" sz="2000" dirty="0"/>
            </a:br>
            <a:r>
              <a:rPr lang="en-US" sz="2000" dirty="0"/>
              <a:t>7oz for Grades k-5</a:t>
            </a:r>
            <a:br>
              <a:rPr lang="en-US" sz="2000" dirty="0"/>
            </a:br>
            <a:r>
              <a:rPr lang="en-US" sz="2000" dirty="0"/>
              <a:t>8oz for Grade 6-8</a:t>
            </a:r>
          </a:p>
          <a:p>
            <a:r>
              <a:rPr lang="en-US" sz="2000" dirty="0"/>
              <a:t>9oz  for Grade 9-12 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4795" y="1719522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Grains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4772292"/>
            <a:ext cx="4143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Tip: plan for 2oz daily! </a:t>
            </a:r>
            <a:br>
              <a:rPr lang="en-US" dirty="0"/>
            </a:br>
            <a:r>
              <a:rPr lang="en-US" dirty="0"/>
              <a:t>Planning to offer each student 2oz. of grain at breakfast will make it easy to meet the weekly requirement.  </a:t>
            </a:r>
          </a:p>
        </p:txBody>
      </p:sp>
      <p:pic>
        <p:nvPicPr>
          <p:cNvPr id="4098" name="Picture 2" descr="Image result for to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098">
            <a:off x="6097703" y="1845126"/>
            <a:ext cx="2940249" cy="294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8077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Breakfast Feasibility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Schools with a high percentage of free &amp; reduced-price eligible children, 75% and above, generally are able to make up any lost revenue from paid meals. </a:t>
            </a:r>
          </a:p>
          <a:p>
            <a:r>
              <a:rPr lang="en-US" dirty="0"/>
              <a:t>However, the “break-even” point for each school or district is different depending on labor costs, food costs, and school size. </a:t>
            </a:r>
          </a:p>
        </p:txBody>
      </p:sp>
    </p:spTree>
    <p:extLst>
      <p:ext uri="{BB962C8B-B14F-4D97-AF65-F5344CB8AC3E}">
        <p14:creationId xmlns:p14="http://schemas.microsoft.com/office/powerpoint/2010/main" val="8214219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Your Participation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For traditional breakfast service, a good baseline for minimum expected participation is either ¼ of your total enrollment, or 1/3 of your F&amp;R students.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091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/>
              <a:t>Where Are You Now?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6629400" cy="4190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 AT YOU NUMBERS!! </a:t>
            </a:r>
          </a:p>
          <a:p>
            <a:pPr lvl="1"/>
            <a:r>
              <a:rPr lang="en-US" dirty="0"/>
              <a:t>Do you know your per-meal cost? </a:t>
            </a:r>
          </a:p>
          <a:p>
            <a:pPr lvl="1"/>
            <a:r>
              <a:rPr lang="en-US" dirty="0"/>
              <a:t>Do you know your participation?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What is your competition?</a:t>
            </a:r>
          </a:p>
          <a:p>
            <a:pPr lvl="1"/>
            <a:r>
              <a:rPr lang="en-US" dirty="0"/>
              <a:t>Starbucks </a:t>
            </a:r>
          </a:p>
          <a:p>
            <a:pPr lvl="1"/>
            <a:r>
              <a:rPr lang="en-US" dirty="0"/>
              <a:t>D&amp;D </a:t>
            </a:r>
          </a:p>
          <a:p>
            <a:endParaRPr lang="en-US" dirty="0"/>
          </a:p>
          <a:p>
            <a:r>
              <a:rPr lang="en-US" dirty="0"/>
              <a:t>Taste-testing- try out new recipes.</a:t>
            </a: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43099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150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Quality and Variety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Assess what you have are serving:</a:t>
            </a:r>
          </a:p>
          <a:p>
            <a:r>
              <a:rPr lang="en-US" dirty="0"/>
              <a:t>Cold vs. hot meals</a:t>
            </a:r>
          </a:p>
          <a:p>
            <a:r>
              <a:rPr lang="en-US" dirty="0"/>
              <a:t>Cold items every day?</a:t>
            </a:r>
          </a:p>
          <a:p>
            <a:r>
              <a:rPr lang="en-US" dirty="0"/>
              <a:t>Can you add more variety?</a:t>
            </a:r>
          </a:p>
          <a:p>
            <a:r>
              <a:rPr lang="en-US" dirty="0"/>
              <a:t>Create theme days? </a:t>
            </a:r>
          </a:p>
          <a:p>
            <a:r>
              <a:rPr lang="en-US" dirty="0"/>
              <a:t>How do you currently market your program????</a:t>
            </a:r>
            <a:br>
              <a:rPr lang="en-US" dirty="0"/>
            </a:br>
            <a:r>
              <a:rPr lang="en-US" dirty="0"/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4654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Jazz it up with a Breakfast Bar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981200"/>
            <a:ext cx="6200775" cy="4525963"/>
          </a:xfrm>
        </p:spPr>
        <p:txBody>
          <a:bodyPr>
            <a:noAutofit/>
          </a:bodyPr>
          <a:lstStyle/>
          <a:p>
            <a:r>
              <a:rPr lang="en-US" sz="2300" b="1" dirty="0"/>
              <a:t>Self-Service Breakfast Bars</a:t>
            </a:r>
            <a:r>
              <a:rPr lang="en-US" sz="2300" dirty="0"/>
              <a:t>: Practically any breakfast item can be put into “bar” form.</a:t>
            </a:r>
          </a:p>
          <a:p>
            <a:r>
              <a:rPr lang="en-US" sz="2300" b="1" dirty="0"/>
              <a:t>Oatmeal Toppings Bar</a:t>
            </a:r>
            <a:br>
              <a:rPr lang="en-US" sz="2300" b="1" dirty="0"/>
            </a:br>
            <a:r>
              <a:rPr lang="en-US" sz="2300" dirty="0"/>
              <a:t>dried, fresh, frozen, canned fruit, especially berries, nuts, homemade granola, syrup and spices</a:t>
            </a:r>
          </a:p>
          <a:p>
            <a:r>
              <a:rPr lang="en-US" sz="2300" b="1" dirty="0"/>
              <a:t>Yogurt Parfait Bar</a:t>
            </a:r>
            <a:br>
              <a:rPr lang="en-US" sz="2300" dirty="0"/>
            </a:br>
            <a:r>
              <a:rPr lang="en-US" sz="2300" dirty="0"/>
              <a:t> fruit like berries or more exotic like kiwi and pineapple, homemade granola, cereal</a:t>
            </a:r>
          </a:p>
          <a:p>
            <a:r>
              <a:rPr lang="en-US" sz="2300" b="1" dirty="0"/>
              <a:t>Bagel Bar</a:t>
            </a:r>
            <a:r>
              <a:rPr lang="en-US" sz="2300" dirty="0"/>
              <a:t> – sweet or savory</a:t>
            </a:r>
            <a:br>
              <a:rPr lang="en-US" sz="2300" dirty="0"/>
            </a:br>
            <a:r>
              <a:rPr lang="en-US" sz="2300" dirty="0"/>
              <a:t> tomatoes, cucumber, cheese, hummus, nut butter, jam, various cream cheese flavors</a:t>
            </a:r>
            <a:br>
              <a:rPr lang="en-US" sz="1200" dirty="0"/>
            </a:br>
            <a:endParaRPr lang="en-US" sz="1200" dirty="0"/>
          </a:p>
        </p:txBody>
      </p:sp>
      <p:pic>
        <p:nvPicPr>
          <p:cNvPr id="4" name="Picture 3" title="picture of breakfast toppings including cucumbers and tomato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2600008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2711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Would you like to start a different serving style like breakfast in the classroom or Grab and GO?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Grants are available for equipment items like carts and insulated bags. </a:t>
            </a:r>
          </a:p>
          <a:p>
            <a:pPr marL="0" indent="0">
              <a:buNone/>
            </a:pPr>
            <a:r>
              <a:rPr lang="en-US" dirty="0"/>
              <a:t>-Apply for grants 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Full Plates Full Potential  </a:t>
            </a:r>
            <a:br>
              <a:rPr lang="en-US" dirty="0"/>
            </a:br>
            <a:r>
              <a:rPr lang="en-US" dirty="0"/>
              <a:t>Be creative in your application!</a:t>
            </a:r>
          </a:p>
        </p:txBody>
      </p:sp>
    </p:spTree>
    <p:extLst>
      <p:ext uri="{BB962C8B-B14F-4D97-AF65-F5344CB8AC3E}">
        <p14:creationId xmlns:p14="http://schemas.microsoft.com/office/powerpoint/2010/main" val="41126449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School Breakfast Week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6295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It’s Not Too late! </a:t>
            </a:r>
          </a:p>
          <a:p>
            <a:r>
              <a:rPr lang="en-US" b="1" dirty="0"/>
              <a:t>National School Breakfast Week March 6-10, 2018</a:t>
            </a:r>
            <a:br>
              <a:rPr lang="en-US" b="1" dirty="0"/>
            </a:br>
            <a:r>
              <a:rPr lang="en-US" dirty="0"/>
              <a:t>School Nutrition Association provides marketing recourses including: </a:t>
            </a:r>
            <a:br>
              <a:rPr lang="en-US" dirty="0"/>
            </a:br>
            <a:r>
              <a:rPr lang="en-US" dirty="0"/>
              <a:t>Handouts –logos and merchandise</a:t>
            </a:r>
            <a:br>
              <a:rPr lang="en-US" dirty="0"/>
            </a:br>
            <a:r>
              <a:rPr lang="en-US" dirty="0"/>
              <a:t>Stakeholder presentations &amp; press releases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1176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https://schoolnutrition.org/home.aspx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According to a 2015 survey of SNA members, 96 percent said that their student participation increases during NSBW. </a:t>
            </a:r>
          </a:p>
          <a:p>
            <a:pPr marL="0" indent="0" fontAlgn="base">
              <a:buNone/>
            </a:pPr>
            <a:r>
              <a:rPr lang="en-US" dirty="0"/>
              <a:t>Recognizing NSBW in your schools can help you:</a:t>
            </a:r>
          </a:p>
          <a:p>
            <a:pPr fontAlgn="base"/>
            <a:r>
              <a:rPr lang="en-US" dirty="0"/>
              <a:t>Increase student participation </a:t>
            </a:r>
          </a:p>
          <a:p>
            <a:pPr fontAlgn="base"/>
            <a:r>
              <a:rPr lang="en-US" dirty="0"/>
              <a:t>Spread the message to parents that you’re serving a healthy, tasty breakfast at school each day</a:t>
            </a:r>
          </a:p>
          <a:p>
            <a:pPr fontAlgn="base"/>
            <a:r>
              <a:rPr lang="en-US" dirty="0"/>
              <a:t>Earn media coverage from local papers, blogs, and TV stations</a:t>
            </a:r>
          </a:p>
          <a:p>
            <a:pPr fontAlgn="base"/>
            <a:r>
              <a:rPr lang="en-US" dirty="0"/>
              <a:t>Connect with teachers and administrators at your school, and throughout the district, to spread the word that school meals are healthy and delicious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706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219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Pattern Refresher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642852"/>
            <a:ext cx="2895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153169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Meat/Meat Alternate </a:t>
            </a:r>
            <a:r>
              <a:rPr lang="en-US" sz="3600" dirty="0"/>
              <a:t>(optional)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M/MA can count towards the weekly grain requirement.</a:t>
            </a:r>
          </a:p>
          <a:p>
            <a:endParaRPr lang="en-US" dirty="0"/>
          </a:p>
          <a:p>
            <a:r>
              <a:rPr lang="en-US" dirty="0"/>
              <a:t>To credit: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be served </a:t>
            </a:r>
            <a:r>
              <a:rPr lang="en-US" u="sng" dirty="0"/>
              <a:t>in addition to </a:t>
            </a:r>
            <a:r>
              <a:rPr lang="en-US" dirty="0"/>
              <a:t>a 1oz. grain item.  </a:t>
            </a:r>
          </a:p>
          <a:p>
            <a:endParaRPr lang="en-US" dirty="0"/>
          </a:p>
          <a:p>
            <a:r>
              <a:rPr lang="en-US" dirty="0"/>
              <a:t>Examples: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Sausage and pancakes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Ham, egg and cheese on an English muffin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Omelet and toast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05700" y="2618027"/>
            <a:ext cx="1899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2000" dirty="0"/>
            </a:b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11" name="Picture 2" descr="Image result for ham and cheese breakfast sandw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92" y="2514600"/>
            <a:ext cx="311727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13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Offer Versus Serve- Breakfast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284"/>
            <a:ext cx="7792065" cy="5105400"/>
          </a:xfrm>
        </p:spPr>
        <p:txBody>
          <a:bodyPr>
            <a:normAutofit fontScale="70000" lnSpcReduction="20000"/>
          </a:bodyPr>
          <a:lstStyle/>
          <a:p>
            <a:pPr marL="0" lvl="1" indent="0" algn="ctr">
              <a:buNone/>
            </a:pPr>
            <a:r>
              <a:rPr lang="en-US" sz="3400" b="1" dirty="0"/>
              <a:t>Offer vs Serve is </a:t>
            </a:r>
            <a:r>
              <a:rPr lang="en-US" sz="3400" b="1" u="sng" dirty="0"/>
              <a:t>optional </a:t>
            </a:r>
            <a:r>
              <a:rPr lang="en-US" sz="3400" b="1" dirty="0"/>
              <a:t>at Breakfast for all grade groups.</a:t>
            </a:r>
          </a:p>
          <a:p>
            <a:pPr marL="0" lvl="1" indent="0">
              <a:buNone/>
            </a:pPr>
            <a:endParaRPr lang="en-US" sz="3400" b="1" dirty="0"/>
          </a:p>
          <a:p>
            <a:pPr marL="0" lvl="1" indent="0">
              <a:buNone/>
            </a:pPr>
            <a:r>
              <a:rPr lang="en-US" sz="3200" dirty="0"/>
              <a:t>• Offer </a:t>
            </a:r>
            <a:r>
              <a:rPr lang="en-US" sz="3200" b="1" dirty="0"/>
              <a:t>4 items </a:t>
            </a:r>
            <a:r>
              <a:rPr lang="en-US" sz="3200" dirty="0"/>
              <a:t>from the </a:t>
            </a:r>
            <a:r>
              <a:rPr lang="en-US" sz="3200" b="1" dirty="0"/>
              <a:t>3 food components </a:t>
            </a:r>
            <a:r>
              <a:rPr lang="en-US" sz="3200" dirty="0"/>
              <a:t>in full serving size: </a:t>
            </a:r>
          </a:p>
          <a:p>
            <a:pPr marL="0" lvl="1" indent="0">
              <a:buNone/>
            </a:pPr>
            <a:r>
              <a:rPr lang="en-US" sz="3200" dirty="0"/>
              <a:t>    – Milk </a:t>
            </a:r>
          </a:p>
          <a:p>
            <a:pPr marL="0" lvl="1" indent="0">
              <a:buNone/>
            </a:pPr>
            <a:r>
              <a:rPr lang="en-US" sz="3200" dirty="0"/>
              <a:t>    – Fruit (can also be a non-starchy vegetables)</a:t>
            </a:r>
          </a:p>
          <a:p>
            <a:pPr marL="0" lvl="1" indent="0">
              <a:buNone/>
            </a:pPr>
            <a:r>
              <a:rPr lang="en-US" sz="3200" dirty="0"/>
              <a:t>    – Grains (can also be M/MA if served in addition to a grain)</a:t>
            </a:r>
            <a:br>
              <a:rPr lang="en-US" sz="3200" dirty="0"/>
            </a:br>
            <a:endParaRPr lang="en-US" sz="3200" dirty="0"/>
          </a:p>
          <a:p>
            <a:r>
              <a:rPr lang="en-US" dirty="0"/>
              <a:t>Larger items (like a bagel) can count as two or more </a:t>
            </a:r>
            <a:r>
              <a:rPr lang="en-US" b="1" u="sng" dirty="0"/>
              <a:t>items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Reimbursable meal using </a:t>
            </a:r>
            <a:r>
              <a:rPr lang="en-US" dirty="0" err="1"/>
              <a:t>OvS</a:t>
            </a:r>
            <a:r>
              <a:rPr lang="en-US" dirty="0"/>
              <a:t> contains: </a:t>
            </a:r>
            <a:br>
              <a:rPr lang="en-US" i="1" dirty="0"/>
            </a:br>
            <a:r>
              <a:rPr lang="en-US" i="1" dirty="0"/>
              <a:t>-At least 3 food items, one being, ½ cup fruit/vegetable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85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vs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Food Component</a:t>
            </a:r>
          </a:p>
          <a:p>
            <a:r>
              <a:rPr lang="en-US" dirty="0"/>
              <a:t>One of three food groups that comprise a reimbursable breakfast</a:t>
            </a:r>
          </a:p>
          <a:p>
            <a:pPr marL="0" indent="0">
              <a:buNone/>
            </a:pPr>
            <a:r>
              <a:rPr lang="en-US" b="1" dirty="0"/>
              <a:t>Food Item</a:t>
            </a:r>
            <a:r>
              <a:rPr lang="en-US" dirty="0"/>
              <a:t> </a:t>
            </a:r>
          </a:p>
          <a:p>
            <a:r>
              <a:rPr lang="en-US" dirty="0"/>
              <a:t>A specific food offered </a:t>
            </a:r>
            <a:r>
              <a:rPr lang="en-US" i="1" dirty="0"/>
              <a:t>within</a:t>
            </a:r>
            <a:r>
              <a:rPr lang="en-US" dirty="0"/>
              <a:t> a food component.</a:t>
            </a:r>
          </a:p>
        </p:txBody>
      </p:sp>
    </p:spTree>
    <p:extLst>
      <p:ext uri="{BB962C8B-B14F-4D97-AF65-F5344CB8AC3E}">
        <p14:creationId xmlns:p14="http://schemas.microsoft.com/office/powerpoint/2010/main" val="2011626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7,753077494,S:\All OSPI\Web Work\Child Nutrition\MealPatternTrainingPart3_pptx\Media.ppcx"/>
</p:tagLst>
</file>

<file path=ppt/theme/theme1.xml><?xml version="1.0" encoding="utf-8"?>
<a:theme xmlns:a="http://schemas.openxmlformats.org/drawingml/2006/main" name="Child Nutrition template 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 Nutrition template Presentation</Template>
  <TotalTime>3091</TotalTime>
  <Words>2911</Words>
  <Application>Microsoft Office PowerPoint</Application>
  <PresentationFormat>On-screen Show (4:3)</PresentationFormat>
  <Paragraphs>479</Paragraphs>
  <Slides>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Arial</vt:lpstr>
      <vt:lpstr>Calibri</vt:lpstr>
      <vt:lpstr>Symbol</vt:lpstr>
      <vt:lpstr>Wingdings</vt:lpstr>
      <vt:lpstr>Child Nutrition template Presentation1</vt:lpstr>
      <vt:lpstr>Custom Design</vt:lpstr>
      <vt:lpstr>School Breakfast Program:  Meal Pattern  Market Research  Promotion     </vt:lpstr>
      <vt:lpstr>Breakfast Meal Pattern </vt:lpstr>
      <vt:lpstr>Meal Pattern Refresher</vt:lpstr>
      <vt:lpstr>Meal Pattern Refresher</vt:lpstr>
      <vt:lpstr>Meal Pattern Refresher</vt:lpstr>
      <vt:lpstr>Meal Pattern Refresher</vt:lpstr>
      <vt:lpstr>Meal Pattern Refresher</vt:lpstr>
      <vt:lpstr>Offer Versus Serve- Breakfast </vt:lpstr>
      <vt:lpstr>Components vs Items</vt:lpstr>
      <vt:lpstr>Components vs Items</vt:lpstr>
      <vt:lpstr> Offer Versus Serve - Items </vt:lpstr>
      <vt:lpstr>Offer Versus Serve- Items </vt:lpstr>
      <vt:lpstr> Foods With More Than 1 Oz Eq </vt:lpstr>
      <vt:lpstr> Combination Foods </vt:lpstr>
      <vt:lpstr>Juice</vt:lpstr>
      <vt:lpstr> Counting Items </vt:lpstr>
      <vt:lpstr>Identifying A Reimbursable Breakfast at POS</vt:lpstr>
      <vt:lpstr>Offer Vs Serve Fruit  </vt:lpstr>
      <vt:lpstr>Summary of OvS at Breakfast</vt:lpstr>
      <vt:lpstr>OvS at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Offer Versus Serve - Breakfast</vt:lpstr>
      <vt:lpstr>Non-Creditable Foods  </vt:lpstr>
      <vt:lpstr>Meal Signage is Required</vt:lpstr>
      <vt:lpstr>Statewide Breakfast Participation</vt:lpstr>
      <vt:lpstr>2017 Market Research </vt:lpstr>
      <vt:lpstr>Current Participation </vt:lpstr>
      <vt:lpstr>How much do parents know? </vt:lpstr>
      <vt:lpstr>Food Quality </vt:lpstr>
      <vt:lpstr>Parent Perceptions</vt:lpstr>
      <vt:lpstr>Marketing and Advertising</vt:lpstr>
      <vt:lpstr>Staff Perceptions </vt:lpstr>
      <vt:lpstr>Other Service Delivery Methods</vt:lpstr>
      <vt:lpstr>Breakfast in the Classroom (BIC)</vt:lpstr>
      <vt:lpstr>Breakfast After the Bell</vt:lpstr>
      <vt:lpstr>Grab and Go</vt:lpstr>
      <vt:lpstr>Universal Breakfast </vt:lpstr>
      <vt:lpstr>Universal Breakfast Feasibility </vt:lpstr>
      <vt:lpstr>Assess Your Participation</vt:lpstr>
      <vt:lpstr>Where Are You Now?</vt:lpstr>
      <vt:lpstr>Food Quality and Variety</vt:lpstr>
      <vt:lpstr>Jazz it up with a Breakfast Bar </vt:lpstr>
      <vt:lpstr>Equipment </vt:lpstr>
      <vt:lpstr>National School Breakfast Week </vt:lpstr>
      <vt:lpstr>https://schoolnutrition.org/home.aspx</vt:lpstr>
      <vt:lpstr> </vt:lpstr>
    </vt:vector>
  </TitlesOfParts>
  <Company>State of Maine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Curley, Jamie K</dc:creator>
  <cp:lastModifiedBy>Fayle, Kaitlin</cp:lastModifiedBy>
  <cp:revision>367</cp:revision>
  <cp:lastPrinted>2018-01-23T17:51:41Z</cp:lastPrinted>
  <dcterms:created xsi:type="dcterms:W3CDTF">2015-05-27T19:26:25Z</dcterms:created>
  <dcterms:modified xsi:type="dcterms:W3CDTF">2018-01-23T20:45:36Z</dcterms:modified>
</cp:coreProperties>
</file>