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257" r:id="rId7"/>
    <p:sldId id="285" r:id="rId8"/>
    <p:sldId id="284" r:id="rId9"/>
    <p:sldId id="286" r:id="rId10"/>
    <p:sldId id="273" r:id="rId11"/>
    <p:sldId id="283" r:id="rId12"/>
    <p:sldId id="280" r:id="rId13"/>
    <p:sldId id="276" r:id="rId14"/>
    <p:sldId id="277" r:id="rId15"/>
    <p:sldId id="282" r:id="rId16"/>
    <p:sldId id="265" r:id="rId17"/>
    <p:sldId id="281" r:id="rId18"/>
    <p:sldId id="260" r:id="rId1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dfrey, Nancy" initials="GN" lastIdx="10" clrIdx="0">
    <p:extLst>
      <p:ext uri="{19B8F6BF-5375-455C-9EA6-DF929625EA0E}">
        <p15:presenceInfo xmlns:p15="http://schemas.microsoft.com/office/powerpoint/2012/main" userId="S::nancy.godfrey@maine.gov::58abee3d-e7ee-4a14-84db-23fbe6443ccc" providerId="AD"/>
      </p:ext>
    </p:extLst>
  </p:cmAuthor>
  <p:cmAuthor id="2" name="Kirk, Janette" initials="KJ" lastIdx="19" clrIdx="1">
    <p:extLst>
      <p:ext uri="{19B8F6BF-5375-455C-9EA6-DF929625EA0E}">
        <p15:presenceInfo xmlns:p15="http://schemas.microsoft.com/office/powerpoint/2012/main" userId="S::Janette.Kirk@maine.gov::8f2332c0-4b00-4a76-9377-94b25ed40654" providerId="AD"/>
      </p:ext>
    </p:extLst>
  </p:cmAuthor>
  <p:cmAuthor id="3" name="Bossio-Smith, Jodi" initials="BJ" lastIdx="7" clrIdx="2">
    <p:extLst>
      <p:ext uri="{19B8F6BF-5375-455C-9EA6-DF929625EA0E}">
        <p15:presenceInfo xmlns:p15="http://schemas.microsoft.com/office/powerpoint/2012/main" userId="S::jodi.bossio-smith@maine.gov::ae768f8c-2d44-4fa0-8739-1625c0578c64" providerId="AD"/>
      </p:ext>
    </p:extLst>
  </p:cmAuthor>
  <p:cmAuthor id="4" name="Lewis, Regina" initials="LR" lastIdx="2" clrIdx="3">
    <p:extLst>
      <p:ext uri="{19B8F6BF-5375-455C-9EA6-DF929625EA0E}">
        <p15:presenceInfo xmlns:p15="http://schemas.microsoft.com/office/powerpoint/2012/main" userId="Lewis, Regina" providerId="None"/>
      </p:ext>
    </p:extLst>
  </p:cmAuthor>
  <p:cmAuthor id="5" name="Lewis, Regina" initials="LR [2]" lastIdx="4" clrIdx="4">
    <p:extLst>
      <p:ext uri="{19B8F6BF-5375-455C-9EA6-DF929625EA0E}">
        <p15:presenceInfo xmlns:p15="http://schemas.microsoft.com/office/powerpoint/2012/main" userId="S::Regina.Lewis@maine.gov::50d31ca2-32d4-47b6-ae0a-7c67c5f9e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CBF2"/>
    <a:srgbClr val="FF9933"/>
    <a:srgbClr val="CC3300"/>
    <a:srgbClr val="46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A0993-765C-4564-A01D-66D6FCBBC169}" vWet="2" dt="2021-11-10T14:12:13.227"/>
    <p1510:client id="{C25F4622-67F2-6691-5BF0-EC688951D382}" v="4" dt="2021-11-10T14:15:02.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Nancy" userId="S::nancy.godfrey@maine.gov::58abee3d-e7ee-4a14-84db-23fbe6443ccc" providerId="AD" clId="Web-{C25F4622-67F2-6691-5BF0-EC688951D382}"/>
    <pc:docChg chg="addSld delSld">
      <pc:chgData name="Godfrey, Nancy" userId="S::nancy.godfrey@maine.gov::58abee3d-e7ee-4a14-84db-23fbe6443ccc" providerId="AD" clId="Web-{C25F4622-67F2-6691-5BF0-EC688951D382}" dt="2021-11-10T14:15:02.300" v="3"/>
      <pc:docMkLst>
        <pc:docMk/>
      </pc:docMkLst>
      <pc:sldChg chg="del">
        <pc:chgData name="Godfrey, Nancy" userId="S::nancy.godfrey@maine.gov::58abee3d-e7ee-4a14-84db-23fbe6443ccc" providerId="AD" clId="Web-{C25F4622-67F2-6691-5BF0-EC688951D382}" dt="2021-11-10T14:15:02.300" v="3"/>
        <pc:sldMkLst>
          <pc:docMk/>
          <pc:sldMk cId="4082625612" sldId="274"/>
        </pc:sldMkLst>
      </pc:sldChg>
      <pc:sldChg chg="del">
        <pc:chgData name="Godfrey, Nancy" userId="S::nancy.godfrey@maine.gov::58abee3d-e7ee-4a14-84db-23fbe6443ccc" providerId="AD" clId="Web-{C25F4622-67F2-6691-5BF0-EC688951D382}" dt="2021-11-10T14:11:03.342" v="1"/>
        <pc:sldMkLst>
          <pc:docMk/>
          <pc:sldMk cId="4040118184" sldId="279"/>
        </pc:sldMkLst>
      </pc:sldChg>
      <pc:sldChg chg="add">
        <pc:chgData name="Godfrey, Nancy" userId="S::nancy.godfrey@maine.gov::58abee3d-e7ee-4a14-84db-23fbe6443ccc" providerId="AD" clId="Web-{C25F4622-67F2-6691-5BF0-EC688951D382}" dt="2021-11-10T14:10:57.967" v="0"/>
        <pc:sldMkLst>
          <pc:docMk/>
          <pc:sldMk cId="1094700510" sldId="285"/>
        </pc:sldMkLst>
      </pc:sldChg>
      <pc:sldChg chg="add">
        <pc:chgData name="Godfrey, Nancy" userId="S::nancy.godfrey@maine.gov::58abee3d-e7ee-4a14-84db-23fbe6443ccc" providerId="AD" clId="Web-{C25F4622-67F2-6691-5BF0-EC688951D382}" dt="2021-11-10T14:14:54.831" v="2"/>
        <pc:sldMkLst>
          <pc:docMk/>
          <pc:sldMk cId="1906748482"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C79F57-7415-44AC-A2AC-49257DE597AF}" type="datetimeFigureOut">
              <a:rPr lang="en-US" smtClean="0"/>
              <a:t>11/10/2021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7DCF28B-8366-4453-874F-43EFA6F60A59}" type="slidenum">
              <a:rPr lang="en-US" smtClean="0"/>
              <a:t>‹#›</a:t>
            </a:fld>
            <a:endParaRPr lang="en-US"/>
          </a:p>
        </p:txBody>
      </p:sp>
    </p:spTree>
    <p:extLst>
      <p:ext uri="{BB962C8B-B14F-4D97-AF65-F5344CB8AC3E}">
        <p14:creationId xmlns:p14="http://schemas.microsoft.com/office/powerpoint/2010/main" val="232448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ine.gov/doe/sites/maine.gov.doe/files/inline-files/Updating_DACs_NEO_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dlet.com/nweapl/MG_A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mynaep.com/myschool/documents/NAEP_COVID19_Protocol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itehouse.gov/briefing-room/presidential-actions/2021/01/21/executive-order-supporting-the-reopening-and-continuing-operation-of-schools-and-early-childhood-education-provid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a:t>
            </a:fld>
            <a:endParaRPr lang="en-US"/>
          </a:p>
        </p:txBody>
      </p:sp>
    </p:spTree>
    <p:extLst>
      <p:ext uri="{BB962C8B-B14F-4D97-AF65-F5344CB8AC3E}">
        <p14:creationId xmlns:p14="http://schemas.microsoft.com/office/powerpoint/2010/main" val="98863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10</a:t>
            </a:fld>
            <a:endParaRPr lang="en-US"/>
          </a:p>
        </p:txBody>
      </p:sp>
    </p:spTree>
    <p:extLst>
      <p:ext uri="{BB962C8B-B14F-4D97-AF65-F5344CB8AC3E}">
        <p14:creationId xmlns:p14="http://schemas.microsoft.com/office/powerpoint/2010/main" val="313913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NATP will be reaching out, independently, to ME SAUs regarding the development and implementation of a ME association of testing professionals. The NATP have made us aware of the outreach they will be doing. This ME network organization will operate independently of the Maine DOE and will be an affiliate of the NATP. It would operate in a similar mechanism to other national organizations with local state affiliates – membership fees etc. would be determined by the group etc. </a:t>
            </a:r>
          </a:p>
          <a:p>
            <a:endParaRPr lang="en-US"/>
          </a:p>
          <a:p>
            <a:r>
              <a:rPr lang="en-US"/>
              <a:t>Intent is to notify you that we are aware and that you may receive emails or a call. </a:t>
            </a:r>
          </a:p>
        </p:txBody>
      </p:sp>
      <p:sp>
        <p:nvSpPr>
          <p:cNvPr id="4" name="Slide Number Placeholder 3"/>
          <p:cNvSpPr>
            <a:spLocks noGrp="1"/>
          </p:cNvSpPr>
          <p:nvPr>
            <p:ph type="sldNum" sz="quarter" idx="5"/>
          </p:nvPr>
        </p:nvSpPr>
        <p:spPr/>
        <p:txBody>
          <a:bodyPr/>
          <a:lstStyle/>
          <a:p>
            <a:fld id="{57DCF28B-8366-4453-874F-43EFA6F60A59}" type="slidenum">
              <a:rPr lang="en-US" smtClean="0"/>
              <a:t>11</a:t>
            </a:fld>
            <a:endParaRPr lang="en-US"/>
          </a:p>
        </p:txBody>
      </p:sp>
    </p:spTree>
    <p:extLst>
      <p:ext uri="{BB962C8B-B14F-4D97-AF65-F5344CB8AC3E}">
        <p14:creationId xmlns:p14="http://schemas.microsoft.com/office/powerpoint/2010/main" val="568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of Q from the chat </a:t>
            </a:r>
          </a:p>
        </p:txBody>
      </p:sp>
      <p:sp>
        <p:nvSpPr>
          <p:cNvPr id="4" name="Slide Number Placeholder 3"/>
          <p:cNvSpPr>
            <a:spLocks noGrp="1"/>
          </p:cNvSpPr>
          <p:nvPr>
            <p:ph type="sldNum" sz="quarter" idx="5"/>
          </p:nvPr>
        </p:nvSpPr>
        <p:spPr/>
        <p:txBody>
          <a:bodyPr/>
          <a:lstStyle/>
          <a:p>
            <a:fld id="{57DCF28B-8366-4453-874F-43EFA6F60A59}" type="slidenum">
              <a:rPr lang="en-US" smtClean="0"/>
              <a:t>12</a:t>
            </a:fld>
            <a:endParaRPr lang="en-US"/>
          </a:p>
        </p:txBody>
      </p:sp>
    </p:spTree>
    <p:extLst>
      <p:ext uri="{BB962C8B-B14F-4D97-AF65-F5344CB8AC3E}">
        <p14:creationId xmlns:p14="http://schemas.microsoft.com/office/powerpoint/2010/main" val="314052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13</a:t>
            </a:fld>
            <a:endParaRPr lang="en-US"/>
          </a:p>
        </p:txBody>
      </p:sp>
    </p:spTree>
    <p:extLst>
      <p:ext uri="{BB962C8B-B14F-4D97-AF65-F5344CB8AC3E}">
        <p14:creationId xmlns:p14="http://schemas.microsoft.com/office/powerpoint/2010/main" val="81720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don’t hesitate to reach out to the team with any questions or concerns. </a:t>
            </a:r>
          </a:p>
        </p:txBody>
      </p:sp>
      <p:sp>
        <p:nvSpPr>
          <p:cNvPr id="4" name="Slide Number Placeholder 3"/>
          <p:cNvSpPr>
            <a:spLocks noGrp="1"/>
          </p:cNvSpPr>
          <p:nvPr>
            <p:ph type="sldNum" sz="quarter" idx="5"/>
          </p:nvPr>
        </p:nvSpPr>
        <p:spPr/>
        <p:txBody>
          <a:bodyPr/>
          <a:lstStyle/>
          <a:p>
            <a:fld id="{57DCF28B-8366-4453-874F-43EFA6F60A59}" type="slidenum">
              <a:rPr lang="en-US" smtClean="0"/>
              <a:t>14</a:t>
            </a:fld>
            <a:endParaRPr lang="en-US"/>
          </a:p>
        </p:txBody>
      </p:sp>
    </p:spTree>
    <p:extLst>
      <p:ext uri="{BB962C8B-B14F-4D97-AF65-F5344CB8AC3E}">
        <p14:creationId xmlns:p14="http://schemas.microsoft.com/office/powerpoint/2010/main" val="1312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a:t>
            </a:r>
          </a:p>
          <a:p>
            <a:r>
              <a:rPr lang="en-US"/>
              <a:t>As always, we are glad you are able to join us today and are hopeful the information provided in these sessions is helpful and beneficial to your work. </a:t>
            </a:r>
          </a:p>
          <a:p>
            <a:r>
              <a:rPr lang="en-US"/>
              <a:t>We have our assessment team members, Jodi Bossio-Smith, Cheryl Brackett, Nancy Godfrey, Regina Lewis, Varun Motay, consultant Andy Wallace, in addition to representatives from NWEA to ensure we are able to answer all questions in a timely, efficient and detailed manner. </a:t>
            </a:r>
          </a:p>
          <a:p>
            <a:r>
              <a:rPr lang="en-US"/>
              <a:t>Some general reminders before we get started today:</a:t>
            </a:r>
          </a:p>
          <a:p>
            <a:pPr marL="176679" indent="-176679">
              <a:buFont typeface="Arial" panose="020B0604020202020204" pitchFamily="34" charset="0"/>
              <a:buChar char="•"/>
            </a:pPr>
            <a:r>
              <a:rPr lang="en-US"/>
              <a:t>Feel free to place questions in the chat – we will respond to them during the Q &amp; A session</a:t>
            </a:r>
          </a:p>
          <a:p>
            <a:pPr marL="176679" indent="-176679">
              <a:buFont typeface="Arial" panose="020B0604020202020204" pitchFamily="34" charset="0"/>
              <a:buChar char="•"/>
            </a:pPr>
            <a:r>
              <a:rPr lang="en-US"/>
              <a:t>In the Q &amp; A session, if asking a question please raise your hand and we will call on you. </a:t>
            </a:r>
          </a:p>
          <a:p>
            <a:pPr marL="176679" indent="-176679">
              <a:buFont typeface="Arial" panose="020B0604020202020204" pitchFamily="34" charset="0"/>
              <a:buChar char="•"/>
            </a:pPr>
            <a:r>
              <a:rPr lang="en-US"/>
              <a:t>Please ensure you are muted – we will be muting all participants shortly to ensure limited distractions </a:t>
            </a:r>
          </a:p>
          <a:p>
            <a:pPr marL="176679" indent="-176679">
              <a:buFont typeface="Arial" panose="020B0604020202020204" pitchFamily="34" charset="0"/>
              <a:buChar char="•"/>
            </a:pPr>
            <a:r>
              <a:rPr lang="en-US"/>
              <a:t>Please ensure student enrollment is updated as soon as possible in synergy however, this deadline was extended to October 31</a:t>
            </a:r>
          </a:p>
          <a:p>
            <a:pPr marL="176679" indent="-176679">
              <a:buFont typeface="Arial" panose="020B0604020202020204" pitchFamily="34" charset="0"/>
              <a:buChar char="•"/>
            </a:pPr>
            <a:r>
              <a:rPr lang="en-US"/>
              <a:t>With transitions that transpire within districts, please ensure if there are changes to the DAC role in the SAU, these changes are also reflected in NEO. By doing so, we can maintain communication of important assessment related information. Please note NEO log in credentials are required to make these changes and the directions(</a:t>
            </a:r>
            <a:r>
              <a:rPr lang="en-US">
                <a:hlinkClick r:id="rId3"/>
              </a:rPr>
              <a:t>https://www.maine.gov/doe/sites/maine.gov.doe/files/inline-files/Updating_DACs_NEO_1.pdf</a:t>
            </a:r>
            <a:r>
              <a:rPr lang="en-US"/>
              <a:t>) are located on the assessment homepage. </a:t>
            </a:r>
          </a:p>
        </p:txBody>
      </p:sp>
      <p:sp>
        <p:nvSpPr>
          <p:cNvPr id="4" name="Slide Number Placeholder 3"/>
          <p:cNvSpPr>
            <a:spLocks noGrp="1"/>
          </p:cNvSpPr>
          <p:nvPr>
            <p:ph type="sldNum" sz="quarter" idx="5"/>
          </p:nvPr>
        </p:nvSpPr>
        <p:spPr/>
        <p:txBody>
          <a:bodyPr/>
          <a:lstStyle/>
          <a:p>
            <a:fld id="{57DCF28B-8366-4453-874F-43EFA6F60A59}" type="slidenum">
              <a:rPr lang="en-US" smtClean="0"/>
              <a:t>2</a:t>
            </a:fld>
            <a:endParaRPr lang="en-US"/>
          </a:p>
        </p:txBody>
      </p:sp>
    </p:spTree>
    <p:extLst>
      <p:ext uri="{BB962C8B-B14F-4D97-AF65-F5344CB8AC3E}">
        <p14:creationId xmlns:p14="http://schemas.microsoft.com/office/powerpoint/2010/main" val="318391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3</a:t>
            </a:fld>
            <a:endParaRPr lang="en-US"/>
          </a:p>
        </p:txBody>
      </p:sp>
    </p:spTree>
    <p:extLst>
      <p:ext uri="{BB962C8B-B14F-4D97-AF65-F5344CB8AC3E}">
        <p14:creationId xmlns:p14="http://schemas.microsoft.com/office/powerpoint/2010/main" val="415108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mn-lt"/>
                <a:cs typeface="+mn-lt"/>
                <a:hlinkClick r:id="rId3"/>
              </a:rPr>
              <a:t>https://padlet.com/nweapl/MG_AR</a:t>
            </a:r>
            <a:r>
              <a:rPr lang="en-US" sz="1200">
                <a:ea typeface="+mn-lt"/>
                <a:cs typeface="+mn-lt"/>
              </a:rPr>
              <a:t> </a:t>
            </a:r>
            <a:endParaRPr lang="en-US" sz="1200"/>
          </a:p>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4</a:t>
            </a:fld>
            <a:endParaRPr lang="en-US"/>
          </a:p>
        </p:txBody>
      </p:sp>
    </p:spTree>
    <p:extLst>
      <p:ext uri="{BB962C8B-B14F-4D97-AF65-F5344CB8AC3E}">
        <p14:creationId xmlns:p14="http://schemas.microsoft.com/office/powerpoint/2010/main" val="374955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panose="020F0502020204030204"/>
              </a:rPr>
              <a:t>Adhoc</a:t>
            </a:r>
            <a:r>
              <a:rPr lang="en-US">
                <a:cs typeface="Calibri" panose="020F0502020204030204"/>
              </a:rPr>
              <a:t> module professional learning is being conducted today at 2 pm. For those not registered the link is available here https://networkmaine.zoom.us/meeting/register/tZErd-itqTspEtGfpdCxEtpkNErFSkJWD-d-   </a:t>
            </a:r>
            <a:r>
              <a:rPr lang="en-US" sz="1200" b="0" i="0" kern="1200">
                <a:solidFill>
                  <a:schemeClr val="tx1"/>
                </a:solidFill>
                <a:effectLst/>
                <a:latin typeface="+mn-lt"/>
                <a:ea typeface="+mn-ea"/>
                <a:cs typeface="+mn-cs"/>
              </a:rPr>
              <a:t>The </a:t>
            </a:r>
            <a:r>
              <a:rPr lang="en-US" sz="1200" b="0" i="0" kern="1200" err="1">
                <a:solidFill>
                  <a:schemeClr val="tx1"/>
                </a:solidFill>
                <a:effectLst/>
                <a:latin typeface="+mn-lt"/>
                <a:ea typeface="+mn-ea"/>
                <a:cs typeface="+mn-cs"/>
              </a:rPr>
              <a:t>Adhoc</a:t>
            </a:r>
            <a:r>
              <a:rPr lang="en-US" sz="1200" b="0" i="0" kern="1200">
                <a:solidFill>
                  <a:schemeClr val="tx1"/>
                </a:solidFill>
                <a:effectLst/>
                <a:latin typeface="+mn-lt"/>
                <a:ea typeface="+mn-ea"/>
                <a:cs typeface="+mn-cs"/>
              </a:rPr>
              <a:t> Data Analysis Tool is an application that provides school-level and district-level users in Maine SAUs with the ability to create customized reports using the state and local assessment data that is available in the MAARS system. The </a:t>
            </a:r>
            <a:r>
              <a:rPr lang="en-US" sz="1200" b="0" i="0" kern="1200" err="1">
                <a:solidFill>
                  <a:schemeClr val="tx1"/>
                </a:solidFill>
                <a:effectLst/>
                <a:latin typeface="+mn-lt"/>
                <a:ea typeface="+mn-ea"/>
                <a:cs typeface="+mn-cs"/>
              </a:rPr>
              <a:t>Adhoc</a:t>
            </a:r>
            <a:r>
              <a:rPr lang="en-US" sz="1200" b="0" i="0" kern="1200">
                <a:solidFill>
                  <a:schemeClr val="tx1"/>
                </a:solidFill>
                <a:effectLst/>
                <a:latin typeface="+mn-lt"/>
                <a:ea typeface="+mn-ea"/>
                <a:cs typeface="+mn-cs"/>
              </a:rPr>
              <a:t> Data Analysis Tool also allows users to collaborate and sha​re the reports created with other users in the school or district.</a:t>
            </a:r>
            <a:endParaRPr lang="en-US">
              <a:cs typeface="Calibri" panose="020F0502020204030204"/>
            </a:endParaRPr>
          </a:p>
          <a:p>
            <a:endParaRPr lang="en-US">
              <a:cs typeface="Calibri" panose="020F0502020204030204"/>
            </a:endParaRPr>
          </a:p>
          <a:p>
            <a:r>
              <a:rPr lang="en-US">
                <a:cs typeface="Calibri" panose="020F0502020204030204"/>
              </a:rPr>
              <a:t>Thank you to those that have reached out to highlight discrepancies within the science data. The team is working to address and resolve where necessary, any discrepancies shared. As a reminder, access is provided to the DAC within the SAU – this information is pulled from NEO. Please ensure any staff transitions in the SAU are reflected in NEO. This then ensures no interruption in communication from the Maine DOE to the SAU. The DAC can add (and delete) users at the local level. Information on how to complete this is found on the supports and resources pages within MAARS. </a:t>
            </a:r>
          </a:p>
          <a:p>
            <a:r>
              <a:rPr lang="en-US">
                <a:cs typeface="Calibri" panose="020F0502020204030204"/>
              </a:rPr>
              <a:t>ISRs are in the final stages of being prepared and should be available soon </a:t>
            </a:r>
          </a:p>
          <a:p>
            <a:endParaRPr lang="en-US">
              <a:cs typeface="Calibri" panose="020F0502020204030204"/>
            </a:endParaRPr>
          </a:p>
          <a:p>
            <a:r>
              <a:rPr lang="en-US">
                <a:cs typeface="Calibri" panose="020F0502020204030204"/>
              </a:rPr>
              <a:t>ISRs are in the process of being finalized. As a reminder, there will be no science data within the ISR as a field test was administered in the spring of 2021. All NWEA data is also available in the MARC platform. Although the ISRs are individually available, the bulk download functionality is not yet available. We are hopeful the zip files and bulk download functionality will be available Monday 11/18. The team will communicate availability via a DAC notice.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5</a:t>
            </a:fld>
            <a:endParaRPr lang="en-US"/>
          </a:p>
        </p:txBody>
      </p:sp>
    </p:spTree>
    <p:extLst>
      <p:ext uri="{BB962C8B-B14F-4D97-AF65-F5344CB8AC3E}">
        <p14:creationId xmlns:p14="http://schemas.microsoft.com/office/powerpoint/2010/main" val="312476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200" b="1">
                <a:latin typeface="+mn-lt"/>
                <a:ea typeface="Calibri" panose="020F0502020204030204" pitchFamily="34" charset="0"/>
                <a:cs typeface="Calibri"/>
              </a:rPr>
              <a:t>PISA 2021 administration is complete.  </a:t>
            </a:r>
            <a:endParaRPr lang="en-US" sz="1200">
              <a:latin typeface="+mn-lt"/>
            </a:endParaRPr>
          </a:p>
          <a:p>
            <a:pPr>
              <a:lnSpc>
                <a:spcPct val="107000"/>
              </a:lnSpc>
              <a:spcAft>
                <a:spcPts val="824"/>
              </a:spcAft>
            </a:pPr>
            <a:r>
              <a:rPr lang="en-US" sz="1200">
                <a:latin typeface="+mn-lt"/>
                <a:ea typeface="Calibri" panose="020F0502020204030204" pitchFamily="34" charset="0"/>
                <a:cs typeface="Calibri"/>
              </a:rPr>
              <a:t>Thank you to all of the schools and 15 year old Maine students that participated in the PISA assessment.   </a:t>
            </a:r>
            <a:endParaRPr lang="en-US" sz="1200">
              <a:latin typeface="+mn-lt"/>
            </a:endParaRPr>
          </a:p>
          <a:p>
            <a:pPr>
              <a:lnSpc>
                <a:spcPct val="107000"/>
              </a:lnSpc>
              <a:spcAft>
                <a:spcPts val="824"/>
              </a:spcAft>
            </a:pPr>
            <a:endParaRPr lang="en-US" sz="1200" b="1">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NAEP</a:t>
            </a:r>
          </a:p>
          <a:p>
            <a:pPr>
              <a:lnSpc>
                <a:spcPct val="107000"/>
              </a:lnSpc>
              <a:spcAft>
                <a:spcPts val="824"/>
              </a:spcAft>
            </a:pPr>
            <a:endParaRPr lang="en-US" sz="1200" b="1">
              <a:latin typeface="+mn-lt"/>
              <a:ea typeface="Calibri" panose="020F0502020204030204" pitchFamily="34" charset="0"/>
              <a:cs typeface="Calibri"/>
            </a:endParaRPr>
          </a:p>
          <a:p>
            <a:pPr>
              <a:lnSpc>
                <a:spcPct val="107000"/>
              </a:lnSpc>
              <a:spcAft>
                <a:spcPts val="824"/>
              </a:spcAft>
              <a:defRPr/>
            </a:pPr>
            <a:r>
              <a:rPr lang="en-US" sz="1200">
                <a:latin typeface="+mn-lt"/>
                <a:cs typeface="Segoe UI"/>
              </a:rPr>
              <a:t>NAEP State Coordinator, Regina, will be submitting the Maine grade 4 and grade 8 demographics as well as the grade 4 and grade 8 student lists for the sampled schools with the assistance of Varun. </a:t>
            </a:r>
          </a:p>
          <a:p>
            <a:pPr defTabSz="942289">
              <a:lnSpc>
                <a:spcPct val="107000"/>
              </a:lnSpc>
              <a:spcAft>
                <a:spcPts val="824"/>
              </a:spcAft>
              <a:defRPr/>
            </a:pPr>
            <a:r>
              <a:rPr lang="en-US" sz="1200">
                <a:latin typeface="+mn-lt"/>
                <a:cs typeface="Segoe UI"/>
              </a:rPr>
              <a:t>The NAEP Assessment Teams are being trained in November and December. </a:t>
            </a:r>
          </a:p>
          <a:p>
            <a:pPr defTabSz="942289">
              <a:lnSpc>
                <a:spcPct val="107000"/>
              </a:lnSpc>
              <a:spcAft>
                <a:spcPts val="824"/>
              </a:spcAft>
              <a:defRPr/>
            </a:pPr>
            <a:endParaRPr lang="en-US" sz="1200">
              <a:latin typeface="+mn-lt"/>
              <a:ea typeface="Calibri" panose="020F0502020204030204" pitchFamily="34" charset="0"/>
              <a:cs typeface="Calibri"/>
            </a:endParaRPr>
          </a:p>
          <a:p>
            <a:pPr>
              <a:lnSpc>
                <a:spcPct val="107000"/>
              </a:lnSpc>
              <a:spcAft>
                <a:spcPts val="824"/>
              </a:spcAft>
              <a:defRPr/>
            </a:pPr>
            <a:r>
              <a:rPr lang="en-US" sz="1200">
                <a:latin typeface="+mn-lt"/>
                <a:ea typeface="Calibri" panose="020F0502020204030204" pitchFamily="34" charset="0"/>
                <a:cs typeface="Segoe UI"/>
              </a:rPr>
              <a:t>It is important from this point on to make sure that the school coordinators are registered and completing the tasks within the MyNAEP platform.  </a:t>
            </a:r>
          </a:p>
          <a:p>
            <a:pPr>
              <a:defRPr/>
            </a:pPr>
            <a:r>
              <a:rPr lang="en-US" sz="1200">
                <a:latin typeface="+mn-lt"/>
              </a:rPr>
              <a:t>The NAEP Assessment Coordinator that will be leading the NAEP team administering the assessment in your school will be contacting the school coordinator in early December </a:t>
            </a:r>
            <a:endParaRPr lang="en-US" sz="1200">
              <a:latin typeface="+mn-lt"/>
              <a:cs typeface="Calibri"/>
            </a:endParaRPr>
          </a:p>
          <a:p>
            <a:pPr defTabSz="942289">
              <a:lnSpc>
                <a:spcPct val="107000"/>
              </a:lnSpc>
              <a:spcAft>
                <a:spcPts val="824"/>
              </a:spcAft>
              <a:defRPr/>
            </a:pPr>
            <a:endParaRPr lang="en-US" sz="1200">
              <a:latin typeface="+mn-lt"/>
              <a:ea typeface="Calibri" panose="020F0502020204030204" pitchFamily="34" charset="0"/>
              <a:cs typeface="Segoe UI"/>
            </a:endParaRPr>
          </a:p>
          <a:p>
            <a:pPr defTabSz="942289">
              <a:lnSpc>
                <a:spcPct val="107000"/>
              </a:lnSpc>
              <a:spcAft>
                <a:spcPts val="824"/>
              </a:spcAft>
              <a:defRPr/>
            </a:pPr>
            <a:r>
              <a:rPr lang="en-US" sz="1200" b="1" i="1">
                <a:latin typeface="+mn-lt"/>
                <a:ea typeface="Calibri" panose="020F0502020204030204" pitchFamily="34" charset="0"/>
                <a:cs typeface="Segoe UI"/>
              </a:rPr>
              <a:t>School Coordinator Upcoming Tasks</a:t>
            </a:r>
          </a:p>
          <a:p>
            <a:pPr marL="294465" indent="-294465">
              <a:buFont typeface="Arial" panose="020B0604020202020204" pitchFamily="34" charset="0"/>
              <a:buChar char="•"/>
            </a:pPr>
            <a:r>
              <a:rPr lang="en-US" sz="1200" i="1">
                <a:latin typeface="+mn-lt"/>
                <a:cs typeface="Segoe UI"/>
              </a:rPr>
              <a:t>Review &amp; verify student lists </a:t>
            </a:r>
          </a:p>
          <a:p>
            <a:pPr marL="294465" indent="-294465">
              <a:buFont typeface="Arial" panose="020B0604020202020204" pitchFamily="34" charset="0"/>
              <a:buChar char="•"/>
            </a:pPr>
            <a:r>
              <a:rPr lang="en-US" sz="1200" i="1">
                <a:latin typeface="+mn-lt"/>
                <a:cs typeface="Segoe UI"/>
              </a:rPr>
              <a:t>Indicate students with IEP or 504</a:t>
            </a:r>
          </a:p>
          <a:p>
            <a:pPr marL="294465" indent="-294465">
              <a:buFont typeface="Arial" panose="020B0604020202020204" pitchFamily="34" charset="0"/>
              <a:buChar char="•"/>
            </a:pPr>
            <a:r>
              <a:rPr lang="en-US" sz="1200" i="1">
                <a:latin typeface="+mn-lt"/>
                <a:cs typeface="Segoe UI"/>
              </a:rPr>
              <a:t>Indicate any EL students</a:t>
            </a:r>
          </a:p>
          <a:p>
            <a:pPr marL="294465" indent="-294465">
              <a:buFont typeface="Arial" panose="020B0604020202020204" pitchFamily="34" charset="0"/>
              <a:buChar char="•"/>
            </a:pPr>
            <a:r>
              <a:rPr lang="en-US" sz="1200" i="1">
                <a:latin typeface="+mn-lt"/>
                <a:cs typeface="Segoe UI"/>
              </a:rPr>
              <a:t>Identify any selected students that cannot take NAEP (students who participate in MSAA or are newly arrived Els)</a:t>
            </a:r>
          </a:p>
          <a:p>
            <a:pPr marL="294465" indent="-294465">
              <a:buFont typeface="Arial" panose="020B0604020202020204" pitchFamily="34" charset="0"/>
              <a:buChar char="•"/>
            </a:pPr>
            <a:r>
              <a:rPr lang="en-US" sz="1200" i="1">
                <a:latin typeface="+mn-lt"/>
                <a:cs typeface="Segoe UI"/>
              </a:rPr>
              <a:t>Download the parent notification letter (translated to the 10 customary languages)</a:t>
            </a:r>
          </a:p>
          <a:p>
            <a:pPr marL="294465" indent="-294465">
              <a:buFont typeface="Arial" panose="020B0604020202020204" pitchFamily="34" charset="0"/>
              <a:buChar char="•"/>
            </a:pPr>
            <a:r>
              <a:rPr lang="en-US" sz="1200" i="1">
                <a:latin typeface="+mn-lt"/>
                <a:cs typeface="Segoe UI"/>
              </a:rPr>
              <a:t>Indicate recipients for school and teacher surveys</a:t>
            </a:r>
          </a:p>
          <a:p>
            <a:endParaRPr lang="en-US" sz="1200">
              <a:latin typeface="+mn-lt"/>
            </a:endParaRPr>
          </a:p>
          <a:p>
            <a:pPr>
              <a:lnSpc>
                <a:spcPct val="107000"/>
              </a:lnSpc>
              <a:spcAft>
                <a:spcPts val="824"/>
              </a:spcAft>
            </a:pPr>
            <a:endParaRPr lang="en-US" sz="1200" b="1">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How will it work if the Return to School plan restricts outside visitors to our school when we are in a high transmission area?</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NAEP field staff will work with each school to determine the best plan of action.  During the four months prior to the assessment, please complete and update the responses to the questions pertaining to the pandemic on the MyNAEP platform.  The field staff and I will continue to work with schools from now through the completion of the assessment window.  Starting in December, schools will have direct contact with the NAEP assessment coordinator who will assist with addressing these concerns.  Please see the current NAEP 2022 COVID 19 Protocols at the link below. </a:t>
            </a:r>
          </a:p>
          <a:p>
            <a:pPr marL="353358" indent="-353358">
              <a:lnSpc>
                <a:spcPct val="107000"/>
              </a:lnSpc>
              <a:spcAft>
                <a:spcPts val="824"/>
              </a:spcAft>
              <a:buSzPts val="1000"/>
              <a:buFont typeface="Symbol" panose="05050102010706020507" pitchFamily="18" charset="2"/>
              <a:buChar char=""/>
              <a:tabLst>
                <a:tab pos="471145" algn="l"/>
              </a:tabLst>
            </a:pPr>
            <a:r>
              <a:rPr lang="en-US" sz="1200">
                <a:solidFill>
                  <a:srgbClr val="333333"/>
                </a:solidFill>
                <a:latin typeface="+mn-lt"/>
                <a:ea typeface="Calibri" panose="020F0502020204030204" pitchFamily="34" charset="0"/>
                <a:cs typeface="Calibri"/>
              </a:rPr>
              <a:t>NAEP 2022 COVID 19 Protocols </a:t>
            </a:r>
            <a:r>
              <a:rPr lang="en-US" sz="1200" u="sng">
                <a:solidFill>
                  <a:srgbClr val="333333"/>
                </a:solidFill>
                <a:latin typeface="+mn-lt"/>
                <a:ea typeface="Calibri" panose="020F0502020204030204" pitchFamily="34" charset="0"/>
                <a:cs typeface="Helvetica"/>
                <a:hlinkClick r:id="rId3"/>
              </a:rPr>
              <a:t>https://docs.mynaep.com/myschool/documents/NAEP_COVID19_Protocols.pdf</a:t>
            </a:r>
            <a:endParaRPr lang="en-US" sz="1200">
              <a:solidFill>
                <a:srgbClr val="333333"/>
              </a:solidFill>
              <a:latin typeface="+mn-lt"/>
              <a:ea typeface="Calibri" panose="020F0502020204030204" pitchFamily="34" charset="0"/>
              <a:cs typeface="Helvetica"/>
            </a:endParaRPr>
          </a:p>
          <a:p>
            <a:pPr>
              <a:lnSpc>
                <a:spcPct val="107000"/>
              </a:lnSpc>
              <a:spcAft>
                <a:spcPts val="824"/>
              </a:spcAft>
            </a:pPr>
            <a:endParaRPr lang="en-US" sz="1200" b="1">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Is there a plan for if our school is in a remote setting at that time?</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Depending on the scheduled assessment date and the amount of time left in the administration window, the NAEP assessment coordinator will work with the school coordinator to reschedule the assessment.  If that is not possible, the school will not be penalized. </a:t>
            </a:r>
          </a:p>
          <a:p>
            <a:pPr>
              <a:lnSpc>
                <a:spcPct val="107000"/>
              </a:lnSpc>
              <a:spcAft>
                <a:spcPts val="824"/>
              </a:spcAft>
            </a:pPr>
            <a:endParaRPr lang="en-US" sz="1200">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US CDC recommendations talk about limiting non-essential visitors, and the interpretation has been that services and assessments are not part of the recommendation.</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The US Department of Education and the US CDC are continuing to work together to make this determination.  Additional guidance will be provided over the next few months. </a:t>
            </a:r>
          </a:p>
          <a:p>
            <a:pPr>
              <a:lnSpc>
                <a:spcPct val="107000"/>
              </a:lnSpc>
              <a:spcAft>
                <a:spcPts val="824"/>
              </a:spcAft>
            </a:pPr>
            <a:endParaRPr lang="en-US" sz="1200">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i="1">
                <a:latin typeface="+mn-lt"/>
                <a:ea typeface="Calibri" panose="020F0502020204030204" pitchFamily="34" charset="0"/>
                <a:cs typeface="Calibri"/>
              </a:rPr>
              <a:t>Why are the Same Schools in the Sample Again?</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Many of the schools were in the sample last year, particularly those that participated in the STQ Study and Monthly School Survey.  </a:t>
            </a:r>
            <a:r>
              <a:rPr lang="en-US" sz="1200" i="1">
                <a:latin typeface="+mn-lt"/>
                <a:ea typeface="Calibri" panose="020F0502020204030204" pitchFamily="34" charset="0"/>
                <a:cs typeface="Calibri"/>
              </a:rPr>
              <a:t>Even though the NAEP 2021 student assessments were postponed due to the pandemic, these sampled schools still provided critical data through the NAEP 2021 Monthly School Survey and the NAEP School and Teacher Questionnaire Study. The NAEP 2022 school sample will represent the 2022 student population while also maximizing overlap with the NAEP 2021 school sample. Maximizing the overlapping school samples between NAEP 2022 and 2021 opens up the possibility of studying student performance, as measured by NAEP, within the unique context provided by the two NAEP studies that were administered in the 2020–2021 school year.</a:t>
            </a:r>
            <a:endParaRPr lang="en-US" sz="1200">
              <a:latin typeface="+mn-lt"/>
              <a:ea typeface="Calibri" panose="020F0502020204030204" pitchFamily="34" charset="0"/>
              <a:cs typeface="Calibri"/>
            </a:endParaRPr>
          </a:p>
          <a:p>
            <a:endParaRPr lang="en-US" sz="1200" b="1" i="1">
              <a:latin typeface="+mn-lt"/>
              <a:cs typeface="Calibri" panose="020F0502020204030204"/>
            </a:endParaRPr>
          </a:p>
          <a:p>
            <a:r>
              <a:rPr lang="en-US" sz="1200" b="1" i="1">
                <a:latin typeface="+mn-lt"/>
              </a:rPr>
              <a:t>***NCES to Report on How Students Are Receiving Instruction Using NAEP Data</a:t>
            </a:r>
            <a:endParaRPr lang="en-US" sz="1200" b="1" i="1">
              <a:latin typeface="+mn-lt"/>
              <a:cs typeface="Calibri"/>
            </a:endParaRPr>
          </a:p>
          <a:p>
            <a:r>
              <a:rPr lang="en-US" sz="1200">
                <a:latin typeface="+mn-lt"/>
              </a:rPr>
              <a:t>Given the high interest in understanding how students are attending school this year, the National Center for Education Statistics (NCES) will report this fall on the percent of students enrolled in-person vs. full-time remote based on the grade 4 and 8 NAEP samples. </a:t>
            </a:r>
            <a:r>
              <a:rPr lang="en-US" sz="1200" b="1">
                <a:latin typeface="+mn-lt"/>
              </a:rPr>
              <a:t>Please confirm that the principals and school coordinators of your NAEP selected schools have completed the Provide School Information (PSI). </a:t>
            </a:r>
            <a:r>
              <a:rPr lang="en-US" sz="1200">
                <a:latin typeface="+mn-lt"/>
              </a:rPr>
              <a:t>The data provided through the PSI will be the basis of this reporting, which will begin mid-October, and continue periodically as more data are received.  Results will be reported for the nation, regions, and states, broken out by school characteristics where possible.  NCES is also exploring the possibility to report data from Prepare for Assessment as we learn more about the specific instructional modalities of the students sampled for NAEP.</a:t>
            </a:r>
            <a:endParaRPr lang="en-US" sz="1200">
              <a:latin typeface="+mn-lt"/>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6</a:t>
            </a:fld>
            <a:endParaRPr lang="en-US"/>
          </a:p>
        </p:txBody>
      </p:sp>
    </p:spTree>
    <p:extLst>
      <p:ext uri="{BB962C8B-B14F-4D97-AF65-F5344CB8AC3E}">
        <p14:creationId xmlns:p14="http://schemas.microsoft.com/office/powerpoint/2010/main" val="110541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200">
                <a:solidFill>
                  <a:srgbClr val="333333"/>
                </a:solidFill>
                <a:latin typeface="+mn-lt"/>
                <a:ea typeface="Calibri" panose="020F0502020204030204" pitchFamily="34" charset="0"/>
                <a:cs typeface="Times New Roman" panose="02020603050405020304" pitchFamily="18" charset="0"/>
              </a:rPr>
              <a:t>NCES continues to collect and provide data as part of the response to the </a:t>
            </a:r>
            <a:r>
              <a:rPr lang="en-US" sz="1200" u="sng">
                <a:solidFill>
                  <a:srgbClr val="428BCA"/>
                </a:solidFill>
                <a:latin typeface="+mn-lt"/>
                <a:ea typeface="Calibri" panose="020F0502020204030204" pitchFamily="34" charset="0"/>
                <a:cs typeface="Times New Roman" panose="02020603050405020304" pitchFamily="18" charset="0"/>
                <a:hlinkClick r:id="rId3"/>
              </a:rPr>
              <a:t>Executive Order on Supporting the Reopening and Continuing Operation of Schools</a:t>
            </a:r>
            <a:r>
              <a:rPr lang="en-US" sz="1200">
                <a:solidFill>
                  <a:srgbClr val="333333"/>
                </a:solidFill>
                <a:latin typeface="+mn-lt"/>
                <a:ea typeface="Calibri" panose="020F0502020204030204" pitchFamily="34" charset="0"/>
                <a:cs typeface="Times New Roman" panose="02020603050405020304" pitchFamily="18" charset="0"/>
              </a:rPr>
              <a:t>.  As a follow on to the NAEP Monthly School Survey Dashboard for spring 2021, a new </a:t>
            </a:r>
            <a:r>
              <a:rPr lang="en-US" sz="1200" b="1">
                <a:solidFill>
                  <a:srgbClr val="333333"/>
                </a:solidFill>
                <a:latin typeface="+mn-lt"/>
                <a:ea typeface="Calibri" panose="020F0502020204030204" pitchFamily="34" charset="0"/>
                <a:cs typeface="Times New Roman" panose="02020603050405020304" pitchFamily="18" charset="0"/>
              </a:rPr>
              <a:t>NCES 2021-22 Pandemic Response Dashboard</a:t>
            </a:r>
            <a:r>
              <a:rPr lang="en-US" sz="1200">
                <a:solidFill>
                  <a:srgbClr val="333333"/>
                </a:solidFill>
                <a:latin typeface="+mn-lt"/>
                <a:ea typeface="Calibri" panose="020F0502020204030204" pitchFamily="34" charset="0"/>
                <a:cs typeface="Times New Roman" panose="02020603050405020304" pitchFamily="18" charset="0"/>
              </a:rPr>
              <a:t> will be released this fall. </a:t>
            </a:r>
          </a:p>
          <a:p>
            <a:pPr>
              <a:lnSpc>
                <a:spcPct val="107000"/>
              </a:lnSpc>
              <a:spcAft>
                <a:spcPts val="824"/>
              </a:spcAft>
            </a:pPr>
            <a:endParaRPr lang="en-US" sz="1200">
              <a:solidFill>
                <a:srgbClr val="333333"/>
              </a:solidFill>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a:solidFill>
                  <a:srgbClr val="333333"/>
                </a:solidFill>
                <a:latin typeface="+mn-lt"/>
                <a:ea typeface="Calibri" panose="020F0502020204030204" pitchFamily="34" charset="0"/>
                <a:cs typeface="Times New Roman" panose="02020603050405020304" pitchFamily="18" charset="0"/>
              </a:rPr>
              <a:t>NCES has decided to report NAEP PSI information about remote vs. in-person instruction as part of the initial release of this Dashboard.  </a:t>
            </a:r>
          </a:p>
          <a:p>
            <a:pPr>
              <a:lnSpc>
                <a:spcPct val="107000"/>
              </a:lnSpc>
              <a:spcAft>
                <a:spcPts val="824"/>
              </a:spcAft>
            </a:pPr>
            <a:endParaRPr lang="en-US" sz="1200">
              <a:solidFill>
                <a:srgbClr val="333333"/>
              </a:solidFill>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a:solidFill>
                  <a:srgbClr val="333333"/>
                </a:solidFill>
                <a:latin typeface="+mn-lt"/>
                <a:ea typeface="Calibri" panose="020F0502020204030204" pitchFamily="34" charset="0"/>
                <a:cs typeface="Times New Roman" panose="02020603050405020304" pitchFamily="18" charset="0"/>
              </a:rPr>
              <a:t>As you know, the original PSI information on in-person instruction referred to in-person as one or more days per week. In order to break that down further into full-time vs. part-time in-person instruction, NAEP will send a clarification request email to all schools once they have completed the PSI. The clarification request will also provide an opportunity for schools to correct their number of students 100% in remote instruction if need be. The email will be sent to the last school staff person who completed the PSI, with a cc: to the NAEP School Coordinator, if different, and will include a link to a new page on MyNAEP for Schools with the clarification question. </a:t>
            </a:r>
          </a:p>
          <a:p>
            <a:pPr>
              <a:lnSpc>
                <a:spcPct val="107000"/>
              </a:lnSpc>
              <a:spcAft>
                <a:spcPts val="824"/>
              </a:spcAft>
            </a:pPr>
            <a:endParaRPr lang="en-US" sz="1200">
              <a:solidFill>
                <a:srgbClr val="333333"/>
              </a:solidFill>
              <a:latin typeface="+mn-lt"/>
              <a:ea typeface="Calibri" panose="020F0502020204030204" pitchFamily="34" charset="0"/>
              <a:cs typeface="Times New Roman" panose="02020603050405020304" pitchFamily="18" charset="0"/>
            </a:endParaRPr>
          </a:p>
          <a:p>
            <a:pPr defTabSz="942289">
              <a:lnSpc>
                <a:spcPct val="107000"/>
              </a:lnSpc>
              <a:spcAft>
                <a:spcPts val="824"/>
              </a:spcAft>
            </a:pPr>
            <a:r>
              <a:rPr lang="en-US" sz="1200">
                <a:solidFill>
                  <a:srgbClr val="333333"/>
                </a:solidFill>
                <a:latin typeface="+mn-lt"/>
                <a:ea typeface="Calibri" panose="020F0502020204030204" pitchFamily="34" charset="0"/>
                <a:cs typeface="Times New Roman" panose="02020603050405020304" pitchFamily="18" charset="0"/>
              </a:rPr>
              <a:t>The emails will be sent to schools who have completed the PSI prior to Monday, November 1, 2021, on a rolling basis. </a:t>
            </a:r>
          </a:p>
          <a:p>
            <a:pPr defTabSz="942289">
              <a:lnSpc>
                <a:spcPct val="107000"/>
              </a:lnSpc>
              <a:spcAft>
                <a:spcPts val="824"/>
              </a:spcAft>
            </a:pPr>
            <a:endParaRPr lang="en-US" sz="1200">
              <a:solidFill>
                <a:srgbClr val="333333"/>
              </a:solidFill>
              <a:latin typeface="+mn-lt"/>
              <a:ea typeface="Calibri" panose="020F0502020204030204" pitchFamily="34" charset="0"/>
              <a:cs typeface="Times New Roman" panose="02020603050405020304" pitchFamily="18" charset="0"/>
            </a:endParaRPr>
          </a:p>
          <a:p>
            <a:pPr>
              <a:lnSpc>
                <a:spcPct val="107000"/>
              </a:lnSpc>
              <a:spcAft>
                <a:spcPts val="824"/>
              </a:spcAft>
            </a:pPr>
            <a:endParaRPr lang="en-US" sz="1200" b="1" i="1">
              <a:solidFill>
                <a:srgbClr val="333333"/>
              </a:solidFill>
              <a:latin typeface="+mn-lt"/>
              <a:ea typeface="Calibri" panose="020F0502020204030204" pitchFamily="34" charset="0"/>
              <a:cs typeface="Times New Roman" panose="02020603050405020304" pitchFamily="18" charset="0"/>
            </a:endParaRPr>
          </a:p>
          <a:p>
            <a:pPr>
              <a:lnSpc>
                <a:spcPct val="115000"/>
              </a:lnSpc>
              <a:spcBef>
                <a:spcPts val="206"/>
              </a:spcBef>
            </a:pPr>
            <a:r>
              <a:rPr lang="en-US" sz="1200" b="1">
                <a:solidFill>
                  <a:srgbClr val="365F91"/>
                </a:solidFill>
                <a:latin typeface="+mn-lt"/>
                <a:ea typeface="Times New Roman" panose="02020603050405020304" pitchFamily="18" charset="0"/>
                <a:cs typeface="Times New Roman" panose="02020603050405020304" pitchFamily="18" charset="0"/>
              </a:rPr>
              <a:t>Survey Questions </a:t>
            </a:r>
            <a:r>
              <a:rPr lang="en-US" sz="1200" i="1">
                <a:solidFill>
                  <a:srgbClr val="365F91"/>
                </a:solidFill>
                <a:latin typeface="+mn-lt"/>
                <a:ea typeface="Times New Roman" panose="02020603050405020304" pitchFamily="18" charset="0"/>
                <a:cs typeface="Times New Roman" panose="02020603050405020304" pitchFamily="18" charset="0"/>
              </a:rPr>
              <a:t>(responses will be entered in the box provided in the actual survey)</a:t>
            </a:r>
          </a:p>
          <a:p>
            <a:pPr>
              <a:lnSpc>
                <a:spcPct val="115000"/>
              </a:lnSpc>
              <a:spcBef>
                <a:spcPts val="206"/>
              </a:spcBef>
            </a:pPr>
            <a:endParaRPr lang="en-US" sz="1200" b="1">
              <a:solidFill>
                <a:srgbClr val="365F91"/>
              </a:solidFill>
              <a:latin typeface="+mn-lt"/>
              <a:ea typeface="Times New Roman" panose="02020603050405020304" pitchFamily="18" charset="0"/>
              <a:cs typeface="Times New Roman" panose="02020603050405020304" pitchFamily="18" charset="0"/>
            </a:endParaRPr>
          </a:p>
          <a:p>
            <a:pPr marL="294465" indent="-294465">
              <a:buFont typeface="Arial" panose="020B0604020202020204" pitchFamily="34" charset="0"/>
              <a:buChar char="•"/>
            </a:pPr>
            <a:r>
              <a:rPr lang="en-US" sz="1200" b="1">
                <a:latin typeface="+mn-lt"/>
                <a:ea typeface="Calibri" panose="020F0502020204030204" pitchFamily="34" charset="0"/>
                <a:cs typeface="Times New Roman" panose="02020603050405020304" pitchFamily="18" charset="0"/>
              </a:rPr>
              <a:t>Total grade X enrollment</a:t>
            </a:r>
            <a:r>
              <a:rPr lang="en-US" sz="1200">
                <a:latin typeface="+mn-lt"/>
                <a:ea typeface="Calibri" panose="020F0502020204030204" pitchFamily="34" charset="0"/>
                <a:cs typeface="Times New Roman" panose="02020603050405020304" pitchFamily="18" charset="0"/>
              </a:rPr>
              <a:t> – Previously, you told us your grade X enrollment is </a:t>
            </a:r>
            <a:r>
              <a:rPr lang="en-US" sz="1200" b="1">
                <a:latin typeface="+mn-lt"/>
                <a:ea typeface="Calibri" panose="020F0502020204030204" pitchFamily="34" charset="0"/>
                <a:cs typeface="Times New Roman" panose="02020603050405020304" pitchFamily="18" charset="0"/>
              </a:rPr>
              <a:t>XXX</a:t>
            </a:r>
            <a:r>
              <a:rPr lang="en-US" sz="1200">
                <a:latin typeface="+mn-lt"/>
                <a:ea typeface="Calibri" panose="020F0502020204030204" pitchFamily="34" charset="0"/>
                <a:cs typeface="Times New Roman" panose="02020603050405020304" pitchFamily="18" charset="0"/>
              </a:rPr>
              <a:t>. </a:t>
            </a:r>
          </a:p>
          <a:p>
            <a:r>
              <a:rPr lang="en-US" sz="1200">
                <a:latin typeface="+mn-lt"/>
                <a:ea typeface="Calibri" panose="020F0502020204030204" pitchFamily="34" charset="0"/>
                <a:cs typeface="Times New Roman" panose="02020603050405020304" pitchFamily="18" charset="0"/>
              </a:rPr>
              <a:t>	If this is incorrect, enter the total grade X enrollment below.</a:t>
            </a:r>
          </a:p>
          <a:p>
            <a:r>
              <a:rPr lang="en-US" sz="1200">
                <a:latin typeface="+mn-lt"/>
                <a:ea typeface="Calibri" panose="020F0502020204030204" pitchFamily="34" charset="0"/>
                <a:cs typeface="Times New Roman" panose="02020603050405020304" pitchFamily="18" charset="0"/>
              </a:rPr>
              <a:t> </a:t>
            </a:r>
          </a:p>
          <a:p>
            <a:pPr marL="294465" indent="-294465">
              <a:lnSpc>
                <a:spcPct val="115000"/>
              </a:lnSpc>
              <a:spcAft>
                <a:spcPts val="1031"/>
              </a:spcAft>
              <a:buFont typeface="Arial" panose="020B0604020202020204" pitchFamily="34" charset="0"/>
              <a:buChar char="•"/>
            </a:pPr>
            <a:r>
              <a:rPr lang="en-US" sz="1200">
                <a:latin typeface="+mn-lt"/>
                <a:ea typeface="Calibri" panose="020F0502020204030204" pitchFamily="34" charset="0"/>
                <a:cs typeface="Times New Roman" panose="02020603050405020304" pitchFamily="18" charset="0"/>
              </a:rPr>
              <a:t>List the number of students in each category below. The number of students in the three categories below should total to your total enrollment in the textbox above.</a:t>
            </a:r>
          </a:p>
          <a:p>
            <a:pPr marL="294465" indent="-294465">
              <a:buFont typeface="Arial" panose="020B0604020202020204" pitchFamily="34" charset="0"/>
              <a:buChar char="•"/>
            </a:pPr>
            <a:endParaRPr lang="en-US" sz="1200" b="1">
              <a:latin typeface="+mn-lt"/>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pPr>
            <a:r>
              <a:rPr lang="en-US" sz="1200" b="1">
                <a:latin typeface="+mn-lt"/>
                <a:ea typeface="Calibri" panose="020F0502020204030204" pitchFamily="34" charset="0"/>
                <a:cs typeface="Times New Roman" panose="02020603050405020304" pitchFamily="18" charset="0"/>
              </a:rPr>
              <a:t>Full-time remote/virtual</a:t>
            </a:r>
            <a:r>
              <a:rPr lang="en-US" sz="1200">
                <a:latin typeface="+mn-lt"/>
                <a:ea typeface="Calibri" panose="020F0502020204030204" pitchFamily="34" charset="0"/>
                <a:cs typeface="Times New Roman" panose="02020603050405020304" pitchFamily="18" charset="0"/>
              </a:rPr>
              <a:t> – receives instruction remotely and does not come to the school building</a:t>
            </a:r>
          </a:p>
          <a:p>
            <a:r>
              <a:rPr lang="en-US" sz="1200">
                <a:latin typeface="+mn-lt"/>
                <a:ea typeface="Calibri" panose="020F0502020204030204" pitchFamily="34" charset="0"/>
                <a:cs typeface="Times New Roman" panose="02020603050405020304" pitchFamily="18" charset="0"/>
              </a:rPr>
              <a:t>	Previously, you told us that </a:t>
            </a:r>
            <a:r>
              <a:rPr lang="en-US" sz="1200" b="1">
                <a:latin typeface="+mn-lt"/>
                <a:ea typeface="Calibri" panose="020F0502020204030204" pitchFamily="34" charset="0"/>
                <a:cs typeface="Times New Roman" panose="02020603050405020304" pitchFamily="18" charset="0"/>
              </a:rPr>
              <a:t>XX</a:t>
            </a:r>
            <a:r>
              <a:rPr lang="en-US" sz="1200">
                <a:latin typeface="+mn-lt"/>
                <a:ea typeface="Calibri" panose="020F0502020204030204" pitchFamily="34" charset="0"/>
                <a:cs typeface="Times New Roman" panose="02020603050405020304" pitchFamily="18" charset="0"/>
              </a:rPr>
              <a:t> students were full-time remote/virtual. If this is incorrect, enter the total number remote/virtual below.</a:t>
            </a:r>
          </a:p>
          <a:p>
            <a:pPr marL="176679" indent="-176679">
              <a:buFont typeface="Arial" panose="020B0604020202020204" pitchFamily="34" charset="0"/>
              <a:buChar char="•"/>
            </a:pPr>
            <a:endParaRPr lang="en-US" sz="1200">
              <a:latin typeface="+mn-lt"/>
              <a:cs typeface="Calibri" panose="020F0502020204030204"/>
            </a:endParaRPr>
          </a:p>
          <a:p>
            <a:pPr marL="765610" lvl="1" indent="-294465" defTabSz="942289">
              <a:buFont typeface="Arial" panose="020B0604020202020204" pitchFamily="34" charset="0"/>
              <a:buChar char="•"/>
            </a:pPr>
            <a:r>
              <a:rPr lang="en-US" sz="1200" b="1">
                <a:latin typeface="+mn-lt"/>
                <a:ea typeface="Calibri" panose="020F0502020204030204" pitchFamily="34" charset="0"/>
                <a:cs typeface="Times New Roman" panose="02020603050405020304" pitchFamily="18" charset="0"/>
              </a:rPr>
              <a:t>Full-time in person</a:t>
            </a:r>
            <a:r>
              <a:rPr lang="en-US" sz="1200">
                <a:latin typeface="+mn-lt"/>
                <a:ea typeface="Calibri" panose="020F0502020204030204" pitchFamily="34" charset="0"/>
                <a:cs typeface="Times New Roman" panose="02020603050405020304" pitchFamily="18" charset="0"/>
              </a:rPr>
              <a:t> – receives instruction in-person at the school building</a:t>
            </a:r>
          </a:p>
          <a:p>
            <a:pPr marL="176679" indent="-176679">
              <a:buFont typeface="Arial" panose="020B0604020202020204" pitchFamily="34" charset="0"/>
              <a:buChar char="•"/>
            </a:pPr>
            <a:endParaRPr lang="en-US" sz="1200">
              <a:latin typeface="+mn-lt"/>
              <a:cs typeface="Calibri" panose="020F0502020204030204"/>
            </a:endParaRPr>
          </a:p>
          <a:p>
            <a:pPr marL="765610" lvl="1" indent="-294465" defTabSz="942289">
              <a:buFont typeface="Arial" panose="020B0604020202020204" pitchFamily="34" charset="0"/>
              <a:buChar char="•"/>
            </a:pPr>
            <a:r>
              <a:rPr lang="en-US" sz="1200" b="1">
                <a:latin typeface="+mn-lt"/>
                <a:ea typeface="Calibri" panose="020F0502020204030204" pitchFamily="34" charset="0"/>
                <a:cs typeface="Times New Roman" panose="02020603050405020304" pitchFamily="18" charset="0"/>
              </a:rPr>
              <a:t>Part-time in person </a:t>
            </a:r>
            <a:r>
              <a:rPr lang="en-US" sz="1200">
                <a:latin typeface="+mn-lt"/>
                <a:ea typeface="Calibri" panose="020F0502020204030204" pitchFamily="34" charset="0"/>
                <a:cs typeface="Times New Roman" panose="02020603050405020304" pitchFamily="18" charset="0"/>
              </a:rPr>
              <a:t>– receives instruction part-time in person at the school building</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7</a:t>
            </a:fld>
            <a:endParaRPr lang="en-US"/>
          </a:p>
        </p:txBody>
      </p:sp>
    </p:spTree>
    <p:extLst>
      <p:ext uri="{BB962C8B-B14F-4D97-AF65-F5344CB8AC3E}">
        <p14:creationId xmlns:p14="http://schemas.microsoft.com/office/powerpoint/2010/main" val="339073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200" b="1">
                <a:latin typeface="+mn-lt"/>
                <a:ea typeface="Calibri" panose="020F0502020204030204" pitchFamily="34" charset="0"/>
                <a:cs typeface="Calibri"/>
              </a:rPr>
              <a:t>PISA 2021 administration is complete.  </a:t>
            </a:r>
            <a:endParaRPr lang="en-US" sz="1200">
              <a:latin typeface="+mn-lt"/>
            </a:endParaRPr>
          </a:p>
          <a:p>
            <a:pPr>
              <a:lnSpc>
                <a:spcPct val="107000"/>
              </a:lnSpc>
              <a:spcAft>
                <a:spcPts val="824"/>
              </a:spcAft>
            </a:pPr>
            <a:r>
              <a:rPr lang="en-US" sz="1200">
                <a:latin typeface="+mn-lt"/>
                <a:ea typeface="Calibri" panose="020F0502020204030204" pitchFamily="34" charset="0"/>
                <a:cs typeface="Calibri"/>
              </a:rPr>
              <a:t>Thank you to all of the schools and 15 year old Maine students that participated in the PISA assessment.   </a:t>
            </a:r>
            <a:endParaRPr lang="en-US" sz="1200">
              <a:latin typeface="+mn-lt"/>
            </a:endParaRPr>
          </a:p>
          <a:p>
            <a:pPr>
              <a:lnSpc>
                <a:spcPct val="107000"/>
              </a:lnSpc>
              <a:spcAft>
                <a:spcPts val="824"/>
              </a:spcAft>
            </a:pPr>
            <a:endParaRPr lang="en-US" sz="1900" b="1">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8</a:t>
            </a:fld>
            <a:endParaRPr lang="en-US"/>
          </a:p>
        </p:txBody>
      </p:sp>
    </p:spTree>
    <p:extLst>
      <p:ext uri="{BB962C8B-B14F-4D97-AF65-F5344CB8AC3E}">
        <p14:creationId xmlns:p14="http://schemas.microsoft.com/office/powerpoint/2010/main" val="417336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the October 30</a:t>
            </a:r>
            <a:r>
              <a:rPr lang="en-US" baseline="30000"/>
              <a:t>th</a:t>
            </a:r>
            <a:r>
              <a:rPr lang="en-US"/>
              <a:t> enrollment deadline shared by the DOE Data Team, the assessment team has prepared the ACCESS student file based on current enrollment as of 11/1/21.  Materials orders will be generated using this data, including alternate assessment participants.  We have also reached out to confirm with all SAUs, via the EL Coordinator or teacher and the SAU Special Education Director, the list of Alternate ACCESS for ELLs participants.  We have also shared the information that if an English learner requires a non-standard form per the IEP or 504, such as large print, Braille, or a paper form, this request must be submitted via the paper materials request form prior to 11/8/21 in order to be included in the initial order.</a:t>
            </a:r>
          </a:p>
          <a:p>
            <a:r>
              <a:rPr lang="en-US"/>
              <a:t>The additional materials ordering window will be open from December 15 through February 25, and is facilitated by the SAUs in WIDA AMS.</a:t>
            </a:r>
          </a:p>
        </p:txBody>
      </p:sp>
      <p:sp>
        <p:nvSpPr>
          <p:cNvPr id="4" name="Slide Number Placeholder 3"/>
          <p:cNvSpPr>
            <a:spLocks noGrp="1"/>
          </p:cNvSpPr>
          <p:nvPr>
            <p:ph type="sldNum" sz="quarter" idx="5"/>
          </p:nvPr>
        </p:nvSpPr>
        <p:spPr/>
        <p:txBody>
          <a:bodyPr/>
          <a:lstStyle/>
          <a:p>
            <a:fld id="{57DCF28B-8366-4453-874F-43EFA6F60A59}" type="slidenum">
              <a:rPr lang="en-US" smtClean="0"/>
              <a:t>9</a:t>
            </a:fld>
            <a:endParaRPr lang="en-US"/>
          </a:p>
        </p:txBody>
      </p:sp>
    </p:spTree>
    <p:extLst>
      <p:ext uri="{BB962C8B-B14F-4D97-AF65-F5344CB8AC3E}">
        <p14:creationId xmlns:p14="http://schemas.microsoft.com/office/powerpoint/2010/main" val="100575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5DBA24-C67E-4073-A13D-690A9C6673C9}"/>
              </a:ext>
            </a:extLst>
          </p:cNvPr>
          <p:cNvSpPr>
            <a:spLocks noGrp="1" noChangeArrowheads="1"/>
          </p:cNvSpPr>
          <p:nvPr>
            <p:ph type="ctrTitle"/>
          </p:nvPr>
        </p:nvSpPr>
        <p:spPr>
          <a:xfrm>
            <a:off x="685800" y="914400"/>
            <a:ext cx="7772400" cy="1470025"/>
          </a:xfrm>
        </p:spPr>
        <p:txBody>
          <a:bodyPr anchor="ctr"/>
          <a:lstStyle>
            <a:lvl1pPr algn="ct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0BFC7A10-8852-4D62-BF17-11EA2FD3EF2C}"/>
              </a:ext>
            </a:extLst>
          </p:cNvPr>
          <p:cNvSpPr>
            <a:spLocks noGrp="1" noChangeArrowheads="1"/>
          </p:cNvSpPr>
          <p:nvPr>
            <p:ph type="subTitle" idx="1"/>
          </p:nvPr>
        </p:nvSpPr>
        <p:spPr>
          <a:xfrm>
            <a:off x="1371600" y="4648200"/>
            <a:ext cx="6400800" cy="1752600"/>
          </a:xfrm>
        </p:spPr>
        <p:txBody>
          <a:bodyPr/>
          <a:lstStyle>
            <a:lvl1pPr marL="0" indent="0" algn="ctr">
              <a:defRPr sz="2200"/>
            </a:lvl1pPr>
          </a:lstStyle>
          <a:p>
            <a:pPr lvl="0"/>
            <a:r>
              <a:rPr lang="en-US" altLang="en-US" noProof="0"/>
              <a:t>Click to edit Master subtitle style</a:t>
            </a:r>
          </a:p>
        </p:txBody>
      </p:sp>
      <p:pic>
        <p:nvPicPr>
          <p:cNvPr id="3080" name="Picture 8" descr="mdoe-logo-white">
            <a:extLst>
              <a:ext uri="{FF2B5EF4-FFF2-40B4-BE49-F238E27FC236}">
                <a16:creationId xmlns:a16="http://schemas.microsoft.com/office/drawing/2014/main" id="{3A0132C5-0BB2-49CD-9490-AE6EA195E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889250"/>
            <a:ext cx="2157413"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5F9D-0732-4BEF-B3D3-73C02F81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AD7CB-570D-4EAF-B785-820915ED2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4C4FF-34E8-40BC-B99F-BB72E71CC7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27A941-06E9-4A10-9024-3EB486AEF2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2E9DE0-71E0-4047-8204-53F8829FCFF6}"/>
              </a:ext>
            </a:extLst>
          </p:cNvPr>
          <p:cNvSpPr>
            <a:spLocks noGrp="1"/>
          </p:cNvSpPr>
          <p:nvPr>
            <p:ph type="sldNum" sz="quarter" idx="12"/>
          </p:nvPr>
        </p:nvSpPr>
        <p:spPr/>
        <p:txBody>
          <a:bodyPr/>
          <a:lstStyle>
            <a:lvl1pPr>
              <a:defRPr/>
            </a:lvl1pPr>
          </a:lstStyle>
          <a:p>
            <a:fld id="{E8A76320-9896-4C40-ACCB-386272C869F9}" type="slidenum">
              <a:rPr lang="en-US" altLang="en-US"/>
              <a:pPr/>
              <a:t>‹#›</a:t>
            </a:fld>
            <a:endParaRPr lang="en-US" altLang="en-US"/>
          </a:p>
        </p:txBody>
      </p:sp>
    </p:spTree>
    <p:extLst>
      <p:ext uri="{BB962C8B-B14F-4D97-AF65-F5344CB8AC3E}">
        <p14:creationId xmlns:p14="http://schemas.microsoft.com/office/powerpoint/2010/main" val="24228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FE912-6595-4F81-8894-46B120634C4A}"/>
              </a:ext>
            </a:extLst>
          </p:cNvPr>
          <p:cNvSpPr>
            <a:spLocks noGrp="1"/>
          </p:cNvSpPr>
          <p:nvPr>
            <p:ph type="title" orient="vert"/>
          </p:nvPr>
        </p:nvSpPr>
        <p:spPr>
          <a:xfrm>
            <a:off x="6896100" y="12700"/>
            <a:ext cx="1790700" cy="611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B2605-08B0-4B21-A918-38C528056FCD}"/>
              </a:ext>
            </a:extLst>
          </p:cNvPr>
          <p:cNvSpPr>
            <a:spLocks noGrp="1"/>
          </p:cNvSpPr>
          <p:nvPr>
            <p:ph type="body" orient="vert" idx="1"/>
          </p:nvPr>
        </p:nvSpPr>
        <p:spPr>
          <a:xfrm>
            <a:off x="1524000" y="12700"/>
            <a:ext cx="5219700" cy="611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07DD-18FC-46B4-826D-3279A1943E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60505C-A110-42E3-A55D-6E168BB694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FA599-BC64-4E4A-BBBD-59658B6EA906}"/>
              </a:ext>
            </a:extLst>
          </p:cNvPr>
          <p:cNvSpPr>
            <a:spLocks noGrp="1"/>
          </p:cNvSpPr>
          <p:nvPr>
            <p:ph type="sldNum" sz="quarter" idx="12"/>
          </p:nvPr>
        </p:nvSpPr>
        <p:spPr/>
        <p:txBody>
          <a:bodyPr/>
          <a:lstStyle>
            <a:lvl1pPr>
              <a:defRPr/>
            </a:lvl1pPr>
          </a:lstStyle>
          <a:p>
            <a:fld id="{E88A2BAB-F31F-4843-B89C-610EE7A83D16}" type="slidenum">
              <a:rPr lang="en-US" altLang="en-US"/>
              <a:pPr/>
              <a:t>‹#›</a:t>
            </a:fld>
            <a:endParaRPr lang="en-US" altLang="en-US"/>
          </a:p>
        </p:txBody>
      </p:sp>
    </p:spTree>
    <p:extLst>
      <p:ext uri="{BB962C8B-B14F-4D97-AF65-F5344CB8AC3E}">
        <p14:creationId xmlns:p14="http://schemas.microsoft.com/office/powerpoint/2010/main" val="18318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595F-BF77-42F2-B22C-F22351A60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DE8F1-CA99-4F25-A037-32B81F76061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CF8E3AEC-FE7B-445C-BCB4-9268C7218AFE}"/>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A08A8B12-791F-4A1C-B293-49DC93A4CE01}"/>
              </a:ext>
            </a:extLst>
          </p:cNvPr>
          <p:cNvSpPr>
            <a:spLocks noGrp="1"/>
          </p:cNvSpPr>
          <p:nvPr>
            <p:ph type="sldNum" sz="quarter" idx="12"/>
          </p:nvPr>
        </p:nvSpPr>
        <p:spPr/>
        <p:txBody>
          <a:bodyPr/>
          <a:lstStyle/>
          <a:p>
            <a:fld id="{8825A451-0394-4C66-9042-8AEAA85B848A}" type="slidenum">
              <a:rPr lang="en-US" altLang="en-US" smtClean="0"/>
              <a:pPr/>
              <a:t>‹#›</a:t>
            </a:fld>
            <a:endParaRPr lang="en-US" altLang="en-US"/>
          </a:p>
        </p:txBody>
      </p:sp>
    </p:spTree>
    <p:extLst>
      <p:ext uri="{BB962C8B-B14F-4D97-AF65-F5344CB8AC3E}">
        <p14:creationId xmlns:p14="http://schemas.microsoft.com/office/powerpoint/2010/main" val="4263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C5F-DA1E-45A3-AF8E-34A70C7A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F3F7F-246B-4A74-A27A-5EEA2D994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6DB5-1182-4799-B27F-E105CD5969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51E73D-BBDA-43C4-AFBB-6B743E4E6D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A50B3B-AD5D-4ED8-BC0B-9DA02934A81C}"/>
              </a:ext>
            </a:extLst>
          </p:cNvPr>
          <p:cNvSpPr>
            <a:spLocks noGrp="1"/>
          </p:cNvSpPr>
          <p:nvPr>
            <p:ph type="sldNum" sz="quarter" idx="12"/>
          </p:nvPr>
        </p:nvSpPr>
        <p:spPr/>
        <p:txBody>
          <a:bodyPr/>
          <a:lstStyle>
            <a:lvl1pPr>
              <a:defRPr/>
            </a:lvl1pPr>
          </a:lstStyle>
          <a:p>
            <a:fld id="{707E7DDC-8598-4E6C-9B63-11BB40F11DA0}" type="slidenum">
              <a:rPr lang="en-US" altLang="en-US"/>
              <a:pPr/>
              <a:t>‹#›</a:t>
            </a:fld>
            <a:endParaRPr lang="en-US" altLang="en-US"/>
          </a:p>
        </p:txBody>
      </p:sp>
    </p:spTree>
    <p:extLst>
      <p:ext uri="{BB962C8B-B14F-4D97-AF65-F5344CB8AC3E}">
        <p14:creationId xmlns:p14="http://schemas.microsoft.com/office/powerpoint/2010/main" val="3436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89CC-71CE-42A2-BC76-9A53E2EE136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995CC-661B-4753-BC5C-095D12D4F5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620CFB7-E774-4B93-B122-038A70B564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D8C205-CE91-4B9E-83D2-22EB35AF67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BE0575-A6E8-4EB9-8F6B-3D4B14BC2A84}"/>
              </a:ext>
            </a:extLst>
          </p:cNvPr>
          <p:cNvSpPr>
            <a:spLocks noGrp="1"/>
          </p:cNvSpPr>
          <p:nvPr>
            <p:ph type="sldNum" sz="quarter" idx="12"/>
          </p:nvPr>
        </p:nvSpPr>
        <p:spPr/>
        <p:txBody>
          <a:bodyPr/>
          <a:lstStyle>
            <a:lvl1pPr>
              <a:defRPr/>
            </a:lvl1pPr>
          </a:lstStyle>
          <a:p>
            <a:fld id="{B26E6016-1598-4594-B45B-2033A86CB3E7}" type="slidenum">
              <a:rPr lang="en-US" altLang="en-US"/>
              <a:pPr/>
              <a:t>‹#›</a:t>
            </a:fld>
            <a:endParaRPr lang="en-US" altLang="en-US"/>
          </a:p>
        </p:txBody>
      </p:sp>
    </p:spTree>
    <p:extLst>
      <p:ext uri="{BB962C8B-B14F-4D97-AF65-F5344CB8AC3E}">
        <p14:creationId xmlns:p14="http://schemas.microsoft.com/office/powerpoint/2010/main" val="21416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59E-A9EC-4C88-B6D9-E4772A45F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7F6D1-A5B2-43ED-902D-5F62C3F4C866}"/>
              </a:ext>
            </a:extLst>
          </p:cNvPr>
          <p:cNvSpPr>
            <a:spLocks noGrp="1"/>
          </p:cNvSpPr>
          <p:nvPr>
            <p:ph sz="half" idx="1"/>
          </p:nvPr>
        </p:nvSpPr>
        <p:spPr>
          <a:xfrm>
            <a:off x="15240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31B9B-B35D-4A2B-B267-1FA54B4A407B}"/>
              </a:ext>
            </a:extLst>
          </p:cNvPr>
          <p:cNvSpPr>
            <a:spLocks noGrp="1"/>
          </p:cNvSpPr>
          <p:nvPr>
            <p:ph sz="half" idx="2"/>
          </p:nvPr>
        </p:nvSpPr>
        <p:spPr>
          <a:xfrm>
            <a:off x="51816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F4A44-26AF-42CA-ADE3-E96CF7E920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DA96A17-5547-4094-874B-E88E38B6C2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8C9A8-BB78-49DB-AFF4-DAD81C41B355}"/>
              </a:ext>
            </a:extLst>
          </p:cNvPr>
          <p:cNvSpPr>
            <a:spLocks noGrp="1"/>
          </p:cNvSpPr>
          <p:nvPr>
            <p:ph type="sldNum" sz="quarter" idx="12"/>
          </p:nvPr>
        </p:nvSpPr>
        <p:spPr/>
        <p:txBody>
          <a:bodyPr/>
          <a:lstStyle>
            <a:lvl1pPr>
              <a:defRPr/>
            </a:lvl1pPr>
          </a:lstStyle>
          <a:p>
            <a:fld id="{50FBA51E-4CB7-4453-A54B-6F3CDAF77126}" type="slidenum">
              <a:rPr lang="en-US" altLang="en-US"/>
              <a:pPr/>
              <a:t>‹#›</a:t>
            </a:fld>
            <a:endParaRPr lang="en-US" altLang="en-US"/>
          </a:p>
        </p:txBody>
      </p:sp>
    </p:spTree>
    <p:extLst>
      <p:ext uri="{BB962C8B-B14F-4D97-AF65-F5344CB8AC3E}">
        <p14:creationId xmlns:p14="http://schemas.microsoft.com/office/powerpoint/2010/main" val="23938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5CE3-66F2-48F2-97F1-0B646CAA24D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06D4A-C8B6-4293-A272-45E03C3A9B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F3D0-AC1B-4EFE-8661-A623D3DC20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76773-2D08-4B28-A82C-43148E0DB8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3B006-389A-431B-81BB-9B4700D7D11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B57D2-A602-4DEE-A2F0-5F0C7A43602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6712C05-AF5F-4907-B2C1-A99008B12A0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7B9D40-D8D0-4A77-B927-C0CCA097F4DB}"/>
              </a:ext>
            </a:extLst>
          </p:cNvPr>
          <p:cNvSpPr>
            <a:spLocks noGrp="1"/>
          </p:cNvSpPr>
          <p:nvPr>
            <p:ph type="sldNum" sz="quarter" idx="12"/>
          </p:nvPr>
        </p:nvSpPr>
        <p:spPr/>
        <p:txBody>
          <a:bodyPr/>
          <a:lstStyle>
            <a:lvl1pPr>
              <a:defRPr/>
            </a:lvl1pPr>
          </a:lstStyle>
          <a:p>
            <a:fld id="{440D3335-7EB1-4C1A-A41C-A05C4C5ABFC4}" type="slidenum">
              <a:rPr lang="en-US" altLang="en-US"/>
              <a:pPr/>
              <a:t>‹#›</a:t>
            </a:fld>
            <a:endParaRPr lang="en-US" altLang="en-US"/>
          </a:p>
        </p:txBody>
      </p:sp>
    </p:spTree>
    <p:extLst>
      <p:ext uri="{BB962C8B-B14F-4D97-AF65-F5344CB8AC3E}">
        <p14:creationId xmlns:p14="http://schemas.microsoft.com/office/powerpoint/2010/main" val="28134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0DB8-81B3-4742-95D0-F026D067A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2A075-8C4A-4502-A5D3-373FD241DF9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C3A2F12-0762-4233-B24B-68BAC3B8DCA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50ED64-DE25-40AD-8347-29199B4489CE}"/>
              </a:ext>
            </a:extLst>
          </p:cNvPr>
          <p:cNvSpPr>
            <a:spLocks noGrp="1"/>
          </p:cNvSpPr>
          <p:nvPr>
            <p:ph type="sldNum" sz="quarter" idx="12"/>
          </p:nvPr>
        </p:nvSpPr>
        <p:spPr/>
        <p:txBody>
          <a:bodyPr/>
          <a:lstStyle>
            <a:lvl1pPr>
              <a:defRPr/>
            </a:lvl1pPr>
          </a:lstStyle>
          <a:p>
            <a:fld id="{DE451B9C-2DE6-455B-B5BE-21428F378E9E}" type="slidenum">
              <a:rPr lang="en-US" altLang="en-US"/>
              <a:pPr/>
              <a:t>‹#›</a:t>
            </a:fld>
            <a:endParaRPr lang="en-US" altLang="en-US"/>
          </a:p>
        </p:txBody>
      </p:sp>
    </p:spTree>
    <p:extLst>
      <p:ext uri="{BB962C8B-B14F-4D97-AF65-F5344CB8AC3E}">
        <p14:creationId xmlns:p14="http://schemas.microsoft.com/office/powerpoint/2010/main" val="2543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A971-5609-4021-AF26-9449A271B07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02E89F-71FB-4360-98B3-8180DFE8A66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E7C1C5-8715-42EE-9031-754417E6FD47}"/>
              </a:ext>
            </a:extLst>
          </p:cNvPr>
          <p:cNvSpPr>
            <a:spLocks noGrp="1"/>
          </p:cNvSpPr>
          <p:nvPr>
            <p:ph type="sldNum" sz="quarter" idx="12"/>
          </p:nvPr>
        </p:nvSpPr>
        <p:spPr/>
        <p:txBody>
          <a:bodyPr/>
          <a:lstStyle>
            <a:lvl1pPr>
              <a:defRPr/>
            </a:lvl1pPr>
          </a:lstStyle>
          <a:p>
            <a:fld id="{354FFB0E-7D03-4729-8C99-B1AECECAA8CB}" type="slidenum">
              <a:rPr lang="en-US" altLang="en-US"/>
              <a:pPr/>
              <a:t>‹#›</a:t>
            </a:fld>
            <a:endParaRPr lang="en-US" altLang="en-US"/>
          </a:p>
        </p:txBody>
      </p:sp>
    </p:spTree>
    <p:extLst>
      <p:ext uri="{BB962C8B-B14F-4D97-AF65-F5344CB8AC3E}">
        <p14:creationId xmlns:p14="http://schemas.microsoft.com/office/powerpoint/2010/main" val="233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767A-D36F-4CB1-B744-B892FCC891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C649B-E02F-4994-95EB-2C64FFBD8C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65923-B8C7-4ED1-91A3-7B1EB743D5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9AB3C-707B-4833-8A73-307C4C5239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C24247-106C-442E-A0F9-7BA25BF587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D6A52C-B1BC-4F9E-B859-D8F3C7B72F15}"/>
              </a:ext>
            </a:extLst>
          </p:cNvPr>
          <p:cNvSpPr>
            <a:spLocks noGrp="1"/>
          </p:cNvSpPr>
          <p:nvPr>
            <p:ph type="sldNum" sz="quarter" idx="12"/>
          </p:nvPr>
        </p:nvSpPr>
        <p:spPr/>
        <p:txBody>
          <a:bodyPr/>
          <a:lstStyle>
            <a:lvl1pPr>
              <a:defRPr/>
            </a:lvl1pPr>
          </a:lstStyle>
          <a:p>
            <a:fld id="{39D0FFEE-2D41-459D-B1AA-C22998178E70}" type="slidenum">
              <a:rPr lang="en-US" altLang="en-US"/>
              <a:pPr/>
              <a:t>‹#›</a:t>
            </a:fld>
            <a:endParaRPr lang="en-US" altLang="en-US"/>
          </a:p>
        </p:txBody>
      </p:sp>
    </p:spTree>
    <p:extLst>
      <p:ext uri="{BB962C8B-B14F-4D97-AF65-F5344CB8AC3E}">
        <p14:creationId xmlns:p14="http://schemas.microsoft.com/office/powerpoint/2010/main" val="42296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AD71-3EAD-4E0F-B49F-7F51F6255AB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7D0EE-7B64-4CCC-A3EF-A987EAE36E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22D49-0962-43F7-A3B4-F5452DCED9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C092-FA95-4C1D-A6C8-AAE6760929C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F6D461-9664-45F8-988A-90995D1ED7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A7001A-6FA8-4CF1-8504-44AD468D82DB}"/>
              </a:ext>
            </a:extLst>
          </p:cNvPr>
          <p:cNvSpPr>
            <a:spLocks noGrp="1"/>
          </p:cNvSpPr>
          <p:nvPr>
            <p:ph type="sldNum" sz="quarter" idx="12"/>
          </p:nvPr>
        </p:nvSpPr>
        <p:spPr/>
        <p:txBody>
          <a:bodyPr/>
          <a:lstStyle>
            <a:lvl1pPr>
              <a:defRPr/>
            </a:lvl1pPr>
          </a:lstStyle>
          <a:p>
            <a:fld id="{B7464127-06F2-42E0-82B3-5C8A4049476A}" type="slidenum">
              <a:rPr lang="en-US" altLang="en-US"/>
              <a:pPr/>
              <a:t>‹#›</a:t>
            </a:fld>
            <a:endParaRPr lang="en-US" altLang="en-US"/>
          </a:p>
        </p:txBody>
      </p:sp>
    </p:spTree>
    <p:extLst>
      <p:ext uri="{BB962C8B-B14F-4D97-AF65-F5344CB8AC3E}">
        <p14:creationId xmlns:p14="http://schemas.microsoft.com/office/powerpoint/2010/main" val="42180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2" name="Line 8">
            <a:extLst>
              <a:ext uri="{FF2B5EF4-FFF2-40B4-BE49-F238E27FC236}">
                <a16:creationId xmlns:a16="http://schemas.microsoft.com/office/drawing/2014/main" id="{07186E76-EA57-41DA-B56A-A2D663276A71}"/>
              </a:ext>
            </a:extLst>
          </p:cNvPr>
          <p:cNvSpPr>
            <a:spLocks noChangeShapeType="1"/>
          </p:cNvSpPr>
          <p:nvPr/>
        </p:nvSpPr>
        <p:spPr bwMode="auto">
          <a:xfrm>
            <a:off x="1600200" y="1143000"/>
            <a:ext cx="7010400" cy="0"/>
          </a:xfrm>
          <a:prstGeom prst="line">
            <a:avLst/>
          </a:prstGeom>
          <a:noFill/>
          <a:ln w="57150">
            <a:solidFill>
              <a:srgbClr val="46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a:extLst>
              <a:ext uri="{FF2B5EF4-FFF2-40B4-BE49-F238E27FC236}">
                <a16:creationId xmlns:a16="http://schemas.microsoft.com/office/drawing/2014/main" id="{E49BA5C4-A4FE-41E9-8C29-5F41137370D0}"/>
              </a:ext>
            </a:extLst>
          </p:cNvPr>
          <p:cNvSpPr>
            <a:spLocks noGrp="1" noChangeArrowheads="1"/>
          </p:cNvSpPr>
          <p:nvPr>
            <p:ph type="title"/>
          </p:nvPr>
        </p:nvSpPr>
        <p:spPr bwMode="auto">
          <a:xfrm>
            <a:off x="1524000" y="127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4EAD7F-017F-4DF2-A66C-193AA3F0B42D}"/>
              </a:ext>
            </a:extLst>
          </p:cNvPr>
          <p:cNvSpPr>
            <a:spLocks noGrp="1" noChangeArrowheads="1"/>
          </p:cNvSpPr>
          <p:nvPr>
            <p:ph type="body" idx="1"/>
          </p:nvPr>
        </p:nvSpPr>
        <p:spPr bwMode="auto">
          <a:xfrm>
            <a:off x="15240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4">
            <a:extLst>
              <a:ext uri="{FF2B5EF4-FFF2-40B4-BE49-F238E27FC236}">
                <a16:creationId xmlns:a16="http://schemas.microsoft.com/office/drawing/2014/main" id="{363E1E32-D28D-4B87-81B5-D384326DBF2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9FCBF2"/>
                </a:solidFill>
              </a:defRPr>
            </a:lvl1pPr>
          </a:lstStyle>
          <a:p>
            <a:endParaRPr lang="en-US" altLang="en-US"/>
          </a:p>
        </p:txBody>
      </p:sp>
      <p:sp>
        <p:nvSpPr>
          <p:cNvPr id="1029" name="Rectangle 5">
            <a:extLst>
              <a:ext uri="{FF2B5EF4-FFF2-40B4-BE49-F238E27FC236}">
                <a16:creationId xmlns:a16="http://schemas.microsoft.com/office/drawing/2014/main" id="{58F02F3C-DACA-4CB6-B0CC-12BDC2DFC9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9FCBF2"/>
                </a:solidFill>
              </a:defRPr>
            </a:lvl1pPr>
          </a:lstStyle>
          <a:p>
            <a:endParaRPr lang="en-US" altLang="en-US"/>
          </a:p>
        </p:txBody>
      </p:sp>
      <p:sp>
        <p:nvSpPr>
          <p:cNvPr id="1030" name="Rectangle 6">
            <a:extLst>
              <a:ext uri="{FF2B5EF4-FFF2-40B4-BE49-F238E27FC236}">
                <a16:creationId xmlns:a16="http://schemas.microsoft.com/office/drawing/2014/main" id="{748986D3-E12E-40D7-8B16-6021B9E8616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9FCBF2"/>
                </a:solidFill>
              </a:defRPr>
            </a:lvl1pPr>
          </a:lstStyle>
          <a:p>
            <a:fld id="{8825A451-0394-4C66-9042-8AEAA85B848A}" type="slidenum">
              <a:rPr lang="en-US" altLang="en-US"/>
              <a:pPr/>
              <a:t>‹#›</a:t>
            </a:fld>
            <a:endParaRPr lang="en-US" altLang="en-US"/>
          </a:p>
        </p:txBody>
      </p:sp>
      <p:pic>
        <p:nvPicPr>
          <p:cNvPr id="1031" name="Picture 7" descr="feb12-16VXYBlk2V99">
            <a:extLst>
              <a:ext uri="{FF2B5EF4-FFF2-40B4-BE49-F238E27FC236}">
                <a16:creationId xmlns:a16="http://schemas.microsoft.com/office/drawing/2014/main" id="{686018EF-3B78-48BB-8EE4-1CC341585C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28600"/>
            <a:ext cx="996950" cy="996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anose="020B0604020202020204" pitchFamily="34" charset="0"/>
        </a:defRPr>
      </a:lvl2pPr>
      <a:lvl3pPr algn="l" rtl="0" fontAlgn="base">
        <a:spcBef>
          <a:spcPct val="0"/>
        </a:spcBef>
        <a:spcAft>
          <a:spcPct val="0"/>
        </a:spcAft>
        <a:defRPr sz="3200" b="1">
          <a:solidFill>
            <a:schemeClr val="bg1"/>
          </a:solidFill>
          <a:latin typeface="Arial" panose="020B0604020202020204" pitchFamily="34" charset="0"/>
        </a:defRPr>
      </a:lvl3pPr>
      <a:lvl4pPr algn="l" rtl="0" fontAlgn="base">
        <a:spcBef>
          <a:spcPct val="0"/>
        </a:spcBef>
        <a:spcAft>
          <a:spcPct val="0"/>
        </a:spcAft>
        <a:defRPr sz="3200" b="1">
          <a:solidFill>
            <a:schemeClr val="bg1"/>
          </a:solidFill>
          <a:latin typeface="Arial" panose="020B0604020202020204" pitchFamily="34" charset="0"/>
        </a:defRPr>
      </a:lvl4pPr>
      <a:lvl5pPr algn="l" rtl="0" fontAlgn="base">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fontAlgn="base">
        <a:spcBef>
          <a:spcPct val="20000"/>
        </a:spcBef>
        <a:spcAft>
          <a:spcPct val="0"/>
        </a:spcAft>
        <a:defRPr sz="28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rgbClr val="9FCBF2"/>
          </a:solidFill>
          <a:latin typeface="+mn-lt"/>
          <a:ea typeface="+mn-ea"/>
          <a:cs typeface="+mn-cs"/>
        </a:defRPr>
      </a:lvl2pPr>
      <a:lvl3pPr marL="1143000" indent="-228600" algn="l" rtl="0" fontAlgn="base">
        <a:spcBef>
          <a:spcPct val="20000"/>
        </a:spcBef>
        <a:spcAft>
          <a:spcPct val="0"/>
        </a:spcAft>
        <a:buFont typeface="Georgia" panose="02040502050405020303" pitchFamily="18"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Century Gothic" panose="020B0502020202020204" pitchFamily="34" charset="0"/>
        <a:buChar char="&gt;"/>
        <a:defRPr sz="2400" kern="1200">
          <a:solidFill>
            <a:srgbClr val="9FCBF2"/>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escience.zendesk.com/hc/en-us" TargetMode="External"/><Relationship Id="rId3" Type="http://schemas.openxmlformats.org/officeDocument/2006/relationships/hyperlink" Target="https://www.maine.gov/doe/Testing_Accountability/MECAS/supports" TargetMode="External"/><Relationship Id="rId7" Type="http://schemas.openxmlformats.org/officeDocument/2006/relationships/hyperlink" Target="https://www.youtube.com/watch?v=MZnxwbAJ94Q&amp;list=PL-cO8lcaOYu1VmsheoFHcj1fRZLhW7bof&amp;index=18&amp;t=27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AW9uzX9wIes&amp;list=PL-cO8lcaOYu1VmsheoFHcj1fRZLhW7bof&amp;index=19" TargetMode="External"/><Relationship Id="rId5" Type="http://schemas.openxmlformats.org/officeDocument/2006/relationships/hyperlink" Target="https://www.youtube.com/watch?v=t2aU_JbYAck&amp;list=PL-cO8lcaOYu1VmsheoFHcj1fRZLhW7bof&amp;index=20" TargetMode="External"/><Relationship Id="rId10" Type="http://schemas.openxmlformats.org/officeDocument/2006/relationships/image" Target="../media/image7.png"/><Relationship Id="rId4" Type="http://schemas.openxmlformats.org/officeDocument/2006/relationships/hyperlink" Target="https://www.maine.gov/doe/Testing_Accountability/MECAS/materials/security" TargetMode="External"/><Relationship Id="rId9" Type="http://schemas.openxmlformats.org/officeDocument/2006/relationships/hyperlink" Target="https://www.maine.gov/doe/Testing_Accountability/MECAS/Generalsci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tponline.com/#:~:text=The%20NATP%20vision%20is%20to,educational%20systems%20across%20the%20n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ine.gov/doe/Testing_Accountability/MECAS/materials/secur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aine.gov/doe/sites/maine.gov.doe/files/inline-files/Updating_DACs_NEO_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ailchi.mp/maine/cu5lemq6y0-1323964?e=636ffdb3c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aine.gov/doe/sites/maine.gov.doe/files/inline-files/ME%20-%20Identify%20Untested%20Students%20Fall%2021-22.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dlet.com/nweapl/MG_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etworkmaine.zoom.us/meeting/register/tZErd-itqTspEtGfpdCxEtpkNErFSkJWD-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upport.focalpointk12.com/hc/en-us/articles/115002897531-MAARS-User-Roster-Management-Gu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3498233B-BC8E-4502-8FF7-D8CB27D8F078}"/>
              </a:ext>
            </a:extLst>
          </p:cNvPr>
          <p:cNvSpPr>
            <a:spLocks noGrp="1" noChangeArrowheads="1"/>
          </p:cNvSpPr>
          <p:nvPr>
            <p:ph type="ctrTitle"/>
          </p:nvPr>
        </p:nvSpPr>
        <p:spPr>
          <a:xfrm>
            <a:off x="596506" y="637953"/>
            <a:ext cx="6204344" cy="3189507"/>
          </a:xfrm>
        </p:spPr>
        <p:txBody>
          <a:bodyPr>
            <a:normAutofit/>
          </a:bodyPr>
          <a:lstStyle/>
          <a:p>
            <a:pPr algn="l">
              <a:lnSpc>
                <a:spcPct val="90000"/>
              </a:lnSpc>
            </a:pPr>
            <a:r>
              <a:rPr lang="en-US" altLang="en-US" sz="6000">
                <a:solidFill>
                  <a:srgbClr val="FFFFFF"/>
                </a:solidFill>
              </a:rPr>
              <a:t>Assessment </a:t>
            </a:r>
            <a:br>
              <a:rPr lang="en-US" altLang="en-US" sz="6000">
                <a:solidFill>
                  <a:srgbClr val="FFFFFF"/>
                </a:solidFill>
              </a:rPr>
            </a:br>
            <a:r>
              <a:rPr lang="en-US" altLang="en-US" sz="6000">
                <a:solidFill>
                  <a:srgbClr val="FFFFFF"/>
                </a:solidFill>
              </a:rPr>
              <a:t>Lunch &amp; Learn / </a:t>
            </a:r>
            <a:br>
              <a:rPr lang="en-US" altLang="en-US" sz="6000">
                <a:solidFill>
                  <a:srgbClr val="FFFFFF"/>
                </a:solidFill>
              </a:rPr>
            </a:br>
            <a:r>
              <a:rPr lang="en-US" altLang="en-US" sz="6000">
                <a:solidFill>
                  <a:srgbClr val="FFFFFF"/>
                </a:solidFill>
              </a:rPr>
              <a:t>Office Hours</a:t>
            </a:r>
          </a:p>
        </p:txBody>
      </p:sp>
      <p:sp>
        <p:nvSpPr>
          <p:cNvPr id="205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1" name="Rectangle 3">
            <a:extLst>
              <a:ext uri="{FF2B5EF4-FFF2-40B4-BE49-F238E27FC236}">
                <a16:creationId xmlns:a16="http://schemas.microsoft.com/office/drawing/2014/main" id="{C73A5B6C-11CE-46C4-B969-5BF1F693A950}"/>
              </a:ext>
            </a:extLst>
          </p:cNvPr>
          <p:cNvSpPr>
            <a:spLocks noGrp="1" noChangeArrowheads="1"/>
          </p:cNvSpPr>
          <p:nvPr>
            <p:ph type="subTitle" idx="1"/>
          </p:nvPr>
        </p:nvSpPr>
        <p:spPr>
          <a:xfrm>
            <a:off x="596506" y="4377268"/>
            <a:ext cx="5978177" cy="1280582"/>
          </a:xfrm>
        </p:spPr>
        <p:txBody>
          <a:bodyPr anchor="t">
            <a:normAutofit/>
          </a:bodyPr>
          <a:lstStyle/>
          <a:p>
            <a:pPr algn="l">
              <a:lnSpc>
                <a:spcPct val="90000"/>
              </a:lnSpc>
            </a:pPr>
            <a:r>
              <a:rPr lang="en-US" altLang="en-US" sz="1500">
                <a:solidFill>
                  <a:srgbClr val="FEFFFF"/>
                </a:solidFill>
              </a:rPr>
              <a:t>November 10, 2021</a:t>
            </a:r>
          </a:p>
          <a:p>
            <a:pPr algn="l">
              <a:lnSpc>
                <a:spcPct val="90000"/>
              </a:lnSpc>
            </a:pPr>
            <a:r>
              <a:rPr lang="en-US" altLang="en-US" sz="1500">
                <a:solidFill>
                  <a:srgbClr val="FEFFFF"/>
                </a:solidFill>
              </a:rPr>
              <a:t>Please post questions you may have in the chat box – we will work to answer them during the session and add them to a Q &amp; A document. </a:t>
            </a:r>
          </a:p>
          <a:p>
            <a:pPr algn="l">
              <a:lnSpc>
                <a:spcPct val="90000"/>
              </a:lnSpc>
            </a:pPr>
            <a:r>
              <a:rPr lang="en-US" altLang="en-US" sz="1500">
                <a:solidFill>
                  <a:srgbClr val="FEFFFF"/>
                </a:solidFill>
              </a:rPr>
              <a:t>We will begin shortly.</a:t>
            </a:r>
          </a:p>
        </p:txBody>
      </p:sp>
      <p:sp>
        <p:nvSpPr>
          <p:cNvPr id="2062"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A140-7FB9-43CF-8D87-27AF7C418D76}"/>
              </a:ext>
            </a:extLst>
          </p:cNvPr>
          <p:cNvSpPr>
            <a:spLocks noGrp="1"/>
          </p:cNvSpPr>
          <p:nvPr>
            <p:ph type="title"/>
          </p:nvPr>
        </p:nvSpPr>
        <p:spPr>
          <a:xfrm>
            <a:off x="1524000" y="274320"/>
            <a:ext cx="7162800" cy="881380"/>
          </a:xfrm>
        </p:spPr>
        <p:txBody>
          <a:bodyPr/>
          <a:lstStyle/>
          <a:p>
            <a:r>
              <a:rPr lang="en-US">
                <a:cs typeface="Arial"/>
              </a:rPr>
              <a:t>New &amp; Available Resources</a:t>
            </a:r>
            <a:endParaRPr lang="en-US"/>
          </a:p>
        </p:txBody>
      </p:sp>
      <p:sp>
        <p:nvSpPr>
          <p:cNvPr id="5" name="Content Placeholder 4">
            <a:extLst>
              <a:ext uri="{FF2B5EF4-FFF2-40B4-BE49-F238E27FC236}">
                <a16:creationId xmlns:a16="http://schemas.microsoft.com/office/drawing/2014/main" id="{1E6050D5-802C-4BA2-A4EE-D1B194D9CB62}"/>
              </a:ext>
            </a:extLst>
          </p:cNvPr>
          <p:cNvSpPr>
            <a:spLocks noGrp="1"/>
          </p:cNvSpPr>
          <p:nvPr>
            <p:ph idx="1"/>
          </p:nvPr>
        </p:nvSpPr>
        <p:spPr>
          <a:xfrm>
            <a:off x="460131" y="1296140"/>
            <a:ext cx="8226669" cy="5175681"/>
          </a:xfrm>
        </p:spPr>
        <p:txBody>
          <a:bodyPr/>
          <a:lstStyle/>
          <a:p>
            <a:endParaRPr lang="en-US">
              <a:hlinkClick r:id="rId3"/>
            </a:endParaRPr>
          </a:p>
          <a:p>
            <a:r>
              <a:rPr lang="en-US">
                <a:hlinkClick r:id="rId3"/>
              </a:rPr>
              <a:t>Family Resources</a:t>
            </a:r>
            <a:r>
              <a:rPr lang="en-US"/>
              <a:t>  </a:t>
            </a:r>
            <a:endParaRPr lang="en-US" sz="2000"/>
          </a:p>
          <a:p>
            <a:pPr lvl="1"/>
            <a:r>
              <a:rPr lang="en-US" sz="2000"/>
              <a:t>NWEA RIT information </a:t>
            </a:r>
            <a:endParaRPr lang="en-US"/>
          </a:p>
          <a:p>
            <a:r>
              <a:rPr lang="en-US">
                <a:hlinkClick r:id="rId4"/>
              </a:rPr>
              <a:t>Assessment Security</a:t>
            </a:r>
          </a:p>
          <a:p>
            <a:pPr lvl="1"/>
            <a:r>
              <a:rPr lang="en-US" sz="2400"/>
              <a:t>NEW Assessment Security Webisodes </a:t>
            </a:r>
            <a:endParaRPr lang="en-US" sz="2400">
              <a:ea typeface="+mn-lt"/>
              <a:cs typeface="+mn-lt"/>
            </a:endParaRPr>
          </a:p>
          <a:p>
            <a:pPr lvl="1"/>
            <a:r>
              <a:rPr lang="en-US" sz="1600" b="1" u="sng">
                <a:ea typeface="+mn-lt"/>
                <a:cs typeface="+mn-lt"/>
                <a:hlinkClick r:id="rId5"/>
              </a:rPr>
              <a:t>Assessment Security Overview Training Webisode </a:t>
            </a:r>
            <a:r>
              <a:rPr lang="en-US" sz="1600">
                <a:ea typeface="+mn-lt"/>
                <a:cs typeface="+mn-lt"/>
              </a:rPr>
              <a:t>(4.5 min)</a:t>
            </a:r>
            <a:endParaRPr lang="en-US"/>
          </a:p>
          <a:p>
            <a:pPr lvl="1"/>
            <a:r>
              <a:rPr lang="en-US" sz="1600" b="1" u="sng">
                <a:ea typeface="+mn-lt"/>
                <a:cs typeface="+mn-lt"/>
                <a:hlinkClick r:id="rId6"/>
              </a:rPr>
              <a:t>Assessment Irregularities!  What Now? Security Training Webisode </a:t>
            </a:r>
            <a:r>
              <a:rPr lang="en-US" sz="1600">
                <a:ea typeface="+mn-lt"/>
                <a:cs typeface="+mn-lt"/>
              </a:rPr>
              <a:t>(3.5 min)</a:t>
            </a:r>
          </a:p>
          <a:p>
            <a:pPr lvl="1"/>
            <a:r>
              <a:rPr lang="en-US" sz="1600" b="1" u="sng">
                <a:ea typeface="+mn-lt"/>
                <a:cs typeface="+mn-lt"/>
                <a:hlinkClick r:id="rId7"/>
              </a:rPr>
              <a:t>Logistics, Planning &amp; Scheduling Security Training Webisode </a:t>
            </a:r>
            <a:r>
              <a:rPr lang="en-US" sz="1600">
                <a:ea typeface="+mn-lt"/>
                <a:cs typeface="+mn-lt"/>
              </a:rPr>
              <a:t>(9 min)</a:t>
            </a:r>
          </a:p>
          <a:p>
            <a:r>
              <a:rPr lang="en-US">
                <a:solidFill>
                  <a:srgbClr val="FFFFFF"/>
                </a:solidFill>
              </a:rPr>
              <a:t>Science Resource Reminders</a:t>
            </a:r>
          </a:p>
          <a:p>
            <a:pPr lvl="1"/>
            <a:r>
              <a:rPr lang="en-US" sz="2000">
                <a:solidFill>
                  <a:srgbClr val="FFFFFF"/>
                </a:solidFill>
              </a:rPr>
              <a:t>2022 Manuals &amp; Guides in revision/update process</a:t>
            </a:r>
          </a:p>
          <a:p>
            <a:pPr lvl="1"/>
            <a:r>
              <a:rPr lang="en-US" sz="2000"/>
              <a:t>Link to </a:t>
            </a:r>
            <a:r>
              <a:rPr lang="en-US" sz="2000">
                <a:hlinkClick r:id="rId8"/>
              </a:rPr>
              <a:t>Science ZenDesk</a:t>
            </a:r>
            <a:r>
              <a:rPr lang="en-US" sz="2000"/>
              <a:t> </a:t>
            </a:r>
            <a:endParaRPr lang="en-US" sz="2000">
              <a:ea typeface="+mn-lt"/>
              <a:cs typeface="+mn-lt"/>
            </a:endParaRPr>
          </a:p>
          <a:p>
            <a:pPr lvl="1"/>
            <a:r>
              <a:rPr lang="en-US" sz="2000"/>
              <a:t>Link to </a:t>
            </a:r>
            <a:r>
              <a:rPr lang="en-US" sz="2000">
                <a:hlinkClick r:id="rId9"/>
              </a:rPr>
              <a:t>DOE Science Webpage</a:t>
            </a:r>
            <a:endParaRPr lang="en-US" sz="2000"/>
          </a:p>
        </p:txBody>
      </p:sp>
      <p:pic>
        <p:nvPicPr>
          <p:cNvPr id="3" name="Picture 3">
            <a:extLst>
              <a:ext uri="{FF2B5EF4-FFF2-40B4-BE49-F238E27FC236}">
                <a16:creationId xmlns:a16="http://schemas.microsoft.com/office/drawing/2014/main" id="{CF42373D-B47E-427D-B558-876B3D6DA71B}"/>
              </a:ext>
            </a:extLst>
          </p:cNvPr>
          <p:cNvPicPr>
            <a:picLocks noChangeAspect="1"/>
          </p:cNvPicPr>
          <p:nvPr/>
        </p:nvPicPr>
        <p:blipFill>
          <a:blip r:embed="rId10"/>
          <a:stretch>
            <a:fillRect/>
          </a:stretch>
        </p:blipFill>
        <p:spPr>
          <a:xfrm>
            <a:off x="3680302" y="1813854"/>
            <a:ext cx="2619375" cy="419100"/>
          </a:xfrm>
          <a:prstGeom prst="rect">
            <a:avLst/>
          </a:prstGeom>
        </p:spPr>
      </p:pic>
      <p:sp>
        <p:nvSpPr>
          <p:cNvPr id="6" name="Speech Bubble: Oval 5">
            <a:extLst>
              <a:ext uri="{FF2B5EF4-FFF2-40B4-BE49-F238E27FC236}">
                <a16:creationId xmlns:a16="http://schemas.microsoft.com/office/drawing/2014/main" id="{1737F2AB-0EB9-487C-A45E-7E7F99EAC936}"/>
              </a:ext>
            </a:extLst>
          </p:cNvPr>
          <p:cNvSpPr/>
          <p:nvPr/>
        </p:nvSpPr>
        <p:spPr>
          <a:xfrm>
            <a:off x="5872471" y="1142024"/>
            <a:ext cx="1442728" cy="61546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Open</a:t>
            </a:r>
          </a:p>
          <a:p>
            <a:pPr algn="ctr"/>
            <a:r>
              <a:rPr lang="en-US" sz="1200">
                <a:solidFill>
                  <a:schemeClr val="bg2"/>
                </a:solidFill>
              </a:rPr>
              <a:t>Accordion</a:t>
            </a:r>
          </a:p>
        </p:txBody>
      </p:sp>
    </p:spTree>
    <p:extLst>
      <p:ext uri="{BB962C8B-B14F-4D97-AF65-F5344CB8AC3E}">
        <p14:creationId xmlns:p14="http://schemas.microsoft.com/office/powerpoint/2010/main" val="52825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EC67-8119-421C-AB96-0D69B9DF674E}"/>
              </a:ext>
            </a:extLst>
          </p:cNvPr>
          <p:cNvSpPr>
            <a:spLocks noGrp="1"/>
          </p:cNvSpPr>
          <p:nvPr>
            <p:ph type="title"/>
          </p:nvPr>
        </p:nvSpPr>
        <p:spPr/>
        <p:txBody>
          <a:bodyPr/>
          <a:lstStyle/>
          <a:p>
            <a:r>
              <a:rPr lang="en-US">
                <a:cs typeface="Arial"/>
              </a:rPr>
              <a:t>Maine Association of Testing Professionals</a:t>
            </a:r>
            <a:endParaRPr lang="en-US"/>
          </a:p>
        </p:txBody>
      </p:sp>
      <p:sp>
        <p:nvSpPr>
          <p:cNvPr id="3" name="Content Placeholder 2">
            <a:extLst>
              <a:ext uri="{FF2B5EF4-FFF2-40B4-BE49-F238E27FC236}">
                <a16:creationId xmlns:a16="http://schemas.microsoft.com/office/drawing/2014/main" id="{DC0043DD-B90C-4C03-8E25-63B1CEA06332}"/>
              </a:ext>
            </a:extLst>
          </p:cNvPr>
          <p:cNvSpPr>
            <a:spLocks noGrp="1"/>
          </p:cNvSpPr>
          <p:nvPr>
            <p:ph idx="1"/>
          </p:nvPr>
        </p:nvSpPr>
        <p:spPr>
          <a:xfrm>
            <a:off x="417535" y="1600200"/>
            <a:ext cx="8269265" cy="4525963"/>
          </a:xfrm>
        </p:spPr>
        <p:txBody>
          <a:bodyPr/>
          <a:lstStyle/>
          <a:p>
            <a:pPr marL="457200" indent="-457200">
              <a:buFont typeface="Arial,Sans-Serif"/>
              <a:buChar char="•"/>
            </a:pPr>
            <a:r>
              <a:rPr lang="en-US">
                <a:ea typeface="+mn-lt"/>
                <a:cs typeface="+mn-lt"/>
              </a:rPr>
              <a:t>National affiliation with </a:t>
            </a:r>
            <a:r>
              <a:rPr lang="en-US">
                <a:ea typeface="+mn-lt"/>
                <a:cs typeface="+mn-lt"/>
                <a:hlinkClick r:id="rId3"/>
              </a:rPr>
              <a:t>National Association of Testing Professionals</a:t>
            </a:r>
            <a:endParaRPr lang="en-US">
              <a:ea typeface="+mn-lt"/>
              <a:cs typeface="+mn-lt"/>
            </a:endParaRPr>
          </a:p>
          <a:p>
            <a:pPr marL="857250" lvl="1">
              <a:buFont typeface="Arial,Sans-Serif"/>
              <a:buChar char="•"/>
            </a:pPr>
            <a:r>
              <a:rPr lang="en-US">
                <a:ea typeface="+mn-lt"/>
                <a:cs typeface="+mn-lt"/>
              </a:rPr>
              <a:t>Aware of outreach</a:t>
            </a:r>
          </a:p>
          <a:p>
            <a:pPr marL="457200" indent="-457200">
              <a:buFont typeface="Arial,Sans-Serif"/>
              <a:buChar char="•"/>
            </a:pPr>
            <a:r>
              <a:rPr lang="en-US"/>
              <a:t>Organization to bring together assessment professionals from across the state</a:t>
            </a:r>
          </a:p>
          <a:p>
            <a:pPr marL="857250" lvl="1">
              <a:buFont typeface="Arial"/>
              <a:buChar char="•"/>
            </a:pPr>
            <a:r>
              <a:rPr lang="en-US"/>
              <a:t>Outside entity </a:t>
            </a:r>
          </a:p>
          <a:p>
            <a:pPr marL="857250" lvl="1">
              <a:buFont typeface="Arial"/>
              <a:buChar char="•"/>
            </a:pPr>
            <a:r>
              <a:rPr lang="en-US"/>
              <a:t>Establishing across the country</a:t>
            </a:r>
          </a:p>
          <a:p>
            <a:pPr marL="457200" indent="-457200">
              <a:buFont typeface="Arial"/>
              <a:buChar char="•"/>
            </a:pPr>
            <a:endParaRPr lang="en-US">
              <a:solidFill>
                <a:srgbClr val="FFFFFF"/>
              </a:solidFill>
            </a:endParaRPr>
          </a:p>
        </p:txBody>
      </p:sp>
    </p:spTree>
    <p:extLst>
      <p:ext uri="{BB962C8B-B14F-4D97-AF65-F5344CB8AC3E}">
        <p14:creationId xmlns:p14="http://schemas.microsoft.com/office/powerpoint/2010/main" val="171292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DC0B-5997-46C8-8483-2AE91D4BFE98}"/>
              </a:ext>
            </a:extLst>
          </p:cNvPr>
          <p:cNvSpPr>
            <a:spLocks noGrp="1"/>
          </p:cNvSpPr>
          <p:nvPr>
            <p:ph type="title"/>
          </p:nvPr>
        </p:nvSpPr>
        <p:spPr/>
        <p:txBody>
          <a:bodyPr/>
          <a:lstStyle/>
          <a:p>
            <a:r>
              <a:rPr lang="en-US"/>
              <a:t>Questions &amp; Answers</a:t>
            </a:r>
          </a:p>
        </p:txBody>
      </p:sp>
      <p:pic>
        <p:nvPicPr>
          <p:cNvPr id="5122" name="Picture 2" descr="LegalFeature: Immigration Questions and Answers - Caribbean News">
            <a:extLst>
              <a:ext uri="{FF2B5EF4-FFF2-40B4-BE49-F238E27FC236}">
                <a16:creationId xmlns:a16="http://schemas.microsoft.com/office/drawing/2014/main" id="{150B1AC7-3761-4FC0-A173-CE2CCD866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072482"/>
            <a:ext cx="6827835" cy="34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9CBCD-19B3-4A3B-A9A6-3506A462B071}"/>
              </a:ext>
            </a:extLst>
          </p:cNvPr>
          <p:cNvSpPr>
            <a:spLocks noGrp="1"/>
          </p:cNvSpPr>
          <p:nvPr>
            <p:ph type="title"/>
          </p:nvPr>
        </p:nvSpPr>
        <p:spPr>
          <a:xfrm>
            <a:off x="1703087" y="360341"/>
            <a:ext cx="7162800" cy="963913"/>
          </a:xfrm>
        </p:spPr>
        <p:txBody>
          <a:bodyPr/>
          <a:lstStyle/>
          <a:p>
            <a:r>
              <a:rPr lang="en-US">
                <a:cs typeface="Arial"/>
              </a:rPr>
              <a:t>From Our DOE Family to You:</a:t>
            </a:r>
            <a:br>
              <a:rPr lang="en-US">
                <a:cs typeface="Arial"/>
              </a:rPr>
            </a:br>
            <a:endParaRPr lang="en-US"/>
          </a:p>
        </p:txBody>
      </p:sp>
      <p:pic>
        <p:nvPicPr>
          <p:cNvPr id="5" name="Picture 5">
            <a:extLst>
              <a:ext uri="{FF2B5EF4-FFF2-40B4-BE49-F238E27FC236}">
                <a16:creationId xmlns:a16="http://schemas.microsoft.com/office/drawing/2014/main" id="{9A244E34-DD48-4ED4-9D2F-5B7123D6C86F}"/>
              </a:ext>
            </a:extLst>
          </p:cNvPr>
          <p:cNvPicPr>
            <a:picLocks noChangeAspect="1"/>
          </p:cNvPicPr>
          <p:nvPr/>
        </p:nvPicPr>
        <p:blipFill>
          <a:blip r:embed="rId3"/>
          <a:stretch>
            <a:fillRect/>
          </a:stretch>
        </p:blipFill>
        <p:spPr>
          <a:xfrm>
            <a:off x="1641284" y="1334729"/>
            <a:ext cx="6630453" cy="4409767"/>
          </a:xfrm>
          <a:prstGeom prst="rect">
            <a:avLst/>
          </a:prstGeom>
        </p:spPr>
      </p:pic>
      <p:sp>
        <p:nvSpPr>
          <p:cNvPr id="7" name="TextBox 6">
            <a:extLst>
              <a:ext uri="{FF2B5EF4-FFF2-40B4-BE49-F238E27FC236}">
                <a16:creationId xmlns:a16="http://schemas.microsoft.com/office/drawing/2014/main" id="{14175322-7EF4-41E7-9D73-994EAB4870F3}"/>
              </a:ext>
            </a:extLst>
          </p:cNvPr>
          <p:cNvSpPr txBox="1"/>
          <p:nvPr/>
        </p:nvSpPr>
        <p:spPr>
          <a:xfrm>
            <a:off x="3069376" y="5924243"/>
            <a:ext cx="53136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radley Hand ITC"/>
                <a:cs typeface="Arial"/>
              </a:rPr>
              <a:t>Janette, Nancy, Regina, Jodi, Varun &amp; Cheryl</a:t>
            </a:r>
            <a:endParaRPr lang="en-US" sz="2000">
              <a:latin typeface="Bradley Hand ITC"/>
            </a:endParaRPr>
          </a:p>
        </p:txBody>
      </p:sp>
    </p:spTree>
    <p:extLst>
      <p:ext uri="{BB962C8B-B14F-4D97-AF65-F5344CB8AC3E}">
        <p14:creationId xmlns:p14="http://schemas.microsoft.com/office/powerpoint/2010/main" val="381718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72D8-58EC-4323-9C15-5BA009823BDE}"/>
              </a:ext>
            </a:extLst>
          </p:cNvPr>
          <p:cNvSpPr>
            <a:spLocks noGrp="1"/>
          </p:cNvSpPr>
          <p:nvPr>
            <p:ph type="title"/>
          </p:nvPr>
        </p:nvSpPr>
        <p:spPr/>
        <p:txBody>
          <a:bodyPr/>
          <a:lstStyle/>
          <a:p>
            <a:r>
              <a:rPr lang="en-US"/>
              <a:t>@maine.gov</a:t>
            </a:r>
          </a:p>
        </p:txBody>
      </p:sp>
      <p:sp>
        <p:nvSpPr>
          <p:cNvPr id="3" name="Content Placeholder 2">
            <a:extLst>
              <a:ext uri="{FF2B5EF4-FFF2-40B4-BE49-F238E27FC236}">
                <a16:creationId xmlns:a16="http://schemas.microsoft.com/office/drawing/2014/main" id="{B96128C4-E4AE-44CC-ADCA-B5842D57AB76}"/>
              </a:ext>
            </a:extLst>
          </p:cNvPr>
          <p:cNvSpPr>
            <a:spLocks noGrp="1"/>
          </p:cNvSpPr>
          <p:nvPr>
            <p:ph idx="1"/>
          </p:nvPr>
        </p:nvSpPr>
        <p:spPr>
          <a:xfrm>
            <a:off x="381000" y="1600200"/>
            <a:ext cx="8305800" cy="4525963"/>
          </a:xfrm>
        </p:spPr>
        <p:txBody>
          <a:bodyPr/>
          <a:lstStyle/>
          <a:p>
            <a:r>
              <a:rPr lang="en-US" sz="1800" u="sng"/>
              <a:t>Jodi Bossio-Smith </a:t>
            </a:r>
          </a:p>
          <a:p>
            <a:pPr marL="457200" indent="-457200">
              <a:buFont typeface="Arial" panose="020B0604020202020204" pitchFamily="34" charset="0"/>
              <a:buChar char="•"/>
            </a:pPr>
            <a:r>
              <a:rPr lang="en-US" sz="1800"/>
              <a:t>MSAA Math &amp; ELA/Literacy, MSAA Science </a:t>
            </a:r>
          </a:p>
          <a:p>
            <a:pPr marL="457200" indent="-457200">
              <a:buFont typeface="Arial" panose="020B0604020202020204" pitchFamily="34" charset="0"/>
              <a:buChar char="•"/>
            </a:pPr>
            <a:r>
              <a:rPr lang="en-US" sz="1800"/>
              <a:t>ACCESS &amp; Alternate ACCESS for ELLs </a:t>
            </a:r>
          </a:p>
          <a:p>
            <a:pPr marL="0" indent="0"/>
            <a:endParaRPr lang="en-US" sz="1800"/>
          </a:p>
          <a:p>
            <a:pPr marL="0" indent="0"/>
            <a:r>
              <a:rPr lang="en-US" sz="1800" u="sng"/>
              <a:t>Nancy Godfrey</a:t>
            </a:r>
          </a:p>
          <a:p>
            <a:pPr marL="457200" indent="-457200">
              <a:buFont typeface="Arial" panose="020B0604020202020204" pitchFamily="34" charset="0"/>
              <a:buChar char="•"/>
            </a:pPr>
            <a:r>
              <a:rPr lang="en-US" sz="1800"/>
              <a:t>Math &amp; ELA/Literacy</a:t>
            </a:r>
          </a:p>
          <a:p>
            <a:pPr marL="457200" indent="-457200">
              <a:buFont typeface="Arial" panose="020B0604020202020204" pitchFamily="34" charset="0"/>
              <a:buChar char="•"/>
            </a:pPr>
            <a:r>
              <a:rPr lang="en-US" sz="1800"/>
              <a:t>Maine Science </a:t>
            </a:r>
          </a:p>
          <a:p>
            <a:pPr marL="457200" indent="-457200">
              <a:buFont typeface="Arial" panose="020B0604020202020204" pitchFamily="34" charset="0"/>
              <a:buChar char="•"/>
            </a:pPr>
            <a:endParaRPr lang="en-US" sz="1800"/>
          </a:p>
          <a:p>
            <a:pPr marL="0" indent="0"/>
            <a:r>
              <a:rPr lang="en-US" sz="1800" u="sng"/>
              <a:t>Regina Lewis</a:t>
            </a:r>
          </a:p>
          <a:p>
            <a:pPr marL="285750" indent="-285750">
              <a:buFont typeface="Arial" panose="020B0604020202020204" pitchFamily="34" charset="0"/>
              <a:buChar char="•"/>
            </a:pPr>
            <a:r>
              <a:rPr lang="en-US" sz="1800"/>
              <a:t>NAEP &amp; International Assessments</a:t>
            </a:r>
          </a:p>
          <a:p>
            <a:pPr marL="0" indent="0"/>
            <a:endParaRPr lang="en-US" sz="1800"/>
          </a:p>
          <a:p>
            <a:pPr marL="0" indent="0"/>
            <a:r>
              <a:rPr lang="en-US" sz="1800" u="sng"/>
              <a:t>Varun Motay</a:t>
            </a:r>
            <a:r>
              <a:rPr lang="en-US" sz="1800"/>
              <a:t>, Data Analyst</a:t>
            </a:r>
          </a:p>
          <a:p>
            <a:pPr marL="0" indent="0"/>
            <a:endParaRPr lang="en-US" sz="1800"/>
          </a:p>
          <a:p>
            <a:pPr marL="0" indent="0"/>
            <a:r>
              <a:rPr lang="en-US" sz="1800" u="sng"/>
              <a:t>Cheryl Brackett</a:t>
            </a:r>
            <a:r>
              <a:rPr lang="en-US" sz="1800"/>
              <a:t>, Management Analyst</a:t>
            </a:r>
          </a:p>
        </p:txBody>
      </p:sp>
    </p:spTree>
    <p:extLst>
      <p:ext uri="{BB962C8B-B14F-4D97-AF65-F5344CB8AC3E}">
        <p14:creationId xmlns:p14="http://schemas.microsoft.com/office/powerpoint/2010/main" val="40577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r>
              <a:rPr lang="en-US"/>
              <a:t>Welcome </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525963"/>
          </a:xfrm>
        </p:spPr>
        <p:txBody>
          <a:bodyPr/>
          <a:lstStyle/>
          <a:p>
            <a:pPr marL="457200" indent="-457200">
              <a:buFont typeface="Arial" panose="020B0604020202020204" pitchFamily="34" charset="0"/>
              <a:buChar char="•"/>
            </a:pPr>
            <a:r>
              <a:rPr lang="en-US">
                <a:solidFill>
                  <a:srgbClr val="FFFFFF"/>
                </a:solidFill>
              </a:rPr>
              <a:t>Assessment team members on the call</a:t>
            </a:r>
          </a:p>
          <a:p>
            <a:pPr marL="457200" indent="-457200">
              <a:buFont typeface="Arial" panose="020B0604020202020204" pitchFamily="34" charset="0"/>
              <a:buChar char="•"/>
            </a:pPr>
            <a:r>
              <a:rPr lang="en-US">
                <a:solidFill>
                  <a:srgbClr val="FFFFFF"/>
                </a:solidFill>
                <a:hlinkClick r:id="rId3"/>
              </a:rPr>
              <a:t>Assessment security</a:t>
            </a:r>
            <a:r>
              <a:rPr lang="en-US">
                <a:solidFill>
                  <a:srgbClr val="FFFFFF"/>
                </a:solidFill>
              </a:rPr>
              <a:t> webisodes are now available on the website </a:t>
            </a:r>
          </a:p>
          <a:p>
            <a:pPr marL="0" indent="0"/>
            <a:endParaRPr lang="en-US">
              <a:solidFill>
                <a:srgbClr val="FFFFFF"/>
              </a:solidFill>
            </a:endParaRPr>
          </a:p>
          <a:p>
            <a:pPr marL="0" indent="0"/>
            <a:r>
              <a:rPr lang="en-US">
                <a:solidFill>
                  <a:srgbClr val="FFFFFF"/>
                </a:solidFill>
              </a:rPr>
              <a:t>Reminders</a:t>
            </a:r>
          </a:p>
          <a:p>
            <a:pPr marL="457200" indent="-457200">
              <a:buFont typeface="Arial" panose="020B0604020202020204" pitchFamily="34" charset="0"/>
              <a:buChar char="•"/>
            </a:pPr>
            <a:r>
              <a:rPr lang="en-US">
                <a:solidFill>
                  <a:srgbClr val="FFFFFF"/>
                </a:solidFill>
              </a:rPr>
              <a:t>Staff updates reflected in NEO</a:t>
            </a:r>
          </a:p>
          <a:p>
            <a:pPr marL="857250" lvl="1" indent="-457200">
              <a:buFont typeface="Arial" panose="020B0604020202020204" pitchFamily="34" charset="0"/>
              <a:buChar char="•"/>
            </a:pPr>
            <a:r>
              <a:rPr lang="en-US">
                <a:solidFill>
                  <a:srgbClr val="FFFFFF"/>
                </a:solidFill>
              </a:rPr>
              <a:t>Log in credentials required</a:t>
            </a:r>
          </a:p>
          <a:p>
            <a:pPr marL="857250" lvl="1" indent="-457200">
              <a:buFont typeface="Arial" panose="020B0604020202020204" pitchFamily="34" charset="0"/>
              <a:buChar char="•"/>
            </a:pPr>
            <a:r>
              <a:rPr lang="en-US">
                <a:solidFill>
                  <a:srgbClr val="FFFFFF"/>
                </a:solidFill>
                <a:hlinkClick r:id="rId4"/>
              </a:rPr>
              <a:t>Directions</a:t>
            </a:r>
            <a:endParaRPr lang="en-US">
              <a:solidFill>
                <a:srgbClr val="FFFFFF"/>
              </a:solidFill>
            </a:endParaRPr>
          </a:p>
        </p:txBody>
      </p:sp>
    </p:spTree>
    <p:extLst>
      <p:ext uri="{BB962C8B-B14F-4D97-AF65-F5344CB8AC3E}">
        <p14:creationId xmlns:p14="http://schemas.microsoft.com/office/powerpoint/2010/main" val="249088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a:br>
            <a:r>
              <a:rPr lang="en-US">
                <a:cs typeface="Arial"/>
              </a:rPr>
              <a:t>NWEA Updates</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824901"/>
          </a:xfrm>
        </p:spPr>
        <p:txBody>
          <a:bodyPr/>
          <a:lstStyle/>
          <a:p>
            <a:pPr marL="0" indent="0"/>
            <a:r>
              <a:rPr lang="en-US">
                <a:ea typeface="+mn-lt"/>
                <a:cs typeface="+mn-lt"/>
                <a:hlinkClick r:id="rId3"/>
              </a:rPr>
              <a:t>Extended NWEA windows</a:t>
            </a:r>
            <a:r>
              <a:rPr lang="en-US">
                <a:ea typeface="+mn-lt"/>
                <a:cs typeface="+mn-lt"/>
              </a:rPr>
              <a:t> </a:t>
            </a:r>
          </a:p>
          <a:p>
            <a:pPr marL="457200" indent="-457200">
              <a:buFont typeface="Arial"/>
              <a:buChar char="•"/>
            </a:pPr>
            <a:r>
              <a:rPr lang="en-US">
                <a:ea typeface="+mn-lt"/>
                <a:cs typeface="+mn-lt"/>
              </a:rPr>
              <a:t>Fall window extended 2 weeks to 11/12/21</a:t>
            </a:r>
          </a:p>
          <a:p>
            <a:pPr marL="857250" lvl="1" indent="-457200">
              <a:buFont typeface="Arial"/>
              <a:buChar char="•"/>
            </a:pPr>
            <a:r>
              <a:rPr lang="en-US" sz="2400">
                <a:solidFill>
                  <a:srgbClr val="FF0000"/>
                </a:solidFill>
                <a:ea typeface="+mn-lt"/>
                <a:cs typeface="+mn-lt"/>
              </a:rPr>
              <a:t>Revised:</a:t>
            </a:r>
            <a:r>
              <a:rPr lang="en-US" sz="2000">
                <a:solidFill>
                  <a:srgbClr val="FFFFFF"/>
                </a:solidFill>
                <a:ea typeface="+mn-lt"/>
                <a:cs typeface="+mn-lt"/>
              </a:rPr>
              <a:t> </a:t>
            </a:r>
            <a:r>
              <a:rPr lang="en-US" sz="2400" u="sng">
                <a:solidFill>
                  <a:srgbClr val="FF0000"/>
                </a:solidFill>
                <a:ea typeface="+mn-lt"/>
                <a:cs typeface="+mn-lt"/>
                <a:hlinkClick r:id="rId4">
                  <a:extLst>
                    <a:ext uri="{A12FA001-AC4F-418D-AE19-62706E023703}">
                      <ahyp:hlinkClr xmlns:ahyp="http://schemas.microsoft.com/office/drawing/2018/hyperlinkcolor" val="tx"/>
                    </a:ext>
                  </a:extLst>
                </a:hlinkClick>
              </a:rPr>
              <a:t>Maine - Identify Untested Students Fall 2021-2022</a:t>
            </a:r>
            <a:endParaRPr lang="en-US" sz="2400">
              <a:solidFill>
                <a:srgbClr val="FF0000"/>
              </a:solidFill>
              <a:ea typeface="+mn-lt"/>
              <a:cs typeface="+mn-lt"/>
            </a:endParaRPr>
          </a:p>
          <a:p>
            <a:pPr marL="457200" indent="-457200">
              <a:buFont typeface="Arial"/>
              <a:buChar char="•"/>
            </a:pPr>
            <a:r>
              <a:rPr lang="en-US">
                <a:ea typeface="+mn-lt"/>
                <a:cs typeface="+mn-lt"/>
              </a:rPr>
              <a:t>Spring also extended for 6-week window 5/2/22 - 6/10/22</a:t>
            </a:r>
            <a:endParaRPr lang="en-US"/>
          </a:p>
          <a:p>
            <a:pPr marL="457200" indent="-457200">
              <a:buFont typeface="Arial"/>
              <a:buChar char="•"/>
            </a:pPr>
            <a:endParaRPr lang="en-US">
              <a:ea typeface="+mn-lt"/>
              <a:cs typeface="+mn-lt"/>
            </a:endParaRPr>
          </a:p>
          <a:p>
            <a:pPr marL="457200" indent="-457200">
              <a:buFont typeface="Arial"/>
              <a:buChar char="•"/>
            </a:pPr>
            <a:r>
              <a:rPr lang="en-US">
                <a:ea typeface="+mn-lt"/>
                <a:cs typeface="+mn-lt"/>
              </a:rPr>
              <a:t>NWEA Rostering - Use of CLEVER</a:t>
            </a:r>
          </a:p>
          <a:p>
            <a:pPr marL="457200" indent="-457200">
              <a:buFont typeface="Arial"/>
              <a:buChar char="•"/>
            </a:pPr>
            <a:r>
              <a:rPr lang="en-US">
                <a:solidFill>
                  <a:srgbClr val="FFFFFF"/>
                </a:solidFill>
                <a:ea typeface="+mn-lt"/>
                <a:cs typeface="+mn-lt"/>
              </a:rPr>
              <a:t>Rostering errors and corrections</a:t>
            </a:r>
          </a:p>
          <a:p>
            <a:pPr marL="857250" lvl="1" indent="-457200">
              <a:buFont typeface="Arial"/>
              <a:buChar char="•"/>
            </a:pPr>
            <a:r>
              <a:rPr lang="en-US" sz="2000">
                <a:solidFill>
                  <a:srgbClr val="FFFFFF"/>
                </a:solidFill>
                <a:ea typeface="+mn-lt"/>
                <a:cs typeface="+mn-lt"/>
              </a:rPr>
              <a:t>Andy Wallace – South Portland Tech Director/DOE Consultant</a:t>
            </a:r>
            <a:endParaRPr lang="en-US" sz="2000">
              <a:ea typeface="+mn-lt"/>
              <a:cs typeface="+mn-lt"/>
            </a:endParaRPr>
          </a:p>
        </p:txBody>
      </p:sp>
    </p:spTree>
    <p:extLst>
      <p:ext uri="{BB962C8B-B14F-4D97-AF65-F5344CB8AC3E}">
        <p14:creationId xmlns:p14="http://schemas.microsoft.com/office/powerpoint/2010/main" val="109470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745E-01CA-4685-A5EC-6E9D251AD253}"/>
              </a:ext>
            </a:extLst>
          </p:cNvPr>
          <p:cNvSpPr>
            <a:spLocks noGrp="1"/>
          </p:cNvSpPr>
          <p:nvPr>
            <p:ph type="title"/>
          </p:nvPr>
        </p:nvSpPr>
        <p:spPr/>
        <p:txBody>
          <a:bodyPr/>
          <a:lstStyle/>
          <a:p>
            <a:r>
              <a:rPr lang="en-US">
                <a:ea typeface="+mj-lt"/>
                <a:cs typeface="+mj-lt"/>
              </a:rPr>
              <a:t>NWEA Updates</a:t>
            </a:r>
            <a:endParaRPr lang="en-US" b="0">
              <a:ea typeface="+mj-lt"/>
              <a:cs typeface="+mj-lt"/>
            </a:endParaRPr>
          </a:p>
        </p:txBody>
      </p:sp>
      <p:sp>
        <p:nvSpPr>
          <p:cNvPr id="3" name="Content Placeholder 2">
            <a:extLst>
              <a:ext uri="{FF2B5EF4-FFF2-40B4-BE49-F238E27FC236}">
                <a16:creationId xmlns:a16="http://schemas.microsoft.com/office/drawing/2014/main" id="{1A0CC028-2BE9-4635-AB47-5208BACA34F1}"/>
              </a:ext>
            </a:extLst>
          </p:cNvPr>
          <p:cNvSpPr>
            <a:spLocks noGrp="1"/>
          </p:cNvSpPr>
          <p:nvPr>
            <p:ph idx="1"/>
          </p:nvPr>
        </p:nvSpPr>
        <p:spPr>
          <a:xfrm>
            <a:off x="310662" y="1600200"/>
            <a:ext cx="8376138" cy="4772147"/>
          </a:xfrm>
        </p:spPr>
        <p:txBody>
          <a:bodyPr/>
          <a:lstStyle/>
          <a:p>
            <a:r>
              <a:rPr lang="en-US"/>
              <a:t>The NWEA/Maine DOE Professional Learning series held this fall has concluded.</a:t>
            </a:r>
          </a:p>
          <a:p>
            <a:pPr marL="457200" indent="-457200">
              <a:buFont typeface="Arial"/>
              <a:buChar char="•"/>
            </a:pPr>
            <a:r>
              <a:rPr lang="en-US" sz="2000"/>
              <a:t>MAP Growth Basics</a:t>
            </a:r>
          </a:p>
          <a:p>
            <a:pPr marL="457200" indent="-457200">
              <a:buFont typeface="Arial"/>
              <a:buChar char="•"/>
            </a:pPr>
            <a:r>
              <a:rPr lang="en-US" sz="2000"/>
              <a:t>Essential Reports for Administrators</a:t>
            </a:r>
          </a:p>
          <a:p>
            <a:pPr marL="457200" indent="-457200">
              <a:buFont typeface="Arial"/>
              <a:buChar char="•"/>
            </a:pPr>
            <a:r>
              <a:rPr lang="en-US" sz="2000"/>
              <a:t>Applying Reports 1: Connecting MAP Growth Scores to Student Learning</a:t>
            </a:r>
          </a:p>
          <a:p>
            <a:pPr marL="457200" indent="-457200">
              <a:buFont typeface="Arial"/>
              <a:buChar char="•"/>
            </a:pPr>
            <a:r>
              <a:rPr lang="en-US" sz="2000"/>
              <a:t>Applying Reports 2: Student Growth and Goal Setting With MAP Growth</a:t>
            </a:r>
          </a:p>
          <a:p>
            <a:pPr marL="0" indent="0"/>
            <a:r>
              <a:rPr lang="en-US"/>
              <a:t>Please note a wealth of information for resource on the </a:t>
            </a:r>
            <a:r>
              <a:rPr lang="en-US" sz="2200">
                <a:hlinkClick r:id="rId3"/>
              </a:rPr>
              <a:t>NWEA MAP Growth Padlet</a:t>
            </a:r>
            <a:endParaRPr lang="en-US" sz="2200"/>
          </a:p>
          <a:p>
            <a:pPr marL="0" indent="0"/>
            <a:r>
              <a:rPr lang="en-US" sz="2200">
                <a:ea typeface="+mn-lt"/>
                <a:cs typeface="+mn-lt"/>
              </a:rPr>
              <a:t>If there is additional professional learning you would like to receive, please reach out to Nancy Godfrey.</a:t>
            </a:r>
            <a:endParaRPr lang="en-US"/>
          </a:p>
        </p:txBody>
      </p:sp>
    </p:spTree>
    <p:extLst>
      <p:ext uri="{BB962C8B-B14F-4D97-AF65-F5344CB8AC3E}">
        <p14:creationId xmlns:p14="http://schemas.microsoft.com/office/powerpoint/2010/main" val="7517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MAARS </a:t>
            </a:r>
            <a:endParaRPr lang="en-US"/>
          </a:p>
        </p:txBody>
      </p:sp>
      <p:sp>
        <p:nvSpPr>
          <p:cNvPr id="3" name="Content Placeholder 2">
            <a:extLst>
              <a:ext uri="{FF2B5EF4-FFF2-40B4-BE49-F238E27FC236}">
                <a16:creationId xmlns:a16="http://schemas.microsoft.com/office/drawing/2014/main" id="{4EA27103-050C-4674-A642-BB019154E51C}"/>
              </a:ext>
            </a:extLst>
          </p:cNvPr>
          <p:cNvSpPr>
            <a:spLocks noGrp="1"/>
          </p:cNvSpPr>
          <p:nvPr>
            <p:ph idx="1"/>
          </p:nvPr>
        </p:nvSpPr>
        <p:spPr>
          <a:xfrm>
            <a:off x="1160289" y="1452282"/>
            <a:ext cx="7526511" cy="4764101"/>
          </a:xfrm>
        </p:spPr>
        <p:txBody>
          <a:bodyPr/>
          <a:lstStyle/>
          <a:p>
            <a:pPr marL="0" indent="0"/>
            <a:endParaRPr lang="en-US"/>
          </a:p>
          <a:p>
            <a:pPr marL="0" indent="0"/>
            <a:endParaRPr lang="en-US"/>
          </a:p>
        </p:txBody>
      </p:sp>
      <p:sp>
        <p:nvSpPr>
          <p:cNvPr id="4" name="TextBox 3">
            <a:extLst>
              <a:ext uri="{FF2B5EF4-FFF2-40B4-BE49-F238E27FC236}">
                <a16:creationId xmlns:a16="http://schemas.microsoft.com/office/drawing/2014/main" id="{5799ADD5-5865-4151-B6CC-487758CE29E3}"/>
              </a:ext>
            </a:extLst>
          </p:cNvPr>
          <p:cNvSpPr txBox="1"/>
          <p:nvPr/>
        </p:nvSpPr>
        <p:spPr>
          <a:xfrm>
            <a:off x="595424" y="1658680"/>
            <a:ext cx="7761766"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eorgia"/>
                <a:cs typeface="Arial"/>
              </a:rPr>
              <a:t>Reminders: </a:t>
            </a:r>
            <a:endParaRPr lang="en-US" sz="2400">
              <a:latin typeface="Georgia"/>
              <a:cs typeface="Arial" panose="020B0604020202020204" pitchFamily="34" charset="0"/>
            </a:endParaRPr>
          </a:p>
          <a:p>
            <a:pPr marL="285750" indent="-285750">
              <a:buFont typeface="Arial"/>
              <a:buChar char="•"/>
            </a:pPr>
            <a:r>
              <a:rPr lang="en-US" sz="2000" err="1">
                <a:latin typeface="Georgia"/>
                <a:cs typeface="Arial"/>
              </a:rPr>
              <a:t>Adhoc</a:t>
            </a:r>
            <a:r>
              <a:rPr lang="en-US" sz="2000">
                <a:latin typeface="Georgia"/>
                <a:cs typeface="Arial"/>
              </a:rPr>
              <a:t> Training is today, November 10, at 2 pm </a:t>
            </a:r>
          </a:p>
          <a:p>
            <a:pPr marL="285750" indent="-285750">
              <a:buFont typeface="Arial"/>
              <a:buChar char="•"/>
            </a:pPr>
            <a:r>
              <a:rPr lang="en-US" sz="2000">
                <a:latin typeface="Georgia"/>
                <a:cs typeface="Arial"/>
                <a:hlinkClick r:id="rId3"/>
              </a:rPr>
              <a:t>Register here</a:t>
            </a:r>
            <a:r>
              <a:rPr lang="en-US" sz="2000">
                <a:latin typeface="Georgia"/>
                <a:cs typeface="Arial"/>
              </a:rPr>
              <a:t> to receive the training link and resources, including MAARS video series</a:t>
            </a:r>
            <a:endParaRPr lang="en-US" sz="2000">
              <a:latin typeface="Georgia"/>
              <a:cs typeface="Arial" panose="020B0604020202020204" pitchFamily="34" charset="0"/>
            </a:endParaRPr>
          </a:p>
          <a:p>
            <a:endParaRPr lang="en-US" sz="2000">
              <a:latin typeface="Georgia"/>
              <a:cs typeface="Arial"/>
            </a:endParaRPr>
          </a:p>
          <a:p>
            <a:pPr marL="285750" indent="-285750">
              <a:buFont typeface="Arial"/>
              <a:buChar char="•"/>
            </a:pPr>
            <a:r>
              <a:rPr lang="en-US" sz="2000">
                <a:latin typeface="Georgia"/>
                <a:cs typeface="Arial"/>
              </a:rPr>
              <a:t>Science data review </a:t>
            </a:r>
          </a:p>
          <a:p>
            <a:pPr marL="285750" indent="-285750">
              <a:buFont typeface="Arial"/>
              <a:buChar char="•"/>
            </a:pPr>
            <a:r>
              <a:rPr lang="en-US" sz="2000">
                <a:latin typeface="Georgia"/>
                <a:cs typeface="Arial"/>
              </a:rPr>
              <a:t>Started 10/29 - 11/15</a:t>
            </a:r>
          </a:p>
          <a:p>
            <a:pPr marL="742950" lvl="1" indent="-285750">
              <a:buFont typeface="Arial"/>
              <a:buChar char="•"/>
            </a:pPr>
            <a:r>
              <a:rPr lang="en-US">
                <a:latin typeface="Georgia"/>
                <a:cs typeface="Arial"/>
              </a:rPr>
              <a:t>Notify Varun Motay &amp; Janette Kirk of any discrepancies </a:t>
            </a:r>
          </a:p>
          <a:p>
            <a:pPr marL="285750" indent="-285750">
              <a:buFont typeface="Arial"/>
              <a:buChar char="•"/>
            </a:pPr>
            <a:r>
              <a:rPr lang="en-US" sz="2000">
                <a:latin typeface="Georgia"/>
                <a:cs typeface="Arial"/>
                <a:hlinkClick r:id="rId4"/>
              </a:rPr>
              <a:t>User &amp; Roster Management guide</a:t>
            </a:r>
            <a:endParaRPr lang="en-US" sz="2000"/>
          </a:p>
          <a:p>
            <a:pPr lvl="1"/>
            <a:endParaRPr lang="en-US" sz="2000">
              <a:latin typeface="Georgia"/>
              <a:cs typeface="Arial"/>
            </a:endParaRPr>
          </a:p>
          <a:p>
            <a:r>
              <a:rPr lang="en-US" sz="2000">
                <a:latin typeface="Georgia"/>
                <a:cs typeface="Arial"/>
              </a:rPr>
              <a:t>Retrieving ISRs</a:t>
            </a:r>
            <a:endParaRPr lang="en-US" sz="2000">
              <a:latin typeface="Georgia"/>
              <a:cs typeface="Arial" panose="020B0604020202020204" pitchFamily="34" charset="0"/>
            </a:endParaRPr>
          </a:p>
          <a:p>
            <a:pPr marL="285750" indent="-285750">
              <a:buFont typeface="Arial"/>
              <a:buChar char="•"/>
            </a:pPr>
            <a:r>
              <a:rPr lang="en-US" sz="2000">
                <a:latin typeface="Georgia"/>
                <a:cs typeface="Arial"/>
              </a:rPr>
              <a:t>Bulk download process available (11/8 tentative)</a:t>
            </a:r>
          </a:p>
          <a:p>
            <a:pPr marL="285750" indent="-285750">
              <a:buFont typeface="Arial"/>
              <a:buChar char="•"/>
            </a:pPr>
            <a:r>
              <a:rPr lang="en-US" sz="2000">
                <a:latin typeface="Georgia"/>
                <a:cs typeface="Arial"/>
              </a:rPr>
              <a:t>Zip file </a:t>
            </a:r>
          </a:p>
          <a:p>
            <a:pPr marL="742950" lvl="1" indent="-285750">
              <a:buFont typeface="Arial"/>
              <a:buChar char="•"/>
            </a:pPr>
            <a:r>
              <a:rPr lang="en-US" sz="2000">
                <a:latin typeface="Georgia"/>
                <a:cs typeface="Arial"/>
              </a:rPr>
              <a:t>NWEA</a:t>
            </a:r>
          </a:p>
          <a:p>
            <a:pPr marL="742950" lvl="1" indent="-285750">
              <a:buFont typeface="Arial"/>
              <a:buChar char="•"/>
            </a:pPr>
            <a:r>
              <a:rPr lang="en-US" sz="2000">
                <a:latin typeface="Georgia"/>
                <a:cs typeface="Arial"/>
              </a:rPr>
              <a:t>MSAA </a:t>
            </a:r>
          </a:p>
          <a:p>
            <a:pPr marL="742950" lvl="1" indent="-285750">
              <a:buFont typeface="Arial"/>
              <a:buChar char="•"/>
            </a:pPr>
            <a:r>
              <a:rPr lang="en-US" sz="2000">
                <a:latin typeface="Georgia"/>
                <a:cs typeface="Arial"/>
              </a:rPr>
              <a:t>No Science </a:t>
            </a:r>
          </a:p>
          <a:p>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190674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National &amp; International Assessments - NAEP</a:t>
            </a:r>
            <a:endParaRPr lang="en-US"/>
          </a:p>
        </p:txBody>
      </p:sp>
      <p:pic>
        <p:nvPicPr>
          <p:cNvPr id="4" name="Content Placeholder 3">
            <a:extLst>
              <a:ext uri="{FF2B5EF4-FFF2-40B4-BE49-F238E27FC236}">
                <a16:creationId xmlns:a16="http://schemas.microsoft.com/office/drawing/2014/main" id="{502CE1B3-937B-4113-B97F-4D882E1E4A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3139" y="106315"/>
            <a:ext cx="721188" cy="933302"/>
          </a:xfrm>
        </p:spPr>
      </p:pic>
      <p:sp>
        <p:nvSpPr>
          <p:cNvPr id="6" name="TextBox 5">
            <a:extLst>
              <a:ext uri="{FF2B5EF4-FFF2-40B4-BE49-F238E27FC236}">
                <a16:creationId xmlns:a16="http://schemas.microsoft.com/office/drawing/2014/main" id="{28AC4C7D-5D84-4216-9268-047C4DE152ED}"/>
              </a:ext>
            </a:extLst>
          </p:cNvPr>
          <p:cNvSpPr txBox="1"/>
          <p:nvPr/>
        </p:nvSpPr>
        <p:spPr>
          <a:xfrm>
            <a:off x="544480" y="1249315"/>
            <a:ext cx="8412096" cy="61863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0" i="0">
                <a:effectLst/>
                <a:latin typeface="Georgia"/>
                <a:cs typeface="Segoe UI"/>
              </a:rPr>
              <a:t>Maine grade 4 and grade 8</a:t>
            </a:r>
            <a:r>
              <a:rPr lang="en-US" sz="2800">
                <a:latin typeface="Georgia"/>
                <a:cs typeface="Segoe UI"/>
              </a:rPr>
              <a:t> </a:t>
            </a:r>
            <a:endParaRPr lang="en-US"/>
          </a:p>
          <a:p>
            <a:pPr marL="742950" lvl="1" indent="-285750">
              <a:buFont typeface="Arial" panose="020B0604020202020204" pitchFamily="34" charset="0"/>
              <a:buChar char="•"/>
            </a:pPr>
            <a:r>
              <a:rPr lang="en-US" sz="2800">
                <a:latin typeface="Georgia"/>
                <a:cs typeface="Segoe UI"/>
              </a:rPr>
              <a:t>Demographics</a:t>
            </a:r>
            <a:r>
              <a:rPr lang="en-US" sz="2800" b="0" i="0">
                <a:effectLst/>
                <a:latin typeface="Georgia"/>
                <a:cs typeface="Segoe UI"/>
              </a:rPr>
              <a:t> submissions</a:t>
            </a:r>
            <a:endParaRPr lang="en-US">
              <a:latin typeface="Arial"/>
              <a:cs typeface="Arial"/>
            </a:endParaRPr>
          </a:p>
          <a:p>
            <a:pPr marL="742950" lvl="1" indent="-285750">
              <a:buFont typeface="Arial" panose="020B0604020202020204" pitchFamily="34" charset="0"/>
              <a:buChar char="•"/>
            </a:pPr>
            <a:r>
              <a:rPr lang="en-US" sz="2800">
                <a:solidFill>
                  <a:srgbClr val="FFFFFF"/>
                </a:solidFill>
                <a:latin typeface="Georgia"/>
                <a:cs typeface="Segoe UI"/>
              </a:rPr>
              <a:t>Student lists for the sampled schools</a:t>
            </a:r>
          </a:p>
          <a:p>
            <a:pPr marL="742950" lvl="1" indent="-285750">
              <a:buFont typeface="Arial" panose="020B0604020202020204" pitchFamily="34" charset="0"/>
              <a:buChar char="•"/>
            </a:pPr>
            <a:endParaRPr lang="en-US" sz="2800">
              <a:latin typeface="Georgia"/>
              <a:cs typeface="Segoe UI"/>
            </a:endParaRPr>
          </a:p>
          <a:p>
            <a:pPr marL="285750" indent="-285750">
              <a:buFont typeface="Arial" panose="020B0604020202020204" pitchFamily="34" charset="0"/>
              <a:buChar char="•"/>
            </a:pPr>
            <a:r>
              <a:rPr lang="en-US" sz="2800">
                <a:latin typeface="Georgia"/>
                <a:cs typeface="Segoe UI"/>
              </a:rPr>
              <a:t>NAEP teams are preparing </a:t>
            </a:r>
          </a:p>
          <a:p>
            <a:pPr marL="742950" lvl="1" indent="-285750">
              <a:buFont typeface="Arial" panose="020B0604020202020204" pitchFamily="34" charset="0"/>
              <a:buChar char="•"/>
            </a:pPr>
            <a:r>
              <a:rPr lang="en-US" sz="2800">
                <a:latin typeface="Georgia"/>
                <a:cs typeface="Segoe UI"/>
              </a:rPr>
              <a:t>AC will be contacting schools (early December)</a:t>
            </a:r>
            <a:endParaRPr lang="en-US">
              <a:cs typeface="Arial" panose="020B0604020202020204" pitchFamily="34" charset="0"/>
            </a:endParaRPr>
          </a:p>
          <a:p>
            <a:pPr marL="742950" lvl="1" indent="-285750">
              <a:buFont typeface="Arial" panose="020B0604020202020204" pitchFamily="34" charset="0"/>
              <a:buChar char="•"/>
            </a:pPr>
            <a:endParaRPr lang="en-US" sz="2800">
              <a:latin typeface="Georgia"/>
              <a:cs typeface="Segoe UI"/>
            </a:endParaRPr>
          </a:p>
          <a:p>
            <a:pPr marL="285750" indent="-285750">
              <a:buFont typeface="Arial" panose="020B0604020202020204" pitchFamily="34" charset="0"/>
              <a:buChar char="•"/>
            </a:pPr>
            <a:r>
              <a:rPr lang="en-US" sz="2800">
                <a:latin typeface="Georgia"/>
                <a:cs typeface="Segoe UI"/>
              </a:rPr>
              <a:t>School Coordinator </a:t>
            </a:r>
          </a:p>
          <a:p>
            <a:pPr marL="742950" lvl="1" indent="-285750">
              <a:buFont typeface="Arial" panose="020B0604020202020204" pitchFamily="34" charset="0"/>
              <a:buChar char="•"/>
            </a:pPr>
            <a:r>
              <a:rPr lang="en-US" sz="2800">
                <a:latin typeface="Georgia"/>
                <a:cs typeface="Segoe UI"/>
              </a:rPr>
              <a:t>Should be registered </a:t>
            </a:r>
          </a:p>
          <a:p>
            <a:pPr marL="742950" lvl="1" indent="-285750">
              <a:buFont typeface="Arial" panose="020B0604020202020204" pitchFamily="34" charset="0"/>
              <a:buChar char="•"/>
            </a:pPr>
            <a:r>
              <a:rPr lang="en-US" sz="2800">
                <a:latin typeface="Georgia"/>
                <a:cs typeface="Segoe UI"/>
              </a:rPr>
              <a:t>Will have several tasks including the download of the parent notification letter from </a:t>
            </a:r>
            <a:r>
              <a:rPr lang="en-US" sz="2800" err="1">
                <a:latin typeface="Georgia"/>
                <a:cs typeface="Segoe UI"/>
              </a:rPr>
              <a:t>MyNAEP</a:t>
            </a:r>
            <a:endParaRPr lang="en-US" sz="2800">
              <a:latin typeface="Georgia"/>
              <a:cs typeface="Segoe UI"/>
            </a:endParaRPr>
          </a:p>
          <a:p>
            <a:pPr lvl="2"/>
            <a:r>
              <a:rPr lang="en-US" sz="2800">
                <a:latin typeface="Georgia"/>
                <a:cs typeface="Segoe UI"/>
              </a:rPr>
              <a:t>(The 10 most used languages are available)</a:t>
            </a:r>
          </a:p>
          <a:p>
            <a:pPr lvl="1"/>
            <a:endParaRPr lang="en-US" sz="2400" b="0" i="0">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b="0" i="0">
              <a:effectLst/>
              <a:latin typeface="Segoe UI" panose="020B0502040204020203" pitchFamily="34" charset="0"/>
            </a:endParaRPr>
          </a:p>
          <a:p>
            <a:endParaRPr lang="en-US"/>
          </a:p>
        </p:txBody>
      </p:sp>
      <p:sp>
        <p:nvSpPr>
          <p:cNvPr id="3" name="Slide Number Placeholder 2">
            <a:extLst>
              <a:ext uri="{FF2B5EF4-FFF2-40B4-BE49-F238E27FC236}">
                <a16:creationId xmlns:a16="http://schemas.microsoft.com/office/drawing/2014/main" id="{0E862D8B-51A7-4872-ABF8-C25DBB7DC498}"/>
              </a:ext>
            </a:extLst>
          </p:cNvPr>
          <p:cNvSpPr>
            <a:spLocks noGrp="1"/>
          </p:cNvSpPr>
          <p:nvPr>
            <p:ph type="sldNum" sz="quarter" idx="12"/>
          </p:nvPr>
        </p:nvSpPr>
        <p:spPr/>
        <p:txBody>
          <a:bodyPr/>
          <a:lstStyle/>
          <a:p>
            <a:fld id="{707E7DDC-8598-4E6C-9B63-11BB40F11DA0}" type="slidenum">
              <a:rPr lang="en-US" altLang="en-US" smtClean="0"/>
              <a:pPr/>
              <a:t>6</a:t>
            </a:fld>
            <a:endParaRPr lang="en-US" altLang="en-US"/>
          </a:p>
        </p:txBody>
      </p:sp>
    </p:spTree>
    <p:extLst>
      <p:ext uri="{BB962C8B-B14F-4D97-AF65-F5344CB8AC3E}">
        <p14:creationId xmlns:p14="http://schemas.microsoft.com/office/powerpoint/2010/main" val="192753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National &amp; International Assessments – NAEP </a:t>
            </a:r>
            <a:endParaRPr lang="en-US"/>
          </a:p>
        </p:txBody>
      </p:sp>
      <p:pic>
        <p:nvPicPr>
          <p:cNvPr id="4" name="Content Placeholder 3">
            <a:extLst>
              <a:ext uri="{FF2B5EF4-FFF2-40B4-BE49-F238E27FC236}">
                <a16:creationId xmlns:a16="http://schemas.microsoft.com/office/drawing/2014/main" id="{502CE1B3-937B-4113-B97F-4D882E1E4A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3139" y="106315"/>
            <a:ext cx="721188" cy="933302"/>
          </a:xfrm>
        </p:spPr>
      </p:pic>
      <p:sp>
        <p:nvSpPr>
          <p:cNvPr id="6" name="TextBox 5">
            <a:extLst>
              <a:ext uri="{FF2B5EF4-FFF2-40B4-BE49-F238E27FC236}">
                <a16:creationId xmlns:a16="http://schemas.microsoft.com/office/drawing/2014/main" id="{28AC4C7D-5D84-4216-9268-047C4DE152ED}"/>
              </a:ext>
            </a:extLst>
          </p:cNvPr>
          <p:cNvSpPr txBox="1"/>
          <p:nvPr/>
        </p:nvSpPr>
        <p:spPr>
          <a:xfrm>
            <a:off x="301841" y="1249315"/>
            <a:ext cx="8654735" cy="510909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0" i="0">
                <a:effectLst/>
                <a:latin typeface="Georgia"/>
                <a:cs typeface="Segoe UI"/>
              </a:rPr>
              <a:t>New NCES dashboard pertaining to student attendance</a:t>
            </a:r>
            <a:endParaRPr lang="en-US"/>
          </a:p>
          <a:p>
            <a:pPr marL="742950" lvl="1" indent="-285750">
              <a:buFont typeface="Arial" panose="020B0604020202020204" pitchFamily="34" charset="0"/>
              <a:buChar char="•"/>
            </a:pPr>
            <a:r>
              <a:rPr lang="en-US" sz="2800">
                <a:latin typeface="Georgia"/>
                <a:cs typeface="Segoe UI"/>
              </a:rPr>
              <a:t>NCES 2021-22 Pandemic Response Dashboard will be released this fall</a:t>
            </a:r>
          </a:p>
          <a:p>
            <a:pPr marL="742950" lvl="1" indent="-285750">
              <a:buFont typeface="Arial" panose="020B0604020202020204" pitchFamily="34" charset="0"/>
              <a:buChar char="•"/>
            </a:pPr>
            <a:r>
              <a:rPr lang="en-US" sz="2800">
                <a:solidFill>
                  <a:srgbClr val="FFFFFF"/>
                </a:solidFill>
                <a:latin typeface="Georgia"/>
                <a:cs typeface="Segoe UI"/>
              </a:rPr>
              <a:t>Initial release will include NAEP PSI information about remote vs. in-person</a:t>
            </a:r>
            <a:endParaRPr lang="en-US" sz="2800">
              <a:latin typeface="Georgia"/>
              <a:cs typeface="Segoe UI"/>
            </a:endParaRPr>
          </a:p>
          <a:p>
            <a:pPr marL="285750" indent="-285750">
              <a:buFont typeface="Arial" panose="020B0604020202020204" pitchFamily="34" charset="0"/>
              <a:buChar char="•"/>
            </a:pPr>
            <a:r>
              <a:rPr lang="en-US" sz="2800">
                <a:latin typeface="Georgia"/>
                <a:cs typeface="Segoe UI"/>
              </a:rPr>
              <a:t>NAEP will send a clarification request email to participating schools</a:t>
            </a:r>
          </a:p>
          <a:p>
            <a:pPr marL="742950" lvl="1" indent="-285750">
              <a:buFont typeface="Arial" panose="020B0604020202020204" pitchFamily="34" charset="0"/>
              <a:buChar char="•"/>
            </a:pPr>
            <a:r>
              <a:rPr lang="en-US" sz="2800">
                <a:latin typeface="Georgia"/>
                <a:cs typeface="Segoe UI"/>
              </a:rPr>
              <a:t>Provides an opportunity for schools to correct/update their number of students 100% in remote instruction</a:t>
            </a:r>
            <a:endParaRPr lang="en-US" b="0" i="0">
              <a:effectLst/>
              <a:latin typeface="Segoe UI" panose="020B0502040204020203" pitchFamily="34" charset="0"/>
            </a:endParaRPr>
          </a:p>
          <a:p>
            <a:endParaRPr lang="en-US"/>
          </a:p>
        </p:txBody>
      </p:sp>
    </p:spTree>
    <p:extLst>
      <p:ext uri="{BB962C8B-B14F-4D97-AF65-F5344CB8AC3E}">
        <p14:creationId xmlns:p14="http://schemas.microsoft.com/office/powerpoint/2010/main" val="89721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International Assessments</a:t>
            </a:r>
            <a:endParaRPr lang="en-US"/>
          </a:p>
        </p:txBody>
      </p:sp>
      <p:sp>
        <p:nvSpPr>
          <p:cNvPr id="6" name="TextBox 5">
            <a:extLst>
              <a:ext uri="{FF2B5EF4-FFF2-40B4-BE49-F238E27FC236}">
                <a16:creationId xmlns:a16="http://schemas.microsoft.com/office/drawing/2014/main" id="{28AC4C7D-5D84-4216-9268-047C4DE152ED}"/>
              </a:ext>
            </a:extLst>
          </p:cNvPr>
          <p:cNvSpPr txBox="1"/>
          <p:nvPr/>
        </p:nvSpPr>
        <p:spPr>
          <a:xfrm>
            <a:off x="473459" y="1475920"/>
            <a:ext cx="8412096" cy="27392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0" i="0">
                <a:effectLst/>
                <a:latin typeface="Georgia"/>
                <a:cs typeface="Segoe UI"/>
              </a:rPr>
              <a:t>PISA window is closed. </a:t>
            </a:r>
            <a:endParaRPr lang="en-US"/>
          </a:p>
          <a:p>
            <a:pPr marL="742950" lvl="1" indent="-285750">
              <a:buFont typeface="Arial" panose="020B0604020202020204" pitchFamily="34" charset="0"/>
              <a:buChar char="•"/>
            </a:pPr>
            <a:r>
              <a:rPr lang="en-US" sz="2800">
                <a:latin typeface="Georgia"/>
                <a:cs typeface="Segoe UI"/>
              </a:rPr>
              <a:t>Thank you to all of the participating schools and 15 year old students</a:t>
            </a:r>
            <a:endParaRPr lang="en-US">
              <a:latin typeface="Arial"/>
              <a:cs typeface="Arial"/>
            </a:endParaRPr>
          </a:p>
          <a:p>
            <a:pPr lvl="1"/>
            <a:endParaRPr lang="en-US" sz="2800">
              <a:latin typeface="Georgia"/>
              <a:cs typeface="Segoe UI"/>
            </a:endParaRPr>
          </a:p>
          <a:p>
            <a:pPr lvl="1"/>
            <a:endParaRPr lang="en-US" sz="2400" b="0" i="0">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b="0" i="0">
              <a:effectLst/>
              <a:latin typeface="Segoe UI" panose="020B0502040204020203" pitchFamily="34" charset="0"/>
            </a:endParaRPr>
          </a:p>
          <a:p>
            <a:endParaRPr lang="en-US"/>
          </a:p>
        </p:txBody>
      </p:sp>
      <p:pic>
        <p:nvPicPr>
          <p:cNvPr id="5" name="Picture 4">
            <a:extLst>
              <a:ext uri="{FF2B5EF4-FFF2-40B4-BE49-F238E27FC236}">
                <a16:creationId xmlns:a16="http://schemas.microsoft.com/office/drawing/2014/main" id="{73BD4F2A-A94B-4253-B6E3-ADBF10785C06}"/>
              </a:ext>
            </a:extLst>
          </p:cNvPr>
          <p:cNvPicPr>
            <a:picLocks noChangeAspect="1"/>
          </p:cNvPicPr>
          <p:nvPr/>
        </p:nvPicPr>
        <p:blipFill>
          <a:blip r:embed="rId3"/>
          <a:stretch>
            <a:fillRect/>
          </a:stretch>
        </p:blipFill>
        <p:spPr>
          <a:xfrm>
            <a:off x="990289" y="1167188"/>
            <a:ext cx="7163421" cy="4523624"/>
          </a:xfrm>
          <a:prstGeom prst="rect">
            <a:avLst/>
          </a:prstGeom>
        </p:spPr>
      </p:pic>
      <p:pic>
        <p:nvPicPr>
          <p:cNvPr id="7" name="Picture 6">
            <a:extLst>
              <a:ext uri="{FF2B5EF4-FFF2-40B4-BE49-F238E27FC236}">
                <a16:creationId xmlns:a16="http://schemas.microsoft.com/office/drawing/2014/main" id="{5C4B3B0E-3E68-4A09-9B1B-69A81AB264B3}"/>
              </a:ext>
            </a:extLst>
          </p:cNvPr>
          <p:cNvPicPr>
            <a:picLocks noChangeAspect="1"/>
          </p:cNvPicPr>
          <p:nvPr/>
        </p:nvPicPr>
        <p:blipFill>
          <a:blip r:embed="rId4"/>
          <a:stretch>
            <a:fillRect/>
          </a:stretch>
        </p:blipFill>
        <p:spPr>
          <a:xfrm>
            <a:off x="2188899" y="3138774"/>
            <a:ext cx="4766199" cy="3185410"/>
          </a:xfrm>
          <a:prstGeom prst="rect">
            <a:avLst/>
          </a:prstGeom>
        </p:spPr>
      </p:pic>
    </p:spTree>
    <p:extLst>
      <p:ext uri="{BB962C8B-B14F-4D97-AF65-F5344CB8AC3E}">
        <p14:creationId xmlns:p14="http://schemas.microsoft.com/office/powerpoint/2010/main" val="197328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r>
              <a:rPr lang="en-US">
                <a:cs typeface="Arial"/>
              </a:rPr>
              <a:t>ACCESS for ELLs and Alternate ACCESS for ELLs  </a:t>
            </a:r>
            <a:endParaRPr lang="en-US"/>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05353" y="1600200"/>
            <a:ext cx="8281447" cy="4525963"/>
          </a:xfrm>
        </p:spPr>
        <p:txBody>
          <a:bodyPr/>
          <a:lstStyle/>
          <a:p>
            <a:r>
              <a:rPr lang="en-US" u="sng"/>
              <a:t>Materials Ordering</a:t>
            </a:r>
          </a:p>
          <a:p>
            <a:r>
              <a:rPr lang="en-US" sz="2000"/>
              <a:t>The initial materials orders for all Maine SAUs will be facilitated by Maine DOE, using EL enrollment data and student demographic information as of </a:t>
            </a:r>
            <a:r>
              <a:rPr lang="en-US" sz="2000" u="sng"/>
              <a:t>11/1/21</a:t>
            </a:r>
            <a:r>
              <a:rPr lang="en-US" sz="2000"/>
              <a:t>.</a:t>
            </a:r>
          </a:p>
          <a:p>
            <a:endParaRPr lang="en-US" sz="2000"/>
          </a:p>
          <a:p>
            <a:r>
              <a:rPr lang="en-US" sz="2000"/>
              <a:t>Contacted all Maine SAUs with English learners who are alternate assessment participants as of 11/2/21.</a:t>
            </a:r>
          </a:p>
          <a:p>
            <a:endParaRPr lang="en-US" sz="2000"/>
          </a:p>
          <a:p>
            <a:r>
              <a:rPr lang="en-US" sz="2000"/>
              <a:t>If there is an English learner who requires non-standard forms per the IEP or 504 Plan, the ACCESS Coordinator needs to submit a Paper Materials Request no later 11/8/21.  The reason is because that information is not reflected in enrollment data and must be manually added to the order for the SAU.</a:t>
            </a:r>
          </a:p>
          <a:p>
            <a:endParaRPr lang="en-US" sz="2000"/>
          </a:p>
          <a:p>
            <a:r>
              <a:rPr lang="en-US" sz="2000"/>
              <a:t>Additional materials window 12/15/21 - 2/25/22.</a:t>
            </a:r>
          </a:p>
        </p:txBody>
      </p:sp>
    </p:spTree>
    <p:extLst>
      <p:ext uri="{BB962C8B-B14F-4D97-AF65-F5344CB8AC3E}">
        <p14:creationId xmlns:p14="http://schemas.microsoft.com/office/powerpoint/2010/main" val="788101563"/>
      </p:ext>
    </p:extLst>
  </p:cSld>
  <p:clrMapOvr>
    <a:masterClrMapping/>
  </p:clrMapOvr>
</p:sld>
</file>

<file path=ppt/theme/theme1.xml><?xml version="1.0" encoding="utf-8"?>
<a:theme xmlns:a="http://schemas.openxmlformats.org/drawingml/2006/main" name="Office Theme">
  <a:themeElements>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fontScheme name="Office Them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C office hours 2.5.2021.pot  -  Compatibility Mode" id="{4A8CC6DE-601D-4A7E-8C4B-6ABFC63E515C}" vid="{C88DDAB4-5EE5-4C87-84E7-3415333C1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4c01c9a-618d-4c42-99a5-20629369116a">
      <UserInfo>
        <DisplayName>Brackett, Cheryl</DisplayName>
        <AccountId>15</AccountId>
        <AccountType/>
      </UserInfo>
      <UserInfo>
        <DisplayName>Kirk, Janette</DisplayName>
        <AccountId>6</AccountId>
        <AccountType/>
      </UserInfo>
      <UserInfo>
        <DisplayName>Bossio-Smith, Jodi</DisplayName>
        <AccountId>59</AccountId>
        <AccountType/>
      </UserInfo>
      <UserInfo>
        <DisplayName>Lewis, Regina</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2" ma:contentTypeDescription="Create a new document." ma:contentTypeScope="" ma:versionID="45171831ec64cbe5a7ed0ba782b1f68a">
  <xsd:schema xmlns:xsd="http://www.w3.org/2001/XMLSchema" xmlns:xs="http://www.w3.org/2001/XMLSchema" xmlns:p="http://schemas.microsoft.com/office/2006/metadata/properties" xmlns:ns1="http://schemas.microsoft.com/sharepoint/v3" xmlns:ns2="f2504363-5ef8-426c-bff7-6d35b5990f98" xmlns:ns3="84c01c9a-618d-4c42-99a5-20629369116a" targetNamespace="http://schemas.microsoft.com/office/2006/metadata/properties" ma:root="true" ma:fieldsID="0cef8ec4fa77b54a1bdb8bf99c99c238" ns1:_="" ns2:_="" ns3:_="">
    <xsd:import namespace="http://schemas.microsoft.com/sharepoint/v3"/>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BFCFC-9E44-4A5C-81CC-DED3120A2B15}">
  <ds:schemaRefs>
    <ds:schemaRef ds:uri="84c01c9a-618d-4c42-99a5-20629369116a"/>
    <ds:schemaRef ds:uri="f2504363-5ef8-426c-bff7-6d35b5990f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2BD118-2CB9-44EF-855C-033D8CC31AFB}">
  <ds:schemaRefs>
    <ds:schemaRef ds:uri="84c01c9a-618d-4c42-99a5-20629369116a"/>
    <ds:schemaRef ds:uri="f2504363-5ef8-426c-bff7-6d35b5990f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6D74B1-06E1-4ED7-89D8-EA9C1F02E35D}">
  <ds:schemaRefs>
    <ds:schemaRef ds:uri="http://schemas.microsoft.com/office/2006/metadata/longProperties"/>
  </ds:schemaRefs>
</ds:datastoreItem>
</file>

<file path=customXml/itemProps4.xml><?xml version="1.0" encoding="utf-8"?>
<ds:datastoreItem xmlns:ds="http://schemas.openxmlformats.org/officeDocument/2006/customXml" ds:itemID="{1A6B9522-FEEE-4801-AF5C-BFAC981B8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Assessment  Lunch &amp; Learn /  Office Hours</vt:lpstr>
      <vt:lpstr>Welcome </vt:lpstr>
      <vt:lpstr> NWEA Updates</vt:lpstr>
      <vt:lpstr>NWEA Updates</vt:lpstr>
      <vt:lpstr>MAARS </vt:lpstr>
      <vt:lpstr>National &amp; International Assessments - NAEP</vt:lpstr>
      <vt:lpstr>National &amp; International Assessments – NAEP </vt:lpstr>
      <vt:lpstr>International Assessments</vt:lpstr>
      <vt:lpstr>ACCESS for ELLs and Alternate ACCESS for ELLs  </vt:lpstr>
      <vt:lpstr>New &amp; Available Resources</vt:lpstr>
      <vt:lpstr>Maine Association of Testing Professionals</vt:lpstr>
      <vt:lpstr>Questions &amp; Answers</vt:lpstr>
      <vt:lpstr>From Our DOE Family to You: </vt:lpstr>
      <vt:lpstr>@maine.gov</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revision>1</cp:revision>
  <dcterms:created xsi:type="dcterms:W3CDTF">2012-03-26T19:59:30Z</dcterms:created>
  <dcterms:modified xsi:type="dcterms:W3CDTF">2021-11-10T14:15:06Z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523000.000000000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0x01010064B6D10452B3C140AD78CB361C8521BB</vt:lpwstr>
  </property>
</Properties>
</file>