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56" r:id="rId6"/>
    <p:sldId id="257" r:id="rId7"/>
    <p:sldId id="285" r:id="rId8"/>
    <p:sldId id="286" r:id="rId9"/>
    <p:sldId id="273" r:id="rId10"/>
    <p:sldId id="276" r:id="rId11"/>
    <p:sldId id="288" r:id="rId12"/>
    <p:sldId id="287" r:id="rId13"/>
    <p:sldId id="277" r:id="rId14"/>
    <p:sldId id="265" r:id="rId15"/>
    <p:sldId id="281" r:id="rId16"/>
    <p:sldId id="260" r:id="rId17"/>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dfrey, Nancy" initials="GN" lastIdx="11" clrIdx="0">
    <p:extLst>
      <p:ext uri="{19B8F6BF-5375-455C-9EA6-DF929625EA0E}">
        <p15:presenceInfo xmlns:p15="http://schemas.microsoft.com/office/powerpoint/2012/main" userId="S::nancy.godfrey@maine.gov::58abee3d-e7ee-4a14-84db-23fbe6443ccc" providerId="AD"/>
      </p:ext>
    </p:extLst>
  </p:cmAuthor>
  <p:cmAuthor id="2" name="Kirk, Janette" initials="KJ" lastIdx="19" clrIdx="1">
    <p:extLst>
      <p:ext uri="{19B8F6BF-5375-455C-9EA6-DF929625EA0E}">
        <p15:presenceInfo xmlns:p15="http://schemas.microsoft.com/office/powerpoint/2012/main" userId="S::Janette.Kirk@maine.gov::8f2332c0-4b00-4a76-9377-94b25ed40654" providerId="AD"/>
      </p:ext>
    </p:extLst>
  </p:cmAuthor>
  <p:cmAuthor id="3" name="Bossio-Smith, Jodi" initials="BJ" lastIdx="7" clrIdx="2">
    <p:extLst>
      <p:ext uri="{19B8F6BF-5375-455C-9EA6-DF929625EA0E}">
        <p15:presenceInfo xmlns:p15="http://schemas.microsoft.com/office/powerpoint/2012/main" userId="S::jodi.bossio-smith@maine.gov::ae768f8c-2d44-4fa0-8739-1625c0578c64" providerId="AD"/>
      </p:ext>
    </p:extLst>
  </p:cmAuthor>
  <p:cmAuthor id="4" name="Lewis, Regina" initials="LR" lastIdx="2" clrIdx="3">
    <p:extLst>
      <p:ext uri="{19B8F6BF-5375-455C-9EA6-DF929625EA0E}">
        <p15:presenceInfo xmlns:p15="http://schemas.microsoft.com/office/powerpoint/2012/main" userId="Lewis, Regina" providerId="None"/>
      </p:ext>
    </p:extLst>
  </p:cmAuthor>
  <p:cmAuthor id="5" name="Lewis, Regina" initials="LR [2]" lastIdx="4" clrIdx="4">
    <p:extLst>
      <p:ext uri="{19B8F6BF-5375-455C-9EA6-DF929625EA0E}">
        <p15:presenceInfo xmlns:p15="http://schemas.microsoft.com/office/powerpoint/2012/main" userId="S::Regina.Lewis@maine.gov::50d31ca2-32d4-47b6-ae0a-7c67c5f9ef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BF2"/>
    <a:srgbClr val="FF9933"/>
    <a:srgbClr val="CC3300"/>
    <a:srgbClr val="468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C616C-3377-1C02-AFB5-71548C0FF4E1}" v="8" dt="2021-12-01T12:42:49.514"/>
    <p1510:client id="{3220AB35-39CC-4B66-911B-7DD1A8E851A4}" v="2561" dt="2021-12-01T12:16:44.764"/>
    <p1510:client id="{3FD52FB4-76EE-4AA1-81B3-76655E9085DD}" v="2" dt="2021-12-01T18:14:29.135"/>
    <p1510:client id="{49135F22-A9B3-F260-D699-1D439CA85AE8}" v="1" dt="2021-12-01T13:08:25.292"/>
    <p1510:client id="{84131CB8-BE3C-A38B-FE92-BC3C225EAA15}" v="632" dt="2021-12-01T12:41:32.633"/>
    <p1510:client id="{CFA0D55A-F0A8-4A8E-A966-708AED298A35}" v="2" dt="2021-12-01T20:10:31.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tt, Cheryl" userId="4b96e5b5-bbf9-4b83-83e1-aafd123f1bcf" providerId="ADAL" clId="{3FD52FB4-76EE-4AA1-81B3-76655E9085DD}"/>
    <pc:docChg chg="modSld">
      <pc:chgData name="Brackett, Cheryl" userId="4b96e5b5-bbf9-4b83-83e1-aafd123f1bcf" providerId="ADAL" clId="{3FD52FB4-76EE-4AA1-81B3-76655E9085DD}" dt="2021-12-01T18:14:35.458" v="1" actId="1076"/>
      <pc:docMkLst>
        <pc:docMk/>
      </pc:docMkLst>
      <pc:sldChg chg="modSp mod">
        <pc:chgData name="Brackett, Cheryl" userId="4b96e5b5-bbf9-4b83-83e1-aafd123f1bcf" providerId="ADAL" clId="{3FD52FB4-76EE-4AA1-81B3-76655E9085DD}" dt="2021-12-01T18:14:35.458" v="1" actId="1076"/>
        <pc:sldMkLst>
          <pc:docMk/>
          <pc:sldMk cId="3817185763" sldId="281"/>
        </pc:sldMkLst>
        <pc:spChg chg="mod">
          <ac:chgData name="Brackett, Cheryl" userId="4b96e5b5-bbf9-4b83-83e1-aafd123f1bcf" providerId="ADAL" clId="{3FD52FB4-76EE-4AA1-81B3-76655E9085DD}" dt="2021-12-01T18:14:35.458" v="1" actId="1076"/>
          <ac:spMkLst>
            <pc:docMk/>
            <pc:sldMk cId="3817185763" sldId="281"/>
            <ac:spMk id="7" creationId="{14175322-7EF4-41E7-9D73-994EAB4870F3}"/>
          </ac:spMkLst>
        </pc:spChg>
        <pc:picChg chg="mod">
          <ac:chgData name="Brackett, Cheryl" userId="4b96e5b5-bbf9-4b83-83e1-aafd123f1bcf" providerId="ADAL" clId="{3FD52FB4-76EE-4AA1-81B3-76655E9085DD}" dt="2021-12-01T18:14:29.134" v="0" actId="1076"/>
          <ac:picMkLst>
            <pc:docMk/>
            <pc:sldMk cId="3817185763" sldId="281"/>
            <ac:picMk id="1026" creationId="{92449980-A198-48B6-95EC-2C8C2DE86E52}"/>
          </ac:picMkLst>
        </pc:picChg>
      </pc:sldChg>
    </pc:docChg>
  </pc:docChgLst>
  <pc:docChgLst>
    <pc:chgData name="Godfrey, Nancy" userId="S::nancy.godfrey@maine.gov::58abee3d-e7ee-4a14-84db-23fbe6443ccc" providerId="AD" clId="Web-{0F6C616C-3377-1C02-AFB5-71548C0FF4E1}"/>
    <pc:docChg chg="modSld">
      <pc:chgData name="Godfrey, Nancy" userId="S::nancy.godfrey@maine.gov::58abee3d-e7ee-4a14-84db-23fbe6443ccc" providerId="AD" clId="Web-{0F6C616C-3377-1C02-AFB5-71548C0FF4E1}" dt="2021-12-01T12:55:53.274" v="494"/>
      <pc:docMkLst>
        <pc:docMk/>
      </pc:docMkLst>
      <pc:sldChg chg="addCm modCm modNotes">
        <pc:chgData name="Godfrey, Nancy" userId="S::nancy.godfrey@maine.gov::58abee3d-e7ee-4a14-84db-23fbe6443ccc" providerId="AD" clId="Web-{0F6C616C-3377-1C02-AFB5-71548C0FF4E1}" dt="2021-12-01T12:55:53.274" v="494"/>
        <pc:sldMkLst>
          <pc:docMk/>
          <pc:sldMk cId="528252298" sldId="277"/>
        </pc:sldMkLst>
      </pc:sldChg>
      <pc:sldChg chg="modSp">
        <pc:chgData name="Godfrey, Nancy" userId="S::nancy.godfrey@maine.gov::58abee3d-e7ee-4a14-84db-23fbe6443ccc" providerId="AD" clId="Web-{0F6C616C-3377-1C02-AFB5-71548C0FF4E1}" dt="2021-12-01T12:41:41.560" v="4" actId="20577"/>
        <pc:sldMkLst>
          <pc:docMk/>
          <pc:sldMk cId="1094700510" sldId="285"/>
        </pc:sldMkLst>
        <pc:spChg chg="mod">
          <ac:chgData name="Godfrey, Nancy" userId="S::nancy.godfrey@maine.gov::58abee3d-e7ee-4a14-84db-23fbe6443ccc" providerId="AD" clId="Web-{0F6C616C-3377-1C02-AFB5-71548C0FF4E1}" dt="2021-12-01T12:41:41.560" v="4" actId="20577"/>
          <ac:spMkLst>
            <pc:docMk/>
            <pc:sldMk cId="1094700510" sldId="285"/>
            <ac:spMk id="3" creationId="{49D5EEC6-E492-4905-A0F4-96B32725E564}"/>
          </ac:spMkLst>
        </pc:spChg>
      </pc:sldChg>
    </pc:docChg>
  </pc:docChgLst>
  <pc:docChgLst>
    <pc:chgData name="Brackett, Cheryl" userId="S::cheryl.brackett@maine.gov::4b96e5b5-bbf9-4b83-83e1-aafd123f1bcf" providerId="AD" clId="Web-{49135F22-A9B3-F260-D699-1D439CA85AE8}"/>
    <pc:docChg chg="delSld">
      <pc:chgData name="Brackett, Cheryl" userId="S::cheryl.brackett@maine.gov::4b96e5b5-bbf9-4b83-83e1-aafd123f1bcf" providerId="AD" clId="Web-{49135F22-A9B3-F260-D699-1D439CA85AE8}" dt="2021-12-01T13:08:25.292" v="0"/>
      <pc:docMkLst>
        <pc:docMk/>
      </pc:docMkLst>
      <pc:sldChg chg="del">
        <pc:chgData name="Brackett, Cheryl" userId="S::cheryl.brackett@maine.gov::4b96e5b5-bbf9-4b83-83e1-aafd123f1bcf" providerId="AD" clId="Web-{49135F22-A9B3-F260-D699-1D439CA85AE8}" dt="2021-12-01T13:08:25.292" v="0"/>
        <pc:sldMkLst>
          <pc:docMk/>
          <pc:sldMk cId="1712923029" sldId="282"/>
        </pc:sldMkLst>
      </pc:sldChg>
    </pc:docChg>
  </pc:docChgLst>
  <pc:docChgLst>
    <pc:chgData name="Godfrey, Nancy" userId="S::nancy.godfrey@maine.gov::58abee3d-e7ee-4a14-84db-23fbe6443ccc" providerId="AD" clId="Web-{413586D7-753A-79ED-E36E-BB79D9BD3BF5}"/>
    <pc:docChg chg="delSld modSld">
      <pc:chgData name="Godfrey, Nancy" userId="S::nancy.godfrey@maine.gov::58abee3d-e7ee-4a14-84db-23fbe6443ccc" providerId="AD" clId="Web-{413586D7-753A-79ED-E36E-BB79D9BD3BF5}" dt="2021-11-29T15:53:22.746" v="148" actId="20577"/>
      <pc:docMkLst>
        <pc:docMk/>
      </pc:docMkLst>
      <pc:sldChg chg="addSp modSp">
        <pc:chgData name="Godfrey, Nancy" userId="S::nancy.godfrey@maine.gov::58abee3d-e7ee-4a14-84db-23fbe6443ccc" providerId="AD" clId="Web-{413586D7-753A-79ED-E36E-BB79D9BD3BF5}" dt="2021-11-29T15:53:22.746" v="148" actId="20577"/>
        <pc:sldMkLst>
          <pc:docMk/>
          <pc:sldMk cId="528252298" sldId="277"/>
        </pc:sldMkLst>
        <pc:spChg chg="mod">
          <ac:chgData name="Godfrey, Nancy" userId="S::nancy.godfrey@maine.gov::58abee3d-e7ee-4a14-84db-23fbe6443ccc" providerId="AD" clId="Web-{413586D7-753A-79ED-E36E-BB79D9BD3BF5}" dt="2021-11-29T15:53:22.746" v="148" actId="20577"/>
          <ac:spMkLst>
            <pc:docMk/>
            <pc:sldMk cId="528252298" sldId="277"/>
            <ac:spMk id="5" creationId="{1E6050D5-802C-4BA2-A4EE-D1B194D9CB62}"/>
          </ac:spMkLst>
        </pc:spChg>
        <pc:spChg chg="mod">
          <ac:chgData name="Godfrey, Nancy" userId="S::nancy.godfrey@maine.gov::58abee3d-e7ee-4a14-84db-23fbe6443ccc" providerId="AD" clId="Web-{413586D7-753A-79ED-E36E-BB79D9BD3BF5}" dt="2021-11-29T15:43:50.175" v="129" actId="1076"/>
          <ac:spMkLst>
            <pc:docMk/>
            <pc:sldMk cId="528252298" sldId="277"/>
            <ac:spMk id="6" creationId="{1737F2AB-0EB9-487C-A45E-7E7F99EAC936}"/>
          </ac:spMkLst>
        </pc:spChg>
        <pc:picChg chg="mod">
          <ac:chgData name="Godfrey, Nancy" userId="S::nancy.godfrey@maine.gov::58abee3d-e7ee-4a14-84db-23fbe6443ccc" providerId="AD" clId="Web-{413586D7-753A-79ED-E36E-BB79D9BD3BF5}" dt="2021-11-29T15:43:44.097" v="128" actId="1076"/>
          <ac:picMkLst>
            <pc:docMk/>
            <pc:sldMk cId="528252298" sldId="277"/>
            <ac:picMk id="3" creationId="{CF42373D-B47E-427D-B558-876B3D6DA71B}"/>
          </ac:picMkLst>
        </pc:picChg>
        <pc:picChg chg="add mod">
          <ac:chgData name="Godfrey, Nancy" userId="S::nancy.godfrey@maine.gov::58abee3d-e7ee-4a14-84db-23fbe6443ccc" providerId="AD" clId="Web-{413586D7-753A-79ED-E36E-BB79D9BD3BF5}" dt="2021-11-29T15:45:14.426" v="131" actId="1076"/>
          <ac:picMkLst>
            <pc:docMk/>
            <pc:sldMk cId="528252298" sldId="277"/>
            <ac:picMk id="4" creationId="{9BFFDE62-4BD7-4742-90D0-C033AB1F640F}"/>
          </ac:picMkLst>
        </pc:picChg>
      </pc:sldChg>
      <pc:sldChg chg="del">
        <pc:chgData name="Godfrey, Nancy" userId="S::nancy.godfrey@maine.gov::58abee3d-e7ee-4a14-84db-23fbe6443ccc" providerId="AD" clId="Web-{413586D7-753A-79ED-E36E-BB79D9BD3BF5}" dt="2021-11-29T14:28:38.530" v="0"/>
        <pc:sldMkLst>
          <pc:docMk/>
          <pc:sldMk cId="75172404" sldId="284"/>
        </pc:sldMkLst>
      </pc:sldChg>
      <pc:sldChg chg="modSp">
        <pc:chgData name="Godfrey, Nancy" userId="S::nancy.godfrey@maine.gov::58abee3d-e7ee-4a14-84db-23fbe6443ccc" providerId="AD" clId="Web-{413586D7-753A-79ED-E36E-BB79D9BD3BF5}" dt="2021-11-29T15:42:42.331" v="125" actId="20577"/>
        <pc:sldMkLst>
          <pc:docMk/>
          <pc:sldMk cId="1094700510" sldId="285"/>
        </pc:sldMkLst>
        <pc:spChg chg="mod">
          <ac:chgData name="Godfrey, Nancy" userId="S::nancy.godfrey@maine.gov::58abee3d-e7ee-4a14-84db-23fbe6443ccc" providerId="AD" clId="Web-{413586D7-753A-79ED-E36E-BB79D9BD3BF5}" dt="2021-11-29T15:42:42.331" v="125" actId="20577"/>
          <ac:spMkLst>
            <pc:docMk/>
            <pc:sldMk cId="1094700510" sldId="285"/>
            <ac:spMk id="3" creationId="{49D5EEC6-E492-4905-A0F4-96B32725E564}"/>
          </ac:spMkLst>
        </pc:spChg>
      </pc:sldChg>
    </pc:docChg>
  </pc:docChgLst>
  <pc:docChgLst>
    <pc:chgData name="Kirk, Janette" userId="S::janette.kirk@maine.gov::8f2332c0-4b00-4a76-9377-94b25ed40654" providerId="AD" clId="Web-{84131CB8-BE3C-A38B-FE92-BC3C225EAA15}"/>
    <pc:docChg chg="modSld">
      <pc:chgData name="Kirk, Janette" userId="S::janette.kirk@maine.gov::8f2332c0-4b00-4a76-9377-94b25ed40654" providerId="AD" clId="Web-{84131CB8-BE3C-A38B-FE92-BC3C225EAA15}" dt="2021-12-01T12:41:32.633" v="2463" actId="20577"/>
      <pc:docMkLst>
        <pc:docMk/>
      </pc:docMkLst>
      <pc:sldChg chg="modSp modNotes">
        <pc:chgData name="Kirk, Janette" userId="S::janette.kirk@maine.gov::8f2332c0-4b00-4a76-9377-94b25ed40654" providerId="AD" clId="Web-{84131CB8-BE3C-A38B-FE92-BC3C225EAA15}" dt="2021-12-01T12:41:32.633" v="2463" actId="20577"/>
        <pc:sldMkLst>
          <pc:docMk/>
          <pc:sldMk cId="2490881000" sldId="257"/>
        </pc:sldMkLst>
        <pc:spChg chg="mod">
          <ac:chgData name="Kirk, Janette" userId="S::janette.kirk@maine.gov::8f2332c0-4b00-4a76-9377-94b25ed40654" providerId="AD" clId="Web-{84131CB8-BE3C-A38B-FE92-BC3C225EAA15}" dt="2021-12-01T12:41:32.633" v="2463" actId="20577"/>
          <ac:spMkLst>
            <pc:docMk/>
            <pc:sldMk cId="2490881000" sldId="257"/>
            <ac:spMk id="3" creationId="{49D5EEC6-E492-4905-A0F4-96B32725E564}"/>
          </ac:spMkLst>
        </pc:spChg>
      </pc:sldChg>
      <pc:sldChg chg="mod modShow">
        <pc:chgData name="Kirk, Janette" userId="S::janette.kirk@maine.gov::8f2332c0-4b00-4a76-9377-94b25ed40654" providerId="AD" clId="Web-{84131CB8-BE3C-A38B-FE92-BC3C225EAA15}" dt="2021-12-01T12:38:46.520" v="2329"/>
        <pc:sldMkLst>
          <pc:docMk/>
          <pc:sldMk cId="1712923029" sldId="282"/>
        </pc:sldMkLst>
      </pc:sldChg>
      <pc:sldChg chg="modSp modNotes">
        <pc:chgData name="Kirk, Janette" userId="S::janette.kirk@maine.gov::8f2332c0-4b00-4a76-9377-94b25ed40654" providerId="AD" clId="Web-{84131CB8-BE3C-A38B-FE92-BC3C225EAA15}" dt="2021-12-01T12:38:07.879" v="2328" actId="20577"/>
        <pc:sldMkLst>
          <pc:docMk/>
          <pc:sldMk cId="1906748482" sldId="286"/>
        </pc:sldMkLst>
        <pc:spChg chg="mod">
          <ac:chgData name="Kirk, Janette" userId="S::janette.kirk@maine.gov::8f2332c0-4b00-4a76-9377-94b25ed40654" providerId="AD" clId="Web-{84131CB8-BE3C-A38B-FE92-BC3C225EAA15}" dt="2021-12-01T12:23:26.525" v="2" actId="20577"/>
          <ac:spMkLst>
            <pc:docMk/>
            <pc:sldMk cId="1906748482" sldId="286"/>
            <ac:spMk id="2" creationId="{FDC85BCF-C1BC-4841-AB4C-C9260DB8D639}"/>
          </ac:spMkLst>
        </pc:spChg>
        <pc:spChg chg="mod">
          <ac:chgData name="Kirk, Janette" userId="S::janette.kirk@maine.gov::8f2332c0-4b00-4a76-9377-94b25ed40654" providerId="AD" clId="Web-{84131CB8-BE3C-A38B-FE92-BC3C225EAA15}" dt="2021-12-01T12:38:07.879" v="2328" actId="20577"/>
          <ac:spMkLst>
            <pc:docMk/>
            <pc:sldMk cId="1906748482" sldId="286"/>
            <ac:spMk id="4" creationId="{5799ADD5-5865-4151-B6CC-487758CE29E3}"/>
          </ac:spMkLst>
        </pc:spChg>
      </pc:sldChg>
    </pc:docChg>
  </pc:docChgLst>
  <pc:docChgLst>
    <pc:chgData name="Kirk, Janette" userId="8f2332c0-4b00-4a76-9377-94b25ed40654" providerId="ADAL" clId="{CFA0D55A-F0A8-4A8E-A966-708AED298A35}"/>
    <pc:docChg chg="custSel modSld">
      <pc:chgData name="Kirk, Janette" userId="8f2332c0-4b00-4a76-9377-94b25ed40654" providerId="ADAL" clId="{CFA0D55A-F0A8-4A8E-A966-708AED298A35}" dt="2021-12-01T20:10:31.119" v="1" actId="1592"/>
      <pc:docMkLst>
        <pc:docMk/>
      </pc:docMkLst>
      <pc:sldChg chg="delCm modCm">
        <pc:chgData name="Kirk, Janette" userId="8f2332c0-4b00-4a76-9377-94b25ed40654" providerId="ADAL" clId="{CFA0D55A-F0A8-4A8E-A966-708AED298A35}" dt="2021-12-01T20:10:31.119" v="1" actId="1592"/>
        <pc:sldMkLst>
          <pc:docMk/>
          <pc:sldMk cId="528252298" sldId="277"/>
        </pc:sldMkLst>
      </pc:sldChg>
    </pc:docChg>
  </pc:docChgLst>
  <pc:docChgLst>
    <pc:chgData name="Godfrey, Nancy" userId="S::nancy.godfrey@maine.gov::58abee3d-e7ee-4a14-84db-23fbe6443ccc" providerId="AD" clId="Web-{9C4850FD-7669-B41D-9507-F1644C1A4242}"/>
    <pc:docChg chg="modSld">
      <pc:chgData name="Godfrey, Nancy" userId="S::nancy.godfrey@maine.gov::58abee3d-e7ee-4a14-84db-23fbe6443ccc" providerId="AD" clId="Web-{9C4850FD-7669-B41D-9507-F1644C1A4242}" dt="2021-11-29T16:25:54.857" v="53" actId="20577"/>
      <pc:docMkLst>
        <pc:docMk/>
      </pc:docMkLst>
      <pc:sldChg chg="modSp">
        <pc:chgData name="Godfrey, Nancy" userId="S::nancy.godfrey@maine.gov::58abee3d-e7ee-4a14-84db-23fbe6443ccc" providerId="AD" clId="Web-{9C4850FD-7669-B41D-9507-F1644C1A4242}" dt="2021-11-29T16:25:54.857" v="53" actId="20577"/>
        <pc:sldMkLst>
          <pc:docMk/>
          <pc:sldMk cId="528252298" sldId="277"/>
        </pc:sldMkLst>
        <pc:spChg chg="mod">
          <ac:chgData name="Godfrey, Nancy" userId="S::nancy.godfrey@maine.gov::58abee3d-e7ee-4a14-84db-23fbe6443ccc" providerId="AD" clId="Web-{9C4850FD-7669-B41D-9507-F1644C1A4242}" dt="2021-11-29T16:25:54.857" v="53" actId="20577"/>
          <ac:spMkLst>
            <pc:docMk/>
            <pc:sldMk cId="528252298" sldId="277"/>
            <ac:spMk id="5" creationId="{1E6050D5-802C-4BA2-A4EE-D1B194D9CB62}"/>
          </ac:spMkLst>
        </pc:spChg>
        <pc:picChg chg="mod">
          <ac:chgData name="Godfrey, Nancy" userId="S::nancy.godfrey@maine.gov::58abee3d-e7ee-4a14-84db-23fbe6443ccc" providerId="AD" clId="Web-{9C4850FD-7669-B41D-9507-F1644C1A4242}" dt="2021-11-29T16:21:47.511" v="30" actId="1076"/>
          <ac:picMkLst>
            <pc:docMk/>
            <pc:sldMk cId="528252298" sldId="277"/>
            <ac:picMk id="4" creationId="{9BFFDE62-4BD7-4742-90D0-C033AB1F640F}"/>
          </ac:picMkLst>
        </pc:picChg>
      </pc:sldChg>
    </pc:docChg>
  </pc:docChgLst>
  <pc:docChgLst>
    <pc:chgData name="Bossio-Smith, Jodi" userId="ae768f8c-2d44-4fa0-8739-1625c0578c64" providerId="ADAL" clId="{3220AB35-39CC-4B66-911B-7DD1A8E851A4}"/>
    <pc:docChg chg="custSel addSld modSld">
      <pc:chgData name="Bossio-Smith, Jodi" userId="ae768f8c-2d44-4fa0-8739-1625c0578c64" providerId="ADAL" clId="{3220AB35-39CC-4B66-911B-7DD1A8E851A4}" dt="2021-12-01T12:16:44.764" v="5965" actId="20577"/>
      <pc:docMkLst>
        <pc:docMk/>
      </pc:docMkLst>
      <pc:sldChg chg="modSp mod modNotesTx">
        <pc:chgData name="Bossio-Smith, Jodi" userId="ae768f8c-2d44-4fa0-8739-1625c0578c64" providerId="ADAL" clId="{3220AB35-39CC-4B66-911B-7DD1A8E851A4}" dt="2021-12-01T11:55:49.707" v="2857" actId="20577"/>
        <pc:sldMkLst>
          <pc:docMk/>
          <pc:sldMk cId="788101563" sldId="276"/>
        </pc:sldMkLst>
        <pc:spChg chg="mod">
          <ac:chgData name="Bossio-Smith, Jodi" userId="ae768f8c-2d44-4fa0-8739-1625c0578c64" providerId="ADAL" clId="{3220AB35-39CC-4B66-911B-7DD1A8E851A4}" dt="2021-12-01T11:53:54.485" v="2371" actId="5793"/>
          <ac:spMkLst>
            <pc:docMk/>
            <pc:sldMk cId="788101563" sldId="276"/>
            <ac:spMk id="5" creationId="{A8EF6044-8803-416F-B57D-A8C0BAB9A8B8}"/>
          </ac:spMkLst>
        </pc:spChg>
      </pc:sldChg>
      <pc:sldChg chg="modSp new mod modNotesTx">
        <pc:chgData name="Bossio-Smith, Jodi" userId="ae768f8c-2d44-4fa0-8739-1625c0578c64" providerId="ADAL" clId="{3220AB35-39CC-4B66-911B-7DD1A8E851A4}" dt="2021-12-01T12:16:44.764" v="5965" actId="20577"/>
        <pc:sldMkLst>
          <pc:docMk/>
          <pc:sldMk cId="3702398051" sldId="287"/>
        </pc:sldMkLst>
        <pc:spChg chg="mod">
          <ac:chgData name="Bossio-Smith, Jodi" userId="ae768f8c-2d44-4fa0-8739-1625c0578c64" providerId="ADAL" clId="{3220AB35-39CC-4B66-911B-7DD1A8E851A4}" dt="2021-12-01T11:34:54.584" v="21" actId="20577"/>
          <ac:spMkLst>
            <pc:docMk/>
            <pc:sldMk cId="3702398051" sldId="287"/>
            <ac:spMk id="2" creationId="{7241088E-4073-4A16-BEBC-4B1748ACDDCF}"/>
          </ac:spMkLst>
        </pc:spChg>
        <pc:spChg chg="mod">
          <ac:chgData name="Bossio-Smith, Jodi" userId="ae768f8c-2d44-4fa0-8739-1625c0578c64" providerId="ADAL" clId="{3220AB35-39CC-4B66-911B-7DD1A8E851A4}" dt="2021-12-01T12:15:02.657" v="5754" actId="20577"/>
          <ac:spMkLst>
            <pc:docMk/>
            <pc:sldMk cId="3702398051" sldId="287"/>
            <ac:spMk id="3" creationId="{32B9B5A5-5B1A-4B99-9F2A-BFFDE7024AF5}"/>
          </ac:spMkLst>
        </pc:spChg>
      </pc:sldChg>
      <pc:sldChg chg="modSp add mod modNotesTx">
        <pc:chgData name="Bossio-Smith, Jodi" userId="ae768f8c-2d44-4fa0-8739-1625c0578c64" providerId="ADAL" clId="{3220AB35-39CC-4B66-911B-7DD1A8E851A4}" dt="2021-12-01T12:03:42.790" v="4159" actId="20577"/>
        <pc:sldMkLst>
          <pc:docMk/>
          <pc:sldMk cId="663463898" sldId="288"/>
        </pc:sldMkLst>
        <pc:spChg chg="mod">
          <ac:chgData name="Bossio-Smith, Jodi" userId="ae768f8c-2d44-4fa0-8739-1625c0578c64" providerId="ADAL" clId="{3220AB35-39CC-4B66-911B-7DD1A8E851A4}" dt="2021-12-01T11:45:17.304" v="1426" actId="20577"/>
          <ac:spMkLst>
            <pc:docMk/>
            <pc:sldMk cId="663463898" sldId="288"/>
            <ac:spMk id="5" creationId="{A8EF6044-8803-416F-B57D-A8C0BAB9A8B8}"/>
          </ac:spMkLst>
        </pc:spChg>
      </pc:sldChg>
    </pc:docChg>
  </pc:docChgLst>
  <pc:docChgLst>
    <pc:chgData name="Lewis, Regina" userId="S::regina.lewis@maine.gov::50d31ca2-32d4-47b6-ae0a-7c67c5f9ef72" providerId="AD" clId="Web-{2157DD72-5D29-DB0F-E3E9-02D7B7BFCA51}"/>
    <pc:docChg chg="delSld modSld">
      <pc:chgData name="Lewis, Regina" userId="S::regina.lewis@maine.gov::50d31ca2-32d4-47b6-ae0a-7c67c5f9ef72" providerId="AD" clId="Web-{2157DD72-5D29-DB0F-E3E9-02D7B7BFCA51}" dt="2021-11-24T17:36:25.119" v="633"/>
      <pc:docMkLst>
        <pc:docMk/>
      </pc:docMkLst>
      <pc:sldChg chg="modSp modNotes">
        <pc:chgData name="Lewis, Regina" userId="S::regina.lewis@maine.gov::50d31ca2-32d4-47b6-ae0a-7c67c5f9ef72" providerId="AD" clId="Web-{2157DD72-5D29-DB0F-E3E9-02D7B7BFCA51}" dt="2021-11-24T17:36:06.384" v="631" actId="14100"/>
        <pc:sldMkLst>
          <pc:docMk/>
          <pc:sldMk cId="1927536364" sldId="273"/>
        </pc:sldMkLst>
        <pc:spChg chg="mod">
          <ac:chgData name="Lewis, Regina" userId="S::regina.lewis@maine.gov::50d31ca2-32d4-47b6-ae0a-7c67c5f9ef72" providerId="AD" clId="Web-{2157DD72-5D29-DB0F-E3E9-02D7B7BFCA51}" dt="2021-11-24T17:36:06.384" v="631" actId="14100"/>
          <ac:spMkLst>
            <pc:docMk/>
            <pc:sldMk cId="1927536364" sldId="273"/>
            <ac:spMk id="6" creationId="{28AC4C7D-5D84-4216-9268-047C4DE152ED}"/>
          </ac:spMkLst>
        </pc:spChg>
      </pc:sldChg>
      <pc:sldChg chg="del">
        <pc:chgData name="Lewis, Regina" userId="S::regina.lewis@maine.gov::50d31ca2-32d4-47b6-ae0a-7c67c5f9ef72" providerId="AD" clId="Web-{2157DD72-5D29-DB0F-E3E9-02D7B7BFCA51}" dt="2021-11-24T17:36:25.119" v="633"/>
        <pc:sldMkLst>
          <pc:docMk/>
          <pc:sldMk cId="1973286459" sldId="280"/>
        </pc:sldMkLst>
      </pc:sldChg>
      <pc:sldChg chg="del">
        <pc:chgData name="Lewis, Regina" userId="S::regina.lewis@maine.gov::50d31ca2-32d4-47b6-ae0a-7c67c5f9ef72" providerId="AD" clId="Web-{2157DD72-5D29-DB0F-E3E9-02D7B7BFCA51}" dt="2021-11-24T17:36:20.884" v="632"/>
        <pc:sldMkLst>
          <pc:docMk/>
          <pc:sldMk cId="897214017"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0C79F57-7415-44AC-A2AC-49257DE597AF}" type="datetimeFigureOut">
              <a:rPr lang="en-US" smtClean="0"/>
              <a:t>12/1/2021</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7DCF28B-8366-4453-874F-43EFA6F60A59}" type="slidenum">
              <a:rPr lang="en-US" smtClean="0"/>
              <a:t>‹#›</a:t>
            </a:fld>
            <a:endParaRPr lang="en-US"/>
          </a:p>
        </p:txBody>
      </p:sp>
    </p:spTree>
    <p:extLst>
      <p:ext uri="{BB962C8B-B14F-4D97-AF65-F5344CB8AC3E}">
        <p14:creationId xmlns:p14="http://schemas.microsoft.com/office/powerpoint/2010/main" val="232448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maine.gov/doe/sites/maine.gov.doe/files/inline-files/Updating_DACs_NEO_1.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mynaep.com/myschool/documents/NAEP_COVID19_Protocol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aine.gov/doe/Testing_Accountability/MECAS/support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1</a:t>
            </a:fld>
            <a:endParaRPr lang="en-US"/>
          </a:p>
        </p:txBody>
      </p:sp>
    </p:spTree>
    <p:extLst>
      <p:ext uri="{BB962C8B-B14F-4D97-AF65-F5344CB8AC3E}">
        <p14:creationId xmlns:p14="http://schemas.microsoft.com/office/powerpoint/2010/main" val="988633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of Q from the chat </a:t>
            </a:r>
          </a:p>
        </p:txBody>
      </p:sp>
      <p:sp>
        <p:nvSpPr>
          <p:cNvPr id="4" name="Slide Number Placeholder 3"/>
          <p:cNvSpPr>
            <a:spLocks noGrp="1"/>
          </p:cNvSpPr>
          <p:nvPr>
            <p:ph type="sldNum" sz="quarter" idx="5"/>
          </p:nvPr>
        </p:nvSpPr>
        <p:spPr/>
        <p:txBody>
          <a:bodyPr/>
          <a:lstStyle/>
          <a:p>
            <a:fld id="{57DCF28B-8366-4453-874F-43EFA6F60A59}" type="slidenum">
              <a:rPr lang="en-US" smtClean="0"/>
              <a:t>10</a:t>
            </a:fld>
            <a:endParaRPr lang="en-US"/>
          </a:p>
        </p:txBody>
      </p:sp>
    </p:spTree>
    <p:extLst>
      <p:ext uri="{BB962C8B-B14F-4D97-AF65-F5344CB8AC3E}">
        <p14:creationId xmlns:p14="http://schemas.microsoft.com/office/powerpoint/2010/main" val="3140522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11</a:t>
            </a:fld>
            <a:endParaRPr lang="en-US"/>
          </a:p>
        </p:txBody>
      </p:sp>
    </p:spTree>
    <p:extLst>
      <p:ext uri="{BB962C8B-B14F-4D97-AF65-F5344CB8AC3E}">
        <p14:creationId xmlns:p14="http://schemas.microsoft.com/office/powerpoint/2010/main" val="817203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don’t hesitate to reach out to the team with any questions or concerns. </a:t>
            </a:r>
          </a:p>
        </p:txBody>
      </p:sp>
      <p:sp>
        <p:nvSpPr>
          <p:cNvPr id="4" name="Slide Number Placeholder 3"/>
          <p:cNvSpPr>
            <a:spLocks noGrp="1"/>
          </p:cNvSpPr>
          <p:nvPr>
            <p:ph type="sldNum" sz="quarter" idx="5"/>
          </p:nvPr>
        </p:nvSpPr>
        <p:spPr/>
        <p:txBody>
          <a:bodyPr/>
          <a:lstStyle/>
          <a:p>
            <a:fld id="{57DCF28B-8366-4453-874F-43EFA6F60A59}" type="slidenum">
              <a:rPr lang="en-US" smtClean="0"/>
              <a:t>12</a:t>
            </a:fld>
            <a:endParaRPr lang="en-US"/>
          </a:p>
        </p:txBody>
      </p:sp>
    </p:spTree>
    <p:extLst>
      <p:ext uri="{BB962C8B-B14F-4D97-AF65-F5344CB8AC3E}">
        <p14:creationId xmlns:p14="http://schemas.microsoft.com/office/powerpoint/2010/main" val="131290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Afternoon, </a:t>
            </a:r>
          </a:p>
          <a:p>
            <a:r>
              <a:rPr lang="en-US"/>
              <a:t>As always, we are glad you are able to join us today and are hopeful the information provided in these sessions is helpful and beneficial to your work. </a:t>
            </a:r>
            <a:endParaRPr lang="en-US">
              <a:cs typeface="Calibri"/>
            </a:endParaRPr>
          </a:p>
          <a:p>
            <a:r>
              <a:rPr lang="en-US"/>
              <a:t>We have our assessment team members, Jodi Bossio-Smith, Cheryl Brackett, Nancy Godfrey, Regina Lewis, Varun </a:t>
            </a:r>
            <a:r>
              <a:rPr lang="en-US" err="1"/>
              <a:t>Motay</a:t>
            </a:r>
            <a:r>
              <a:rPr lang="en-US"/>
              <a:t>, consultant Andy Wallace, in addition to representatives from NWEA to ensure we are able to answer all questions in a timely, efficient and detailed manner. </a:t>
            </a:r>
            <a:endParaRPr lang="en-US">
              <a:cs typeface="Calibri"/>
            </a:endParaRPr>
          </a:p>
          <a:p>
            <a:r>
              <a:rPr lang="en-US"/>
              <a:t>Some general reminders before we get started today:</a:t>
            </a:r>
            <a:endParaRPr lang="en-US">
              <a:cs typeface="Calibri"/>
            </a:endParaRPr>
          </a:p>
          <a:p>
            <a:pPr marL="176530" indent="-176530">
              <a:buFont typeface="Arial" panose="020B0604020202020204" pitchFamily="34" charset="0"/>
              <a:buChar char="•"/>
            </a:pPr>
            <a:r>
              <a:rPr lang="en-US"/>
              <a:t>Feel free to place questions in the chat – we will respond to them during the Q &amp; A session</a:t>
            </a:r>
            <a:endParaRPr lang="en-US">
              <a:cs typeface="Calibri"/>
            </a:endParaRPr>
          </a:p>
          <a:p>
            <a:pPr marL="176530" indent="-176530">
              <a:buFont typeface="Arial" panose="020B0604020202020204" pitchFamily="34" charset="0"/>
              <a:buChar char="•"/>
            </a:pPr>
            <a:r>
              <a:rPr lang="en-US"/>
              <a:t>In the Q &amp; A session, if asking a question please raise your hand and we will call on you. </a:t>
            </a:r>
            <a:endParaRPr lang="en-US">
              <a:cs typeface="Calibri"/>
            </a:endParaRPr>
          </a:p>
          <a:p>
            <a:pPr marL="176530" indent="-176530">
              <a:buFont typeface="Arial" panose="020B0604020202020204" pitchFamily="34" charset="0"/>
              <a:buChar char="•"/>
            </a:pPr>
            <a:r>
              <a:rPr lang="en-US"/>
              <a:t>Please ensure you are muted – we will be muting all participants shortly to ensure limited distractions </a:t>
            </a:r>
            <a:endParaRPr lang="en-US">
              <a:cs typeface="Calibri" panose="020F0502020204030204"/>
            </a:endParaRPr>
          </a:p>
          <a:p>
            <a:pPr marL="176530" indent="-176530">
              <a:buFont typeface="Arial" panose="020B0604020202020204" pitchFamily="34" charset="0"/>
              <a:buChar char="•"/>
            </a:pPr>
            <a:r>
              <a:rPr lang="en-US"/>
              <a:t>With transitions that transpire within districts, please ensure if there are changes to the DAC role in the SAU, these changes are also reflected in NEO. By doing so, we can maintain communication of important assessment related information. Please note NEO log in credentials are required to make these changes and the directions(</a:t>
            </a:r>
            <a:r>
              <a:rPr lang="en-US">
                <a:hlinkClick r:id="rId3"/>
              </a:rPr>
              <a:t>https://www.maine.gov/doe/sites/maine.gov.doe/files/inline-files/Updating_DACs_NEO_1.pdf</a:t>
            </a:r>
            <a:r>
              <a:rPr lang="en-US"/>
              <a:t>) are located on the assessment homepage. </a:t>
            </a:r>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2</a:t>
            </a:fld>
            <a:endParaRPr lang="en-US"/>
          </a:p>
        </p:txBody>
      </p:sp>
    </p:spTree>
    <p:extLst>
      <p:ext uri="{BB962C8B-B14F-4D97-AF65-F5344CB8AC3E}">
        <p14:creationId xmlns:p14="http://schemas.microsoft.com/office/powerpoint/2010/main" val="3183914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3</a:t>
            </a:fld>
            <a:endParaRPr lang="en-US"/>
          </a:p>
        </p:txBody>
      </p:sp>
    </p:spTree>
    <p:extLst>
      <p:ext uri="{BB962C8B-B14F-4D97-AF65-F5344CB8AC3E}">
        <p14:creationId xmlns:p14="http://schemas.microsoft.com/office/powerpoint/2010/main" val="415108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panose="020F0502020204030204"/>
              </a:rPr>
              <a:t>We've been made aware that for some students, due to the non completion of attributes or fields within the MARC platform, that student data was not accurately captured in comprehensive data file the Department received from NWEA. The team has diligently worked to identify impacted records and is in the process of reaching out to SAUs impacted. For these students, ISRs were impacted. We are working with our vendor to repopulate the impacted ISRs to ensure a complete data set. </a:t>
            </a:r>
            <a:endParaRPr lang="en-US"/>
          </a:p>
          <a:p>
            <a:endParaRPr lang="en-US">
              <a:cs typeface="Calibri" panose="020F0502020204030204"/>
            </a:endParaRPr>
          </a:p>
          <a:p>
            <a:r>
              <a:rPr lang="en-US">
                <a:cs typeface="Calibri" panose="020F0502020204030204"/>
              </a:rPr>
              <a:t>We've also received a number of questions asking if ISRs need to be provided to parents. ESSA requires parents receive data regarding student performacne in the state assessments. The Department has traditionally provided this information to remove and alleviate the burden of populating and generating these reports regarding the summative assessment.  NWEA data is generally available within 24 hours of administration. It is therefore feasible you may have already shared student performance information with families during teacher conferences or through your regular and established processes. </a:t>
            </a:r>
          </a:p>
          <a:p>
            <a:r>
              <a:rPr lang="en-US">
                <a:cs typeface="Calibri" panose="020F0502020204030204"/>
              </a:rPr>
              <a:t> If this is the case, there is no need to share the ISR with families. If this is not the case ISRs are available to share with families. </a:t>
            </a:r>
          </a:p>
          <a:p>
            <a:endParaRPr lang="en-US">
              <a:cs typeface="Calibri" panose="020F0502020204030204"/>
            </a:endParaRPr>
          </a:p>
          <a:p>
            <a:r>
              <a:rPr lang="en-US">
                <a:cs typeface="Calibri" panose="020F0502020204030204"/>
              </a:rPr>
              <a:t>It should be noted, for the MSAA assessment (alternate assessment in math and ELA), these results are not available in any assessment portal and therefore, the ISRs for students participating in the alternate assessment must be shared with families. </a:t>
            </a:r>
          </a:p>
          <a:p>
            <a:endParaRPr lang="en-US">
              <a:cs typeface="Calibri" panose="020F0502020204030204"/>
            </a:endParaRPr>
          </a:p>
          <a:p>
            <a:r>
              <a:rPr lang="en-US">
                <a:cs typeface="Calibri" panose="020F0502020204030204"/>
              </a:rPr>
              <a:t>As a reminder, there is no science data contained in the ISRs as this was a field test. </a:t>
            </a:r>
          </a:p>
          <a:p>
            <a:endParaRPr lang="en-US">
              <a:cs typeface="Calibri" panose="020F0502020204030204"/>
            </a:endParaRPr>
          </a:p>
          <a:p>
            <a:r>
              <a:rPr lang="en-US">
                <a:cs typeface="Calibri" panose="020F0502020204030204"/>
              </a:rPr>
              <a:t>Additional reminders: </a:t>
            </a:r>
          </a:p>
          <a:p>
            <a:r>
              <a:rPr lang="en-US">
                <a:cs typeface="Calibri" panose="020F0502020204030204"/>
              </a:rPr>
              <a:t>* Webinar is available regarding the utilization of the </a:t>
            </a:r>
            <a:r>
              <a:rPr lang="en-US" err="1">
                <a:cs typeface="Calibri" panose="020F0502020204030204"/>
              </a:rPr>
              <a:t>adhoc</a:t>
            </a:r>
            <a:r>
              <a:rPr lang="en-US">
                <a:cs typeface="Calibri" panose="020F0502020204030204"/>
              </a:rPr>
              <a:t> module. This tool allows for the manipulation and drilling down of student data with varied filters. </a:t>
            </a:r>
          </a:p>
          <a:p>
            <a:r>
              <a:rPr lang="en-US">
                <a:cs typeface="Calibri" panose="020F0502020204030204"/>
              </a:rPr>
              <a:t>* ESSA data dashboard is in the process of being updated with most recent data required to be reported. Planning on having this available January for review. Information updated includes:</a:t>
            </a:r>
          </a:p>
          <a:p>
            <a:pPr marL="628650" lvl="1" indent="-171450">
              <a:buFont typeface="Arial"/>
              <a:buChar char="•"/>
            </a:pPr>
            <a:r>
              <a:rPr lang="en-US"/>
              <a:t>Maine Schools</a:t>
            </a:r>
            <a:endParaRPr lang="en-US">
              <a:cs typeface="Calibri" panose="020F0502020204030204"/>
            </a:endParaRPr>
          </a:p>
          <a:p>
            <a:pPr marL="628650" lvl="1" indent="-171450">
              <a:buFont typeface="Arial"/>
              <a:buChar char="•"/>
            </a:pPr>
            <a:r>
              <a:rPr lang="en-US"/>
              <a:t>Number of Schools </a:t>
            </a:r>
          </a:p>
          <a:p>
            <a:pPr marL="628650" lvl="1" indent="-171450">
              <a:buFont typeface="Arial"/>
              <a:buChar char="•"/>
            </a:pPr>
            <a:r>
              <a:rPr lang="en-US"/>
              <a:t>Staff Administration (latest available school year as it provides email/phone contact for superintendent/principal) -</a:t>
            </a:r>
            <a:endParaRPr lang="en-US">
              <a:cs typeface="Calibri" panose="020F0502020204030204"/>
            </a:endParaRPr>
          </a:p>
          <a:p>
            <a:pPr marL="628650" lvl="1" indent="-171450">
              <a:buFont typeface="Arial"/>
              <a:buChar char="•"/>
            </a:pPr>
            <a:r>
              <a:rPr lang="en-US"/>
              <a:t>Teacher Degrees </a:t>
            </a:r>
            <a:endParaRPr lang="en-US">
              <a:cs typeface="Calibri" panose="020F0502020204030204"/>
            </a:endParaRPr>
          </a:p>
          <a:p>
            <a:pPr marL="628650" lvl="1" indent="-171450">
              <a:buFont typeface="Arial"/>
              <a:buChar char="•"/>
            </a:pPr>
            <a:r>
              <a:rPr lang="en-US"/>
              <a:t>Teachers-FTE (certification, inexperienced, unqualified) </a:t>
            </a:r>
            <a:endParaRPr lang="en-US">
              <a:cs typeface="Calibri" panose="020F0502020204030204"/>
            </a:endParaRPr>
          </a:p>
          <a:p>
            <a:pPr marL="628650" lvl="1" indent="-171450">
              <a:buFont typeface="Arial"/>
              <a:buChar char="•"/>
            </a:pPr>
            <a:r>
              <a:rPr lang="en-US"/>
              <a:t>Enrollment</a:t>
            </a:r>
            <a:endParaRPr lang="en-US">
              <a:cs typeface="Calibri" panose="020F0502020204030204"/>
            </a:endParaRPr>
          </a:p>
          <a:p>
            <a:pPr marL="628650" lvl="1" indent="-171450">
              <a:buFont typeface="Arial"/>
              <a:buChar char="•"/>
            </a:pPr>
            <a:r>
              <a:rPr lang="en-US"/>
              <a:t>Graduation Rates</a:t>
            </a:r>
            <a:endParaRPr lang="en-US">
              <a:cs typeface="Calibri" panose="020F0502020204030204"/>
            </a:endParaRPr>
          </a:p>
          <a:p>
            <a:pPr marL="628650" lvl="1" indent="-171450">
              <a:buFont typeface="Arial"/>
              <a:buChar char="•"/>
            </a:pPr>
            <a:r>
              <a:rPr lang="en-US"/>
              <a:t>Chronic Absenteeism </a:t>
            </a:r>
            <a:endParaRPr lang="en-US">
              <a:cs typeface="Calibri" panose="020F0502020204030204"/>
            </a:endParaRPr>
          </a:p>
          <a:p>
            <a:pPr marL="628650" lvl="1" indent="-171450">
              <a:buFont typeface="Arial"/>
              <a:buChar char="•"/>
            </a:pPr>
            <a:r>
              <a:rPr lang="en-US"/>
              <a:t>Staff-FTE </a:t>
            </a:r>
            <a:endParaRPr lang="en-US">
              <a:cs typeface="Calibri"/>
            </a:endParaRPr>
          </a:p>
          <a:p>
            <a:pPr marL="628650" lvl="1" indent="-171450">
              <a:buFont typeface="Arial"/>
              <a:buChar char="•"/>
            </a:pPr>
            <a:r>
              <a:rPr lang="en-US"/>
              <a:t>Postsecondary Enrollment</a:t>
            </a:r>
            <a:endParaRPr lang="en-US">
              <a:cs typeface="Calibri"/>
            </a:endParaRPr>
          </a:p>
          <a:p>
            <a:pPr marL="628650" lvl="1" indent="-171450">
              <a:buFont typeface="Arial"/>
              <a:buChar char="•"/>
            </a:pPr>
            <a:r>
              <a:rPr lang="en-US"/>
              <a:t>Behavior </a:t>
            </a:r>
            <a:endParaRPr lang="en-US">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4</a:t>
            </a:fld>
            <a:endParaRPr lang="en-US"/>
          </a:p>
        </p:txBody>
      </p:sp>
    </p:spTree>
    <p:extLst>
      <p:ext uri="{BB962C8B-B14F-4D97-AF65-F5344CB8AC3E}">
        <p14:creationId xmlns:p14="http://schemas.microsoft.com/office/powerpoint/2010/main" val="312476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24"/>
              </a:spcAft>
            </a:pPr>
            <a:r>
              <a:rPr lang="en-US" sz="1200" b="1">
                <a:latin typeface="+mn-lt"/>
                <a:ea typeface="Calibri" panose="020F0502020204030204" pitchFamily="34" charset="0"/>
                <a:cs typeface="Calibri"/>
              </a:rPr>
              <a:t>NAEP</a:t>
            </a:r>
            <a:endParaRPr lang="en-US"/>
          </a:p>
          <a:p>
            <a:pPr>
              <a:lnSpc>
                <a:spcPct val="107000"/>
              </a:lnSpc>
              <a:spcAft>
                <a:spcPts val="824"/>
              </a:spcAft>
            </a:pPr>
            <a:endParaRPr lang="en-US" sz="1200" b="1">
              <a:latin typeface="+mn-lt"/>
              <a:ea typeface="Calibri" panose="020F0502020204030204" pitchFamily="34" charset="0"/>
              <a:cs typeface="Calibri"/>
            </a:endParaRPr>
          </a:p>
          <a:p>
            <a:pPr>
              <a:lnSpc>
                <a:spcPct val="107000"/>
              </a:lnSpc>
              <a:spcAft>
                <a:spcPts val="824"/>
              </a:spcAft>
              <a:defRPr/>
            </a:pPr>
            <a:r>
              <a:rPr lang="en-US" sz="1200">
                <a:latin typeface="+mn-lt"/>
                <a:ea typeface="Calibri" panose="020F0502020204030204" pitchFamily="34" charset="0"/>
                <a:cs typeface="Segoe UI"/>
              </a:rPr>
              <a:t>It is important from this point on to make sure that the school coordinators are registered and completing the tasks within the MyNAEP platform.  </a:t>
            </a:r>
          </a:p>
          <a:p>
            <a:pPr>
              <a:defRPr/>
            </a:pPr>
            <a:r>
              <a:rPr lang="en-US" sz="1200">
                <a:latin typeface="+mn-lt"/>
              </a:rPr>
              <a:t>The NAEP Assessment Coordinator that will be leading the NAEP team administering the assessment in your school will be contacting the school coordinator in early December </a:t>
            </a:r>
            <a:endParaRPr lang="en-US" sz="1200">
              <a:latin typeface="+mn-lt"/>
              <a:cs typeface="Calibri"/>
            </a:endParaRPr>
          </a:p>
          <a:p>
            <a:pPr defTabSz="942289">
              <a:lnSpc>
                <a:spcPct val="107000"/>
              </a:lnSpc>
              <a:spcAft>
                <a:spcPts val="824"/>
              </a:spcAft>
              <a:defRPr/>
            </a:pPr>
            <a:endParaRPr lang="en-US" sz="1200">
              <a:latin typeface="+mn-lt"/>
              <a:ea typeface="Calibri" panose="020F0502020204030204" pitchFamily="34" charset="0"/>
              <a:cs typeface="Segoe UI"/>
            </a:endParaRPr>
          </a:p>
          <a:p>
            <a:pPr defTabSz="942289">
              <a:lnSpc>
                <a:spcPct val="107000"/>
              </a:lnSpc>
              <a:spcAft>
                <a:spcPts val="824"/>
              </a:spcAft>
              <a:defRPr/>
            </a:pPr>
            <a:r>
              <a:rPr lang="en-US" sz="1200" b="1" i="1">
                <a:latin typeface="+mn-lt"/>
                <a:ea typeface="Calibri" panose="020F0502020204030204" pitchFamily="34" charset="0"/>
                <a:cs typeface="Segoe UI"/>
              </a:rPr>
              <a:t>School Coordinator Upcoming Tasks</a:t>
            </a:r>
          </a:p>
          <a:p>
            <a:pPr marL="294005" indent="-294005">
              <a:buFont typeface="Arial" panose="020B0604020202020204" pitchFamily="34" charset="0"/>
              <a:buChar char="•"/>
            </a:pPr>
            <a:r>
              <a:rPr lang="en-US" sz="1200" i="1">
                <a:latin typeface="+mn-lt"/>
                <a:cs typeface="Segoe UI"/>
              </a:rPr>
              <a:t>Review &amp; verify student lists </a:t>
            </a:r>
          </a:p>
          <a:p>
            <a:pPr marL="294005" indent="-294005">
              <a:buFont typeface="Arial" panose="020B0604020202020204" pitchFamily="34" charset="0"/>
              <a:buChar char="•"/>
            </a:pPr>
            <a:r>
              <a:rPr lang="en-US" sz="1200" i="1">
                <a:latin typeface="+mn-lt"/>
                <a:cs typeface="Segoe UI"/>
              </a:rPr>
              <a:t>Indicate students with IEP or 504</a:t>
            </a:r>
          </a:p>
          <a:p>
            <a:pPr marL="294005" indent="-294005">
              <a:buFont typeface="Arial" panose="020B0604020202020204" pitchFamily="34" charset="0"/>
              <a:buChar char="•"/>
            </a:pPr>
            <a:r>
              <a:rPr lang="en-US" sz="1200" i="1">
                <a:latin typeface="+mn-lt"/>
                <a:cs typeface="Segoe UI"/>
              </a:rPr>
              <a:t>Indicate any EL students</a:t>
            </a:r>
          </a:p>
          <a:p>
            <a:pPr marL="294005" indent="-294005">
              <a:buFont typeface="Arial" panose="020B0604020202020204" pitchFamily="34" charset="0"/>
              <a:buChar char="•"/>
            </a:pPr>
            <a:r>
              <a:rPr lang="en-US" sz="1200" i="1">
                <a:latin typeface="+mn-lt"/>
                <a:cs typeface="Segoe UI"/>
              </a:rPr>
              <a:t>Identify any selected students that cannot take NAEP (students who participate in MSAA or are newly arrived Els)</a:t>
            </a:r>
          </a:p>
          <a:p>
            <a:pPr marL="294005" indent="-294005">
              <a:buFont typeface="Arial" panose="020B0604020202020204" pitchFamily="34" charset="0"/>
              <a:buChar char="•"/>
            </a:pPr>
            <a:r>
              <a:rPr lang="en-US" sz="1200" i="1">
                <a:latin typeface="+mn-lt"/>
                <a:cs typeface="Segoe UI"/>
              </a:rPr>
              <a:t>Download the parent notification letter (translated to the 10 customary languages)</a:t>
            </a:r>
          </a:p>
          <a:p>
            <a:pPr marL="294005" indent="-294005">
              <a:buFont typeface="Arial" panose="020B0604020202020204" pitchFamily="34" charset="0"/>
              <a:buChar char="•"/>
            </a:pPr>
            <a:r>
              <a:rPr lang="en-US" sz="1200" i="1">
                <a:latin typeface="+mn-lt"/>
                <a:cs typeface="Segoe UI"/>
              </a:rPr>
              <a:t>Indicate recipients for school and teacher surveys</a:t>
            </a:r>
          </a:p>
          <a:p>
            <a:endParaRPr lang="en-US" sz="1200">
              <a:latin typeface="+mn-lt"/>
            </a:endParaRPr>
          </a:p>
          <a:p>
            <a:pPr>
              <a:lnSpc>
                <a:spcPct val="107000"/>
              </a:lnSpc>
              <a:spcAft>
                <a:spcPts val="824"/>
              </a:spcAft>
            </a:pPr>
            <a:endParaRPr lang="en-US" sz="1200" b="1">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a:latin typeface="+mn-lt"/>
                <a:ea typeface="Calibri" panose="020F0502020204030204" pitchFamily="34" charset="0"/>
                <a:cs typeface="Calibri"/>
              </a:rPr>
              <a:t>How will it work if the Return to School plan restricts outside visitors to our school when we are in a high transmission area?</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NAEP field staff will work with each school to determine the best plan of action.  During the four months prior to the assessment, please complete and update the responses to the questions pertaining to the pandemic on the MyNAEP platform.  The field staff and I will continue to work with schools from now through the completion of the assessment window.  Starting in December, schools will have direct contact with the NAEP assessment coordinator who will assist with addressing these concerns.  Please see the current NAEP 2022 COVID 19 Protocols at the link below. </a:t>
            </a:r>
          </a:p>
          <a:p>
            <a:pPr marL="353060" indent="-353060">
              <a:lnSpc>
                <a:spcPct val="107000"/>
              </a:lnSpc>
              <a:spcAft>
                <a:spcPts val="824"/>
              </a:spcAft>
              <a:buSzPts val="1000"/>
              <a:buFont typeface="Symbol" panose="05050102010706020507" pitchFamily="18" charset="2"/>
              <a:buChar char=""/>
              <a:tabLst>
                <a:tab pos="471145" algn="l"/>
              </a:tabLst>
            </a:pPr>
            <a:r>
              <a:rPr lang="en-US" sz="1200">
                <a:solidFill>
                  <a:srgbClr val="333333"/>
                </a:solidFill>
                <a:latin typeface="+mn-lt"/>
                <a:ea typeface="Calibri" panose="020F0502020204030204" pitchFamily="34" charset="0"/>
                <a:cs typeface="Calibri"/>
              </a:rPr>
              <a:t>NAEP 2022 COVID 19 Protocols </a:t>
            </a:r>
            <a:r>
              <a:rPr lang="en-US" sz="1200" u="sng">
                <a:solidFill>
                  <a:srgbClr val="333333"/>
                </a:solidFill>
                <a:latin typeface="+mn-lt"/>
                <a:ea typeface="Calibri" panose="020F0502020204030204" pitchFamily="34" charset="0"/>
                <a:cs typeface="Calibri"/>
                <a:hlinkClick r:id="rId3"/>
              </a:rPr>
              <a:t>https://docs.mynaep.com/myschool/documents/NAEP_COVID19_Protocols.pdf</a:t>
            </a:r>
            <a:endParaRPr lang="en-US" sz="1200">
              <a:solidFill>
                <a:srgbClr val="333333"/>
              </a:solidFill>
              <a:latin typeface="+mn-lt"/>
              <a:ea typeface="Calibri" panose="020F0502020204030204" pitchFamily="34" charset="0"/>
              <a:cs typeface="Calibri"/>
            </a:endParaRPr>
          </a:p>
          <a:p>
            <a:pPr>
              <a:lnSpc>
                <a:spcPct val="107000"/>
              </a:lnSpc>
              <a:spcAft>
                <a:spcPts val="824"/>
              </a:spcAft>
            </a:pPr>
            <a:endParaRPr lang="en-US" sz="1200" b="1">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a:latin typeface="+mn-lt"/>
                <a:ea typeface="Calibri" panose="020F0502020204030204" pitchFamily="34" charset="0"/>
                <a:cs typeface="Calibri"/>
              </a:rPr>
              <a:t>Is there a plan for if our school is in a remote setting at that time?</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Depending on the scheduled assessment date and the amount of time left in the administration window, the NAEP assessment coordinator will work with the school coordinator to reschedule the assessment.  If that is not possible, the school will not be penalized. </a:t>
            </a:r>
          </a:p>
          <a:p>
            <a:pPr>
              <a:lnSpc>
                <a:spcPct val="107000"/>
              </a:lnSpc>
              <a:spcAft>
                <a:spcPts val="824"/>
              </a:spcAft>
            </a:pPr>
            <a:endParaRPr lang="en-US" sz="1200">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a:latin typeface="+mn-lt"/>
                <a:ea typeface="Calibri" panose="020F0502020204030204" pitchFamily="34" charset="0"/>
                <a:cs typeface="Calibri"/>
              </a:rPr>
              <a:t>US CDC recommendations talk about limiting non-essential visitors, and the interpretation has been that services and assessments are not part of the recommendation.</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The US Department of Education and the US CDC are continuing to work together to make this determination.  Additional guidance will be provided over the next few months. </a:t>
            </a:r>
          </a:p>
          <a:p>
            <a:pPr>
              <a:lnSpc>
                <a:spcPct val="107000"/>
              </a:lnSpc>
              <a:spcAft>
                <a:spcPts val="824"/>
              </a:spcAft>
            </a:pPr>
            <a:endParaRPr lang="en-US" sz="1200">
              <a:latin typeface="+mn-lt"/>
              <a:ea typeface="Calibri" panose="020F0502020204030204" pitchFamily="34" charset="0"/>
              <a:cs typeface="Times New Roman" panose="02020603050405020304" pitchFamily="18" charset="0"/>
            </a:endParaRPr>
          </a:p>
          <a:p>
            <a:pPr>
              <a:lnSpc>
                <a:spcPct val="107000"/>
              </a:lnSpc>
              <a:spcAft>
                <a:spcPts val="824"/>
              </a:spcAft>
            </a:pPr>
            <a:r>
              <a:rPr lang="en-US" sz="1200" b="1" i="1">
                <a:latin typeface="+mn-lt"/>
                <a:ea typeface="Calibri" panose="020F0502020204030204" pitchFamily="34" charset="0"/>
                <a:cs typeface="Calibri"/>
              </a:rPr>
              <a:t>Why are the Same Schools in the Sample Again?</a:t>
            </a:r>
            <a:endParaRPr lang="en-US" sz="1200">
              <a:latin typeface="+mn-lt"/>
              <a:ea typeface="Calibri" panose="020F0502020204030204" pitchFamily="34" charset="0"/>
              <a:cs typeface="Calibri"/>
            </a:endParaRPr>
          </a:p>
          <a:p>
            <a:pPr>
              <a:lnSpc>
                <a:spcPct val="107000"/>
              </a:lnSpc>
              <a:spcAft>
                <a:spcPts val="824"/>
              </a:spcAft>
            </a:pPr>
            <a:r>
              <a:rPr lang="en-US" sz="1200">
                <a:latin typeface="+mn-lt"/>
                <a:ea typeface="Calibri" panose="020F0502020204030204" pitchFamily="34" charset="0"/>
                <a:cs typeface="Calibri"/>
              </a:rPr>
              <a:t>Many of the schools were in the sample last year, particularly those that participated in the STQ Study and Monthly School Survey.  </a:t>
            </a:r>
            <a:r>
              <a:rPr lang="en-US" sz="1200" i="1">
                <a:latin typeface="+mn-lt"/>
                <a:ea typeface="Calibri" panose="020F0502020204030204" pitchFamily="34" charset="0"/>
                <a:cs typeface="Calibri"/>
              </a:rPr>
              <a:t>Even though the NAEP 2021 student assessments were postponed due to the pandemic, these sampled schools still provided critical data through the NAEP 2021 Monthly School Survey and the NAEP School and Teacher Questionnaire Study. The NAEP 2022 school sample will represent the 2022 student population while also maximizing overlap with the NAEP 2021 school sample. Maximizing the overlapping school samples between NAEP 2022 and 2021 opens up the possibility of studying student performance, as measured by NAEP, within the unique context provided by the two NAEP studies that were administered in the 2020–2021 school year.</a:t>
            </a:r>
            <a:endParaRPr lang="en-US" sz="1200">
              <a:latin typeface="+mn-lt"/>
              <a:ea typeface="Calibri" panose="020F0502020204030204" pitchFamily="34" charset="0"/>
              <a:cs typeface="Calibri"/>
            </a:endParaRPr>
          </a:p>
          <a:p>
            <a:endParaRPr lang="en-US" sz="1200" b="1" i="1">
              <a:latin typeface="+mn-lt"/>
              <a:cs typeface="Calibri" panose="020F0502020204030204"/>
            </a:endParaRPr>
          </a:p>
          <a:p>
            <a:r>
              <a:rPr lang="en-US" sz="1200" b="1" i="1">
                <a:latin typeface="+mn-lt"/>
              </a:rPr>
              <a:t>***NCES to Report on How Students Are Receiving Instruction Using NAEP Data</a:t>
            </a:r>
            <a:endParaRPr lang="en-US" sz="1200" b="1" i="1">
              <a:latin typeface="+mn-lt"/>
              <a:cs typeface="Calibri"/>
            </a:endParaRPr>
          </a:p>
          <a:p>
            <a:r>
              <a:rPr lang="en-US" sz="1200">
                <a:latin typeface="+mn-lt"/>
              </a:rPr>
              <a:t>Given the high interest in understanding how students are attending school this year, the National Center for Education Statistics (NCES) will report this fall on the percent of students enrolled in-person vs. full-time remote based on the grade 4 and 8 NAEP samples. </a:t>
            </a:r>
            <a:r>
              <a:rPr lang="en-US" sz="1200" b="1">
                <a:latin typeface="+mn-lt"/>
              </a:rPr>
              <a:t>Please confirm that the principals and school coordinators of your NAEP selected schools have completed the Provide School Information (PSI). </a:t>
            </a:r>
            <a:r>
              <a:rPr lang="en-US" sz="1200">
                <a:latin typeface="+mn-lt"/>
              </a:rPr>
              <a:t>The data provided through the PSI will be the basis of this reporting, which will begin mid-October, and continue periodically as more data are received.  Results will be reported for the nation, regions, and states, broken out by school characteristics where possible.  NCES is also exploring the possibility to report data from Prepare for Assessment as we learn more about the specific instructional modalities of the students sampled for NAEP.</a:t>
            </a:r>
            <a:endParaRPr lang="en-US" sz="1200">
              <a:latin typeface="+mn-lt"/>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5</a:t>
            </a:fld>
            <a:endParaRPr lang="en-US"/>
          </a:p>
        </p:txBody>
      </p:sp>
    </p:spTree>
    <p:extLst>
      <p:ext uri="{BB962C8B-B14F-4D97-AF65-F5344CB8AC3E}">
        <p14:creationId xmlns:p14="http://schemas.microsoft.com/office/powerpoint/2010/main" val="1105410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we enter December today we are officially entering the ACCESS for ELLs and Alternate ACCESS for ELLs pre-administration season. As of November 30</a:t>
            </a:r>
            <a:r>
              <a:rPr lang="en-US" baseline="30000"/>
              <a:t>th</a:t>
            </a:r>
            <a:r>
              <a:rPr lang="en-US"/>
              <a:t>, students are now populated in the WIDA AMS platform.  This date has been shared previously via assessment and ESOL office hours, the ESOL weekly newsletter, and our assessment monthly update.  Please remind your ACCESS Coordinators, whether at the school or SAU level, that they should confirm all English learners are present in the platform and have been assigned to test sessions for each domain.  This includes if new sessions need to be created for a variety of reasons. For example, if there are students who will benefit from a small group administration.  Or based on staffing and availability.  One additional critical step which should take place between now and the assessment window: the assignment of accommodations.  Please remind your colleagues to consult with students’ case managers regarding any assessment accommodations which may be present on the student’s IEP.  The accommodations should be selected for the student prior to all test sessions.  </a:t>
            </a:r>
          </a:p>
          <a:p>
            <a:endParaRPr lang="en-US"/>
          </a:p>
        </p:txBody>
      </p:sp>
      <p:sp>
        <p:nvSpPr>
          <p:cNvPr id="4" name="Slide Number Placeholder 3"/>
          <p:cNvSpPr>
            <a:spLocks noGrp="1"/>
          </p:cNvSpPr>
          <p:nvPr>
            <p:ph type="sldNum" sz="quarter" idx="5"/>
          </p:nvPr>
        </p:nvSpPr>
        <p:spPr/>
        <p:txBody>
          <a:bodyPr/>
          <a:lstStyle/>
          <a:p>
            <a:fld id="{57DCF28B-8366-4453-874F-43EFA6F60A59}" type="slidenum">
              <a:rPr lang="en-US" smtClean="0"/>
              <a:t>6</a:t>
            </a:fld>
            <a:endParaRPr lang="en-US"/>
          </a:p>
        </p:txBody>
      </p:sp>
    </p:spTree>
    <p:extLst>
      <p:ext uri="{BB962C8B-B14F-4D97-AF65-F5344CB8AC3E}">
        <p14:creationId xmlns:p14="http://schemas.microsoft.com/office/powerpoint/2010/main" val="1005757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Just a reminder here of the upcoming important dates. Initial shipments should be received by SAU and school offices by 12/15, well in advance of the winter break – look out for the big yellow boxes.  SAU and School ACCESS Coordinators can complete an inventory of materials received, including student writing booklets, pre-ID labels, and any paper-based forms, to ensure a smooth start to the assessment administration on January 10</a:t>
            </a:r>
            <a:r>
              <a:rPr lang="en-US" baseline="30000"/>
              <a:t>th</a:t>
            </a:r>
            <a:r>
              <a:rPr lang="en-US"/>
              <a:t>.  Please remember that these are secure test materials and must be stored securely when not in use. On December 15</a:t>
            </a:r>
            <a:r>
              <a:rPr lang="en-US" baseline="30000"/>
              <a:t>th</a:t>
            </a:r>
            <a:r>
              <a:rPr lang="en-US"/>
              <a:t> we also have the additional materials ordering window opening, which is completed by the SAUs.  The sample items and practice tests are also now available via the WIDA Secure Portal to provide students with the opportunity to interact with the types of items and become more familiar with the look and feel of the platform. And of course, the assessment window will be open from 1/10/22-3/4/22 this year.</a:t>
            </a:r>
          </a:p>
        </p:txBody>
      </p:sp>
      <p:sp>
        <p:nvSpPr>
          <p:cNvPr id="4" name="Slide Number Placeholder 3"/>
          <p:cNvSpPr>
            <a:spLocks noGrp="1"/>
          </p:cNvSpPr>
          <p:nvPr>
            <p:ph type="sldNum" sz="quarter" idx="5"/>
          </p:nvPr>
        </p:nvSpPr>
        <p:spPr/>
        <p:txBody>
          <a:bodyPr/>
          <a:lstStyle/>
          <a:p>
            <a:fld id="{57DCF28B-8366-4453-874F-43EFA6F60A59}" type="slidenum">
              <a:rPr lang="en-US" smtClean="0"/>
              <a:t>7</a:t>
            </a:fld>
            <a:endParaRPr lang="en-US"/>
          </a:p>
        </p:txBody>
      </p:sp>
    </p:spTree>
    <p:extLst>
      <p:ext uri="{BB962C8B-B14F-4D97-AF65-F5344CB8AC3E}">
        <p14:creationId xmlns:p14="http://schemas.microsoft.com/office/powerpoint/2010/main" val="2792018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to our alternate assessments in literacy, mathematics and science.  Information regarding our alternate assessments based on alternate achievement standards is also shared via the 1%community newsletter, as well as Erin Frazier’s biweekly Directors’ meetings.  After the winter break, we enter the pre-administration season for these assessments.  The first step is to ensure that all assessment coordinators and administrators are accurately registered in the MSAA platform.  In a previous office hour this year, we also had a brief poll and the majority of DACs felt that having an MSAA login would be helpful in their capacity as well. Within the platform, you can review assessment progress for each student, create classrooms and assign assessment administrators.  We will be sending that survey to Special Education Directors the first week of January, and default accounts will also be generated for all DACs in SAUs with eligible students.  We have some upcoming trainings, the first specific to coordinators taking place on the 31</a:t>
            </a:r>
            <a:r>
              <a:rPr lang="en-US" baseline="30000"/>
              <a:t>st</a:t>
            </a:r>
            <a:r>
              <a:rPr lang="en-US"/>
              <a:t> of January.  There is also an assessment administrator training on March 7</a:t>
            </a:r>
            <a:r>
              <a:rPr lang="en-US" baseline="30000"/>
              <a:t>th</a:t>
            </a:r>
            <a:r>
              <a:rPr lang="en-US"/>
              <a:t>.  The first week of March, all SAU accounts within the platform will be activated for ACs and AAs.  As previously shared, the assessment window will run for 7 weeks (1 of which is unfortunately April vacation) from March 14</a:t>
            </a:r>
            <a:r>
              <a:rPr lang="en-US" baseline="30000"/>
              <a:t>th</a:t>
            </a:r>
            <a:r>
              <a:rPr lang="en-US"/>
              <a:t> through April 29</a:t>
            </a:r>
            <a:r>
              <a:rPr lang="en-US" baseline="30000"/>
              <a:t>th</a:t>
            </a:r>
            <a:r>
              <a:rPr lang="en-US"/>
              <a:t>.  </a:t>
            </a:r>
          </a:p>
        </p:txBody>
      </p:sp>
      <p:sp>
        <p:nvSpPr>
          <p:cNvPr id="4" name="Slide Number Placeholder 3"/>
          <p:cNvSpPr>
            <a:spLocks noGrp="1"/>
          </p:cNvSpPr>
          <p:nvPr>
            <p:ph type="sldNum" sz="quarter" idx="5"/>
          </p:nvPr>
        </p:nvSpPr>
        <p:spPr/>
        <p:txBody>
          <a:bodyPr/>
          <a:lstStyle/>
          <a:p>
            <a:fld id="{57DCF28B-8366-4453-874F-43EFA6F60A59}" type="slidenum">
              <a:rPr lang="en-US" smtClean="0"/>
              <a:t>8</a:t>
            </a:fld>
            <a:endParaRPr lang="en-US"/>
          </a:p>
        </p:txBody>
      </p:sp>
    </p:spTree>
    <p:extLst>
      <p:ext uri="{BB962C8B-B14F-4D97-AF65-F5344CB8AC3E}">
        <p14:creationId xmlns:p14="http://schemas.microsoft.com/office/powerpoint/2010/main" val="3766867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Supports and Resources webpage </a:t>
            </a:r>
            <a:r>
              <a:rPr lang="en-US">
                <a:hlinkClick r:id="rId3"/>
              </a:rPr>
              <a:t>https://www.maine.gov/doe/Testing_Accountability/MECAS/supports</a:t>
            </a:r>
            <a:r>
              <a:rPr lang="en-US"/>
              <a:t>  contains resources for family members. This includes links to understanding NWEA's Math and ELA MAP Growth assessment and results, as well as a short webisode explaining why no Spring 2021 Science results were reported on Individual Student Reports (ISRs) for both Maine Science, and the MSAA (alternate) Science assessments. Spring 2021 Science assessments were field tests and this helps families understand the purpose of field testing new assessments.</a:t>
            </a:r>
            <a:endParaRPr lang="en-US">
              <a:cs typeface="Calibri"/>
            </a:endParaRPr>
          </a:p>
        </p:txBody>
      </p:sp>
      <p:sp>
        <p:nvSpPr>
          <p:cNvPr id="4" name="Slide Number Placeholder 3"/>
          <p:cNvSpPr>
            <a:spLocks noGrp="1"/>
          </p:cNvSpPr>
          <p:nvPr>
            <p:ph type="sldNum" sz="quarter" idx="5"/>
          </p:nvPr>
        </p:nvSpPr>
        <p:spPr/>
        <p:txBody>
          <a:bodyPr/>
          <a:lstStyle/>
          <a:p>
            <a:fld id="{57DCF28B-8366-4453-874F-43EFA6F60A59}" type="slidenum">
              <a:rPr lang="en-US" smtClean="0"/>
              <a:t>9</a:t>
            </a:fld>
            <a:endParaRPr lang="en-US"/>
          </a:p>
        </p:txBody>
      </p:sp>
    </p:spTree>
    <p:extLst>
      <p:ext uri="{BB962C8B-B14F-4D97-AF65-F5344CB8AC3E}">
        <p14:creationId xmlns:p14="http://schemas.microsoft.com/office/powerpoint/2010/main" val="31391354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25DBA24-C67E-4073-A13D-690A9C6673C9}"/>
              </a:ext>
            </a:extLst>
          </p:cNvPr>
          <p:cNvSpPr>
            <a:spLocks noGrp="1" noChangeArrowheads="1"/>
          </p:cNvSpPr>
          <p:nvPr>
            <p:ph type="ctrTitle"/>
          </p:nvPr>
        </p:nvSpPr>
        <p:spPr>
          <a:xfrm>
            <a:off x="685800" y="914400"/>
            <a:ext cx="7772400" cy="1470025"/>
          </a:xfrm>
        </p:spPr>
        <p:txBody>
          <a:bodyPr anchor="ctr"/>
          <a:lstStyle>
            <a:lvl1pPr algn="ctr">
              <a:defRPr sz="3600"/>
            </a:lvl1pPr>
          </a:lstStyle>
          <a:p>
            <a:pPr lvl="0"/>
            <a:r>
              <a:rPr lang="en-US" altLang="en-US" noProof="0"/>
              <a:t>Click to edit Master title style</a:t>
            </a:r>
          </a:p>
        </p:txBody>
      </p:sp>
      <p:sp>
        <p:nvSpPr>
          <p:cNvPr id="3075" name="Rectangle 3">
            <a:extLst>
              <a:ext uri="{FF2B5EF4-FFF2-40B4-BE49-F238E27FC236}">
                <a16:creationId xmlns:a16="http://schemas.microsoft.com/office/drawing/2014/main" id="{0BFC7A10-8852-4D62-BF17-11EA2FD3EF2C}"/>
              </a:ext>
            </a:extLst>
          </p:cNvPr>
          <p:cNvSpPr>
            <a:spLocks noGrp="1" noChangeArrowheads="1"/>
          </p:cNvSpPr>
          <p:nvPr>
            <p:ph type="subTitle" idx="1"/>
          </p:nvPr>
        </p:nvSpPr>
        <p:spPr>
          <a:xfrm>
            <a:off x="1371600" y="4648200"/>
            <a:ext cx="6400800" cy="1752600"/>
          </a:xfrm>
        </p:spPr>
        <p:txBody>
          <a:bodyPr/>
          <a:lstStyle>
            <a:lvl1pPr marL="0" indent="0" algn="ctr">
              <a:defRPr sz="2200"/>
            </a:lvl1pPr>
          </a:lstStyle>
          <a:p>
            <a:pPr lvl="0"/>
            <a:r>
              <a:rPr lang="en-US" altLang="en-US" noProof="0"/>
              <a:t>Click to edit Master subtitle style</a:t>
            </a:r>
          </a:p>
        </p:txBody>
      </p:sp>
      <p:pic>
        <p:nvPicPr>
          <p:cNvPr id="3080" name="Picture 8" descr="mdoe-logo-white">
            <a:extLst>
              <a:ext uri="{FF2B5EF4-FFF2-40B4-BE49-F238E27FC236}">
                <a16:creationId xmlns:a16="http://schemas.microsoft.com/office/drawing/2014/main" id="{3A0132C5-0BB2-49CD-9490-AE6EA195E6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2889250"/>
            <a:ext cx="2157413" cy="768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5F9D-0732-4BEF-B3D3-73C02F81F6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5AD7CB-570D-4EAF-B785-820915ED21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A4C4FF-34E8-40BC-B99F-BB72E71CC7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E27A941-06E9-4A10-9024-3EB486AEF2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2E9DE0-71E0-4047-8204-53F8829FCFF6}"/>
              </a:ext>
            </a:extLst>
          </p:cNvPr>
          <p:cNvSpPr>
            <a:spLocks noGrp="1"/>
          </p:cNvSpPr>
          <p:nvPr>
            <p:ph type="sldNum" sz="quarter" idx="12"/>
          </p:nvPr>
        </p:nvSpPr>
        <p:spPr/>
        <p:txBody>
          <a:bodyPr/>
          <a:lstStyle>
            <a:lvl1pPr>
              <a:defRPr/>
            </a:lvl1pPr>
          </a:lstStyle>
          <a:p>
            <a:fld id="{E8A76320-9896-4C40-ACCB-386272C869F9}" type="slidenum">
              <a:rPr lang="en-US" altLang="en-US"/>
              <a:pPr/>
              <a:t>‹#›</a:t>
            </a:fld>
            <a:endParaRPr lang="en-US" altLang="en-US"/>
          </a:p>
        </p:txBody>
      </p:sp>
    </p:spTree>
    <p:extLst>
      <p:ext uri="{BB962C8B-B14F-4D97-AF65-F5344CB8AC3E}">
        <p14:creationId xmlns:p14="http://schemas.microsoft.com/office/powerpoint/2010/main" val="242283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CFE912-6595-4F81-8894-46B120634C4A}"/>
              </a:ext>
            </a:extLst>
          </p:cNvPr>
          <p:cNvSpPr>
            <a:spLocks noGrp="1"/>
          </p:cNvSpPr>
          <p:nvPr>
            <p:ph type="title" orient="vert"/>
          </p:nvPr>
        </p:nvSpPr>
        <p:spPr>
          <a:xfrm>
            <a:off x="6896100" y="12700"/>
            <a:ext cx="1790700" cy="61134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CB2605-08B0-4B21-A918-38C528056FCD}"/>
              </a:ext>
            </a:extLst>
          </p:cNvPr>
          <p:cNvSpPr>
            <a:spLocks noGrp="1"/>
          </p:cNvSpPr>
          <p:nvPr>
            <p:ph type="body" orient="vert" idx="1"/>
          </p:nvPr>
        </p:nvSpPr>
        <p:spPr>
          <a:xfrm>
            <a:off x="1524000" y="12700"/>
            <a:ext cx="5219700" cy="6113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A107DD-18FC-46B4-826D-3279A1943E6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360505C-A110-42E3-A55D-6E168BB694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32FA599-BC64-4E4A-BBBD-59658B6EA906}"/>
              </a:ext>
            </a:extLst>
          </p:cNvPr>
          <p:cNvSpPr>
            <a:spLocks noGrp="1"/>
          </p:cNvSpPr>
          <p:nvPr>
            <p:ph type="sldNum" sz="quarter" idx="12"/>
          </p:nvPr>
        </p:nvSpPr>
        <p:spPr/>
        <p:txBody>
          <a:bodyPr/>
          <a:lstStyle>
            <a:lvl1pPr>
              <a:defRPr/>
            </a:lvl1pPr>
          </a:lstStyle>
          <a:p>
            <a:fld id="{E88A2BAB-F31F-4843-B89C-610EE7A83D16}" type="slidenum">
              <a:rPr lang="en-US" altLang="en-US"/>
              <a:pPr/>
              <a:t>‹#›</a:t>
            </a:fld>
            <a:endParaRPr lang="en-US" altLang="en-US"/>
          </a:p>
        </p:txBody>
      </p:sp>
    </p:spTree>
    <p:extLst>
      <p:ext uri="{BB962C8B-B14F-4D97-AF65-F5344CB8AC3E}">
        <p14:creationId xmlns:p14="http://schemas.microsoft.com/office/powerpoint/2010/main" val="1831808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8595F-BF77-42F2-B22C-F22351A60F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6DE8F1-CA99-4F25-A037-32B81F760614}"/>
              </a:ext>
            </a:extLst>
          </p:cNvPr>
          <p:cNvSpPr>
            <a:spLocks noGrp="1"/>
          </p:cNvSpPr>
          <p:nvPr>
            <p:ph type="dt" sz="half" idx="10"/>
          </p:nvPr>
        </p:nvSpPr>
        <p:spPr/>
        <p:txBody>
          <a:bodyPr/>
          <a:lstStyle/>
          <a:p>
            <a:endParaRPr lang="en-US" altLang="en-US"/>
          </a:p>
        </p:txBody>
      </p:sp>
      <p:sp>
        <p:nvSpPr>
          <p:cNvPr id="4" name="Footer Placeholder 3">
            <a:extLst>
              <a:ext uri="{FF2B5EF4-FFF2-40B4-BE49-F238E27FC236}">
                <a16:creationId xmlns:a16="http://schemas.microsoft.com/office/drawing/2014/main" id="{CF8E3AEC-FE7B-445C-BCB4-9268C7218AFE}"/>
              </a:ext>
            </a:extLst>
          </p:cNvPr>
          <p:cNvSpPr>
            <a:spLocks noGrp="1"/>
          </p:cNvSpPr>
          <p:nvPr>
            <p:ph type="ftr" sz="quarter" idx="11"/>
          </p:nvPr>
        </p:nvSpPr>
        <p:spPr/>
        <p:txBody>
          <a:bodyPr/>
          <a:lstStyle/>
          <a:p>
            <a:endParaRPr lang="en-US" altLang="en-US"/>
          </a:p>
        </p:txBody>
      </p:sp>
      <p:sp>
        <p:nvSpPr>
          <p:cNvPr id="5" name="Slide Number Placeholder 4">
            <a:extLst>
              <a:ext uri="{FF2B5EF4-FFF2-40B4-BE49-F238E27FC236}">
                <a16:creationId xmlns:a16="http://schemas.microsoft.com/office/drawing/2014/main" id="{A08A8B12-791F-4A1C-B293-49DC93A4CE01}"/>
              </a:ext>
            </a:extLst>
          </p:cNvPr>
          <p:cNvSpPr>
            <a:spLocks noGrp="1"/>
          </p:cNvSpPr>
          <p:nvPr>
            <p:ph type="sldNum" sz="quarter" idx="12"/>
          </p:nvPr>
        </p:nvSpPr>
        <p:spPr/>
        <p:txBody>
          <a:bodyPr/>
          <a:lstStyle/>
          <a:p>
            <a:fld id="{8825A451-0394-4C66-9042-8AEAA85B848A}" type="slidenum">
              <a:rPr lang="en-US" altLang="en-US" smtClean="0"/>
              <a:pPr/>
              <a:t>‹#›</a:t>
            </a:fld>
            <a:endParaRPr lang="en-US" altLang="en-US"/>
          </a:p>
        </p:txBody>
      </p:sp>
    </p:spTree>
    <p:extLst>
      <p:ext uri="{BB962C8B-B14F-4D97-AF65-F5344CB8AC3E}">
        <p14:creationId xmlns:p14="http://schemas.microsoft.com/office/powerpoint/2010/main" val="426313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69C5F-DA1E-45A3-AF8E-34A70C7A0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CF3F7F-246B-4A74-A27A-5EEA2D9948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006DB5-1182-4799-B27F-E105CD59690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F51E73D-BBDA-43C4-AFBB-6B743E4E6D3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DA50B3B-AD5D-4ED8-BC0B-9DA02934A81C}"/>
              </a:ext>
            </a:extLst>
          </p:cNvPr>
          <p:cNvSpPr>
            <a:spLocks noGrp="1"/>
          </p:cNvSpPr>
          <p:nvPr>
            <p:ph type="sldNum" sz="quarter" idx="12"/>
          </p:nvPr>
        </p:nvSpPr>
        <p:spPr/>
        <p:txBody>
          <a:bodyPr/>
          <a:lstStyle>
            <a:lvl1pPr>
              <a:defRPr/>
            </a:lvl1pPr>
          </a:lstStyle>
          <a:p>
            <a:fld id="{707E7DDC-8598-4E6C-9B63-11BB40F11DA0}" type="slidenum">
              <a:rPr lang="en-US" altLang="en-US"/>
              <a:pPr/>
              <a:t>‹#›</a:t>
            </a:fld>
            <a:endParaRPr lang="en-US" altLang="en-US"/>
          </a:p>
        </p:txBody>
      </p:sp>
    </p:spTree>
    <p:extLst>
      <p:ext uri="{BB962C8B-B14F-4D97-AF65-F5344CB8AC3E}">
        <p14:creationId xmlns:p14="http://schemas.microsoft.com/office/powerpoint/2010/main" val="3436080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89CC-71CE-42A2-BC76-9A53E2EE1364}"/>
              </a:ext>
            </a:extLst>
          </p:cNvPr>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C995CC-661B-4753-BC5C-095D12D4F528}"/>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620CFB7-E774-4B93-B122-038A70B564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D8C205-CE91-4B9E-83D2-22EB35AF67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4BE0575-A6E8-4EB9-8F6B-3D4B14BC2A84}"/>
              </a:ext>
            </a:extLst>
          </p:cNvPr>
          <p:cNvSpPr>
            <a:spLocks noGrp="1"/>
          </p:cNvSpPr>
          <p:nvPr>
            <p:ph type="sldNum" sz="quarter" idx="12"/>
          </p:nvPr>
        </p:nvSpPr>
        <p:spPr/>
        <p:txBody>
          <a:bodyPr/>
          <a:lstStyle>
            <a:lvl1pPr>
              <a:defRPr/>
            </a:lvl1pPr>
          </a:lstStyle>
          <a:p>
            <a:fld id="{B26E6016-1598-4594-B45B-2033A86CB3E7}" type="slidenum">
              <a:rPr lang="en-US" altLang="en-US"/>
              <a:pPr/>
              <a:t>‹#›</a:t>
            </a:fld>
            <a:endParaRPr lang="en-US" altLang="en-US"/>
          </a:p>
        </p:txBody>
      </p:sp>
    </p:spTree>
    <p:extLst>
      <p:ext uri="{BB962C8B-B14F-4D97-AF65-F5344CB8AC3E}">
        <p14:creationId xmlns:p14="http://schemas.microsoft.com/office/powerpoint/2010/main" val="2141652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A59E-A9EC-4C88-B6D9-E4772A45FF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07F6D1-A5B2-43ED-902D-5F62C3F4C866}"/>
              </a:ext>
            </a:extLst>
          </p:cNvPr>
          <p:cNvSpPr>
            <a:spLocks noGrp="1"/>
          </p:cNvSpPr>
          <p:nvPr>
            <p:ph sz="half" idx="1"/>
          </p:nvPr>
        </p:nvSpPr>
        <p:spPr>
          <a:xfrm>
            <a:off x="15240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E31B9B-B35D-4A2B-B267-1FA54B4A407B}"/>
              </a:ext>
            </a:extLst>
          </p:cNvPr>
          <p:cNvSpPr>
            <a:spLocks noGrp="1"/>
          </p:cNvSpPr>
          <p:nvPr>
            <p:ph sz="half" idx="2"/>
          </p:nvPr>
        </p:nvSpPr>
        <p:spPr>
          <a:xfrm>
            <a:off x="5181600" y="1600200"/>
            <a:ext cx="35052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4F4A44-26AF-42CA-ADE3-E96CF7E9207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CDA96A17-5547-4094-874B-E88E38B6C2E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28C9A8-BB78-49DB-AFF4-DAD81C41B355}"/>
              </a:ext>
            </a:extLst>
          </p:cNvPr>
          <p:cNvSpPr>
            <a:spLocks noGrp="1"/>
          </p:cNvSpPr>
          <p:nvPr>
            <p:ph type="sldNum" sz="quarter" idx="12"/>
          </p:nvPr>
        </p:nvSpPr>
        <p:spPr/>
        <p:txBody>
          <a:bodyPr/>
          <a:lstStyle>
            <a:lvl1pPr>
              <a:defRPr/>
            </a:lvl1pPr>
          </a:lstStyle>
          <a:p>
            <a:fld id="{50FBA51E-4CB7-4453-A54B-6F3CDAF77126}" type="slidenum">
              <a:rPr lang="en-US" altLang="en-US"/>
              <a:pPr/>
              <a:t>‹#›</a:t>
            </a:fld>
            <a:endParaRPr lang="en-US" altLang="en-US"/>
          </a:p>
        </p:txBody>
      </p:sp>
    </p:spTree>
    <p:extLst>
      <p:ext uri="{BB962C8B-B14F-4D97-AF65-F5344CB8AC3E}">
        <p14:creationId xmlns:p14="http://schemas.microsoft.com/office/powerpoint/2010/main" val="2393881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55CE3-66F2-48F2-97F1-0B646CAA24D9}"/>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3606D4A-C8B6-4293-A272-45E03C3A9BF4}"/>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2F3D0-AC1B-4EFE-8661-A623D3DC204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176773-2D08-4B28-A82C-43148E0DB8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43B006-389A-431B-81BB-9B4700D7D11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9B57D2-A602-4DEE-A2F0-5F0C7A43602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6712C05-AF5F-4907-B2C1-A99008B12A0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FA7B9D40-D8D0-4A77-B927-C0CCA097F4DB}"/>
              </a:ext>
            </a:extLst>
          </p:cNvPr>
          <p:cNvSpPr>
            <a:spLocks noGrp="1"/>
          </p:cNvSpPr>
          <p:nvPr>
            <p:ph type="sldNum" sz="quarter" idx="12"/>
          </p:nvPr>
        </p:nvSpPr>
        <p:spPr/>
        <p:txBody>
          <a:bodyPr/>
          <a:lstStyle>
            <a:lvl1pPr>
              <a:defRPr/>
            </a:lvl1pPr>
          </a:lstStyle>
          <a:p>
            <a:fld id="{440D3335-7EB1-4C1A-A41C-A05C4C5ABFC4}" type="slidenum">
              <a:rPr lang="en-US" altLang="en-US"/>
              <a:pPr/>
              <a:t>‹#›</a:t>
            </a:fld>
            <a:endParaRPr lang="en-US" altLang="en-US"/>
          </a:p>
        </p:txBody>
      </p:sp>
    </p:spTree>
    <p:extLst>
      <p:ext uri="{BB962C8B-B14F-4D97-AF65-F5344CB8AC3E}">
        <p14:creationId xmlns:p14="http://schemas.microsoft.com/office/powerpoint/2010/main" val="281341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A0DB8-81B3-4742-95D0-F026D067A8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B2A075-8C4A-4502-A5D3-373FD241DF9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C3A2F12-0762-4233-B24B-68BAC3B8DCA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650ED64-DE25-40AD-8347-29199B4489CE}"/>
              </a:ext>
            </a:extLst>
          </p:cNvPr>
          <p:cNvSpPr>
            <a:spLocks noGrp="1"/>
          </p:cNvSpPr>
          <p:nvPr>
            <p:ph type="sldNum" sz="quarter" idx="12"/>
          </p:nvPr>
        </p:nvSpPr>
        <p:spPr/>
        <p:txBody>
          <a:bodyPr/>
          <a:lstStyle>
            <a:lvl1pPr>
              <a:defRPr/>
            </a:lvl1pPr>
          </a:lstStyle>
          <a:p>
            <a:fld id="{DE451B9C-2DE6-455B-B5BE-21428F378E9E}" type="slidenum">
              <a:rPr lang="en-US" altLang="en-US"/>
              <a:pPr/>
              <a:t>‹#›</a:t>
            </a:fld>
            <a:endParaRPr lang="en-US" altLang="en-US"/>
          </a:p>
        </p:txBody>
      </p:sp>
    </p:spTree>
    <p:extLst>
      <p:ext uri="{BB962C8B-B14F-4D97-AF65-F5344CB8AC3E}">
        <p14:creationId xmlns:p14="http://schemas.microsoft.com/office/powerpoint/2010/main" val="254309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E0A971-5609-4021-AF26-9449A271B073}"/>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0002E89F-71FB-4360-98B3-8180DFE8A66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FE7C1C5-8715-42EE-9031-754417E6FD47}"/>
              </a:ext>
            </a:extLst>
          </p:cNvPr>
          <p:cNvSpPr>
            <a:spLocks noGrp="1"/>
          </p:cNvSpPr>
          <p:nvPr>
            <p:ph type="sldNum" sz="quarter" idx="12"/>
          </p:nvPr>
        </p:nvSpPr>
        <p:spPr/>
        <p:txBody>
          <a:bodyPr/>
          <a:lstStyle>
            <a:lvl1pPr>
              <a:defRPr/>
            </a:lvl1pPr>
          </a:lstStyle>
          <a:p>
            <a:fld id="{354FFB0E-7D03-4729-8C99-B1AECECAA8CB}" type="slidenum">
              <a:rPr lang="en-US" altLang="en-US"/>
              <a:pPr/>
              <a:t>‹#›</a:t>
            </a:fld>
            <a:endParaRPr lang="en-US" altLang="en-US"/>
          </a:p>
        </p:txBody>
      </p:sp>
    </p:spTree>
    <p:extLst>
      <p:ext uri="{BB962C8B-B14F-4D97-AF65-F5344CB8AC3E}">
        <p14:creationId xmlns:p14="http://schemas.microsoft.com/office/powerpoint/2010/main" val="233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F767A-D36F-4CB1-B744-B892FCC891B1}"/>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1C649B-E02F-4994-95EB-2C64FFBD8C1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365923-B8C7-4ED1-91A3-7B1EB743D5E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99AB3C-707B-4833-8A73-307C4C52399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1C24247-106C-442E-A0F9-7BA25BF5878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5D6A52C-B1BC-4F9E-B859-D8F3C7B72F15}"/>
              </a:ext>
            </a:extLst>
          </p:cNvPr>
          <p:cNvSpPr>
            <a:spLocks noGrp="1"/>
          </p:cNvSpPr>
          <p:nvPr>
            <p:ph type="sldNum" sz="quarter" idx="12"/>
          </p:nvPr>
        </p:nvSpPr>
        <p:spPr/>
        <p:txBody>
          <a:bodyPr/>
          <a:lstStyle>
            <a:lvl1pPr>
              <a:defRPr/>
            </a:lvl1pPr>
          </a:lstStyle>
          <a:p>
            <a:fld id="{39D0FFEE-2D41-459D-B1AA-C22998178E70}" type="slidenum">
              <a:rPr lang="en-US" altLang="en-US"/>
              <a:pPr/>
              <a:t>‹#›</a:t>
            </a:fld>
            <a:endParaRPr lang="en-US" altLang="en-US"/>
          </a:p>
        </p:txBody>
      </p:sp>
    </p:spTree>
    <p:extLst>
      <p:ext uri="{BB962C8B-B14F-4D97-AF65-F5344CB8AC3E}">
        <p14:creationId xmlns:p14="http://schemas.microsoft.com/office/powerpoint/2010/main" val="42296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6AD71-3EAD-4E0F-B49F-7F51F6255ABE}"/>
              </a:ext>
            </a:extLst>
          </p:cNvPr>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57D0EE-7B64-4CCC-A3EF-A987EAE36EC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722D49-0962-43F7-A3B4-F5452DCED94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26C092-FA95-4C1D-A6C8-AAE6760929C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AF6D461-9664-45F8-988A-90995D1ED7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5A7001A-6FA8-4CF1-8504-44AD468D82DB}"/>
              </a:ext>
            </a:extLst>
          </p:cNvPr>
          <p:cNvSpPr>
            <a:spLocks noGrp="1"/>
          </p:cNvSpPr>
          <p:nvPr>
            <p:ph type="sldNum" sz="quarter" idx="12"/>
          </p:nvPr>
        </p:nvSpPr>
        <p:spPr/>
        <p:txBody>
          <a:bodyPr/>
          <a:lstStyle>
            <a:lvl1pPr>
              <a:defRPr/>
            </a:lvl1pPr>
          </a:lstStyle>
          <a:p>
            <a:fld id="{B7464127-06F2-42E0-82B3-5C8A4049476A}" type="slidenum">
              <a:rPr lang="en-US" altLang="en-US"/>
              <a:pPr/>
              <a:t>‹#›</a:t>
            </a:fld>
            <a:endParaRPr lang="en-US" altLang="en-US"/>
          </a:p>
        </p:txBody>
      </p:sp>
    </p:spTree>
    <p:extLst>
      <p:ext uri="{BB962C8B-B14F-4D97-AF65-F5344CB8AC3E}">
        <p14:creationId xmlns:p14="http://schemas.microsoft.com/office/powerpoint/2010/main" val="4218044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32" name="Line 8">
            <a:extLst>
              <a:ext uri="{FF2B5EF4-FFF2-40B4-BE49-F238E27FC236}">
                <a16:creationId xmlns:a16="http://schemas.microsoft.com/office/drawing/2014/main" id="{07186E76-EA57-41DA-B56A-A2D663276A71}"/>
              </a:ext>
            </a:extLst>
          </p:cNvPr>
          <p:cNvSpPr>
            <a:spLocks noChangeShapeType="1"/>
          </p:cNvSpPr>
          <p:nvPr/>
        </p:nvSpPr>
        <p:spPr bwMode="auto">
          <a:xfrm>
            <a:off x="1600200" y="1143000"/>
            <a:ext cx="7010400" cy="0"/>
          </a:xfrm>
          <a:prstGeom prst="line">
            <a:avLst/>
          </a:prstGeom>
          <a:noFill/>
          <a:ln w="57150">
            <a:solidFill>
              <a:srgbClr val="468C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6" name="Rectangle 2">
            <a:extLst>
              <a:ext uri="{FF2B5EF4-FFF2-40B4-BE49-F238E27FC236}">
                <a16:creationId xmlns:a16="http://schemas.microsoft.com/office/drawing/2014/main" id="{E49BA5C4-A4FE-41E9-8C29-5F41137370D0}"/>
              </a:ext>
            </a:extLst>
          </p:cNvPr>
          <p:cNvSpPr>
            <a:spLocks noGrp="1" noChangeArrowheads="1"/>
          </p:cNvSpPr>
          <p:nvPr>
            <p:ph type="title"/>
          </p:nvPr>
        </p:nvSpPr>
        <p:spPr bwMode="auto">
          <a:xfrm>
            <a:off x="1524000" y="12700"/>
            <a:ext cx="716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44EAD7F-017F-4DF2-A66C-193AA3F0B42D}"/>
              </a:ext>
            </a:extLst>
          </p:cNvPr>
          <p:cNvSpPr>
            <a:spLocks noGrp="1" noChangeArrowheads="1"/>
          </p:cNvSpPr>
          <p:nvPr>
            <p:ph type="body" idx="1"/>
          </p:nvPr>
        </p:nvSpPr>
        <p:spPr bwMode="auto">
          <a:xfrm>
            <a:off x="1524000" y="1600200"/>
            <a:ext cx="716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1028" name="Rectangle 4">
            <a:extLst>
              <a:ext uri="{FF2B5EF4-FFF2-40B4-BE49-F238E27FC236}">
                <a16:creationId xmlns:a16="http://schemas.microsoft.com/office/drawing/2014/main" id="{363E1E32-D28D-4B87-81B5-D384326DBF27}"/>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1">
                <a:solidFill>
                  <a:srgbClr val="9FCBF2"/>
                </a:solidFill>
              </a:defRPr>
            </a:lvl1pPr>
          </a:lstStyle>
          <a:p>
            <a:endParaRPr lang="en-US" altLang="en-US"/>
          </a:p>
        </p:txBody>
      </p:sp>
      <p:sp>
        <p:nvSpPr>
          <p:cNvPr id="1029" name="Rectangle 5">
            <a:extLst>
              <a:ext uri="{FF2B5EF4-FFF2-40B4-BE49-F238E27FC236}">
                <a16:creationId xmlns:a16="http://schemas.microsoft.com/office/drawing/2014/main" id="{58F02F3C-DACA-4CB6-B0CC-12BDC2DFC9F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1">
                <a:solidFill>
                  <a:srgbClr val="9FCBF2"/>
                </a:solidFill>
              </a:defRPr>
            </a:lvl1pPr>
          </a:lstStyle>
          <a:p>
            <a:endParaRPr lang="en-US" altLang="en-US"/>
          </a:p>
        </p:txBody>
      </p:sp>
      <p:sp>
        <p:nvSpPr>
          <p:cNvPr id="1030" name="Rectangle 6">
            <a:extLst>
              <a:ext uri="{FF2B5EF4-FFF2-40B4-BE49-F238E27FC236}">
                <a16:creationId xmlns:a16="http://schemas.microsoft.com/office/drawing/2014/main" id="{748986D3-E12E-40D7-8B16-6021B9E8616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1">
                <a:solidFill>
                  <a:srgbClr val="9FCBF2"/>
                </a:solidFill>
              </a:defRPr>
            </a:lvl1pPr>
          </a:lstStyle>
          <a:p>
            <a:fld id="{8825A451-0394-4C66-9042-8AEAA85B848A}" type="slidenum">
              <a:rPr lang="en-US" altLang="en-US"/>
              <a:pPr/>
              <a:t>‹#›</a:t>
            </a:fld>
            <a:endParaRPr lang="en-US" altLang="en-US"/>
          </a:p>
        </p:txBody>
      </p:sp>
      <p:pic>
        <p:nvPicPr>
          <p:cNvPr id="1031" name="Picture 7" descr="feb12-16VXYBlk2V99">
            <a:extLst>
              <a:ext uri="{FF2B5EF4-FFF2-40B4-BE49-F238E27FC236}">
                <a16:creationId xmlns:a16="http://schemas.microsoft.com/office/drawing/2014/main" id="{686018EF-3B78-48BB-8EE4-1CC341585C1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 y="228600"/>
            <a:ext cx="996950" cy="9969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fontAlgn="base">
        <a:spcBef>
          <a:spcPct val="0"/>
        </a:spcBef>
        <a:spcAft>
          <a:spcPct val="0"/>
        </a:spcAft>
        <a:defRPr sz="3200" b="1" kern="1200">
          <a:solidFill>
            <a:schemeClr val="bg1"/>
          </a:solidFill>
          <a:latin typeface="+mj-lt"/>
          <a:ea typeface="+mj-ea"/>
          <a:cs typeface="+mj-cs"/>
        </a:defRPr>
      </a:lvl1pPr>
      <a:lvl2pPr algn="l" rtl="0" fontAlgn="base">
        <a:spcBef>
          <a:spcPct val="0"/>
        </a:spcBef>
        <a:spcAft>
          <a:spcPct val="0"/>
        </a:spcAft>
        <a:defRPr sz="3200" b="1">
          <a:solidFill>
            <a:schemeClr val="bg1"/>
          </a:solidFill>
          <a:latin typeface="Arial" panose="020B0604020202020204" pitchFamily="34" charset="0"/>
        </a:defRPr>
      </a:lvl2pPr>
      <a:lvl3pPr algn="l" rtl="0" fontAlgn="base">
        <a:spcBef>
          <a:spcPct val="0"/>
        </a:spcBef>
        <a:spcAft>
          <a:spcPct val="0"/>
        </a:spcAft>
        <a:defRPr sz="3200" b="1">
          <a:solidFill>
            <a:schemeClr val="bg1"/>
          </a:solidFill>
          <a:latin typeface="Arial" panose="020B0604020202020204" pitchFamily="34" charset="0"/>
        </a:defRPr>
      </a:lvl3pPr>
      <a:lvl4pPr algn="l" rtl="0" fontAlgn="base">
        <a:spcBef>
          <a:spcPct val="0"/>
        </a:spcBef>
        <a:spcAft>
          <a:spcPct val="0"/>
        </a:spcAft>
        <a:defRPr sz="3200" b="1">
          <a:solidFill>
            <a:schemeClr val="bg1"/>
          </a:solidFill>
          <a:latin typeface="Arial" panose="020B0604020202020204" pitchFamily="34" charset="0"/>
        </a:defRPr>
      </a:lvl4pPr>
      <a:lvl5pPr algn="l" rtl="0" fontAlgn="base">
        <a:spcBef>
          <a:spcPct val="0"/>
        </a:spcBef>
        <a:spcAft>
          <a:spcPct val="0"/>
        </a:spcAft>
        <a:defRPr sz="3200" b="1">
          <a:solidFill>
            <a:schemeClr val="bg1"/>
          </a:solidFill>
          <a:latin typeface="Arial" panose="020B0604020202020204" pitchFamily="34" charset="0"/>
        </a:defRPr>
      </a:lvl5pPr>
      <a:lvl6pPr marL="457200" algn="l" rtl="0" fontAlgn="base">
        <a:spcBef>
          <a:spcPct val="0"/>
        </a:spcBef>
        <a:spcAft>
          <a:spcPct val="0"/>
        </a:spcAft>
        <a:defRPr sz="3200" b="1">
          <a:solidFill>
            <a:schemeClr val="bg1"/>
          </a:solidFill>
          <a:latin typeface="Arial" panose="020B0604020202020204" pitchFamily="34" charset="0"/>
        </a:defRPr>
      </a:lvl6pPr>
      <a:lvl7pPr marL="914400" algn="l" rtl="0" fontAlgn="base">
        <a:spcBef>
          <a:spcPct val="0"/>
        </a:spcBef>
        <a:spcAft>
          <a:spcPct val="0"/>
        </a:spcAft>
        <a:defRPr sz="3200" b="1">
          <a:solidFill>
            <a:schemeClr val="bg1"/>
          </a:solidFill>
          <a:latin typeface="Arial" panose="020B0604020202020204" pitchFamily="34" charset="0"/>
        </a:defRPr>
      </a:lvl7pPr>
      <a:lvl8pPr marL="1371600" algn="l" rtl="0" fontAlgn="base">
        <a:spcBef>
          <a:spcPct val="0"/>
        </a:spcBef>
        <a:spcAft>
          <a:spcPct val="0"/>
        </a:spcAft>
        <a:defRPr sz="3200" b="1">
          <a:solidFill>
            <a:schemeClr val="bg1"/>
          </a:solidFill>
          <a:latin typeface="Arial" panose="020B0604020202020204" pitchFamily="34" charset="0"/>
        </a:defRPr>
      </a:lvl8pPr>
      <a:lvl9pPr marL="1828800" algn="l" rtl="0" fontAlgn="base">
        <a:spcBef>
          <a:spcPct val="0"/>
        </a:spcBef>
        <a:spcAft>
          <a:spcPct val="0"/>
        </a:spcAft>
        <a:defRPr sz="3200" b="1">
          <a:solidFill>
            <a:schemeClr val="bg1"/>
          </a:solidFill>
          <a:latin typeface="Arial" panose="020B0604020202020204" pitchFamily="34" charset="0"/>
        </a:defRPr>
      </a:lvl9pPr>
    </p:titleStyle>
    <p:bodyStyle>
      <a:lvl1pPr marL="342900" indent="-342900" algn="l" rtl="0" fontAlgn="base">
        <a:spcBef>
          <a:spcPct val="20000"/>
        </a:spcBef>
        <a:spcAft>
          <a:spcPct val="0"/>
        </a:spcAft>
        <a:defRPr sz="2800" kern="1200">
          <a:solidFill>
            <a:schemeClr val="bg1"/>
          </a:solidFill>
          <a:latin typeface="+mn-lt"/>
          <a:ea typeface="+mn-ea"/>
          <a:cs typeface="+mn-cs"/>
        </a:defRPr>
      </a:lvl1pPr>
      <a:lvl2pPr marL="742950" indent="-285750" algn="l" rtl="0" fontAlgn="base">
        <a:spcBef>
          <a:spcPct val="20000"/>
        </a:spcBef>
        <a:spcAft>
          <a:spcPct val="0"/>
        </a:spcAft>
        <a:buChar char="•"/>
        <a:defRPr sz="2800" kern="1200">
          <a:solidFill>
            <a:srgbClr val="9FCBF2"/>
          </a:solidFill>
          <a:latin typeface="+mn-lt"/>
          <a:ea typeface="+mn-ea"/>
          <a:cs typeface="+mn-cs"/>
        </a:defRPr>
      </a:lvl2pPr>
      <a:lvl3pPr marL="1143000" indent="-228600" algn="l" rtl="0" fontAlgn="base">
        <a:spcBef>
          <a:spcPct val="20000"/>
        </a:spcBef>
        <a:spcAft>
          <a:spcPct val="0"/>
        </a:spcAft>
        <a:buFont typeface="Georgia" panose="02040502050405020303" pitchFamily="18" charset="0"/>
        <a:buChar char="–"/>
        <a:defRPr sz="2400" kern="1200">
          <a:solidFill>
            <a:schemeClr val="bg1"/>
          </a:solidFill>
          <a:latin typeface="+mn-lt"/>
          <a:ea typeface="+mn-ea"/>
          <a:cs typeface="+mn-cs"/>
        </a:defRPr>
      </a:lvl3pPr>
      <a:lvl4pPr marL="1600200" indent="-228600" algn="l" rtl="0" fontAlgn="base">
        <a:spcBef>
          <a:spcPct val="20000"/>
        </a:spcBef>
        <a:spcAft>
          <a:spcPct val="0"/>
        </a:spcAft>
        <a:buFont typeface="Century Gothic" panose="020B0502020202020204" pitchFamily="34" charset="0"/>
        <a:buChar char="&gt;"/>
        <a:defRPr sz="2400" kern="1200">
          <a:solidFill>
            <a:srgbClr val="9FCBF2"/>
          </a:solidFill>
          <a:latin typeface="+mn-lt"/>
          <a:ea typeface="+mn-ea"/>
          <a:cs typeface="+mn-cs"/>
        </a:defRPr>
      </a:lvl4pPr>
      <a:lvl5pPr marL="2057400" indent="-228600" algn="l" rtl="0" fontAlgn="base">
        <a:spcBef>
          <a:spcPct val="20000"/>
        </a:spcBef>
        <a:spcAft>
          <a:spcPct val="0"/>
        </a:spcAft>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upport.focalpointk12.com/hc/en-us/articles/4413630038029-Adhoc-Recorded-Webinar-11-10-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maine.gov/doe/dashboar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ine.gov/doe/Testing_Accountability/MECAS/support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s://www.maine.gov/doe/sites/maine.gov.doe/files/inline-files/Fall%2021_Science.mp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71">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73">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2">
            <a:extLst>
              <a:ext uri="{FF2B5EF4-FFF2-40B4-BE49-F238E27FC236}">
                <a16:creationId xmlns:a16="http://schemas.microsoft.com/office/drawing/2014/main" id="{3498233B-BC8E-4502-8FF7-D8CB27D8F078}"/>
              </a:ext>
            </a:extLst>
          </p:cNvPr>
          <p:cNvSpPr>
            <a:spLocks noGrp="1" noChangeArrowheads="1"/>
          </p:cNvSpPr>
          <p:nvPr>
            <p:ph type="ctrTitle"/>
          </p:nvPr>
        </p:nvSpPr>
        <p:spPr>
          <a:xfrm>
            <a:off x="596506" y="637953"/>
            <a:ext cx="6204344" cy="3189507"/>
          </a:xfrm>
        </p:spPr>
        <p:txBody>
          <a:bodyPr>
            <a:normAutofit/>
          </a:bodyPr>
          <a:lstStyle/>
          <a:p>
            <a:pPr algn="l">
              <a:lnSpc>
                <a:spcPct val="90000"/>
              </a:lnSpc>
            </a:pPr>
            <a:r>
              <a:rPr lang="en-US" altLang="en-US" sz="6000">
                <a:solidFill>
                  <a:srgbClr val="FFFFFF"/>
                </a:solidFill>
              </a:rPr>
              <a:t>Assessment </a:t>
            </a:r>
            <a:br>
              <a:rPr lang="en-US" altLang="en-US" sz="6000">
                <a:solidFill>
                  <a:srgbClr val="FFFFFF"/>
                </a:solidFill>
              </a:rPr>
            </a:br>
            <a:r>
              <a:rPr lang="en-US" altLang="en-US" sz="6000">
                <a:solidFill>
                  <a:srgbClr val="FFFFFF"/>
                </a:solidFill>
              </a:rPr>
              <a:t>Lunch &amp; Learn / </a:t>
            </a:r>
            <a:br>
              <a:rPr lang="en-US" altLang="en-US" sz="6000">
                <a:solidFill>
                  <a:srgbClr val="FFFFFF"/>
                </a:solidFill>
              </a:rPr>
            </a:br>
            <a:r>
              <a:rPr lang="en-US" altLang="en-US" sz="6000">
                <a:solidFill>
                  <a:srgbClr val="FFFFFF"/>
                </a:solidFill>
              </a:rPr>
              <a:t>Office Hours</a:t>
            </a:r>
          </a:p>
        </p:txBody>
      </p:sp>
      <p:sp>
        <p:nvSpPr>
          <p:cNvPr id="2059"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0"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1" name="Rectangle 3">
            <a:extLst>
              <a:ext uri="{FF2B5EF4-FFF2-40B4-BE49-F238E27FC236}">
                <a16:creationId xmlns:a16="http://schemas.microsoft.com/office/drawing/2014/main" id="{C73A5B6C-11CE-46C4-B969-5BF1F693A950}"/>
              </a:ext>
            </a:extLst>
          </p:cNvPr>
          <p:cNvSpPr>
            <a:spLocks noGrp="1" noChangeArrowheads="1"/>
          </p:cNvSpPr>
          <p:nvPr>
            <p:ph type="subTitle" idx="1"/>
          </p:nvPr>
        </p:nvSpPr>
        <p:spPr>
          <a:xfrm>
            <a:off x="596506" y="4377268"/>
            <a:ext cx="5978177" cy="1280582"/>
          </a:xfrm>
        </p:spPr>
        <p:txBody>
          <a:bodyPr anchor="t">
            <a:normAutofit/>
          </a:bodyPr>
          <a:lstStyle/>
          <a:p>
            <a:pPr algn="l">
              <a:lnSpc>
                <a:spcPct val="90000"/>
              </a:lnSpc>
            </a:pPr>
            <a:r>
              <a:rPr lang="en-US" altLang="en-US" sz="1500">
                <a:solidFill>
                  <a:srgbClr val="FEFFFF"/>
                </a:solidFill>
              </a:rPr>
              <a:t>December 8, 2021</a:t>
            </a:r>
          </a:p>
          <a:p>
            <a:pPr algn="l">
              <a:lnSpc>
                <a:spcPct val="90000"/>
              </a:lnSpc>
            </a:pPr>
            <a:r>
              <a:rPr lang="en-US" altLang="en-US" sz="1500">
                <a:solidFill>
                  <a:srgbClr val="FEFFFF"/>
                </a:solidFill>
              </a:rPr>
              <a:t>Please post questions you may have in the chat box – we will work to answer them during the session and add them to a Q &amp; A document. </a:t>
            </a:r>
          </a:p>
          <a:p>
            <a:pPr algn="l">
              <a:lnSpc>
                <a:spcPct val="90000"/>
              </a:lnSpc>
            </a:pPr>
            <a:r>
              <a:rPr lang="en-US" altLang="en-US" sz="1500">
                <a:solidFill>
                  <a:srgbClr val="FEFFFF"/>
                </a:solidFill>
              </a:rPr>
              <a:t>We will begin shortly.</a:t>
            </a:r>
          </a:p>
        </p:txBody>
      </p:sp>
      <p:sp>
        <p:nvSpPr>
          <p:cNvPr id="2062"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6DC0B-5997-46C8-8483-2AE91D4BFE98}"/>
              </a:ext>
            </a:extLst>
          </p:cNvPr>
          <p:cNvSpPr>
            <a:spLocks noGrp="1"/>
          </p:cNvSpPr>
          <p:nvPr>
            <p:ph type="title"/>
          </p:nvPr>
        </p:nvSpPr>
        <p:spPr/>
        <p:txBody>
          <a:bodyPr/>
          <a:lstStyle/>
          <a:p>
            <a:r>
              <a:rPr lang="en-US"/>
              <a:t>Questions &amp; Answers</a:t>
            </a:r>
          </a:p>
        </p:txBody>
      </p:sp>
      <p:pic>
        <p:nvPicPr>
          <p:cNvPr id="5122" name="Picture 2" descr="LegalFeature: Immigration Questions and Answers - Caribbean News">
            <a:extLst>
              <a:ext uri="{FF2B5EF4-FFF2-40B4-BE49-F238E27FC236}">
                <a16:creationId xmlns:a16="http://schemas.microsoft.com/office/drawing/2014/main" id="{150B1AC7-3761-4FC0-A173-CE2CCD8664A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24000" y="2072482"/>
            <a:ext cx="6827835" cy="3413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26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D9CBCD-19B3-4A3B-A9A6-3506A462B071}"/>
              </a:ext>
            </a:extLst>
          </p:cNvPr>
          <p:cNvSpPr>
            <a:spLocks noGrp="1"/>
          </p:cNvSpPr>
          <p:nvPr>
            <p:ph type="title"/>
          </p:nvPr>
        </p:nvSpPr>
        <p:spPr>
          <a:xfrm>
            <a:off x="1703087" y="360341"/>
            <a:ext cx="7162800" cy="963913"/>
          </a:xfrm>
        </p:spPr>
        <p:txBody>
          <a:bodyPr/>
          <a:lstStyle/>
          <a:p>
            <a:r>
              <a:rPr lang="en-US">
                <a:cs typeface="Arial"/>
              </a:rPr>
              <a:t>From Our DOE Family to You:</a:t>
            </a:r>
            <a:br>
              <a:rPr lang="en-US">
                <a:cs typeface="Arial"/>
              </a:rPr>
            </a:br>
            <a:endParaRPr lang="en-US"/>
          </a:p>
        </p:txBody>
      </p:sp>
      <p:sp>
        <p:nvSpPr>
          <p:cNvPr id="7" name="TextBox 6">
            <a:extLst>
              <a:ext uri="{FF2B5EF4-FFF2-40B4-BE49-F238E27FC236}">
                <a16:creationId xmlns:a16="http://schemas.microsoft.com/office/drawing/2014/main" id="{14175322-7EF4-41E7-9D73-994EAB4870F3}"/>
              </a:ext>
            </a:extLst>
          </p:cNvPr>
          <p:cNvSpPr txBox="1"/>
          <p:nvPr/>
        </p:nvSpPr>
        <p:spPr>
          <a:xfrm>
            <a:off x="2145549" y="5947305"/>
            <a:ext cx="531363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latin typeface="Bradley Hand ITC"/>
                <a:cs typeface="Arial"/>
              </a:rPr>
              <a:t>Janette, Nancy, Regina, Jodi, Varun &amp; Cheryl</a:t>
            </a:r>
            <a:endParaRPr lang="en-US" sz="2000">
              <a:latin typeface="Bradley Hand ITC"/>
            </a:endParaRPr>
          </a:p>
        </p:txBody>
      </p:sp>
      <p:pic>
        <p:nvPicPr>
          <p:cNvPr id="1026" name="Picture 2" descr="Free Animated Happy Holidays PPT Template">
            <a:extLst>
              <a:ext uri="{FF2B5EF4-FFF2-40B4-BE49-F238E27FC236}">
                <a16:creationId xmlns:a16="http://schemas.microsoft.com/office/drawing/2014/main" id="{92449980-A198-48B6-95EC-2C8C2DE86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087" y="1438997"/>
            <a:ext cx="5827336" cy="437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185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872D8-58EC-4323-9C15-5BA009823BDE}"/>
              </a:ext>
            </a:extLst>
          </p:cNvPr>
          <p:cNvSpPr>
            <a:spLocks noGrp="1"/>
          </p:cNvSpPr>
          <p:nvPr>
            <p:ph type="title"/>
          </p:nvPr>
        </p:nvSpPr>
        <p:spPr/>
        <p:txBody>
          <a:bodyPr/>
          <a:lstStyle/>
          <a:p>
            <a:r>
              <a:rPr lang="en-US"/>
              <a:t>@maine.gov</a:t>
            </a:r>
          </a:p>
        </p:txBody>
      </p:sp>
      <p:sp>
        <p:nvSpPr>
          <p:cNvPr id="3" name="Content Placeholder 2">
            <a:extLst>
              <a:ext uri="{FF2B5EF4-FFF2-40B4-BE49-F238E27FC236}">
                <a16:creationId xmlns:a16="http://schemas.microsoft.com/office/drawing/2014/main" id="{B96128C4-E4AE-44CC-ADCA-B5842D57AB76}"/>
              </a:ext>
            </a:extLst>
          </p:cNvPr>
          <p:cNvSpPr>
            <a:spLocks noGrp="1"/>
          </p:cNvSpPr>
          <p:nvPr>
            <p:ph idx="1"/>
          </p:nvPr>
        </p:nvSpPr>
        <p:spPr>
          <a:xfrm>
            <a:off x="381000" y="1600200"/>
            <a:ext cx="8305800" cy="4525963"/>
          </a:xfrm>
        </p:spPr>
        <p:txBody>
          <a:bodyPr/>
          <a:lstStyle/>
          <a:p>
            <a:r>
              <a:rPr lang="en-US" sz="1800" u="sng"/>
              <a:t>Jodi Bossio-Smith </a:t>
            </a:r>
          </a:p>
          <a:p>
            <a:pPr marL="457200" indent="-457200">
              <a:buFont typeface="Arial" panose="020B0604020202020204" pitchFamily="34" charset="0"/>
              <a:buChar char="•"/>
            </a:pPr>
            <a:r>
              <a:rPr lang="en-US" sz="1800"/>
              <a:t>MSAA Math &amp; ELA/Literacy, MSAA Science </a:t>
            </a:r>
          </a:p>
          <a:p>
            <a:pPr marL="457200" indent="-457200">
              <a:buFont typeface="Arial" panose="020B0604020202020204" pitchFamily="34" charset="0"/>
              <a:buChar char="•"/>
            </a:pPr>
            <a:r>
              <a:rPr lang="en-US" sz="1800"/>
              <a:t>ACCESS &amp; Alternate ACCESS for ELLs </a:t>
            </a:r>
          </a:p>
          <a:p>
            <a:pPr marL="0" indent="0"/>
            <a:endParaRPr lang="en-US" sz="1800"/>
          </a:p>
          <a:p>
            <a:pPr marL="0" indent="0"/>
            <a:r>
              <a:rPr lang="en-US" sz="1800" u="sng"/>
              <a:t>Nancy Godfrey</a:t>
            </a:r>
          </a:p>
          <a:p>
            <a:pPr marL="457200" indent="-457200">
              <a:buFont typeface="Arial" panose="020B0604020202020204" pitchFamily="34" charset="0"/>
              <a:buChar char="•"/>
            </a:pPr>
            <a:r>
              <a:rPr lang="en-US" sz="1800"/>
              <a:t>Math &amp; ELA/Literacy</a:t>
            </a:r>
          </a:p>
          <a:p>
            <a:pPr marL="457200" indent="-457200">
              <a:buFont typeface="Arial" panose="020B0604020202020204" pitchFamily="34" charset="0"/>
              <a:buChar char="•"/>
            </a:pPr>
            <a:r>
              <a:rPr lang="en-US" sz="1800"/>
              <a:t>Maine Science </a:t>
            </a:r>
          </a:p>
          <a:p>
            <a:pPr marL="457200" indent="-457200">
              <a:buFont typeface="Arial" panose="020B0604020202020204" pitchFamily="34" charset="0"/>
              <a:buChar char="•"/>
            </a:pPr>
            <a:endParaRPr lang="en-US" sz="1800"/>
          </a:p>
          <a:p>
            <a:pPr marL="0" indent="0"/>
            <a:r>
              <a:rPr lang="en-US" sz="1800" u="sng"/>
              <a:t>Regina Lewis</a:t>
            </a:r>
          </a:p>
          <a:p>
            <a:pPr marL="285750" indent="-285750">
              <a:buFont typeface="Arial" panose="020B0604020202020204" pitchFamily="34" charset="0"/>
              <a:buChar char="•"/>
            </a:pPr>
            <a:r>
              <a:rPr lang="en-US" sz="1800"/>
              <a:t>NAEP &amp; International Assessments</a:t>
            </a:r>
          </a:p>
          <a:p>
            <a:pPr marL="0" indent="0"/>
            <a:endParaRPr lang="en-US" sz="1800"/>
          </a:p>
          <a:p>
            <a:pPr marL="0" indent="0"/>
            <a:r>
              <a:rPr lang="en-US" sz="1800" u="sng"/>
              <a:t>Varun Motay</a:t>
            </a:r>
            <a:r>
              <a:rPr lang="en-US" sz="1800"/>
              <a:t>, Data Analyst</a:t>
            </a:r>
          </a:p>
          <a:p>
            <a:pPr marL="0" indent="0"/>
            <a:endParaRPr lang="en-US" sz="1800"/>
          </a:p>
          <a:p>
            <a:pPr marL="0" indent="0"/>
            <a:r>
              <a:rPr lang="en-US" sz="1800" u="sng"/>
              <a:t>Cheryl Brackett</a:t>
            </a:r>
            <a:r>
              <a:rPr lang="en-US" sz="1800"/>
              <a:t>, Management Analyst</a:t>
            </a:r>
          </a:p>
        </p:txBody>
      </p:sp>
    </p:spTree>
    <p:extLst>
      <p:ext uri="{BB962C8B-B14F-4D97-AF65-F5344CB8AC3E}">
        <p14:creationId xmlns:p14="http://schemas.microsoft.com/office/powerpoint/2010/main" val="405776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r>
              <a:rPr lang="en-US"/>
              <a:t>Welcome </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191499" cy="4525963"/>
          </a:xfrm>
        </p:spPr>
        <p:txBody>
          <a:bodyPr/>
          <a:lstStyle/>
          <a:p>
            <a:pPr marL="0" indent="0"/>
            <a:r>
              <a:rPr lang="en-US">
                <a:solidFill>
                  <a:srgbClr val="FFFFFF"/>
                </a:solidFill>
              </a:rPr>
              <a:t>Reminders</a:t>
            </a:r>
          </a:p>
          <a:p>
            <a:pPr marL="457200" indent="-457200">
              <a:buFont typeface="Arial"/>
              <a:buChar char="•"/>
            </a:pPr>
            <a:r>
              <a:rPr lang="en-US">
                <a:solidFill>
                  <a:srgbClr val="FFFFFF"/>
                </a:solidFill>
              </a:rPr>
              <a:t>Updating of NEO with staff changes</a:t>
            </a:r>
          </a:p>
          <a:p>
            <a:pPr marL="457200" indent="-457200">
              <a:buFont typeface="Arial"/>
              <a:buChar char="•"/>
            </a:pPr>
            <a:r>
              <a:rPr lang="en-US">
                <a:solidFill>
                  <a:srgbClr val="FFFFFF"/>
                </a:solidFill>
              </a:rPr>
              <a:t>Participation welcomed</a:t>
            </a:r>
          </a:p>
          <a:p>
            <a:pPr marL="857250" lvl="1" indent="-457200">
              <a:buFont typeface="Arial"/>
              <a:buChar char="•"/>
            </a:pPr>
            <a:r>
              <a:rPr lang="en-US">
                <a:solidFill>
                  <a:srgbClr val="FFFFFF"/>
                </a:solidFill>
              </a:rPr>
              <a:t>Topics for future professional learning opportunities or office hours</a:t>
            </a:r>
          </a:p>
        </p:txBody>
      </p:sp>
    </p:spTree>
    <p:extLst>
      <p:ext uri="{BB962C8B-B14F-4D97-AF65-F5344CB8AC3E}">
        <p14:creationId xmlns:p14="http://schemas.microsoft.com/office/powerpoint/2010/main" val="2490881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89848-0B13-4BA6-93BB-F730EED45D19}"/>
              </a:ext>
            </a:extLst>
          </p:cNvPr>
          <p:cNvSpPr>
            <a:spLocks noGrp="1"/>
          </p:cNvSpPr>
          <p:nvPr>
            <p:ph type="title"/>
          </p:nvPr>
        </p:nvSpPr>
        <p:spPr/>
        <p:txBody>
          <a:bodyPr/>
          <a:lstStyle/>
          <a:p>
            <a:br>
              <a:rPr lang="en-US"/>
            </a:br>
            <a:r>
              <a:rPr lang="en-US">
                <a:cs typeface="Arial"/>
              </a:rPr>
              <a:t>NWEA Updates</a:t>
            </a:r>
          </a:p>
        </p:txBody>
      </p:sp>
      <p:sp>
        <p:nvSpPr>
          <p:cNvPr id="3" name="Content Placeholder 2">
            <a:extLst>
              <a:ext uri="{FF2B5EF4-FFF2-40B4-BE49-F238E27FC236}">
                <a16:creationId xmlns:a16="http://schemas.microsoft.com/office/drawing/2014/main" id="{49D5EEC6-E492-4905-A0F4-96B32725E564}"/>
              </a:ext>
            </a:extLst>
          </p:cNvPr>
          <p:cNvSpPr>
            <a:spLocks noGrp="1"/>
          </p:cNvSpPr>
          <p:nvPr>
            <p:ph idx="1"/>
          </p:nvPr>
        </p:nvSpPr>
        <p:spPr>
          <a:xfrm>
            <a:off x="495301" y="1600200"/>
            <a:ext cx="8191499" cy="4824901"/>
          </a:xfrm>
        </p:spPr>
        <p:txBody>
          <a:bodyPr/>
          <a:lstStyle/>
          <a:p>
            <a:pPr marL="0" indent="0" algn="ctr"/>
            <a:endParaRPr lang="en-US" sz="3200" u="sng">
              <a:ea typeface="+mn-lt"/>
              <a:cs typeface="+mn-lt"/>
            </a:endParaRPr>
          </a:p>
          <a:p>
            <a:pPr marL="0" indent="0" algn="ctr"/>
            <a:r>
              <a:rPr lang="en-US" sz="3200" u="sng">
                <a:ea typeface="+mn-lt"/>
                <a:cs typeface="+mn-lt"/>
              </a:rPr>
              <a:t>Winter (optional) Window</a:t>
            </a:r>
            <a:endParaRPr lang="en-US" sz="3200" u="sng"/>
          </a:p>
          <a:p>
            <a:pPr marL="0" indent="0" algn="ctr"/>
            <a:r>
              <a:rPr lang="en-US" sz="3200">
                <a:ea typeface="+mn-lt"/>
                <a:cs typeface="+mn-lt"/>
              </a:rPr>
              <a:t>January 17 – February 10, 2022</a:t>
            </a:r>
            <a:endParaRPr lang="en-US" sz="3200"/>
          </a:p>
          <a:p>
            <a:pPr marL="0" indent="0" algn="ctr"/>
            <a:endParaRPr lang="en-US" sz="3200">
              <a:ea typeface="+mn-lt"/>
              <a:cs typeface="+mn-lt"/>
            </a:endParaRPr>
          </a:p>
          <a:p>
            <a:pPr algn="ctr"/>
            <a:r>
              <a:rPr lang="en-US" sz="3200">
                <a:ea typeface="+mn-lt"/>
                <a:cs typeface="+mn-lt"/>
              </a:rPr>
              <a:t>Spring Window</a:t>
            </a:r>
          </a:p>
          <a:p>
            <a:pPr algn="ctr"/>
            <a:r>
              <a:rPr lang="en-US" sz="3200">
                <a:ea typeface="+mn-lt"/>
                <a:cs typeface="+mn-lt"/>
              </a:rPr>
              <a:t>Extended to 6-weeks </a:t>
            </a:r>
          </a:p>
          <a:p>
            <a:pPr marL="0" indent="0" algn="ctr"/>
            <a:r>
              <a:rPr lang="en-US" sz="3200">
                <a:ea typeface="+mn-lt"/>
                <a:cs typeface="+mn-lt"/>
              </a:rPr>
              <a:t>May 2 – June 10, 2022</a:t>
            </a:r>
            <a:endParaRPr lang="en-US" sz="3200"/>
          </a:p>
          <a:p>
            <a:pPr marL="0" indent="0" algn="ctr"/>
            <a:endParaRPr lang="en-US" sz="2000">
              <a:ea typeface="+mn-lt"/>
              <a:cs typeface="+mn-lt"/>
            </a:endParaRPr>
          </a:p>
        </p:txBody>
      </p:sp>
    </p:spTree>
    <p:extLst>
      <p:ext uri="{BB962C8B-B14F-4D97-AF65-F5344CB8AC3E}">
        <p14:creationId xmlns:p14="http://schemas.microsoft.com/office/powerpoint/2010/main" val="1094700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5BCF-C1BC-4841-AB4C-C9260DB8D639}"/>
              </a:ext>
            </a:extLst>
          </p:cNvPr>
          <p:cNvSpPr>
            <a:spLocks noGrp="1"/>
          </p:cNvSpPr>
          <p:nvPr>
            <p:ph type="title"/>
          </p:nvPr>
        </p:nvSpPr>
        <p:spPr>
          <a:xfrm>
            <a:off x="1524000" y="-33405"/>
            <a:ext cx="7162800" cy="1143000"/>
          </a:xfrm>
        </p:spPr>
        <p:txBody>
          <a:bodyPr/>
          <a:lstStyle/>
          <a:p>
            <a:r>
              <a:rPr lang="en-US">
                <a:cs typeface="Arial"/>
              </a:rPr>
              <a:t>Reporting </a:t>
            </a:r>
            <a:endParaRPr lang="en-US"/>
          </a:p>
        </p:txBody>
      </p:sp>
      <p:sp>
        <p:nvSpPr>
          <p:cNvPr id="3" name="Content Placeholder 2">
            <a:extLst>
              <a:ext uri="{FF2B5EF4-FFF2-40B4-BE49-F238E27FC236}">
                <a16:creationId xmlns:a16="http://schemas.microsoft.com/office/drawing/2014/main" id="{4EA27103-050C-4674-A642-BB019154E51C}"/>
              </a:ext>
            </a:extLst>
          </p:cNvPr>
          <p:cNvSpPr>
            <a:spLocks noGrp="1"/>
          </p:cNvSpPr>
          <p:nvPr>
            <p:ph idx="1"/>
          </p:nvPr>
        </p:nvSpPr>
        <p:spPr>
          <a:xfrm>
            <a:off x="1160289" y="1452282"/>
            <a:ext cx="7526511" cy="4764101"/>
          </a:xfrm>
        </p:spPr>
        <p:txBody>
          <a:bodyPr/>
          <a:lstStyle/>
          <a:p>
            <a:pPr marL="0" indent="0"/>
            <a:endParaRPr lang="en-US"/>
          </a:p>
          <a:p>
            <a:pPr marL="0" indent="0"/>
            <a:endParaRPr lang="en-US"/>
          </a:p>
        </p:txBody>
      </p:sp>
      <p:sp>
        <p:nvSpPr>
          <p:cNvPr id="4" name="TextBox 3">
            <a:extLst>
              <a:ext uri="{FF2B5EF4-FFF2-40B4-BE49-F238E27FC236}">
                <a16:creationId xmlns:a16="http://schemas.microsoft.com/office/drawing/2014/main" id="{5799ADD5-5865-4151-B6CC-487758CE29E3}"/>
              </a:ext>
            </a:extLst>
          </p:cNvPr>
          <p:cNvSpPr txBox="1"/>
          <p:nvPr/>
        </p:nvSpPr>
        <p:spPr>
          <a:xfrm>
            <a:off x="595424" y="1658680"/>
            <a:ext cx="7761766" cy="47705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200">
                <a:latin typeface="Arial"/>
                <a:cs typeface="Arial"/>
              </a:rPr>
              <a:t> ISRs</a:t>
            </a:r>
            <a:endParaRPr lang="en-US"/>
          </a:p>
          <a:p>
            <a:pPr marL="800100" lvl="1" indent="-342900">
              <a:buFont typeface="Arial"/>
              <a:buChar char="•"/>
            </a:pPr>
            <a:r>
              <a:rPr lang="en-US" sz="2200">
                <a:latin typeface="Arial"/>
                <a:cs typeface="Arial"/>
              </a:rPr>
              <a:t>Provision of ISRs</a:t>
            </a:r>
          </a:p>
          <a:p>
            <a:pPr marL="1257300" lvl="2" indent="-342900">
              <a:buFont typeface="Arial"/>
              <a:buChar char="•"/>
            </a:pPr>
            <a:r>
              <a:rPr lang="en-US" sz="2200">
                <a:latin typeface="Arial"/>
                <a:cs typeface="Arial"/>
              </a:rPr>
              <a:t>NWEA</a:t>
            </a:r>
          </a:p>
          <a:p>
            <a:pPr marL="1257300" lvl="2" indent="-342900">
              <a:buFont typeface="Arial"/>
              <a:buChar char="•"/>
            </a:pPr>
            <a:r>
              <a:rPr lang="en-US" sz="2200">
                <a:latin typeface="Arial"/>
                <a:cs typeface="Arial"/>
              </a:rPr>
              <a:t>MSAA</a:t>
            </a:r>
          </a:p>
          <a:p>
            <a:pPr marL="1257300" lvl="2" indent="-342900">
              <a:buFont typeface="Arial"/>
              <a:buChar char="•"/>
            </a:pPr>
            <a:r>
              <a:rPr lang="en-US" sz="2200">
                <a:latin typeface="Arial"/>
                <a:cs typeface="Arial"/>
              </a:rPr>
              <a:t>Science </a:t>
            </a:r>
          </a:p>
          <a:p>
            <a:pPr lvl="2"/>
            <a:endParaRPr lang="en-US" sz="2200">
              <a:latin typeface="Arial"/>
              <a:cs typeface="Arial"/>
            </a:endParaRPr>
          </a:p>
          <a:p>
            <a:pPr marL="800100" lvl="1" indent="-342900">
              <a:buFont typeface="Arial"/>
              <a:buChar char="•"/>
            </a:pPr>
            <a:r>
              <a:rPr lang="en-US" sz="2200">
                <a:latin typeface="Arial"/>
                <a:cs typeface="Arial"/>
              </a:rPr>
              <a:t>Impacted ISRs</a:t>
            </a:r>
          </a:p>
          <a:p>
            <a:pPr marL="800100" lvl="1" indent="-342900">
              <a:buFont typeface="Arial"/>
              <a:buChar char="•"/>
            </a:pPr>
            <a:endParaRPr lang="en-US" sz="2200">
              <a:latin typeface="Arial"/>
              <a:cs typeface="Arial"/>
            </a:endParaRPr>
          </a:p>
          <a:p>
            <a:pPr marL="342900" indent="-342900">
              <a:buFont typeface="Arial"/>
              <a:buChar char="•"/>
            </a:pPr>
            <a:r>
              <a:rPr lang="en-US" sz="2200" err="1">
                <a:latin typeface="Arial"/>
                <a:cs typeface="Arial"/>
              </a:rPr>
              <a:t>Adhoc</a:t>
            </a:r>
            <a:r>
              <a:rPr lang="en-US" sz="2200">
                <a:latin typeface="Arial"/>
                <a:cs typeface="Arial"/>
              </a:rPr>
              <a:t> Module </a:t>
            </a:r>
          </a:p>
          <a:p>
            <a:pPr marL="800100" lvl="1" indent="-342900">
              <a:buFont typeface="Arial"/>
              <a:buChar char="•"/>
            </a:pPr>
            <a:r>
              <a:rPr lang="en-US" sz="2200">
                <a:latin typeface="Arial"/>
                <a:cs typeface="Arial"/>
                <a:hlinkClick r:id="rId3"/>
              </a:rPr>
              <a:t>Training webinars available</a:t>
            </a:r>
            <a:endParaRPr lang="en-US" sz="2200">
              <a:latin typeface="Arial"/>
              <a:cs typeface="Arial"/>
            </a:endParaRPr>
          </a:p>
          <a:p>
            <a:pPr marL="800100" lvl="1" indent="-342900">
              <a:buFont typeface="Arial"/>
              <a:buChar char="•"/>
            </a:pPr>
            <a:endParaRPr lang="en-US" sz="2200">
              <a:latin typeface="Arial"/>
              <a:cs typeface="Arial"/>
            </a:endParaRPr>
          </a:p>
          <a:p>
            <a:pPr marL="342900" indent="-342900">
              <a:buFont typeface="Arial"/>
              <a:buChar char="•"/>
            </a:pPr>
            <a:r>
              <a:rPr lang="en-US" sz="2200">
                <a:latin typeface="Arial"/>
                <a:cs typeface="Arial"/>
                <a:hlinkClick r:id="rId4"/>
              </a:rPr>
              <a:t>ESSA Data Dashboard</a:t>
            </a:r>
            <a:endParaRPr lang="en-US" sz="2200">
              <a:latin typeface="Arial"/>
              <a:cs typeface="Arial"/>
            </a:endParaRPr>
          </a:p>
          <a:p>
            <a:pPr lvl="1"/>
            <a:endParaRPr lang="en-US" sz="2200">
              <a:latin typeface="Arial"/>
              <a:cs typeface="Arial"/>
            </a:endParaRPr>
          </a:p>
          <a:p>
            <a:endParaRPr lang="en-US">
              <a:latin typeface="Arial"/>
              <a:cs typeface="Arial"/>
            </a:endParaRPr>
          </a:p>
        </p:txBody>
      </p:sp>
    </p:spTree>
    <p:extLst>
      <p:ext uri="{BB962C8B-B14F-4D97-AF65-F5344CB8AC3E}">
        <p14:creationId xmlns:p14="http://schemas.microsoft.com/office/powerpoint/2010/main" val="1906748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85BCF-C1BC-4841-AB4C-C9260DB8D639}"/>
              </a:ext>
            </a:extLst>
          </p:cNvPr>
          <p:cNvSpPr>
            <a:spLocks noGrp="1"/>
          </p:cNvSpPr>
          <p:nvPr>
            <p:ph type="title"/>
          </p:nvPr>
        </p:nvSpPr>
        <p:spPr>
          <a:xfrm>
            <a:off x="1524000" y="-33405"/>
            <a:ext cx="7162800" cy="1143000"/>
          </a:xfrm>
        </p:spPr>
        <p:txBody>
          <a:bodyPr/>
          <a:lstStyle/>
          <a:p>
            <a:r>
              <a:rPr lang="en-US">
                <a:cs typeface="Arial"/>
              </a:rPr>
              <a:t>National &amp; International Assessments - NAEP</a:t>
            </a:r>
            <a:endParaRPr lang="en-US"/>
          </a:p>
        </p:txBody>
      </p:sp>
      <p:pic>
        <p:nvPicPr>
          <p:cNvPr id="4" name="Content Placeholder 3">
            <a:extLst>
              <a:ext uri="{FF2B5EF4-FFF2-40B4-BE49-F238E27FC236}">
                <a16:creationId xmlns:a16="http://schemas.microsoft.com/office/drawing/2014/main" id="{502CE1B3-937B-4113-B97F-4D882E1E4A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873139" y="106315"/>
            <a:ext cx="721188" cy="933302"/>
          </a:xfrm>
        </p:spPr>
      </p:pic>
      <p:sp>
        <p:nvSpPr>
          <p:cNvPr id="6" name="TextBox 5">
            <a:extLst>
              <a:ext uri="{FF2B5EF4-FFF2-40B4-BE49-F238E27FC236}">
                <a16:creationId xmlns:a16="http://schemas.microsoft.com/office/drawing/2014/main" id="{28AC4C7D-5D84-4216-9268-047C4DE152ED}"/>
              </a:ext>
            </a:extLst>
          </p:cNvPr>
          <p:cNvSpPr txBox="1"/>
          <p:nvPr/>
        </p:nvSpPr>
        <p:spPr>
          <a:xfrm>
            <a:off x="-13080" y="1249315"/>
            <a:ext cx="8969656" cy="5816977"/>
          </a:xfrm>
          <a:prstGeom prst="rect">
            <a:avLst/>
          </a:prstGeom>
          <a:noFill/>
        </p:spPr>
        <p:txBody>
          <a:bodyPr wrap="square" lIns="91440" tIns="45720" rIns="91440" bIns="45720" rtlCol="0" anchor="t">
            <a:spAutoFit/>
          </a:bodyPr>
          <a:lstStyle/>
          <a:p>
            <a:pPr marL="800100" lvl="1" indent="-342900">
              <a:buFont typeface="Arial"/>
              <a:buChar char="•"/>
            </a:pPr>
            <a:r>
              <a:rPr lang="en-US" sz="2400">
                <a:latin typeface="Segoe UI"/>
                <a:cs typeface="Segoe UI"/>
              </a:rPr>
              <a:t>NAEP Assessment Coordinators are working with school coordinators in preparation for the assessment</a:t>
            </a:r>
            <a:endParaRPr lang="en-US" sz="2400" b="0" i="0">
              <a:effectLst/>
              <a:latin typeface="Segoe UI" panose="020B0502040204020203" pitchFamily="34" charset="0"/>
              <a:cs typeface="Segoe UI" panose="020B0502040204020203" pitchFamily="34" charset="0"/>
            </a:endParaRPr>
          </a:p>
          <a:p>
            <a:pPr marL="1257300" lvl="2" indent="-342900">
              <a:buFont typeface="Arial"/>
              <a:buChar char="•"/>
            </a:pPr>
            <a:r>
              <a:rPr lang="en-US" sz="2400">
                <a:latin typeface="Segoe UI"/>
                <a:cs typeface="Segoe UI"/>
              </a:rPr>
              <a:t>Review of selected students </a:t>
            </a:r>
          </a:p>
          <a:p>
            <a:pPr marL="1257300" lvl="2" indent="-342900">
              <a:buFont typeface="Arial"/>
              <a:buChar char="•"/>
            </a:pPr>
            <a:r>
              <a:rPr lang="en-US" sz="2400">
                <a:latin typeface="Segoe UI"/>
                <a:cs typeface="Segoe UI"/>
              </a:rPr>
              <a:t>Indicate EL students, Students with IEP, Students with 504 plan</a:t>
            </a:r>
            <a:endParaRPr lang="en-US" sz="2400" b="0" i="0">
              <a:effectLst/>
              <a:latin typeface="Segoe UI" panose="020B0502040204020203" pitchFamily="34" charset="0"/>
              <a:cs typeface="Segoe UI"/>
            </a:endParaRPr>
          </a:p>
          <a:p>
            <a:pPr marL="1257300" lvl="2" indent="-342900">
              <a:buFont typeface="Arial"/>
              <a:buChar char="•"/>
            </a:pPr>
            <a:r>
              <a:rPr lang="en-US" sz="2400">
                <a:latin typeface="Segoe UI"/>
                <a:cs typeface="Segoe UI"/>
              </a:rPr>
              <a:t>Exclude only students who participate in MSAA and/or newly arrived EL students</a:t>
            </a:r>
            <a:endParaRPr lang="en-US" sz="2400">
              <a:latin typeface="Segoe UI" panose="020B0502040204020203" pitchFamily="34" charset="0"/>
              <a:cs typeface="Segoe UI" panose="020B0502040204020203" pitchFamily="34" charset="0"/>
            </a:endParaRPr>
          </a:p>
          <a:p>
            <a:pPr marL="800100" lvl="1" indent="-342900">
              <a:buFont typeface="Arial"/>
              <a:buChar char="•"/>
            </a:pPr>
            <a:r>
              <a:rPr lang="en-US" sz="2400">
                <a:latin typeface="Segoe UI"/>
                <a:cs typeface="Segoe UI"/>
              </a:rPr>
              <a:t>Next steps</a:t>
            </a:r>
            <a:endParaRPr lang="en-US" sz="2400">
              <a:latin typeface="Segoe UI" panose="020B0502040204020203" pitchFamily="34" charset="0"/>
              <a:cs typeface="Segoe UI" panose="020B0502040204020203" pitchFamily="34" charset="0"/>
            </a:endParaRPr>
          </a:p>
          <a:p>
            <a:pPr marL="1257300" lvl="2" indent="-342900">
              <a:buFont typeface="Arial"/>
              <a:buChar char="•"/>
            </a:pPr>
            <a:r>
              <a:rPr lang="en-US" sz="2400">
                <a:latin typeface="Segoe UI"/>
                <a:cs typeface="Segoe UI"/>
              </a:rPr>
              <a:t>Download and customize parent notification letters</a:t>
            </a:r>
            <a:endParaRPr lang="en-US" sz="2400">
              <a:latin typeface="Segoe UI" panose="020B0502040204020203" pitchFamily="34" charset="0"/>
              <a:cs typeface="Segoe UI" panose="020B0502040204020203" pitchFamily="34" charset="0"/>
            </a:endParaRPr>
          </a:p>
          <a:p>
            <a:pPr marL="1257300" lvl="2" indent="-342900">
              <a:buFont typeface="Arial"/>
              <a:buChar char="•"/>
            </a:pPr>
            <a:r>
              <a:rPr lang="en-US" sz="2400">
                <a:latin typeface="Segoe UI"/>
                <a:cs typeface="Segoe UI"/>
              </a:rPr>
              <a:t>Indicate recipients for school and teacher surveys</a:t>
            </a:r>
            <a:endParaRPr lang="en-US" sz="2400">
              <a:latin typeface="Segoe UI" panose="020B0502040204020203" pitchFamily="34" charset="0"/>
              <a:cs typeface="Segoe UI" panose="020B0502040204020203" pitchFamily="34" charset="0"/>
            </a:endParaRPr>
          </a:p>
          <a:p>
            <a:pPr marL="1257300" lvl="2" indent="-342900">
              <a:buFont typeface="Arial"/>
              <a:buChar char="•"/>
            </a:pPr>
            <a:r>
              <a:rPr lang="en-US" sz="2400">
                <a:latin typeface="Segoe UI"/>
                <a:cs typeface="Segoe UI"/>
              </a:rPr>
              <a:t>Keep COVID-19 policies up to date (in MyNAEP)</a:t>
            </a:r>
          </a:p>
          <a:p>
            <a:pPr marL="1257300" lvl="2" indent="-342900">
              <a:buFont typeface="Arial"/>
              <a:buChar char="•"/>
            </a:pPr>
            <a:r>
              <a:rPr lang="en-US" sz="2400">
                <a:latin typeface="Segoe UI"/>
                <a:cs typeface="Segoe UI"/>
              </a:rPr>
              <a:t>Keep enrollment up to date (ongoing)</a:t>
            </a:r>
            <a:endParaRPr lang="en-US" sz="2400">
              <a:latin typeface="Segoe UI" panose="020B0502040204020203" pitchFamily="34" charset="0"/>
              <a:cs typeface="Segoe UI" panose="020B0502040204020203" pitchFamily="34" charset="0"/>
            </a:endParaRPr>
          </a:p>
          <a:p>
            <a:pPr marL="1257300" lvl="2" indent="-342900">
              <a:buFont typeface="Arial"/>
              <a:buChar char="•"/>
            </a:pPr>
            <a:r>
              <a:rPr lang="en-US" sz="2400">
                <a:latin typeface="Segoe UI"/>
                <a:cs typeface="Segoe UI"/>
              </a:rPr>
              <a:t>Review newly sampled students (January)</a:t>
            </a:r>
            <a:endParaRPr lang="en-US" sz="2400">
              <a:latin typeface="Segoe UI" panose="020B0502040204020203" pitchFamily="34" charset="0"/>
              <a:cs typeface="Segoe UI" panose="020B0502040204020203" pitchFamily="34" charset="0"/>
            </a:endParaRPr>
          </a:p>
          <a:p>
            <a:pPr marL="800100" lvl="1" indent="-342900">
              <a:buFont typeface="Arial"/>
              <a:buChar char="•"/>
            </a:pPr>
            <a:r>
              <a:rPr lang="en-US" sz="2400" b="1">
                <a:solidFill>
                  <a:srgbClr val="FFFFFF"/>
                </a:solidFill>
                <a:latin typeface="Segoe UI"/>
                <a:cs typeface="Segoe UI"/>
              </a:rPr>
              <a:t>Assessment window January 24 – March 4, 2022</a:t>
            </a:r>
            <a:endParaRPr lang="en-US" sz="2400" b="1">
              <a:solidFill>
                <a:srgbClr val="FFFFFF"/>
              </a:solidFill>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endParaRPr lang="en-US" b="1">
              <a:solidFill>
                <a:srgbClr val="FFFFFF"/>
              </a:solidFill>
              <a:latin typeface="Segoe UI" panose="020B0502040204020203" pitchFamily="34" charset="0"/>
              <a:cs typeface="Segoe UI" panose="020B0502040204020203" pitchFamily="34" charset="0"/>
            </a:endParaRPr>
          </a:p>
          <a:p>
            <a:endParaRPr lang="en-US">
              <a:cs typeface="Arial" panose="020B0604020202020204" pitchFamily="34" charset="0"/>
            </a:endParaRPr>
          </a:p>
        </p:txBody>
      </p:sp>
      <p:sp>
        <p:nvSpPr>
          <p:cNvPr id="3" name="Slide Number Placeholder 2">
            <a:extLst>
              <a:ext uri="{FF2B5EF4-FFF2-40B4-BE49-F238E27FC236}">
                <a16:creationId xmlns:a16="http://schemas.microsoft.com/office/drawing/2014/main" id="{0E862D8B-51A7-4872-ABF8-C25DBB7DC498}"/>
              </a:ext>
            </a:extLst>
          </p:cNvPr>
          <p:cNvSpPr>
            <a:spLocks noGrp="1"/>
          </p:cNvSpPr>
          <p:nvPr>
            <p:ph type="sldNum" sz="quarter" idx="12"/>
          </p:nvPr>
        </p:nvSpPr>
        <p:spPr/>
        <p:txBody>
          <a:bodyPr/>
          <a:lstStyle/>
          <a:p>
            <a:fld id="{707E7DDC-8598-4E6C-9B63-11BB40F11DA0}" type="slidenum">
              <a:rPr lang="en-US" altLang="en-US" smtClean="0"/>
              <a:pPr/>
              <a:t>5</a:t>
            </a:fld>
            <a:endParaRPr lang="en-US" altLang="en-US"/>
          </a:p>
        </p:txBody>
      </p:sp>
    </p:spTree>
    <p:extLst>
      <p:ext uri="{BB962C8B-B14F-4D97-AF65-F5344CB8AC3E}">
        <p14:creationId xmlns:p14="http://schemas.microsoft.com/office/powerpoint/2010/main" val="1927536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D419-4EC6-4783-9942-282BE2C1E675}"/>
              </a:ext>
            </a:extLst>
          </p:cNvPr>
          <p:cNvSpPr>
            <a:spLocks noGrp="1"/>
          </p:cNvSpPr>
          <p:nvPr>
            <p:ph type="title"/>
          </p:nvPr>
        </p:nvSpPr>
        <p:spPr/>
        <p:txBody>
          <a:bodyPr/>
          <a:lstStyle/>
          <a:p>
            <a:r>
              <a:rPr lang="en-US">
                <a:cs typeface="Arial"/>
              </a:rPr>
              <a:t>ACCESS for ELLs and Alternate ACCESS for ELLs  </a:t>
            </a:r>
            <a:endParaRPr lang="en-US"/>
          </a:p>
        </p:txBody>
      </p:sp>
      <p:sp>
        <p:nvSpPr>
          <p:cNvPr id="5" name="Content Placeholder 4">
            <a:extLst>
              <a:ext uri="{FF2B5EF4-FFF2-40B4-BE49-F238E27FC236}">
                <a16:creationId xmlns:a16="http://schemas.microsoft.com/office/drawing/2014/main" id="{A8EF6044-8803-416F-B57D-A8C0BAB9A8B8}"/>
              </a:ext>
            </a:extLst>
          </p:cNvPr>
          <p:cNvSpPr>
            <a:spLocks noGrp="1"/>
          </p:cNvSpPr>
          <p:nvPr>
            <p:ph idx="1"/>
          </p:nvPr>
        </p:nvSpPr>
        <p:spPr>
          <a:xfrm>
            <a:off x="405353" y="1600200"/>
            <a:ext cx="8281447" cy="4525963"/>
          </a:xfrm>
        </p:spPr>
        <p:txBody>
          <a:bodyPr/>
          <a:lstStyle/>
          <a:p>
            <a:r>
              <a:rPr lang="en-US" sz="2400"/>
              <a:t>Important Reminders:</a:t>
            </a:r>
          </a:p>
          <a:p>
            <a:endParaRPr lang="en-US" sz="2000"/>
          </a:p>
          <a:p>
            <a:pPr>
              <a:buFont typeface="Wingdings" panose="05000000000000000000" pitchFamily="2" charset="2"/>
              <a:buChar char="ü"/>
            </a:pPr>
            <a:r>
              <a:rPr lang="en-US" sz="2000"/>
              <a:t>Students are now populated in WIDA AMS, which is the assessment platform for the ACCESS online.  Please remind SAU and School ACCESS Coordinators to confirm that all students are present and have been assigned test sessions for each domain of the assessment. </a:t>
            </a:r>
          </a:p>
          <a:p>
            <a:pPr marL="0" indent="0"/>
            <a:endParaRPr lang="en-US" sz="2000"/>
          </a:p>
          <a:p>
            <a:pPr>
              <a:buFont typeface="Wingdings" panose="05000000000000000000" pitchFamily="2" charset="2"/>
              <a:buChar char="ü"/>
            </a:pPr>
            <a:r>
              <a:rPr lang="en-US" sz="2000"/>
              <a:t>SAU/School ACCESS Coordinators can also now create new sessions as needed (based on grade level band/domain).</a:t>
            </a:r>
          </a:p>
          <a:p>
            <a:pPr marL="0" indent="0"/>
            <a:endParaRPr lang="en-US" sz="2000"/>
          </a:p>
          <a:p>
            <a:pPr>
              <a:buFont typeface="Wingdings" panose="05000000000000000000" pitchFamily="2" charset="2"/>
              <a:buChar char="ü"/>
            </a:pPr>
            <a:r>
              <a:rPr lang="en-US" sz="2000"/>
              <a:t>For English learners with IEPs, ACCESS Coordinators must confirm with the student’s case manager or the Special Education Director that all required accommodations have been selected for the student in the WIDA AMS platform. </a:t>
            </a:r>
          </a:p>
        </p:txBody>
      </p:sp>
    </p:spTree>
    <p:extLst>
      <p:ext uri="{BB962C8B-B14F-4D97-AF65-F5344CB8AC3E}">
        <p14:creationId xmlns:p14="http://schemas.microsoft.com/office/powerpoint/2010/main" val="788101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6D419-4EC6-4783-9942-282BE2C1E675}"/>
              </a:ext>
            </a:extLst>
          </p:cNvPr>
          <p:cNvSpPr>
            <a:spLocks noGrp="1"/>
          </p:cNvSpPr>
          <p:nvPr>
            <p:ph type="title"/>
          </p:nvPr>
        </p:nvSpPr>
        <p:spPr/>
        <p:txBody>
          <a:bodyPr/>
          <a:lstStyle/>
          <a:p>
            <a:r>
              <a:rPr lang="en-US">
                <a:cs typeface="Arial"/>
              </a:rPr>
              <a:t>ACCESS for ELLs and Alternate ACCESS for ELLs  </a:t>
            </a:r>
            <a:endParaRPr lang="en-US"/>
          </a:p>
        </p:txBody>
      </p:sp>
      <p:sp>
        <p:nvSpPr>
          <p:cNvPr id="5" name="Content Placeholder 4">
            <a:extLst>
              <a:ext uri="{FF2B5EF4-FFF2-40B4-BE49-F238E27FC236}">
                <a16:creationId xmlns:a16="http://schemas.microsoft.com/office/drawing/2014/main" id="{A8EF6044-8803-416F-B57D-A8C0BAB9A8B8}"/>
              </a:ext>
            </a:extLst>
          </p:cNvPr>
          <p:cNvSpPr>
            <a:spLocks noGrp="1"/>
          </p:cNvSpPr>
          <p:nvPr>
            <p:ph idx="1"/>
          </p:nvPr>
        </p:nvSpPr>
        <p:spPr>
          <a:xfrm>
            <a:off x="405353" y="1600200"/>
            <a:ext cx="8281447" cy="5047180"/>
          </a:xfrm>
        </p:spPr>
        <p:txBody>
          <a:bodyPr/>
          <a:lstStyle/>
          <a:p>
            <a:r>
              <a:rPr lang="en-US" sz="2400" u="sng"/>
              <a:t>Upcoming Dates:</a:t>
            </a:r>
          </a:p>
          <a:p>
            <a:endParaRPr lang="en-US" sz="2400"/>
          </a:p>
          <a:p>
            <a:pPr marL="0" indent="0"/>
            <a:r>
              <a:rPr lang="en-US" sz="2400"/>
              <a:t>12/15/21 – </a:t>
            </a:r>
            <a:r>
              <a:rPr lang="en-US" sz="2000"/>
              <a:t>Initial materials shipment received by SAU central offices and schools.  </a:t>
            </a:r>
          </a:p>
          <a:p>
            <a:pPr marL="0" indent="0"/>
            <a:endParaRPr lang="en-US" sz="2000"/>
          </a:p>
          <a:p>
            <a:pPr marL="0" indent="0"/>
            <a:r>
              <a:rPr lang="en-US" sz="2000"/>
              <a:t>12/15/21 – Additional Materials Ordering window opens.</a:t>
            </a:r>
          </a:p>
          <a:p>
            <a:pPr marL="0" indent="0"/>
            <a:endParaRPr lang="en-US" sz="2000"/>
          </a:p>
          <a:p>
            <a:pPr marL="0" indent="0"/>
            <a:r>
              <a:rPr lang="en-US" sz="2000"/>
              <a:t>12/1/21 – 1/7/22 – Sample items and practice tests are available via the WIDA Secure Portal.</a:t>
            </a:r>
          </a:p>
          <a:p>
            <a:pPr marL="0" indent="0"/>
            <a:endParaRPr lang="en-US" sz="2000"/>
          </a:p>
          <a:p>
            <a:pPr marL="0" indent="0"/>
            <a:r>
              <a:rPr lang="en-US" sz="2000"/>
              <a:t>1/10/22 – 3/4/22 – ACCESS for ELLs and Alternate ACCESS for ELLs administration window.</a:t>
            </a:r>
          </a:p>
        </p:txBody>
      </p:sp>
    </p:spTree>
    <p:extLst>
      <p:ext uri="{BB962C8B-B14F-4D97-AF65-F5344CB8AC3E}">
        <p14:creationId xmlns:p14="http://schemas.microsoft.com/office/powerpoint/2010/main" val="663463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1088E-4073-4A16-BEBC-4B1748ACDDCF}"/>
              </a:ext>
            </a:extLst>
          </p:cNvPr>
          <p:cNvSpPr>
            <a:spLocks noGrp="1"/>
          </p:cNvSpPr>
          <p:nvPr>
            <p:ph type="title"/>
          </p:nvPr>
        </p:nvSpPr>
        <p:spPr/>
        <p:txBody>
          <a:bodyPr/>
          <a:lstStyle/>
          <a:p>
            <a:r>
              <a:rPr lang="en-US"/>
              <a:t>MSAA and MSAA Science</a:t>
            </a:r>
          </a:p>
        </p:txBody>
      </p:sp>
      <p:sp>
        <p:nvSpPr>
          <p:cNvPr id="3" name="Content Placeholder 2">
            <a:extLst>
              <a:ext uri="{FF2B5EF4-FFF2-40B4-BE49-F238E27FC236}">
                <a16:creationId xmlns:a16="http://schemas.microsoft.com/office/drawing/2014/main" id="{32B9B5A5-5B1A-4B99-9F2A-BFFDE7024AF5}"/>
              </a:ext>
            </a:extLst>
          </p:cNvPr>
          <p:cNvSpPr>
            <a:spLocks noGrp="1"/>
          </p:cNvSpPr>
          <p:nvPr>
            <p:ph idx="1"/>
          </p:nvPr>
        </p:nvSpPr>
        <p:spPr>
          <a:xfrm>
            <a:off x="318499" y="1600200"/>
            <a:ext cx="8368301" cy="4525963"/>
          </a:xfrm>
        </p:spPr>
        <p:txBody>
          <a:bodyPr/>
          <a:lstStyle/>
          <a:p>
            <a:pPr lvl="0"/>
            <a:r>
              <a:rPr lang="en-US" sz="2000" b="1"/>
              <a:t>Sample items and Sample item guides available now!</a:t>
            </a:r>
          </a:p>
          <a:p>
            <a:pPr lvl="0"/>
            <a:endParaRPr lang="en-US" sz="2000" b="1"/>
          </a:p>
          <a:p>
            <a:pPr lvl="0"/>
            <a:r>
              <a:rPr lang="en-US" sz="2000" b="1"/>
              <a:t>1/4/22:</a:t>
            </a:r>
            <a:r>
              <a:rPr lang="en-US" sz="2000"/>
              <a:t> SAU/School Assessment Coordinators and Assessment Administrators Survey sent to Special Education Directors</a:t>
            </a:r>
          </a:p>
          <a:p>
            <a:pPr lvl="0"/>
            <a:endParaRPr lang="en-US" sz="2000"/>
          </a:p>
          <a:p>
            <a:pPr lvl="0"/>
            <a:r>
              <a:rPr lang="en-US" sz="2000" b="1"/>
              <a:t>1/31/22:</a:t>
            </a:r>
            <a:r>
              <a:rPr lang="en-US" sz="2000"/>
              <a:t>  MSAA Test Coordinator Training Webinar @ 3pm</a:t>
            </a:r>
          </a:p>
          <a:p>
            <a:pPr lvl="0"/>
            <a:endParaRPr lang="en-US" sz="2000"/>
          </a:p>
          <a:p>
            <a:pPr lvl="0"/>
            <a:r>
              <a:rPr lang="en-US" sz="2000"/>
              <a:t>First week of March: User accounts activated in MSAA platform</a:t>
            </a:r>
          </a:p>
          <a:p>
            <a:pPr lvl="0"/>
            <a:endParaRPr lang="en-US" sz="2000"/>
          </a:p>
          <a:p>
            <a:pPr lvl="0"/>
            <a:r>
              <a:rPr lang="en-US" sz="2000" b="1"/>
              <a:t>3/1/22:</a:t>
            </a:r>
            <a:r>
              <a:rPr lang="en-US" sz="2000"/>
              <a:t> Alternate assessment snapshot is taken</a:t>
            </a:r>
          </a:p>
          <a:p>
            <a:pPr lvl="0"/>
            <a:endParaRPr lang="en-US" sz="2000"/>
          </a:p>
          <a:p>
            <a:pPr lvl="0"/>
            <a:r>
              <a:rPr lang="en-US" sz="2000" b="1"/>
              <a:t>3/7/22:</a:t>
            </a:r>
            <a:r>
              <a:rPr lang="en-US" sz="2000"/>
              <a:t> MSAA Test Administrator Training Webinar @ 3pm</a:t>
            </a:r>
          </a:p>
          <a:p>
            <a:pPr lvl="0"/>
            <a:r>
              <a:rPr lang="en-US" sz="2000"/>
              <a:t> </a:t>
            </a:r>
          </a:p>
          <a:p>
            <a:pPr lvl="0"/>
            <a:r>
              <a:rPr lang="en-US" sz="2000" b="1"/>
              <a:t>3/14/22 – 4/29/22</a:t>
            </a:r>
            <a:r>
              <a:rPr lang="en-US" sz="2000"/>
              <a:t>: MSAA &amp; MSAA Science administration window</a:t>
            </a:r>
            <a:endParaRPr lang="en-US"/>
          </a:p>
        </p:txBody>
      </p:sp>
    </p:spTree>
    <p:extLst>
      <p:ext uri="{BB962C8B-B14F-4D97-AF65-F5344CB8AC3E}">
        <p14:creationId xmlns:p14="http://schemas.microsoft.com/office/powerpoint/2010/main" val="370239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FA140-7FB9-43CF-8D87-27AF7C418D76}"/>
              </a:ext>
            </a:extLst>
          </p:cNvPr>
          <p:cNvSpPr>
            <a:spLocks noGrp="1"/>
          </p:cNvSpPr>
          <p:nvPr>
            <p:ph type="title"/>
          </p:nvPr>
        </p:nvSpPr>
        <p:spPr>
          <a:xfrm>
            <a:off x="1524000" y="274320"/>
            <a:ext cx="7162800" cy="881380"/>
          </a:xfrm>
        </p:spPr>
        <p:txBody>
          <a:bodyPr/>
          <a:lstStyle/>
          <a:p>
            <a:r>
              <a:rPr lang="en-US">
                <a:cs typeface="Arial"/>
              </a:rPr>
              <a:t>New &amp; Available Resources</a:t>
            </a:r>
            <a:endParaRPr lang="en-US"/>
          </a:p>
        </p:txBody>
      </p:sp>
      <p:sp>
        <p:nvSpPr>
          <p:cNvPr id="5" name="Content Placeholder 4">
            <a:extLst>
              <a:ext uri="{FF2B5EF4-FFF2-40B4-BE49-F238E27FC236}">
                <a16:creationId xmlns:a16="http://schemas.microsoft.com/office/drawing/2014/main" id="{1E6050D5-802C-4BA2-A4EE-D1B194D9CB62}"/>
              </a:ext>
            </a:extLst>
          </p:cNvPr>
          <p:cNvSpPr>
            <a:spLocks noGrp="1"/>
          </p:cNvSpPr>
          <p:nvPr>
            <p:ph idx="1"/>
          </p:nvPr>
        </p:nvSpPr>
        <p:spPr>
          <a:xfrm>
            <a:off x="460131" y="1296140"/>
            <a:ext cx="8226669" cy="5175681"/>
          </a:xfrm>
        </p:spPr>
        <p:txBody>
          <a:bodyPr/>
          <a:lstStyle/>
          <a:p>
            <a:r>
              <a:rPr lang="en-US">
                <a:ea typeface="+mn-lt"/>
                <a:cs typeface="+mn-lt"/>
                <a:hlinkClick r:id="rId3"/>
              </a:rPr>
              <a:t>Family Resources</a:t>
            </a:r>
            <a:r>
              <a:rPr lang="en-US">
                <a:ea typeface="+mn-lt"/>
                <a:cs typeface="+mn-lt"/>
              </a:rPr>
              <a:t> </a:t>
            </a:r>
          </a:p>
          <a:p>
            <a:endParaRPr lang="en-US"/>
          </a:p>
          <a:p>
            <a:endParaRPr lang="en-US"/>
          </a:p>
          <a:p>
            <a:r>
              <a:rPr lang="en-US"/>
              <a:t>NWEA – Understanding MAP Growth</a:t>
            </a:r>
          </a:p>
          <a:p>
            <a:endParaRPr lang="en-US"/>
          </a:p>
          <a:p>
            <a:endParaRPr lang="en-US"/>
          </a:p>
          <a:p>
            <a:endParaRPr lang="en-US"/>
          </a:p>
          <a:p>
            <a:r>
              <a:rPr lang="en-US">
                <a:hlinkClick r:id="rId4"/>
              </a:rPr>
              <a:t>Science – Understanding Field Tests</a:t>
            </a:r>
            <a:endParaRPr lang="en-US"/>
          </a:p>
        </p:txBody>
      </p:sp>
      <p:pic>
        <p:nvPicPr>
          <p:cNvPr id="3" name="Picture 3">
            <a:extLst>
              <a:ext uri="{FF2B5EF4-FFF2-40B4-BE49-F238E27FC236}">
                <a16:creationId xmlns:a16="http://schemas.microsoft.com/office/drawing/2014/main" id="{CF42373D-B47E-427D-B558-876B3D6DA71B}"/>
              </a:ext>
            </a:extLst>
          </p:cNvPr>
          <p:cNvPicPr>
            <a:picLocks noChangeAspect="1"/>
          </p:cNvPicPr>
          <p:nvPr/>
        </p:nvPicPr>
        <p:blipFill>
          <a:blip r:embed="rId5"/>
          <a:stretch>
            <a:fillRect/>
          </a:stretch>
        </p:blipFill>
        <p:spPr>
          <a:xfrm>
            <a:off x="1341548" y="1972115"/>
            <a:ext cx="2619375" cy="419100"/>
          </a:xfrm>
          <a:prstGeom prst="rect">
            <a:avLst/>
          </a:prstGeom>
        </p:spPr>
      </p:pic>
      <p:sp>
        <p:nvSpPr>
          <p:cNvPr id="6" name="Speech Bubble: Oval 5">
            <a:extLst>
              <a:ext uri="{FF2B5EF4-FFF2-40B4-BE49-F238E27FC236}">
                <a16:creationId xmlns:a16="http://schemas.microsoft.com/office/drawing/2014/main" id="{1737F2AB-0EB9-487C-A45E-7E7F99EAC936}"/>
              </a:ext>
            </a:extLst>
          </p:cNvPr>
          <p:cNvSpPr/>
          <p:nvPr/>
        </p:nvSpPr>
        <p:spPr>
          <a:xfrm>
            <a:off x="3700771" y="1326662"/>
            <a:ext cx="1442728" cy="615461"/>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bg2"/>
                </a:solidFill>
              </a:rPr>
              <a:t>Open</a:t>
            </a:r>
          </a:p>
          <a:p>
            <a:pPr algn="ctr"/>
            <a:r>
              <a:rPr lang="en-US" sz="1200">
                <a:solidFill>
                  <a:schemeClr val="bg2"/>
                </a:solidFill>
              </a:rPr>
              <a:t>Accordion</a:t>
            </a:r>
          </a:p>
        </p:txBody>
      </p:sp>
      <p:pic>
        <p:nvPicPr>
          <p:cNvPr id="4" name="Picture 6">
            <a:extLst>
              <a:ext uri="{FF2B5EF4-FFF2-40B4-BE49-F238E27FC236}">
                <a16:creationId xmlns:a16="http://schemas.microsoft.com/office/drawing/2014/main" id="{9BFFDE62-4BD7-4742-90D0-C033AB1F640F}"/>
              </a:ext>
            </a:extLst>
          </p:cNvPr>
          <p:cNvPicPr>
            <a:picLocks noChangeAspect="1"/>
          </p:cNvPicPr>
          <p:nvPr/>
        </p:nvPicPr>
        <p:blipFill>
          <a:blip r:embed="rId6"/>
          <a:stretch>
            <a:fillRect/>
          </a:stretch>
        </p:blipFill>
        <p:spPr>
          <a:xfrm>
            <a:off x="1626140" y="3358908"/>
            <a:ext cx="2743200" cy="1351041"/>
          </a:xfrm>
          <a:prstGeom prst="rect">
            <a:avLst/>
          </a:prstGeom>
        </p:spPr>
      </p:pic>
    </p:spTree>
    <p:extLst>
      <p:ext uri="{BB962C8B-B14F-4D97-AF65-F5344CB8AC3E}">
        <p14:creationId xmlns:p14="http://schemas.microsoft.com/office/powerpoint/2010/main" val="528252298"/>
      </p:ext>
    </p:extLst>
  </p:cSld>
  <p:clrMapOvr>
    <a:masterClrMapping/>
  </p:clrMapOvr>
</p:sld>
</file>

<file path=ppt/theme/theme1.xml><?xml version="1.0" encoding="utf-8"?>
<a:theme xmlns:a="http://schemas.openxmlformats.org/drawingml/2006/main" name="Office Theme">
  <a:themeElements>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fontScheme name="Office Theme">
      <a:majorFont>
        <a:latin typeface="Arial"/>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FFFFFF"/>
        </a:dk1>
        <a:lt1>
          <a:srgbClr val="FFFFFF"/>
        </a:lt1>
        <a:dk2>
          <a:srgbClr val="FFFFFF"/>
        </a:dk2>
        <a:lt2>
          <a:srgbClr val="000000"/>
        </a:lt2>
        <a:accent1>
          <a:srgbClr val="548DBF"/>
        </a:accent1>
        <a:accent2>
          <a:srgbClr val="D4CDC7"/>
        </a:accent2>
        <a:accent3>
          <a:srgbClr val="FFFFFF"/>
        </a:accent3>
        <a:accent4>
          <a:srgbClr val="DADADA"/>
        </a:accent4>
        <a:accent5>
          <a:srgbClr val="B3C5DC"/>
        </a:accent5>
        <a:accent6>
          <a:srgbClr val="C0BAB4"/>
        </a:accent6>
        <a:hlink>
          <a:srgbClr val="BF801B"/>
        </a:hlink>
        <a:folHlink>
          <a:srgbClr val="D658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AC office hours 2.5.2021.pot  -  Compatibility Mode" id="{4A8CC6DE-601D-4A7E-8C4B-6ABFC63E515C}" vid="{C88DDAB4-5EE5-4C87-84E7-3415333C1B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4c01c9a-618d-4c42-99a5-20629369116a">
      <UserInfo>
        <DisplayName>Brackett, Cheryl</DisplayName>
        <AccountId>15</AccountId>
        <AccountType/>
      </UserInfo>
      <UserInfo>
        <DisplayName>Kirk, Janette</DisplayName>
        <AccountId>6</AccountId>
        <AccountType/>
      </UserInfo>
      <UserInfo>
        <DisplayName>Bossio-Smith, Jodi</DisplayName>
        <AccountId>59</AccountId>
        <AccountType/>
      </UserInfo>
      <UserInfo>
        <DisplayName>Lewis, Regina</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4B6D10452B3C140AD78CB361C8521BB" ma:contentTypeVersion="12" ma:contentTypeDescription="Create a new document." ma:contentTypeScope="" ma:versionID="45171831ec64cbe5a7ed0ba782b1f68a">
  <xsd:schema xmlns:xsd="http://www.w3.org/2001/XMLSchema" xmlns:xs="http://www.w3.org/2001/XMLSchema" xmlns:p="http://schemas.microsoft.com/office/2006/metadata/properties" xmlns:ns1="http://schemas.microsoft.com/sharepoint/v3" xmlns:ns2="f2504363-5ef8-426c-bff7-6d35b5990f98" xmlns:ns3="84c01c9a-618d-4c42-99a5-20629369116a" targetNamespace="http://schemas.microsoft.com/office/2006/metadata/properties" ma:root="true" ma:fieldsID="0cef8ec4fa77b54a1bdb8bf99c99c238" ns1:_="" ns2:_="" ns3:_="">
    <xsd:import namespace="http://schemas.microsoft.com/sharepoint/v3"/>
    <xsd:import namespace="f2504363-5ef8-426c-bff7-6d35b5990f98"/>
    <xsd:import namespace="84c01c9a-618d-4c42-99a5-2062936911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04363-5ef8-426c-bff7-6d35b5990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c01c9a-618d-4c42-99a5-2062936911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BFCFC-9E44-4A5C-81CC-DED3120A2B15}">
  <ds:schemaRefs>
    <ds:schemaRef ds:uri="84c01c9a-618d-4c42-99a5-20629369116a"/>
    <ds:schemaRef ds:uri="f2504363-5ef8-426c-bff7-6d35b5990f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22BD118-2CB9-44EF-855C-033D8CC31AFB}">
  <ds:schemaRefs>
    <ds:schemaRef ds:uri="84c01c9a-618d-4c42-99a5-20629369116a"/>
    <ds:schemaRef ds:uri="f2504363-5ef8-426c-bff7-6d35b5990f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6D74B1-06E1-4ED7-89D8-EA9C1F02E35D}">
  <ds:schemaRefs>
    <ds:schemaRef ds:uri="http://schemas.microsoft.com/office/2006/metadata/longProperties"/>
  </ds:schemaRefs>
</ds:datastoreItem>
</file>

<file path=customXml/itemProps4.xml><?xml version="1.0" encoding="utf-8"?>
<ds:datastoreItem xmlns:ds="http://schemas.openxmlformats.org/officeDocument/2006/customXml" ds:itemID="{1A6B9522-FEEE-4801-AF5C-BFAC981B81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12</Slides>
  <Notes>12</Notes>
  <HiddenSlides>0</HiddenSlide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Assessment  Lunch &amp; Learn /  Office Hours</vt:lpstr>
      <vt:lpstr>Welcome </vt:lpstr>
      <vt:lpstr> NWEA Updates</vt:lpstr>
      <vt:lpstr>Reporting </vt:lpstr>
      <vt:lpstr>National &amp; International Assessments - NAEP</vt:lpstr>
      <vt:lpstr>ACCESS for ELLs and Alternate ACCESS for ELLs  </vt:lpstr>
      <vt:lpstr>ACCESS for ELLs and Alternate ACCESS for ELLs  </vt:lpstr>
      <vt:lpstr>MSAA and MSAA Science</vt:lpstr>
      <vt:lpstr>New &amp; Available Resources</vt:lpstr>
      <vt:lpstr>Questions &amp; Answers</vt:lpstr>
      <vt:lpstr>From Our DOE Family to You: </vt:lpstr>
      <vt:lpstr>@maine.gov</vt:lpstr>
    </vt:vector>
  </TitlesOfParts>
  <Company>State of Maine, DAFS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State of Maine</dc:creator>
  <cp:revision>1</cp:revision>
  <dcterms:created xsi:type="dcterms:W3CDTF">2012-03-26T19:59:30Z</dcterms:created>
  <dcterms:modified xsi:type="dcterms:W3CDTF">2021-12-01T20:10:38Z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Paling, Rachel</vt:lpwstr>
  </property>
  <property fmtid="{D5CDD505-2E9C-101B-9397-08002B2CF9AE}" pid="3" name="xd_Signature">
    <vt:lpwstr/>
  </property>
  <property fmtid="{D5CDD505-2E9C-101B-9397-08002B2CF9AE}" pid="4" name="Order">
    <vt:lpwstr>523000.000000000</vt:lpwstr>
  </property>
  <property fmtid="{D5CDD505-2E9C-101B-9397-08002B2CF9AE}" pid="5" name="ComplianceAssetId">
    <vt:lpwstr/>
  </property>
  <property fmtid="{D5CDD505-2E9C-101B-9397-08002B2CF9AE}" pid="6" name="TemplateUrl">
    <vt:lpwstr/>
  </property>
  <property fmtid="{D5CDD505-2E9C-101B-9397-08002B2CF9AE}" pid="7" name="xd_ProgID">
    <vt:lpwstr/>
  </property>
  <property fmtid="{D5CDD505-2E9C-101B-9397-08002B2CF9AE}" pid="8" name="display_urn:schemas-microsoft-com:office:office#Author">
    <vt:lpwstr>Paling, Rachel</vt:lpwstr>
  </property>
  <property fmtid="{D5CDD505-2E9C-101B-9397-08002B2CF9AE}" pid="9" name="ContentTypeId">
    <vt:lpwstr>0x01010064B6D10452B3C140AD78CB361C8521BB</vt:lpwstr>
  </property>
</Properties>
</file>