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5143500" type="screen16x9"/>
  <p:notesSz cx="6858000" cy="9144000"/>
  <p:embeddedFontLst>
    <p:embeddedFont>
      <p:font typeface="Cabin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07EE87-DA04-490A-85A8-70017A0BED83}">
  <a:tblStyle styleId="{4807EE87-DA04-490A-85A8-70017A0BE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1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a6522b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a6522b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4a6522b7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4a6522b7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4a6522b7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4a6522b7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minutes, 4-5 people in each room, Circle, Square, Triangle Google Slide to share and complete during discussion.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4e03b0c16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4e03b0c16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4a6522b7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4a6522b7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4e03b0c1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4e03b0c1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4e03b0c1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4e03b0c16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53182925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53182925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minutes, 4-5 people in each room, Circle, Square, Triangle Google Slide to share and complete during discussion.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4e03b0c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4e03b0c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4e03b0c1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4e03b0c1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4e03b0c1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4e03b0c1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minutes, 4-5 people in each room, Circle, Square, Triangle Google Slide to share and complete during discussion.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4a6522b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4a6522b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4e03b0c16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4e03b0c16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4e03b0c1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4e03b0c1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4e03b0c1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4e03b0c1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4e03b0c16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4e03b0c16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4a6522b7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4a6522b7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4a6522b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4a6522b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a6522b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4a6522b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4a6522b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4a6522b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4a6522b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4a6522b7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4a6522b7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4a6522b7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51C7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23925"/>
            <a:ext cx="85206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9900FF"/>
                </a:solidFill>
                <a:latin typeface="Cabin"/>
                <a:ea typeface="Cabin"/>
                <a:cs typeface="Cabin"/>
                <a:sym typeface="Cabin"/>
              </a:rPr>
              <a:t>WELCOME</a:t>
            </a:r>
            <a:endParaRPr sz="4500">
              <a:solidFill>
                <a:srgbClr val="99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825000" y="1152475"/>
            <a:ext cx="500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1"/>
                </a:solidFill>
              </a:rPr>
              <a:t>Today’s presenters:</a:t>
            </a:r>
            <a:endParaRPr sz="22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tx1"/>
                </a:solidFill>
              </a:rPr>
              <a:t>Bre Allard, 9th-grade English teacher at Leavitt Area High School, Turner, ME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dirty="0">
                <a:solidFill>
                  <a:schemeClr val="tx1"/>
                </a:solidFill>
              </a:rPr>
              <a:t>Michelle DeBlois, 8th-grade Literacy teacher at Lewiston Middle School, Lewiston, ME</a:t>
            </a: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56" name="Google Shape;56;p13" descr="Cover of grading equity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0" y="1152472"/>
            <a:ext cx="2514475" cy="35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073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“Minimum grading actually empowers teachers and schools rather than disempowers them, as it lessons, dampens out, and neutralizes most of the negative aspects of grades and grading… while creating a climate of caring, hope, and support, particularly for those students whose growth and development will most probably always be an intermittent and chaotic process and path.” (Carifio and Carey 24)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 descr="cir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198" y="3702125"/>
            <a:ext cx="1896122" cy="11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 descr="squa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975" y="904650"/>
            <a:ext cx="1696550" cy="16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797100"/>
            <a:ext cx="51000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Assign a Timekeeper</a:t>
            </a:r>
            <a:endParaRPr sz="3100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Assign a Discussion Facilitator</a:t>
            </a:r>
            <a:endParaRPr sz="3100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100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Assign a Note Keeper</a:t>
            </a:r>
            <a:endParaRPr sz="3100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3" name="Google Shape;133;p23" descr="triangl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146623" y="1834288"/>
            <a:ext cx="1437800" cy="22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290250" y="904650"/>
            <a:ext cx="8563500" cy="394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674EA7"/>
                </a:solidFill>
                <a:latin typeface="Cabin"/>
                <a:ea typeface="Cabin"/>
                <a:cs typeface="Cabin"/>
                <a:sym typeface="Cabin"/>
              </a:rPr>
              <a:t>“Circle, Square, Triangle” Discussion Template</a:t>
            </a:r>
            <a:endParaRPr sz="1800" b="1">
              <a:solidFill>
                <a:srgbClr val="674EA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457200" algn="l" rtl="0">
              <a:spcBef>
                <a:spcPts val="12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74EA7"/>
                </a:solidFill>
                <a:latin typeface="Cabin"/>
                <a:ea typeface="Cabin"/>
                <a:cs typeface="Cabin"/>
                <a:sym typeface="Cabin"/>
              </a:rPr>
              <a:t>A question going 		       Something I learned		Three important</a:t>
            </a:r>
            <a:endParaRPr sz="1800" b="1">
              <a:solidFill>
                <a:srgbClr val="674EA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74EA7"/>
                </a:solidFill>
                <a:latin typeface="Cabin"/>
                <a:ea typeface="Cabin"/>
                <a:cs typeface="Cabin"/>
                <a:sym typeface="Cabin"/>
              </a:rPr>
              <a:t>   AROUND in my mind.	       that SQUARED with		       POINTS</a:t>
            </a:r>
            <a:endParaRPr sz="1800" b="1">
              <a:solidFill>
                <a:srgbClr val="674EA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74EA7"/>
                </a:solidFill>
                <a:latin typeface="Cabin"/>
                <a:ea typeface="Cabin"/>
                <a:cs typeface="Cabin"/>
                <a:sym typeface="Cabin"/>
              </a:rPr>
              <a:t>						       my beliefs.				   to remember.</a:t>
            </a:r>
            <a:endParaRPr sz="1800" b="1">
              <a:solidFill>
                <a:srgbClr val="674EA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5" name="Google Shape;135;p23" descr="circle"/>
          <p:cNvSpPr/>
          <p:nvPr/>
        </p:nvSpPr>
        <p:spPr>
          <a:xfrm>
            <a:off x="949606" y="2182835"/>
            <a:ext cx="1164300" cy="11199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</a:endParaRPr>
          </a:p>
        </p:txBody>
      </p:sp>
      <p:sp>
        <p:nvSpPr>
          <p:cNvPr id="136" name="Google Shape;136;p23" descr="square"/>
          <p:cNvSpPr/>
          <p:nvPr/>
        </p:nvSpPr>
        <p:spPr>
          <a:xfrm>
            <a:off x="3816649" y="2182835"/>
            <a:ext cx="1076664" cy="1119783"/>
          </a:xfrm>
          <a:prstGeom prst="flowChartProcess">
            <a:avLst/>
          </a:prstGeom>
          <a:solidFill>
            <a:schemeClr val="lt2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 descr="triangle"/>
          <p:cNvSpPr/>
          <p:nvPr/>
        </p:nvSpPr>
        <p:spPr>
          <a:xfrm>
            <a:off x="6518891" y="2102858"/>
            <a:ext cx="1251900" cy="1239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Breakout Room</a:t>
            </a:r>
            <a:endParaRPr sz="3000" b="1">
              <a:solidFill>
                <a:srgbClr val="F6B26B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Share Out </a:t>
            </a:r>
            <a:r>
              <a:rPr lang="en" sz="30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(Circle, Square, Triangle)</a:t>
            </a:r>
            <a:endParaRPr sz="3000" b="1">
              <a:solidFill>
                <a:srgbClr val="F6B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4" name="Google Shape;144;p24" descr="graphic of two open heads sharing inform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313" y="1088350"/>
            <a:ext cx="6167374" cy="39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100-point</a:t>
            </a:r>
            <a:r>
              <a:rPr lang="en" sz="3600" dirty="0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" sz="36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scale</a:t>
            </a:r>
            <a:endParaRPr sz="36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In the real world (outside the classroom), the 100-point scale is not readily used...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Cabin"/>
              <a:buChar char="●"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Professional Testing (Bars, Medical Boards, Praxis)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Cabin"/>
              <a:buChar char="●"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Driver’s Test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There are other alternatives, like the 0-4 Scale, but watch out…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Cabin"/>
              <a:buChar char="●"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do the numbers  4, 3, 2, 1, 0 represent? 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Cabin"/>
              <a:buChar char="●"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scale are “you” going to create?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1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GPA Scale: 0-100 Scale vs 0-4 Scale</a:t>
            </a:r>
            <a:endParaRPr sz="36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156" name="Google Shape;156;p26"/>
          <p:cNvGraphicFramePr/>
          <p:nvPr>
            <p:extLst>
              <p:ext uri="{D42A27DB-BD31-4B8C-83A1-F6EECF244321}">
                <p14:modId xmlns:p14="http://schemas.microsoft.com/office/powerpoint/2010/main" val="2061605325"/>
              </p:ext>
            </p:extLst>
          </p:nvPr>
        </p:nvGraphicFramePr>
        <p:xfrm>
          <a:off x="4991100" y="2092300"/>
          <a:ext cx="3200950" cy="2508125"/>
        </p:xfrm>
        <a:graphic>
          <a:graphicData uri="http://schemas.openxmlformats.org/drawingml/2006/table">
            <a:tbl>
              <a:tblPr>
                <a:noFill/>
                <a:tableStyleId>{4807EE87-DA04-490A-85A8-70017A0BED83}</a:tableStyleId>
              </a:tblPr>
              <a:tblGrid>
                <a:gridCol w="16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7" name="Google Shape;157;p26"/>
          <p:cNvSpPr txBox="1"/>
          <p:nvPr/>
        </p:nvSpPr>
        <p:spPr>
          <a:xfrm>
            <a:off x="311700" y="1017725"/>
            <a:ext cx="7138800" cy="8328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The Grade Point Average Scale is a 0-4 scale.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Where is the focus… on failure or success?</a:t>
            </a:r>
            <a:endParaRPr sz="2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292950" y="4695475"/>
            <a:ext cx="4660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9CB9C"/>
                </a:solidFill>
              </a:rPr>
              <a:t>Grading for Equity</a:t>
            </a:r>
            <a:r>
              <a:rPr lang="en">
                <a:solidFill>
                  <a:srgbClr val="F9CB9C"/>
                </a:solidFill>
              </a:rPr>
              <a:t>, page 80 &amp; 89</a:t>
            </a:r>
            <a:endParaRPr>
              <a:solidFill>
                <a:srgbClr val="F9CB9C"/>
              </a:solidFill>
            </a:endParaRPr>
          </a:p>
        </p:txBody>
      </p:sp>
      <p:graphicFrame>
        <p:nvGraphicFramePr>
          <p:cNvPr id="159" name="Google Shape;159;p26"/>
          <p:cNvGraphicFramePr/>
          <p:nvPr>
            <p:extLst>
              <p:ext uri="{D42A27DB-BD31-4B8C-83A1-F6EECF244321}">
                <p14:modId xmlns:p14="http://schemas.microsoft.com/office/powerpoint/2010/main" val="3967306051"/>
              </p:ext>
            </p:extLst>
          </p:nvPr>
        </p:nvGraphicFramePr>
        <p:xfrm>
          <a:off x="1181100" y="2092300"/>
          <a:ext cx="3200950" cy="2508125"/>
        </p:xfrm>
        <a:graphic>
          <a:graphicData uri="http://schemas.openxmlformats.org/drawingml/2006/table">
            <a:tbl>
              <a:tblPr>
                <a:noFill/>
                <a:tableStyleId>{4807EE87-DA04-490A-85A8-70017A0BED83}</a:tableStyleId>
              </a:tblPr>
              <a:tblGrid>
                <a:gridCol w="16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100-90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89-80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79-70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69-60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59-0</a:t>
                      </a:r>
                      <a:endParaRPr sz="18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</a:t>
                      </a:r>
                      <a:endParaRPr sz="18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 descr="tab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0" y="0"/>
            <a:ext cx="66105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7136850" y="4379825"/>
            <a:ext cx="184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351C75"/>
                </a:solidFill>
              </a:rPr>
              <a:t>Parent Notice from </a:t>
            </a:r>
            <a:endParaRPr sz="1400" i="1">
              <a:solidFill>
                <a:srgbClr val="351C75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rgbClr val="351C75"/>
                </a:solidFill>
              </a:rPr>
              <a:t>Ms. DeBlois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Breakout Room </a:t>
            </a:r>
            <a:r>
              <a:rPr lang="en" sz="30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(10 mins)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569500"/>
            <a:ext cx="8520600" cy="29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Assign a Timekeeper</a:t>
            </a:r>
            <a:endParaRPr sz="3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Assign a Discussion Facilitator</a:t>
            </a:r>
            <a:endParaRPr sz="3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Assign a Note Keeper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Breakout Room </a:t>
            </a:r>
            <a:r>
              <a:rPr lang="en" sz="30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(Reflection Journal)</a:t>
            </a:r>
            <a:endParaRPr sz="3000" b="1" dirty="0">
              <a:solidFill>
                <a:srgbClr val="7030A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440425" y="1321275"/>
            <a:ext cx="8391900" cy="3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does the text say about the 0-4 Scale? </a:t>
            </a:r>
            <a:endParaRPr sz="16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do you think about it?</a:t>
            </a:r>
            <a:endParaRPr sz="50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Share Out </a:t>
            </a:r>
            <a:r>
              <a:rPr lang="en" sz="30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(Reflection Journal 1)</a:t>
            </a:r>
            <a:endParaRPr sz="3000" b="1">
              <a:solidFill>
                <a:srgbClr val="F6B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3" name="Google Shape;183;p30" descr="two babies looking at each oth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900" y="1069600"/>
            <a:ext cx="5838175" cy="38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1700" y="1797100"/>
            <a:ext cx="8309786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Assign a Timekeeper</a:t>
            </a:r>
            <a:endParaRPr sz="3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Assign a Discussion Facilitator</a:t>
            </a:r>
            <a:endParaRPr sz="3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1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Assign a Note Keeper</a:t>
            </a:r>
            <a:endParaRPr sz="31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Breakout Room </a:t>
            </a:r>
            <a:r>
              <a:rPr lang="en" sz="30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(10 mins)</a:t>
            </a:r>
            <a:r>
              <a:rPr lang="en" sz="51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30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FEW REMINDERS BEFORE WE BEGIN:</a:t>
            </a:r>
            <a:endParaRPr sz="47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45750" y="1017725"/>
            <a:ext cx="8452500" cy="390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bin"/>
              <a:buChar char="●"/>
            </a:pPr>
            <a:r>
              <a:rPr lang="en" sz="25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TURN OFF YOUR CAMERAS AND MUTE YOUR MICROPHONES UNTIL YOU’RE IN A BREAKOUT ROOM. </a:t>
            </a:r>
            <a:endParaRPr sz="25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bin"/>
              <a:buChar char="●"/>
            </a:pPr>
            <a:r>
              <a:rPr lang="en" sz="25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HAVE SOMETHING TO WRITE WITH, NOTE PAPER FOR CATCHING SOME REALLY COOL IDEAS, YOUR HANDOUTS, AND YOUR </a:t>
            </a:r>
            <a:r>
              <a:rPr lang="en" sz="2500" i="1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GRADING FOR EQUITY</a:t>
            </a:r>
            <a:r>
              <a:rPr lang="en" sz="25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BOOK. </a:t>
            </a:r>
            <a:endParaRPr sz="25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bin"/>
              <a:buChar char="●"/>
            </a:pPr>
            <a:r>
              <a:rPr lang="en" sz="25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USE THE CHAT BOX FOR COMMENTS AND QUESTIONS.</a:t>
            </a:r>
            <a:endParaRPr sz="25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Breakout Room </a:t>
            </a:r>
            <a:r>
              <a:rPr lang="en" sz="30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(Anticipation Guide)</a:t>
            </a:r>
            <a:endParaRPr sz="3000" b="1" dirty="0">
              <a:solidFill>
                <a:srgbClr val="7030A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440425" y="1321275"/>
            <a:ext cx="8391900" cy="3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did you think about the first three questions? </a:t>
            </a:r>
            <a:endParaRPr sz="16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do you think now?</a:t>
            </a:r>
            <a:endParaRPr sz="50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Share Out </a:t>
            </a:r>
            <a:r>
              <a:rPr lang="en" sz="30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(Reflection Journal 2)</a:t>
            </a:r>
            <a:endParaRPr sz="3000" b="1">
              <a:solidFill>
                <a:srgbClr val="F6B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1" name="Google Shape;201;p33" descr="photo of two kangaro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981425"/>
            <a:ext cx="5346224" cy="40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403550" y="47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To recap:</a:t>
            </a:r>
            <a:endParaRPr sz="5100" b="1" dirty="0">
              <a:solidFill>
                <a:srgbClr val="7030A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916025" y="1492850"/>
            <a:ext cx="53730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3000"/>
              <a:buChar char="●"/>
            </a:pPr>
            <a:r>
              <a:rPr lang="en" sz="3000" b="1" dirty="0">
                <a:solidFill>
                  <a:schemeClr val="tx1"/>
                </a:solidFill>
              </a:rPr>
              <a:t>Avoiding Zeros</a:t>
            </a:r>
            <a:endParaRPr sz="3000" b="1" dirty="0">
              <a:solidFill>
                <a:schemeClr val="tx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3000"/>
              <a:buChar char="●"/>
            </a:pPr>
            <a:r>
              <a:rPr lang="en" sz="3000" b="1" dirty="0">
                <a:solidFill>
                  <a:schemeClr val="tx1"/>
                </a:solidFill>
              </a:rPr>
              <a:t>Minimum Grading</a:t>
            </a:r>
            <a:endParaRPr sz="3000" b="1" dirty="0">
              <a:solidFill>
                <a:schemeClr val="tx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3000"/>
              <a:buChar char="●"/>
            </a:pPr>
            <a:r>
              <a:rPr lang="en" sz="3000" b="1" dirty="0">
                <a:solidFill>
                  <a:schemeClr val="tx1"/>
                </a:solidFill>
              </a:rPr>
              <a:t>0-4 Scale</a:t>
            </a:r>
            <a:endParaRPr sz="3000" b="1" dirty="0">
              <a:solidFill>
                <a:schemeClr val="tx1"/>
              </a:solidFill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487400" y="3360425"/>
            <a:ext cx="83430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THESE IDEAS ARE LIKE A MENU… </a:t>
            </a:r>
            <a:endParaRPr sz="25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PICK &amp; CHOOSE WHERE YOU WANT TO START!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dirty="0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A FEW REMINDERS BEFORE WE LEAVE:</a:t>
            </a:r>
            <a:endParaRPr sz="4700" b="1" dirty="0">
              <a:solidFill>
                <a:srgbClr val="7030A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130800" y="1218125"/>
            <a:ext cx="8882400" cy="3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500"/>
              <a:buFont typeface="Cabin"/>
              <a:buChar char="●"/>
            </a:pPr>
            <a:r>
              <a:rPr lang="en" sz="25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COMPLETE LAST THREE QUESTIONS ON THE ANTICIPATION GUIDE.</a:t>
            </a:r>
            <a:endParaRPr sz="25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2500"/>
              <a:buFont typeface="Cabin"/>
              <a:buChar char="●"/>
            </a:pPr>
            <a:r>
              <a:rPr lang="en" sz="25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READ CHAPTER 8.</a:t>
            </a:r>
            <a:endParaRPr sz="25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500"/>
              <a:buFont typeface="Cabin"/>
              <a:buChar char="●"/>
            </a:pPr>
            <a:r>
              <a:rPr lang="en" sz="2500" dirty="0">
                <a:solidFill>
                  <a:srgbClr val="9900FF"/>
                </a:solidFill>
                <a:latin typeface="Cabin"/>
                <a:ea typeface="Cabin"/>
                <a:cs typeface="Cabin"/>
                <a:sym typeface="Cabin"/>
              </a:rPr>
              <a:t>NEXT TIME WE ARE FOCUSING ON RECENT ACHIEVEMENTS &amp; GROUP VS INDIVIDUAL ACHIEVEMENT.</a:t>
            </a:r>
            <a:endParaRPr sz="2500" dirty="0">
              <a:solidFill>
                <a:srgbClr val="99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Let’s take a poll...</a:t>
            </a:r>
            <a:endParaRPr sz="51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900000" y="1450075"/>
            <a:ext cx="79323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8E7CC3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" sz="60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“How accurately do your grades represent your students’ work?”</a:t>
            </a:r>
            <a:endParaRPr sz="60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9" name="Google Shape;69;p15" descr="graphic of magnifying gla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2934">
            <a:off x="6643225" y="88451"/>
            <a:ext cx="2102426" cy="213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507000"/>
            <a:ext cx="501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9900FF"/>
                </a:solidFill>
                <a:latin typeface="Cabin"/>
                <a:ea typeface="Cabin"/>
                <a:cs typeface="Cabin"/>
                <a:sym typeface="Cabin"/>
              </a:rPr>
              <a:t>TODAY WE WILL DISCUSS:</a:t>
            </a:r>
            <a:endParaRPr sz="3100" b="1">
              <a:solidFill>
                <a:srgbClr val="99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518825"/>
            <a:ext cx="27576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bin"/>
              <a:buChar char="●"/>
            </a:pPr>
            <a:r>
              <a:rPr lang="en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AVOIDING ZEROS</a:t>
            </a:r>
            <a:endParaRPr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77150" y="2367150"/>
            <a:ext cx="28629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bin"/>
              <a:buChar char="●"/>
            </a:pPr>
            <a:r>
              <a:rPr lang="en" sz="18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MINIMUM GRADING</a:t>
            </a:r>
            <a:endParaRPr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098550" y="3215475"/>
            <a:ext cx="2999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bin"/>
              <a:buChar char="●"/>
            </a:pPr>
            <a:r>
              <a:rPr lang="en" sz="18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0-4 SCALE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8" name="Google Shape;78;p16" descr="graphic of students and numb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850" y="1518825"/>
            <a:ext cx="4412254" cy="28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92950" y="4449475"/>
            <a:ext cx="3433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Chapter 7: </a:t>
            </a:r>
            <a:r>
              <a:rPr lang="en" b="1" i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Grading for Equity</a:t>
            </a:r>
            <a:endParaRPr b="1" i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background image of driving a car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rPr>
              <a:t>ACCURACY DRIVING PRINCIPLE: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 i="1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rPr>
              <a:t>OUR GRADING MUST USE CALCULATIONS THAT ARE MATHEMATICALLY SOUND, EASY TO UNDERSTAND, AND CORRECTLY DESCRIBE A STUDENT’S LEVEL OF ACADEMIC PERFORMANCE.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 descr="word bubble"/>
          <p:cNvSpPr/>
          <p:nvPr/>
        </p:nvSpPr>
        <p:spPr>
          <a:xfrm rot="786276">
            <a:off x="4649602" y="3247763"/>
            <a:ext cx="3280122" cy="106347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 descr="word on black background" title="blackboard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363" y="-16537"/>
            <a:ext cx="1814225" cy="18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s in circle" title="schoology graph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100" y="-12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miling word bubble" title="edmodo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3100" y="-21063"/>
            <a:ext cx="1814225" cy="182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descr="stylized p" title="powershool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2125" y="-16537"/>
            <a:ext cx="1814225" cy="18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 rot="902107">
            <a:off x="4813605" y="3450132"/>
            <a:ext cx="3211914" cy="67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bin"/>
                <a:ea typeface="Cabin"/>
                <a:cs typeface="Cabin"/>
                <a:sym typeface="Cabin"/>
              </a:rPr>
              <a:t>“That’s just how the math worked out when I entered the grades.”</a:t>
            </a:r>
            <a:endParaRPr sz="1600"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7" name="Google Shape;97;p18" descr="man shruggi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6473" y="3254728"/>
            <a:ext cx="2448575" cy="16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6975" y="1864500"/>
            <a:ext cx="8892900" cy="120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NO MATTER WHAT GRADING SOFTWARE YOU USE, IT SHOULD MAKE ALL YOUR GRADES FAIR AND ACCURATE, TRUE?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08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Cabin"/>
                <a:ea typeface="Cabin"/>
                <a:cs typeface="Cabin"/>
                <a:sym typeface="Cabin"/>
              </a:rPr>
              <a:t>Student A						Student B</a:t>
            </a:r>
            <a:endParaRPr b="1">
              <a:solidFill>
                <a:srgbClr val="99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4" name="Google Shape;104;p19" descr="person holding up fi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5750"/>
            <a:ext cx="4686401" cy="35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person holding fishing ne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9575" y="1095750"/>
            <a:ext cx="4378449" cy="351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6B26B"/>
                </a:solidFill>
                <a:latin typeface="Cabin"/>
                <a:ea typeface="Cabin"/>
                <a:cs typeface="Cabin"/>
                <a:sym typeface="Cabin"/>
              </a:rPr>
              <a:t>The Zero</a:t>
            </a:r>
            <a:endParaRPr sz="3600" b="1">
              <a:solidFill>
                <a:srgbClr val="F6B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111" name="Google Shape;111;p20"/>
          <p:cNvGraphicFramePr/>
          <p:nvPr>
            <p:extLst>
              <p:ext uri="{D42A27DB-BD31-4B8C-83A1-F6EECF244321}">
                <p14:modId xmlns:p14="http://schemas.microsoft.com/office/powerpoint/2010/main" val="385503121"/>
              </p:ext>
            </p:extLst>
          </p:nvPr>
        </p:nvGraphicFramePr>
        <p:xfrm>
          <a:off x="952500" y="1695450"/>
          <a:ext cx="7239000" cy="3032550"/>
        </p:xfrm>
        <a:graphic>
          <a:graphicData uri="http://schemas.openxmlformats.org/drawingml/2006/table">
            <a:tbl>
              <a:tblPr>
                <a:noFill/>
                <a:tableStyleId>{4807EE87-DA04-490A-85A8-70017A0BED83}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Assignment 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Percentage Score</a:t>
                      </a:r>
                      <a:endParaRPr sz="1700"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Letter Grade Equivalent</a:t>
                      </a:r>
                      <a:endParaRPr sz="1700"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Assignment #1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85%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Assignment #2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85%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Assignment #3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0 [missing]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Assignment #4</a:t>
                      </a:r>
                      <a:endParaRPr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85%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Assignment #5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85%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 u="sng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Average</a:t>
                      </a:r>
                      <a:endParaRPr b="1" i="1" u="sng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85+85+0+85+85=340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340/5 assignments = 68%</a:t>
                      </a:r>
                      <a:endParaRPr b="1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</a:t>
                      </a:r>
                      <a:endParaRPr b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 dirty="0">
                          <a:solidFill>
                            <a:schemeClr val="tx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???</a:t>
                      </a:r>
                      <a:endParaRPr b="1" i="1" dirty="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E7CC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2" name="Google Shape;112;p20"/>
          <p:cNvSpPr txBox="1"/>
          <p:nvPr/>
        </p:nvSpPr>
        <p:spPr>
          <a:xfrm>
            <a:off x="311700" y="101772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Here’s how a zero impacts a series of grades.</a:t>
            </a:r>
            <a:endParaRPr sz="21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92950" y="4695475"/>
            <a:ext cx="4660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9CB9C"/>
                </a:solidFill>
              </a:rPr>
              <a:t>Grading for Equity</a:t>
            </a:r>
            <a:r>
              <a:rPr lang="en">
                <a:solidFill>
                  <a:srgbClr val="F9CB9C"/>
                </a:solidFill>
              </a:rPr>
              <a:t>, page 83</a:t>
            </a:r>
            <a:endParaRPr>
              <a:solidFill>
                <a:srgbClr val="F9CB9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9900FF"/>
                </a:solidFill>
                <a:latin typeface="Cabin"/>
                <a:ea typeface="Cabin"/>
                <a:cs typeface="Cabin"/>
                <a:sym typeface="Cabin"/>
              </a:rPr>
              <a:t>Minimum Grading</a:t>
            </a:r>
            <a:endParaRPr sz="3600" b="1">
              <a:solidFill>
                <a:srgbClr val="99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5142300" y="1291913"/>
            <a:ext cx="3777000" cy="3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i="1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“We can correct the 100 point scale’s disproportionality toward failure by instituting a ‘minimum grade’ - that is, setting a percentage that no student can score below.” (Feldman 84)</a:t>
            </a:r>
            <a:endParaRPr sz="2400" b="1" i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0" name="Google Shape;120;p21" descr="zero with a line through it and 50 beneath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85" y="1362750"/>
            <a:ext cx="4428000" cy="3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44C94C-4F8B-4D54-B39B-A82425476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38A50A-3D39-4B00-8D50-C16728284D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D6A01B-C4E5-461E-9F23-5050B2835A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2c2f301-4a03-4ece-b5a5-e8fe594b9300"/>
    <ds:schemaRef ds:uri="5ca6cff0-282a-474a-8a9a-e57004c19a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749</Words>
  <Application>Microsoft Office PowerPoint</Application>
  <PresentationFormat>On-screen Show (16:9)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Cabin</vt:lpstr>
      <vt:lpstr>Arial</vt:lpstr>
      <vt:lpstr>Simple Light</vt:lpstr>
      <vt:lpstr>WELCOME</vt:lpstr>
      <vt:lpstr>A FEW REMINDERS BEFORE WE BEGIN:</vt:lpstr>
      <vt:lpstr>Let’s take a poll...</vt:lpstr>
      <vt:lpstr>TODAY WE WILL DISCUSS:</vt:lpstr>
      <vt:lpstr>ACCURACY DRIVING PRINCIPLE:</vt:lpstr>
      <vt:lpstr>PowerPoint Presentation</vt:lpstr>
      <vt:lpstr>Student A      Student B</vt:lpstr>
      <vt:lpstr>The Zero</vt:lpstr>
      <vt:lpstr>Minimum Grading</vt:lpstr>
      <vt:lpstr>“Minimum grading actually empowers teachers and schools rather than disempowers them, as it lessons, dampens out, and neutralizes most of the negative aspects of grades and grading… while creating a climate of caring, hope, and support, particularly for those students whose growth and development will most probably always be an intermittent and chaotic process and path.” (Carifio and Carey 24)</vt:lpstr>
      <vt:lpstr>Breakout Room</vt:lpstr>
      <vt:lpstr>Share Out (Circle, Square, Triangle)</vt:lpstr>
      <vt:lpstr>100-point scale</vt:lpstr>
      <vt:lpstr>GPA Scale: 0-100 Scale vs 0-4 Scale</vt:lpstr>
      <vt:lpstr>Parent Notice from  Ms. DeBlois</vt:lpstr>
      <vt:lpstr>Breakout Room (10 mins)</vt:lpstr>
      <vt:lpstr>Breakout Room (Reflection Journal)</vt:lpstr>
      <vt:lpstr>Share Out (Reflection Journal 1)</vt:lpstr>
      <vt:lpstr>Breakout Room (10 mins) </vt:lpstr>
      <vt:lpstr>Breakout Room (Anticipation Guide)</vt:lpstr>
      <vt:lpstr>Share Out (Reflection Journal 2)</vt:lpstr>
      <vt:lpstr>To recap:</vt:lpstr>
      <vt:lpstr>A FEW REMINDERS BEFORE WE LEAVE: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Dunton, Morgan</dc:creator>
  <cp:lastModifiedBy>Dunton, Morgan</cp:lastModifiedBy>
  <cp:revision>4</cp:revision>
  <dcterms:modified xsi:type="dcterms:W3CDTF">2021-01-14T14:47:41Z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0x0101008F489FA263FB5543BC7163C05C51A54B</vt:lpwstr>
  </property>
</Properties>
</file>