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 id="2147483660" r:id="rId5"/>
    <p:sldMasterId id="2147483672" r:id="rId6"/>
  </p:sldMasterIdLst>
  <p:notesMasterIdLst>
    <p:notesMasterId r:id="rId94"/>
  </p:notesMasterIdLst>
  <p:handoutMasterIdLst>
    <p:handoutMasterId r:id="rId95"/>
  </p:handoutMasterIdLst>
  <p:sldIdLst>
    <p:sldId id="845" r:id="rId7"/>
    <p:sldId id="920" r:id="rId8"/>
    <p:sldId id="1741" r:id="rId9"/>
    <p:sldId id="1742" r:id="rId10"/>
    <p:sldId id="1780" r:id="rId11"/>
    <p:sldId id="1869" r:id="rId12"/>
    <p:sldId id="1744" r:id="rId13"/>
    <p:sldId id="823" r:id="rId14"/>
    <p:sldId id="822" r:id="rId15"/>
    <p:sldId id="824" r:id="rId16"/>
    <p:sldId id="801" r:id="rId17"/>
    <p:sldId id="800" r:id="rId18"/>
    <p:sldId id="798" r:id="rId19"/>
    <p:sldId id="799" r:id="rId20"/>
    <p:sldId id="796" r:id="rId21"/>
    <p:sldId id="830" r:id="rId22"/>
    <p:sldId id="831" r:id="rId23"/>
    <p:sldId id="832" r:id="rId24"/>
    <p:sldId id="795" r:id="rId25"/>
    <p:sldId id="984" r:id="rId26"/>
    <p:sldId id="792" r:id="rId27"/>
    <p:sldId id="926" r:id="rId28"/>
    <p:sldId id="865" r:id="rId29"/>
    <p:sldId id="866" r:id="rId30"/>
    <p:sldId id="867" r:id="rId31"/>
    <p:sldId id="868" r:id="rId32"/>
    <p:sldId id="1603" r:id="rId33"/>
    <p:sldId id="1607" r:id="rId34"/>
    <p:sldId id="1605" r:id="rId35"/>
    <p:sldId id="1608" r:id="rId36"/>
    <p:sldId id="1606" r:id="rId37"/>
    <p:sldId id="925" r:id="rId38"/>
    <p:sldId id="992" r:id="rId39"/>
    <p:sldId id="1131" r:id="rId40"/>
    <p:sldId id="838" r:id="rId41"/>
    <p:sldId id="1142" r:id="rId42"/>
    <p:sldId id="1132" r:id="rId43"/>
    <p:sldId id="1152" r:id="rId44"/>
    <p:sldId id="1151" r:id="rId45"/>
    <p:sldId id="1133" r:id="rId46"/>
    <p:sldId id="1134" r:id="rId47"/>
    <p:sldId id="1136" r:id="rId48"/>
    <p:sldId id="1137" r:id="rId49"/>
    <p:sldId id="1145" r:id="rId50"/>
    <p:sldId id="1129" r:id="rId51"/>
    <p:sldId id="1130" r:id="rId52"/>
    <p:sldId id="1138" r:id="rId53"/>
    <p:sldId id="1139" r:id="rId54"/>
    <p:sldId id="1140" r:id="rId55"/>
    <p:sldId id="904" r:id="rId56"/>
    <p:sldId id="834" r:id="rId57"/>
    <p:sldId id="828" r:id="rId58"/>
    <p:sldId id="833" r:id="rId59"/>
    <p:sldId id="825" r:id="rId60"/>
    <p:sldId id="836" r:id="rId61"/>
    <p:sldId id="835" r:id="rId62"/>
    <p:sldId id="909" r:id="rId63"/>
    <p:sldId id="912" r:id="rId64"/>
    <p:sldId id="908" r:id="rId65"/>
    <p:sldId id="910" r:id="rId66"/>
    <p:sldId id="1612" r:id="rId67"/>
    <p:sldId id="1611" r:id="rId68"/>
    <p:sldId id="581" r:id="rId69"/>
    <p:sldId id="914" r:id="rId70"/>
    <p:sldId id="1150" r:id="rId71"/>
    <p:sldId id="850" r:id="rId72"/>
    <p:sldId id="884" r:id="rId73"/>
    <p:sldId id="848" r:id="rId74"/>
    <p:sldId id="853" r:id="rId75"/>
    <p:sldId id="858" r:id="rId76"/>
    <p:sldId id="885" r:id="rId77"/>
    <p:sldId id="860" r:id="rId78"/>
    <p:sldId id="1143" r:id="rId79"/>
    <p:sldId id="891" r:id="rId80"/>
    <p:sldId id="897" r:id="rId81"/>
    <p:sldId id="1148" r:id="rId82"/>
    <p:sldId id="851" r:id="rId83"/>
    <p:sldId id="852" r:id="rId84"/>
    <p:sldId id="803" r:id="rId85"/>
    <p:sldId id="980" r:id="rId86"/>
    <p:sldId id="961" r:id="rId87"/>
    <p:sldId id="1335" r:id="rId88"/>
    <p:sldId id="1333" r:id="rId89"/>
    <p:sldId id="923" r:id="rId90"/>
    <p:sldId id="1876" r:id="rId91"/>
    <p:sldId id="1754" r:id="rId92"/>
    <p:sldId id="315" r:id="rId9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on, Anne-Marie" initials="AA" lastIdx="1" clrIdx="0">
    <p:extLst>
      <p:ext uri="{19B8F6BF-5375-455C-9EA6-DF929625EA0E}">
        <p15:presenceInfo xmlns:p15="http://schemas.microsoft.com/office/powerpoint/2012/main" userId="S::anne-marie.adamson@maine.gov::defc10ce-24e2-4ac7-a4bb-41526cffa0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F8F200"/>
    <a:srgbClr val="FFFF00"/>
    <a:srgbClr val="E5BCB9"/>
    <a:srgbClr val="C8B6C2"/>
    <a:srgbClr val="274F73"/>
    <a:srgbClr val="383898"/>
    <a:srgbClr val="162C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65625A-01F0-4336-985A-6A4D3DEAE5E1}" v="2" vWet="6" dt="2023-05-24T16:51:10.726"/>
    <p1510:client id="{9EFC54A7-28A9-4770-8314-12E41C067A5D}" v="28" dt="2023-05-24T17:08:47.7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microsoft.com/office/2015/10/relationships/revisionInfo" Target="revisionInfo.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handoutMaster" Target="handoutMasters/handoutMaster1.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notesMaster" Target="notesMasters/notesMaster1.xml"/><Relationship Id="rId99" Type="http://schemas.openxmlformats.org/officeDocument/2006/relationships/theme" Target="theme/theme1.xml"/><Relationship Id="rId10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ibodeau, Karlie L" userId="59c39737-fcb7-4b84-8569-73f6f7f64820" providerId="ADAL" clId="{0A65625A-01F0-4336-985A-6A4D3DEAE5E1}"/>
    <pc:docChg chg="modSld">
      <pc:chgData name="Thibodeau, Karlie L" userId="59c39737-fcb7-4b84-8569-73f6f7f64820" providerId="ADAL" clId="{0A65625A-01F0-4336-985A-6A4D3DEAE5E1}" dt="2023-05-24T13:48:43.185" v="1" actId="20577"/>
      <pc:docMkLst>
        <pc:docMk/>
      </pc:docMkLst>
      <pc:sldChg chg="modSp mod">
        <pc:chgData name="Thibodeau, Karlie L" userId="59c39737-fcb7-4b84-8569-73f6f7f64820" providerId="ADAL" clId="{0A65625A-01F0-4336-985A-6A4D3DEAE5E1}" dt="2023-05-24T13:48:43.185" v="1" actId="20577"/>
        <pc:sldMkLst>
          <pc:docMk/>
          <pc:sldMk cId="1801171461" sldId="920"/>
        </pc:sldMkLst>
        <pc:spChg chg="mod">
          <ac:chgData name="Thibodeau, Karlie L" userId="59c39737-fcb7-4b84-8569-73f6f7f64820" providerId="ADAL" clId="{0A65625A-01F0-4336-985A-6A4D3DEAE5E1}" dt="2023-05-24T13:48:43.185" v="1" actId="20577"/>
          <ac:spMkLst>
            <pc:docMk/>
            <pc:sldMk cId="1801171461" sldId="920"/>
            <ac:spMk id="2051" creationId="{00000000-0000-0000-0000-000000000000}"/>
          </ac:spMkLst>
        </pc:spChg>
      </pc:sldChg>
    </pc:docChg>
  </pc:docChgLst>
  <pc:docChgLst>
    <pc:chgData name="Gleason, Jennifer" userId="b38cf4e4-1a84-4faf-beed-bd36b589b1e1" providerId="ADAL" clId="{9EFC54A7-28A9-4770-8314-12E41C067A5D}"/>
    <pc:docChg chg="delSld modSld">
      <pc:chgData name="Gleason, Jennifer" userId="b38cf4e4-1a84-4faf-beed-bd36b589b1e1" providerId="ADAL" clId="{9EFC54A7-28A9-4770-8314-12E41C067A5D}" dt="2023-05-24T17:08:47.745" v="27" actId="1076"/>
      <pc:docMkLst>
        <pc:docMk/>
      </pc:docMkLst>
      <pc:sldChg chg="mod modShow">
        <pc:chgData name="Gleason, Jennifer" userId="b38cf4e4-1a84-4faf-beed-bd36b589b1e1" providerId="ADAL" clId="{9EFC54A7-28A9-4770-8314-12E41C067A5D}" dt="2023-05-24T17:07:14.139" v="21" actId="729"/>
        <pc:sldMkLst>
          <pc:docMk/>
          <pc:sldMk cId="259238732" sldId="792"/>
        </pc:sldMkLst>
      </pc:sldChg>
      <pc:sldChg chg="modSp mod">
        <pc:chgData name="Gleason, Jennifer" userId="b38cf4e4-1a84-4faf-beed-bd36b589b1e1" providerId="ADAL" clId="{9EFC54A7-28A9-4770-8314-12E41C067A5D}" dt="2023-05-24T16:51:29.262" v="13" actId="14100"/>
        <pc:sldMkLst>
          <pc:docMk/>
          <pc:sldMk cId="2855649368" sldId="795"/>
        </pc:sldMkLst>
        <pc:spChg chg="mod">
          <ac:chgData name="Gleason, Jennifer" userId="b38cf4e4-1a84-4faf-beed-bd36b589b1e1" providerId="ADAL" clId="{9EFC54A7-28A9-4770-8314-12E41C067A5D}" dt="2023-05-24T16:51:29.262" v="13" actId="14100"/>
          <ac:spMkLst>
            <pc:docMk/>
            <pc:sldMk cId="2855649368" sldId="795"/>
            <ac:spMk id="3" creationId="{473EEC0B-DFCA-4FFE-9217-327BE310641F}"/>
          </ac:spMkLst>
        </pc:spChg>
      </pc:sldChg>
      <pc:sldChg chg="modSp mod">
        <pc:chgData name="Gleason, Jennifer" userId="b38cf4e4-1a84-4faf-beed-bd36b589b1e1" providerId="ADAL" clId="{9EFC54A7-28A9-4770-8314-12E41C067A5D}" dt="2023-05-24T16:56:03.425" v="19" actId="20577"/>
        <pc:sldMkLst>
          <pc:docMk/>
          <pc:sldMk cId="2175887049" sldId="838"/>
        </pc:sldMkLst>
        <pc:spChg chg="mod">
          <ac:chgData name="Gleason, Jennifer" userId="b38cf4e4-1a84-4faf-beed-bd36b589b1e1" providerId="ADAL" clId="{9EFC54A7-28A9-4770-8314-12E41C067A5D}" dt="2023-05-24T16:56:03.425" v="19" actId="20577"/>
          <ac:spMkLst>
            <pc:docMk/>
            <pc:sldMk cId="2175887049" sldId="838"/>
            <ac:spMk id="3" creationId="{87ED5CD4-F2D1-43BA-B77A-477FD1476CD5}"/>
          </ac:spMkLst>
        </pc:spChg>
      </pc:sldChg>
      <pc:sldChg chg="modSp mod">
        <pc:chgData name="Gleason, Jennifer" userId="b38cf4e4-1a84-4faf-beed-bd36b589b1e1" providerId="ADAL" clId="{9EFC54A7-28A9-4770-8314-12E41C067A5D}" dt="2023-05-24T16:54:15.203" v="14" actId="20577"/>
        <pc:sldMkLst>
          <pc:docMk/>
          <pc:sldMk cId="4213600403" sldId="868"/>
        </pc:sldMkLst>
        <pc:spChg chg="mod">
          <ac:chgData name="Gleason, Jennifer" userId="b38cf4e4-1a84-4faf-beed-bd36b589b1e1" providerId="ADAL" clId="{9EFC54A7-28A9-4770-8314-12E41C067A5D}" dt="2023-05-24T16:54:15.203" v="14" actId="20577"/>
          <ac:spMkLst>
            <pc:docMk/>
            <pc:sldMk cId="4213600403" sldId="868"/>
            <ac:spMk id="3" creationId="{C117BC90-D180-4EAB-94EC-1F650B98B072}"/>
          </ac:spMkLst>
        </pc:spChg>
      </pc:sldChg>
      <pc:sldChg chg="del">
        <pc:chgData name="Gleason, Jennifer" userId="b38cf4e4-1a84-4faf-beed-bd36b589b1e1" providerId="ADAL" clId="{9EFC54A7-28A9-4770-8314-12E41C067A5D}" dt="2023-05-24T17:02:13.495" v="20" actId="2696"/>
        <pc:sldMkLst>
          <pc:docMk/>
          <pc:sldMk cId="1830838847" sldId="1135"/>
        </pc:sldMkLst>
      </pc:sldChg>
      <pc:sldChg chg="addSp modSp mod">
        <pc:chgData name="Gleason, Jennifer" userId="b38cf4e4-1a84-4faf-beed-bd36b589b1e1" providerId="ADAL" clId="{9EFC54A7-28A9-4770-8314-12E41C067A5D}" dt="2023-05-24T17:08:47.745" v="27" actId="1076"/>
        <pc:sldMkLst>
          <pc:docMk/>
          <pc:sldMk cId="755551869" sldId="1140"/>
        </pc:sldMkLst>
        <pc:spChg chg="mod">
          <ac:chgData name="Gleason, Jennifer" userId="b38cf4e4-1a84-4faf-beed-bd36b589b1e1" providerId="ADAL" clId="{9EFC54A7-28A9-4770-8314-12E41C067A5D}" dt="2023-05-24T17:08:43.640" v="26" actId="14100"/>
          <ac:spMkLst>
            <pc:docMk/>
            <pc:sldMk cId="755551869" sldId="1140"/>
            <ac:spMk id="3" creationId="{2E45BEEB-EBE6-48F4-9AC7-17B4515C36DD}"/>
          </ac:spMkLst>
        </pc:spChg>
        <pc:picChg chg="add mod">
          <ac:chgData name="Gleason, Jennifer" userId="b38cf4e4-1a84-4faf-beed-bd36b589b1e1" providerId="ADAL" clId="{9EFC54A7-28A9-4770-8314-12E41C067A5D}" dt="2023-05-24T17:08:47.745" v="27" actId="1076"/>
          <ac:picMkLst>
            <pc:docMk/>
            <pc:sldMk cId="755551869" sldId="1140"/>
            <ac:picMk id="4" creationId="{05B30750-45EA-518F-E07C-46F435D2C58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8B1E37-132D-4835-B429-094542DF282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5126CC1-0574-467E-ABE1-8EA5A413988D}">
      <dgm:prSet phldrT="[Text]"/>
      <dgm:spPr>
        <a:solidFill>
          <a:schemeClr val="accent3">
            <a:lumMod val="65000"/>
            <a:alpha val="90000"/>
          </a:schemeClr>
        </a:solidFill>
        <a:ln>
          <a:solidFill>
            <a:schemeClr val="accent4">
              <a:lumMod val="65000"/>
              <a:lumOff val="35000"/>
            </a:schemeClr>
          </a:solidFill>
        </a:ln>
      </dgm:spPr>
      <dgm:t>
        <a:bodyPr/>
        <a:lstStyle/>
        <a:p>
          <a:r>
            <a:rPr lang="en-US" b="1" u="sng"/>
            <a:t>Quantitative Data </a:t>
          </a:r>
        </a:p>
        <a:p>
          <a:r>
            <a:rPr lang="en-US" b="0" i="0"/>
            <a:t>versus</a:t>
          </a:r>
          <a:r>
            <a:rPr lang="en-US"/>
            <a:t> </a:t>
          </a:r>
        </a:p>
        <a:p>
          <a:r>
            <a:rPr lang="en-US" b="1" u="sng"/>
            <a:t>Qualitative Data</a:t>
          </a:r>
        </a:p>
      </dgm:t>
    </dgm:pt>
    <dgm:pt modelId="{63D58732-C4AC-4A22-A9B0-D57566058677}" type="parTrans" cxnId="{2BB0E2EA-FEBB-4268-A2AE-E68517DFB7C8}">
      <dgm:prSet/>
      <dgm:spPr/>
      <dgm:t>
        <a:bodyPr/>
        <a:lstStyle/>
        <a:p>
          <a:endParaRPr lang="en-US"/>
        </a:p>
      </dgm:t>
    </dgm:pt>
    <dgm:pt modelId="{8F357BCA-C0D0-4051-B7D5-C7CAECC72389}" type="sibTrans" cxnId="{2BB0E2EA-FEBB-4268-A2AE-E68517DFB7C8}">
      <dgm:prSet/>
      <dgm:spPr/>
      <dgm:t>
        <a:bodyPr/>
        <a:lstStyle/>
        <a:p>
          <a:endParaRPr lang="en-US"/>
        </a:p>
      </dgm:t>
    </dgm:pt>
    <dgm:pt modelId="{F0694354-07CF-4F5D-8312-887FA8B01728}">
      <dgm:prSet phldrT="[Text]" custT="1"/>
      <dgm:spPr>
        <a:solidFill>
          <a:schemeClr val="accent3">
            <a:lumMod val="65000"/>
            <a:alpha val="90000"/>
          </a:schemeClr>
        </a:solidFill>
        <a:ln>
          <a:solidFill>
            <a:schemeClr val="accent4">
              <a:lumMod val="65000"/>
              <a:lumOff val="35000"/>
            </a:schemeClr>
          </a:solidFill>
        </a:ln>
      </dgm:spPr>
      <dgm:t>
        <a:bodyPr/>
        <a:lstStyle/>
        <a:p>
          <a:r>
            <a:rPr lang="en-US" sz="2800" b="1" u="sng"/>
            <a:t>Qualitative Data</a:t>
          </a:r>
          <a:r>
            <a:rPr lang="en-US" sz="2800" b="1" u="none"/>
            <a:t>  </a:t>
          </a:r>
        </a:p>
        <a:p>
          <a:r>
            <a:rPr lang="en-US" sz="2700" b="1"/>
            <a:t>is descriptive rather than numeric.</a:t>
          </a:r>
        </a:p>
      </dgm:t>
    </dgm:pt>
    <dgm:pt modelId="{25D89F78-C665-448C-9C13-88A939197AE7}" type="parTrans" cxnId="{174D69AC-CF1D-4DB4-A669-44B0BD78AEEB}">
      <dgm:prSet/>
      <dgm:spPr/>
      <dgm:t>
        <a:bodyPr/>
        <a:lstStyle/>
        <a:p>
          <a:endParaRPr lang="en-US"/>
        </a:p>
      </dgm:t>
    </dgm:pt>
    <dgm:pt modelId="{BD62914F-E1F5-49F1-A29D-304A0818820A}" type="sibTrans" cxnId="{174D69AC-CF1D-4DB4-A669-44B0BD78AEEB}">
      <dgm:prSet/>
      <dgm:spPr/>
      <dgm:t>
        <a:bodyPr/>
        <a:lstStyle/>
        <a:p>
          <a:endParaRPr lang="en-US"/>
        </a:p>
      </dgm:t>
    </dgm:pt>
    <dgm:pt modelId="{B435A784-E701-4634-8D95-87E6C195AC4F}">
      <dgm:prSet phldrT="[Text]" custT="1"/>
      <dgm:spPr>
        <a:solidFill>
          <a:schemeClr val="accent3">
            <a:lumMod val="65000"/>
            <a:alpha val="90000"/>
          </a:schemeClr>
        </a:solidFill>
        <a:ln>
          <a:solidFill>
            <a:schemeClr val="accent4">
              <a:lumMod val="65000"/>
              <a:lumOff val="35000"/>
            </a:schemeClr>
          </a:solidFill>
        </a:ln>
      </dgm:spPr>
      <dgm:t>
        <a:bodyPr/>
        <a:lstStyle/>
        <a:p>
          <a:r>
            <a:rPr lang="en-US" sz="2800" b="1" u="sng"/>
            <a:t>Quantitative Data </a:t>
          </a:r>
        </a:p>
        <a:p>
          <a:r>
            <a:rPr lang="en-US" sz="2700" b="1"/>
            <a:t>is in the form of numbers, quantities and values.</a:t>
          </a:r>
        </a:p>
      </dgm:t>
    </dgm:pt>
    <dgm:pt modelId="{15437865-A06B-4235-A599-4A71A6E1AFF9}" type="parTrans" cxnId="{AE9CA7C5-A7C8-49A3-AC32-2C073F152294}">
      <dgm:prSet/>
      <dgm:spPr/>
      <dgm:t>
        <a:bodyPr/>
        <a:lstStyle/>
        <a:p>
          <a:endParaRPr lang="en-US"/>
        </a:p>
      </dgm:t>
    </dgm:pt>
    <dgm:pt modelId="{1F1A7FFC-1C76-42D9-9AFA-DDF9A4CA4D7C}" type="sibTrans" cxnId="{AE9CA7C5-A7C8-49A3-AC32-2C073F152294}">
      <dgm:prSet/>
      <dgm:spPr/>
      <dgm:t>
        <a:bodyPr/>
        <a:lstStyle/>
        <a:p>
          <a:endParaRPr lang="en-US"/>
        </a:p>
      </dgm:t>
    </dgm:pt>
    <dgm:pt modelId="{F1E61665-43BF-4CF5-B724-94C35A34477B}" type="pres">
      <dgm:prSet presAssocID="{018B1E37-132D-4835-B429-094542DF282C}" presName="hierChild1" presStyleCnt="0">
        <dgm:presLayoutVars>
          <dgm:chPref val="1"/>
          <dgm:dir/>
          <dgm:animOne val="branch"/>
          <dgm:animLvl val="lvl"/>
          <dgm:resizeHandles/>
        </dgm:presLayoutVars>
      </dgm:prSet>
      <dgm:spPr/>
    </dgm:pt>
    <dgm:pt modelId="{5266B8CC-9BC5-4F41-B5A0-59515075AE2F}" type="pres">
      <dgm:prSet presAssocID="{A5126CC1-0574-467E-ABE1-8EA5A413988D}" presName="hierRoot1" presStyleCnt="0"/>
      <dgm:spPr/>
    </dgm:pt>
    <dgm:pt modelId="{934B5F2D-37D9-4AD7-ABF0-AD50AE07860C}" type="pres">
      <dgm:prSet presAssocID="{A5126CC1-0574-467E-ABE1-8EA5A413988D}" presName="composite" presStyleCnt="0"/>
      <dgm:spPr/>
    </dgm:pt>
    <dgm:pt modelId="{87F27E44-A8E9-4C08-A368-03C86091C0C8}" type="pres">
      <dgm:prSet presAssocID="{A5126CC1-0574-467E-ABE1-8EA5A413988D}" presName="background" presStyleLbl="node0" presStyleIdx="0" presStyleCnt="1"/>
      <dgm:spPr>
        <a:solidFill>
          <a:schemeClr val="bg1">
            <a:lumMod val="85000"/>
          </a:schemeClr>
        </a:solidFill>
        <a:ln>
          <a:solidFill>
            <a:schemeClr val="bg1">
              <a:lumMod val="85000"/>
            </a:schemeClr>
          </a:solidFill>
        </a:ln>
      </dgm:spPr>
    </dgm:pt>
    <dgm:pt modelId="{9EDAA4FF-A17A-4FA9-96C1-F3F844C6854E}" type="pres">
      <dgm:prSet presAssocID="{A5126CC1-0574-467E-ABE1-8EA5A413988D}" presName="text" presStyleLbl="fgAcc0" presStyleIdx="0" presStyleCnt="1">
        <dgm:presLayoutVars>
          <dgm:chPref val="3"/>
        </dgm:presLayoutVars>
      </dgm:prSet>
      <dgm:spPr/>
    </dgm:pt>
    <dgm:pt modelId="{55A3AFE3-5574-454E-822A-C195A6C92DD7}" type="pres">
      <dgm:prSet presAssocID="{A5126CC1-0574-467E-ABE1-8EA5A413988D}" presName="hierChild2" presStyleCnt="0"/>
      <dgm:spPr/>
    </dgm:pt>
    <dgm:pt modelId="{8F87F9A9-927F-4967-8E5B-9770407F6A94}" type="pres">
      <dgm:prSet presAssocID="{25D89F78-C665-448C-9C13-88A939197AE7}" presName="Name10" presStyleLbl="parChTrans1D2" presStyleIdx="0" presStyleCnt="2"/>
      <dgm:spPr/>
    </dgm:pt>
    <dgm:pt modelId="{1188E64C-0B8E-463F-9EBB-A1F171724162}" type="pres">
      <dgm:prSet presAssocID="{F0694354-07CF-4F5D-8312-887FA8B01728}" presName="hierRoot2" presStyleCnt="0"/>
      <dgm:spPr/>
    </dgm:pt>
    <dgm:pt modelId="{D90D354D-C9FE-4BBC-9C75-796E26B9EB39}" type="pres">
      <dgm:prSet presAssocID="{F0694354-07CF-4F5D-8312-887FA8B01728}" presName="composite2" presStyleCnt="0"/>
      <dgm:spPr/>
    </dgm:pt>
    <dgm:pt modelId="{AE2118E0-AFC2-4733-88C6-6C398982F67F}" type="pres">
      <dgm:prSet presAssocID="{F0694354-07CF-4F5D-8312-887FA8B01728}" presName="background2" presStyleLbl="node2" presStyleIdx="0" presStyleCnt="2"/>
      <dgm:spPr>
        <a:solidFill>
          <a:schemeClr val="bg1">
            <a:lumMod val="85000"/>
          </a:schemeClr>
        </a:solidFill>
        <a:ln>
          <a:solidFill>
            <a:schemeClr val="bg1">
              <a:lumMod val="85000"/>
            </a:schemeClr>
          </a:solidFill>
        </a:ln>
      </dgm:spPr>
    </dgm:pt>
    <dgm:pt modelId="{EBF49D82-15E6-4B8B-826E-1E1599D02EA9}" type="pres">
      <dgm:prSet presAssocID="{F0694354-07CF-4F5D-8312-887FA8B01728}" presName="text2" presStyleLbl="fgAcc2" presStyleIdx="0" presStyleCnt="2">
        <dgm:presLayoutVars>
          <dgm:chPref val="3"/>
        </dgm:presLayoutVars>
      </dgm:prSet>
      <dgm:spPr/>
    </dgm:pt>
    <dgm:pt modelId="{FD1A2B31-352E-49C3-8588-A5EF847DFC2C}" type="pres">
      <dgm:prSet presAssocID="{F0694354-07CF-4F5D-8312-887FA8B01728}" presName="hierChild3" presStyleCnt="0"/>
      <dgm:spPr/>
    </dgm:pt>
    <dgm:pt modelId="{AC247A0B-EFF5-471F-A320-C1968623CAAD}" type="pres">
      <dgm:prSet presAssocID="{15437865-A06B-4235-A599-4A71A6E1AFF9}" presName="Name10" presStyleLbl="parChTrans1D2" presStyleIdx="1" presStyleCnt="2"/>
      <dgm:spPr/>
    </dgm:pt>
    <dgm:pt modelId="{74B33C58-B535-4547-95BB-C2513C27C34A}" type="pres">
      <dgm:prSet presAssocID="{B435A784-E701-4634-8D95-87E6C195AC4F}" presName="hierRoot2" presStyleCnt="0"/>
      <dgm:spPr/>
    </dgm:pt>
    <dgm:pt modelId="{C7478EF0-AA6E-46A0-9397-3DEA1B16F44E}" type="pres">
      <dgm:prSet presAssocID="{B435A784-E701-4634-8D95-87E6C195AC4F}" presName="composite2" presStyleCnt="0"/>
      <dgm:spPr/>
    </dgm:pt>
    <dgm:pt modelId="{6E3C978D-5B63-4986-BAFE-5D935058B2D3}" type="pres">
      <dgm:prSet presAssocID="{B435A784-E701-4634-8D95-87E6C195AC4F}" presName="background2" presStyleLbl="node2" presStyleIdx="1" presStyleCnt="2"/>
      <dgm:spPr>
        <a:solidFill>
          <a:schemeClr val="bg1">
            <a:lumMod val="85000"/>
          </a:schemeClr>
        </a:solidFill>
        <a:ln>
          <a:solidFill>
            <a:schemeClr val="bg1">
              <a:lumMod val="85000"/>
            </a:schemeClr>
          </a:solidFill>
        </a:ln>
      </dgm:spPr>
    </dgm:pt>
    <dgm:pt modelId="{5793DDA3-92E7-465B-A388-A9BFA31CBFE6}" type="pres">
      <dgm:prSet presAssocID="{B435A784-E701-4634-8D95-87E6C195AC4F}" presName="text2" presStyleLbl="fgAcc2" presStyleIdx="1" presStyleCnt="2">
        <dgm:presLayoutVars>
          <dgm:chPref val="3"/>
        </dgm:presLayoutVars>
      </dgm:prSet>
      <dgm:spPr/>
    </dgm:pt>
    <dgm:pt modelId="{244FDE75-BB95-4C1A-8E07-04748A5B9803}" type="pres">
      <dgm:prSet presAssocID="{B435A784-E701-4634-8D95-87E6C195AC4F}" presName="hierChild3" presStyleCnt="0"/>
      <dgm:spPr/>
    </dgm:pt>
  </dgm:ptLst>
  <dgm:cxnLst>
    <dgm:cxn modelId="{6E131B21-14EF-4898-9F5E-05D25A389188}" type="presOf" srcId="{A5126CC1-0574-467E-ABE1-8EA5A413988D}" destId="{9EDAA4FF-A17A-4FA9-96C1-F3F844C6854E}" srcOrd="0" destOrd="0" presId="urn:microsoft.com/office/officeart/2005/8/layout/hierarchy1"/>
    <dgm:cxn modelId="{8ABD6B63-3F05-48D2-A1B3-1C963C83A841}" type="presOf" srcId="{25D89F78-C665-448C-9C13-88A939197AE7}" destId="{8F87F9A9-927F-4967-8E5B-9770407F6A94}" srcOrd="0" destOrd="0" presId="urn:microsoft.com/office/officeart/2005/8/layout/hierarchy1"/>
    <dgm:cxn modelId="{D6FE778C-D8F4-4DEA-AE0B-C754E5AE43DC}" type="presOf" srcId="{B435A784-E701-4634-8D95-87E6C195AC4F}" destId="{5793DDA3-92E7-465B-A388-A9BFA31CBFE6}" srcOrd="0" destOrd="0" presId="urn:microsoft.com/office/officeart/2005/8/layout/hierarchy1"/>
    <dgm:cxn modelId="{174D69AC-CF1D-4DB4-A669-44B0BD78AEEB}" srcId="{A5126CC1-0574-467E-ABE1-8EA5A413988D}" destId="{F0694354-07CF-4F5D-8312-887FA8B01728}" srcOrd="0" destOrd="0" parTransId="{25D89F78-C665-448C-9C13-88A939197AE7}" sibTransId="{BD62914F-E1F5-49F1-A29D-304A0818820A}"/>
    <dgm:cxn modelId="{AE9CA7C5-A7C8-49A3-AC32-2C073F152294}" srcId="{A5126CC1-0574-467E-ABE1-8EA5A413988D}" destId="{B435A784-E701-4634-8D95-87E6C195AC4F}" srcOrd="1" destOrd="0" parTransId="{15437865-A06B-4235-A599-4A71A6E1AFF9}" sibTransId="{1F1A7FFC-1C76-42D9-9AFA-DDF9A4CA4D7C}"/>
    <dgm:cxn modelId="{2BAA6BDA-ADAD-4807-9CD8-43E5D6EAF317}" type="presOf" srcId="{15437865-A06B-4235-A599-4A71A6E1AFF9}" destId="{AC247A0B-EFF5-471F-A320-C1968623CAAD}" srcOrd="0" destOrd="0" presId="urn:microsoft.com/office/officeart/2005/8/layout/hierarchy1"/>
    <dgm:cxn modelId="{36D2D0DD-DD31-43CA-AA8B-922F0EEBE977}" type="presOf" srcId="{018B1E37-132D-4835-B429-094542DF282C}" destId="{F1E61665-43BF-4CF5-B724-94C35A34477B}" srcOrd="0" destOrd="0" presId="urn:microsoft.com/office/officeart/2005/8/layout/hierarchy1"/>
    <dgm:cxn modelId="{69572FE7-914F-4EED-A8E9-FC7B0A17A0F3}" type="presOf" srcId="{F0694354-07CF-4F5D-8312-887FA8B01728}" destId="{EBF49D82-15E6-4B8B-826E-1E1599D02EA9}" srcOrd="0" destOrd="0" presId="urn:microsoft.com/office/officeart/2005/8/layout/hierarchy1"/>
    <dgm:cxn modelId="{2BB0E2EA-FEBB-4268-A2AE-E68517DFB7C8}" srcId="{018B1E37-132D-4835-B429-094542DF282C}" destId="{A5126CC1-0574-467E-ABE1-8EA5A413988D}" srcOrd="0" destOrd="0" parTransId="{63D58732-C4AC-4A22-A9B0-D57566058677}" sibTransId="{8F357BCA-C0D0-4051-B7D5-C7CAECC72389}"/>
    <dgm:cxn modelId="{67BF9812-0F02-410C-834C-B128466D6FAD}" type="presParOf" srcId="{F1E61665-43BF-4CF5-B724-94C35A34477B}" destId="{5266B8CC-9BC5-4F41-B5A0-59515075AE2F}" srcOrd="0" destOrd="0" presId="urn:microsoft.com/office/officeart/2005/8/layout/hierarchy1"/>
    <dgm:cxn modelId="{7D09AA60-61C1-471B-ADA2-2888ABE708BC}" type="presParOf" srcId="{5266B8CC-9BC5-4F41-B5A0-59515075AE2F}" destId="{934B5F2D-37D9-4AD7-ABF0-AD50AE07860C}" srcOrd="0" destOrd="0" presId="urn:microsoft.com/office/officeart/2005/8/layout/hierarchy1"/>
    <dgm:cxn modelId="{4DBB8B39-6F57-4873-94B6-F880F06F44E8}" type="presParOf" srcId="{934B5F2D-37D9-4AD7-ABF0-AD50AE07860C}" destId="{87F27E44-A8E9-4C08-A368-03C86091C0C8}" srcOrd="0" destOrd="0" presId="urn:microsoft.com/office/officeart/2005/8/layout/hierarchy1"/>
    <dgm:cxn modelId="{1EF1743B-39D8-422B-8396-5C3502BA2F53}" type="presParOf" srcId="{934B5F2D-37D9-4AD7-ABF0-AD50AE07860C}" destId="{9EDAA4FF-A17A-4FA9-96C1-F3F844C6854E}" srcOrd="1" destOrd="0" presId="urn:microsoft.com/office/officeart/2005/8/layout/hierarchy1"/>
    <dgm:cxn modelId="{1310F084-2F10-4B00-8117-F34D6404321E}" type="presParOf" srcId="{5266B8CC-9BC5-4F41-B5A0-59515075AE2F}" destId="{55A3AFE3-5574-454E-822A-C195A6C92DD7}" srcOrd="1" destOrd="0" presId="urn:microsoft.com/office/officeart/2005/8/layout/hierarchy1"/>
    <dgm:cxn modelId="{5FE83A3C-DD8F-4D08-9E4D-6439C89CCE19}" type="presParOf" srcId="{55A3AFE3-5574-454E-822A-C195A6C92DD7}" destId="{8F87F9A9-927F-4967-8E5B-9770407F6A94}" srcOrd="0" destOrd="0" presId="urn:microsoft.com/office/officeart/2005/8/layout/hierarchy1"/>
    <dgm:cxn modelId="{52BFC4C0-9173-4699-B7A6-3374A3C0A179}" type="presParOf" srcId="{55A3AFE3-5574-454E-822A-C195A6C92DD7}" destId="{1188E64C-0B8E-463F-9EBB-A1F171724162}" srcOrd="1" destOrd="0" presId="urn:microsoft.com/office/officeart/2005/8/layout/hierarchy1"/>
    <dgm:cxn modelId="{024834B7-9582-466F-B88D-295A9EE7C12E}" type="presParOf" srcId="{1188E64C-0B8E-463F-9EBB-A1F171724162}" destId="{D90D354D-C9FE-4BBC-9C75-796E26B9EB39}" srcOrd="0" destOrd="0" presId="urn:microsoft.com/office/officeart/2005/8/layout/hierarchy1"/>
    <dgm:cxn modelId="{6CC619AB-CF9B-41A7-96D7-3A0D600067CC}" type="presParOf" srcId="{D90D354D-C9FE-4BBC-9C75-796E26B9EB39}" destId="{AE2118E0-AFC2-4733-88C6-6C398982F67F}" srcOrd="0" destOrd="0" presId="urn:microsoft.com/office/officeart/2005/8/layout/hierarchy1"/>
    <dgm:cxn modelId="{6A59B732-B07F-4111-8CFB-D31F17D254FF}" type="presParOf" srcId="{D90D354D-C9FE-4BBC-9C75-796E26B9EB39}" destId="{EBF49D82-15E6-4B8B-826E-1E1599D02EA9}" srcOrd="1" destOrd="0" presId="urn:microsoft.com/office/officeart/2005/8/layout/hierarchy1"/>
    <dgm:cxn modelId="{C416C56F-A846-4E28-9E2E-75BB31A5FF1C}" type="presParOf" srcId="{1188E64C-0B8E-463F-9EBB-A1F171724162}" destId="{FD1A2B31-352E-49C3-8588-A5EF847DFC2C}" srcOrd="1" destOrd="0" presId="urn:microsoft.com/office/officeart/2005/8/layout/hierarchy1"/>
    <dgm:cxn modelId="{A7EF5828-F58D-4191-9E93-81EFDC8B3CB0}" type="presParOf" srcId="{55A3AFE3-5574-454E-822A-C195A6C92DD7}" destId="{AC247A0B-EFF5-471F-A320-C1968623CAAD}" srcOrd="2" destOrd="0" presId="urn:microsoft.com/office/officeart/2005/8/layout/hierarchy1"/>
    <dgm:cxn modelId="{2C6708A1-4531-44FE-99B9-DE60BAA2B58A}" type="presParOf" srcId="{55A3AFE3-5574-454E-822A-C195A6C92DD7}" destId="{74B33C58-B535-4547-95BB-C2513C27C34A}" srcOrd="3" destOrd="0" presId="urn:microsoft.com/office/officeart/2005/8/layout/hierarchy1"/>
    <dgm:cxn modelId="{4D66075B-646E-45E7-A4B6-679DA0B034A9}" type="presParOf" srcId="{74B33C58-B535-4547-95BB-C2513C27C34A}" destId="{C7478EF0-AA6E-46A0-9397-3DEA1B16F44E}" srcOrd="0" destOrd="0" presId="urn:microsoft.com/office/officeart/2005/8/layout/hierarchy1"/>
    <dgm:cxn modelId="{75A0530A-944E-4587-ADF2-1F91BC5CD999}" type="presParOf" srcId="{C7478EF0-AA6E-46A0-9397-3DEA1B16F44E}" destId="{6E3C978D-5B63-4986-BAFE-5D935058B2D3}" srcOrd="0" destOrd="0" presId="urn:microsoft.com/office/officeart/2005/8/layout/hierarchy1"/>
    <dgm:cxn modelId="{EF0F18A3-7FFD-4D96-B58B-49B3BF04EF6C}" type="presParOf" srcId="{C7478EF0-AA6E-46A0-9397-3DEA1B16F44E}" destId="{5793DDA3-92E7-465B-A388-A9BFA31CBFE6}" srcOrd="1" destOrd="0" presId="urn:microsoft.com/office/officeart/2005/8/layout/hierarchy1"/>
    <dgm:cxn modelId="{0956A2A7-A55A-4A9A-90C6-25DD660515E4}" type="presParOf" srcId="{74B33C58-B535-4547-95BB-C2513C27C34A}" destId="{244FDE75-BB95-4C1A-8E07-04748A5B9803}" srcOrd="1" destOrd="0" presId="urn:microsoft.com/office/officeart/2005/8/layout/hierarchy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47A0B-EFF5-471F-A320-C1968623CAAD}">
      <dsp:nvSpPr>
        <dsp:cNvPr id="0" name=""/>
        <dsp:cNvSpPr/>
      </dsp:nvSpPr>
      <dsp:spPr>
        <a:xfrm>
          <a:off x="3975975" y="2144375"/>
          <a:ext cx="2061782" cy="981221"/>
        </a:xfrm>
        <a:custGeom>
          <a:avLst/>
          <a:gdLst/>
          <a:ahLst/>
          <a:cxnLst/>
          <a:rect l="0" t="0" r="0" b="0"/>
          <a:pathLst>
            <a:path>
              <a:moveTo>
                <a:pt x="0" y="0"/>
              </a:moveTo>
              <a:lnTo>
                <a:pt x="0" y="668673"/>
              </a:lnTo>
              <a:lnTo>
                <a:pt x="2061782" y="668673"/>
              </a:lnTo>
              <a:lnTo>
                <a:pt x="2061782" y="9812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87F9A9-927F-4967-8E5B-9770407F6A94}">
      <dsp:nvSpPr>
        <dsp:cNvPr id="0" name=""/>
        <dsp:cNvSpPr/>
      </dsp:nvSpPr>
      <dsp:spPr>
        <a:xfrm>
          <a:off x="1914193" y="2144375"/>
          <a:ext cx="2061782" cy="981221"/>
        </a:xfrm>
        <a:custGeom>
          <a:avLst/>
          <a:gdLst/>
          <a:ahLst/>
          <a:cxnLst/>
          <a:rect l="0" t="0" r="0" b="0"/>
          <a:pathLst>
            <a:path>
              <a:moveTo>
                <a:pt x="2061782" y="0"/>
              </a:moveTo>
              <a:lnTo>
                <a:pt x="2061782" y="668673"/>
              </a:lnTo>
              <a:lnTo>
                <a:pt x="0" y="668673"/>
              </a:lnTo>
              <a:lnTo>
                <a:pt x="0" y="9812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F27E44-A8E9-4C08-A368-03C86091C0C8}">
      <dsp:nvSpPr>
        <dsp:cNvPr id="0" name=""/>
        <dsp:cNvSpPr/>
      </dsp:nvSpPr>
      <dsp:spPr>
        <a:xfrm>
          <a:off x="2289062" y="1996"/>
          <a:ext cx="3373826" cy="2142379"/>
        </a:xfrm>
        <a:prstGeom prst="roundRect">
          <a:avLst>
            <a:gd name="adj" fmla="val 10000"/>
          </a:avLst>
        </a:prstGeom>
        <a:solidFill>
          <a:schemeClr val="bg1">
            <a:lumMod val="85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sp>
    <dsp:sp modelId="{9EDAA4FF-A17A-4FA9-96C1-F3F844C6854E}">
      <dsp:nvSpPr>
        <dsp:cNvPr id="0" name=""/>
        <dsp:cNvSpPr/>
      </dsp:nvSpPr>
      <dsp:spPr>
        <a:xfrm>
          <a:off x="2663932" y="358122"/>
          <a:ext cx="3373826" cy="2142379"/>
        </a:xfrm>
        <a:prstGeom prst="roundRect">
          <a:avLst>
            <a:gd name="adj" fmla="val 10000"/>
          </a:avLst>
        </a:prstGeom>
        <a:solidFill>
          <a:schemeClr val="accent3">
            <a:lumMod val="65000"/>
            <a:alpha val="90000"/>
          </a:schemeClr>
        </a:solidFill>
        <a:ln w="25400" cap="flat" cmpd="sng" algn="ctr">
          <a:solidFill>
            <a:schemeClr val="accent4">
              <a:lumMod val="65000"/>
              <a:lumOff val="3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u="sng" kern="1200"/>
            <a:t>Quantitative Data </a:t>
          </a:r>
        </a:p>
        <a:p>
          <a:pPr marL="0" lvl="0" indent="0" algn="ctr" defTabSz="1244600">
            <a:lnSpc>
              <a:spcPct val="90000"/>
            </a:lnSpc>
            <a:spcBef>
              <a:spcPct val="0"/>
            </a:spcBef>
            <a:spcAft>
              <a:spcPct val="35000"/>
            </a:spcAft>
            <a:buNone/>
          </a:pPr>
          <a:r>
            <a:rPr lang="en-US" sz="2800" b="0" i="0" kern="1200"/>
            <a:t>versus</a:t>
          </a:r>
          <a:r>
            <a:rPr lang="en-US" sz="2800" kern="1200"/>
            <a:t> </a:t>
          </a:r>
        </a:p>
        <a:p>
          <a:pPr marL="0" lvl="0" indent="0" algn="ctr" defTabSz="1244600">
            <a:lnSpc>
              <a:spcPct val="90000"/>
            </a:lnSpc>
            <a:spcBef>
              <a:spcPct val="0"/>
            </a:spcBef>
            <a:spcAft>
              <a:spcPct val="35000"/>
            </a:spcAft>
            <a:buNone/>
          </a:pPr>
          <a:r>
            <a:rPr lang="en-US" sz="2800" b="1" u="sng" kern="1200"/>
            <a:t>Qualitative Data</a:t>
          </a:r>
        </a:p>
      </dsp:txBody>
      <dsp:txXfrm>
        <a:off x="2726680" y="420870"/>
        <a:ext cx="3248330" cy="2016883"/>
      </dsp:txXfrm>
    </dsp:sp>
    <dsp:sp modelId="{AE2118E0-AFC2-4733-88C6-6C398982F67F}">
      <dsp:nvSpPr>
        <dsp:cNvPr id="0" name=""/>
        <dsp:cNvSpPr/>
      </dsp:nvSpPr>
      <dsp:spPr>
        <a:xfrm>
          <a:off x="227279" y="3125597"/>
          <a:ext cx="3373826" cy="2142379"/>
        </a:xfrm>
        <a:prstGeom prst="roundRect">
          <a:avLst>
            <a:gd name="adj" fmla="val 10000"/>
          </a:avLst>
        </a:prstGeom>
        <a:solidFill>
          <a:schemeClr val="bg1">
            <a:lumMod val="85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sp>
    <dsp:sp modelId="{EBF49D82-15E6-4B8B-826E-1E1599D02EA9}">
      <dsp:nvSpPr>
        <dsp:cNvPr id="0" name=""/>
        <dsp:cNvSpPr/>
      </dsp:nvSpPr>
      <dsp:spPr>
        <a:xfrm>
          <a:off x="602149" y="3481723"/>
          <a:ext cx="3373826" cy="2142379"/>
        </a:xfrm>
        <a:prstGeom prst="roundRect">
          <a:avLst>
            <a:gd name="adj" fmla="val 10000"/>
          </a:avLst>
        </a:prstGeom>
        <a:solidFill>
          <a:schemeClr val="accent3">
            <a:lumMod val="65000"/>
            <a:alpha val="90000"/>
          </a:schemeClr>
        </a:solidFill>
        <a:ln w="25400" cap="flat" cmpd="sng" algn="ctr">
          <a:solidFill>
            <a:schemeClr val="accent4">
              <a:lumMod val="65000"/>
              <a:lumOff val="3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u="sng" kern="1200"/>
            <a:t>Qualitative Data</a:t>
          </a:r>
          <a:r>
            <a:rPr lang="en-US" sz="2800" b="1" u="none" kern="1200"/>
            <a:t>  </a:t>
          </a:r>
        </a:p>
        <a:p>
          <a:pPr marL="0" lvl="0" indent="0" algn="ctr" defTabSz="1244600">
            <a:lnSpc>
              <a:spcPct val="90000"/>
            </a:lnSpc>
            <a:spcBef>
              <a:spcPct val="0"/>
            </a:spcBef>
            <a:spcAft>
              <a:spcPct val="35000"/>
            </a:spcAft>
            <a:buNone/>
          </a:pPr>
          <a:r>
            <a:rPr lang="en-US" sz="2700" b="1" kern="1200"/>
            <a:t>is descriptive rather than numeric.</a:t>
          </a:r>
        </a:p>
      </dsp:txBody>
      <dsp:txXfrm>
        <a:off x="664897" y="3544471"/>
        <a:ext cx="3248330" cy="2016883"/>
      </dsp:txXfrm>
    </dsp:sp>
    <dsp:sp modelId="{6E3C978D-5B63-4986-BAFE-5D935058B2D3}">
      <dsp:nvSpPr>
        <dsp:cNvPr id="0" name=""/>
        <dsp:cNvSpPr/>
      </dsp:nvSpPr>
      <dsp:spPr>
        <a:xfrm>
          <a:off x="4350845" y="3125597"/>
          <a:ext cx="3373826" cy="2142379"/>
        </a:xfrm>
        <a:prstGeom prst="roundRect">
          <a:avLst>
            <a:gd name="adj" fmla="val 10000"/>
          </a:avLst>
        </a:prstGeom>
        <a:solidFill>
          <a:schemeClr val="bg1">
            <a:lumMod val="85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sp>
    <dsp:sp modelId="{5793DDA3-92E7-465B-A388-A9BFA31CBFE6}">
      <dsp:nvSpPr>
        <dsp:cNvPr id="0" name=""/>
        <dsp:cNvSpPr/>
      </dsp:nvSpPr>
      <dsp:spPr>
        <a:xfrm>
          <a:off x="4725714" y="3481723"/>
          <a:ext cx="3373826" cy="2142379"/>
        </a:xfrm>
        <a:prstGeom prst="roundRect">
          <a:avLst>
            <a:gd name="adj" fmla="val 10000"/>
          </a:avLst>
        </a:prstGeom>
        <a:solidFill>
          <a:schemeClr val="accent3">
            <a:lumMod val="65000"/>
            <a:alpha val="90000"/>
          </a:schemeClr>
        </a:solidFill>
        <a:ln w="25400" cap="flat" cmpd="sng" algn="ctr">
          <a:solidFill>
            <a:schemeClr val="accent4">
              <a:lumMod val="65000"/>
              <a:lumOff val="3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u="sng" kern="1200"/>
            <a:t>Quantitative Data </a:t>
          </a:r>
        </a:p>
        <a:p>
          <a:pPr marL="0" lvl="0" indent="0" algn="ctr" defTabSz="1244600">
            <a:lnSpc>
              <a:spcPct val="90000"/>
            </a:lnSpc>
            <a:spcBef>
              <a:spcPct val="0"/>
            </a:spcBef>
            <a:spcAft>
              <a:spcPct val="35000"/>
            </a:spcAft>
            <a:buNone/>
          </a:pPr>
          <a:r>
            <a:rPr lang="en-US" sz="2700" b="1" kern="1200"/>
            <a:t>is in the form of numbers, quantities and values.</a:t>
          </a:r>
        </a:p>
      </dsp:txBody>
      <dsp:txXfrm>
        <a:off x="4788462" y="3544471"/>
        <a:ext cx="3248330" cy="201688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62B5766-3CBA-4818-BAE6-76C39BD0F691}" type="datetimeFigureOut">
              <a:rPr lang="en-US" smtClean="0"/>
              <a:t>5/24/2023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84093E3-DC9B-43B9-BD06-20AA70851A42}" type="slidenum">
              <a:rPr lang="en-US" smtClean="0"/>
              <a:t>‹#›</a:t>
            </a:fld>
            <a:endParaRPr lang="en-US"/>
          </a:p>
        </p:txBody>
      </p:sp>
    </p:spTree>
    <p:extLst>
      <p:ext uri="{BB962C8B-B14F-4D97-AF65-F5344CB8AC3E}">
        <p14:creationId xmlns:p14="http://schemas.microsoft.com/office/powerpoint/2010/main" val="3983534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9E2A8B1-DB0F-4C5D-B2C8-89DE900A6A83}" type="datetimeFigureOut">
              <a:rPr lang="en-US" smtClean="0"/>
              <a:t>5/24/2023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EC448B2-0BA8-4B7F-B909-7490F15F2B74}" type="slidenum">
              <a:rPr lang="en-US" smtClean="0"/>
              <a:t>‹#›</a:t>
            </a:fld>
            <a:endParaRPr lang="en-US"/>
          </a:p>
        </p:txBody>
      </p:sp>
    </p:spTree>
    <p:extLst>
      <p:ext uri="{BB962C8B-B14F-4D97-AF65-F5344CB8AC3E}">
        <p14:creationId xmlns:p14="http://schemas.microsoft.com/office/powerpoint/2010/main" val="322145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a:p>
        </p:txBody>
      </p:sp>
      <p:sp>
        <p:nvSpPr>
          <p:cNvPr id="4" name="Slide Number Placeholder 3"/>
          <p:cNvSpPr>
            <a:spLocks noGrp="1"/>
          </p:cNvSpPr>
          <p:nvPr>
            <p:ph type="sldNum" sz="quarter" idx="10"/>
          </p:nvPr>
        </p:nvSpPr>
        <p:spPr/>
        <p:txBody>
          <a:bodyPr/>
          <a:lstStyle/>
          <a:p>
            <a:fld id="{AEC448B2-0BA8-4B7F-B909-7490F15F2B74}" type="slidenum">
              <a:rPr lang="en-US" smtClean="0"/>
              <a:t>2</a:t>
            </a:fld>
            <a:endParaRPr lang="en-US"/>
          </a:p>
        </p:txBody>
      </p:sp>
    </p:spTree>
    <p:extLst>
      <p:ext uri="{BB962C8B-B14F-4D97-AF65-F5344CB8AC3E}">
        <p14:creationId xmlns:p14="http://schemas.microsoft.com/office/powerpoint/2010/main" val="3821237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752600"/>
            <a:ext cx="7772400" cy="1470025"/>
          </a:xfrm>
        </p:spPr>
        <p:txBody>
          <a:bodyPr/>
          <a:lstStyle>
            <a:lvl1pPr>
              <a:defRPr sz="3600"/>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1371600" y="3505200"/>
            <a:ext cx="6400800" cy="1752600"/>
          </a:xfrm>
        </p:spPr>
        <p:txBody>
          <a:bodyPr/>
          <a:lstStyle>
            <a:lvl1pPr marL="0" indent="0" algn="ctr">
              <a:buFontTx/>
              <a:buNone/>
              <a:defRPr sz="2600"/>
            </a:lvl1pPr>
          </a:lstStyle>
          <a:p>
            <a:pPr lvl="0"/>
            <a:r>
              <a:rPr lang="en-US" altLang="en-US" noProof="0"/>
              <a:t>Click to edit Master subtitle style</a:t>
            </a:r>
          </a:p>
        </p:txBody>
      </p:sp>
      <p:sp>
        <p:nvSpPr>
          <p:cNvPr id="3077" name="Rectangle 5"/>
          <p:cNvSpPr>
            <a:spLocks noGrp="1" noChangeArrowheads="1"/>
          </p:cNvSpPr>
          <p:nvPr>
            <p:ph type="ftr" sz="quarter" idx="3"/>
          </p:nvPr>
        </p:nvSpPr>
        <p:spPr>
          <a:xfrm>
            <a:off x="2630488" y="6245225"/>
            <a:ext cx="3884612" cy="476250"/>
          </a:xfrm>
        </p:spPr>
        <p:txBody>
          <a:bodyPr anchorCtr="1"/>
          <a:lstStyle>
            <a:lvl1pPr>
              <a:defRPr/>
            </a:lvl1pPr>
          </a:lstStyle>
          <a:p>
            <a:endParaRPr lang="en-US" altLang="en-US"/>
          </a:p>
        </p:txBody>
      </p:sp>
      <p:sp>
        <p:nvSpPr>
          <p:cNvPr id="3078" name="Rectangle 6"/>
          <p:cNvSpPr>
            <a:spLocks noGrp="1" noChangeArrowheads="1"/>
          </p:cNvSpPr>
          <p:nvPr>
            <p:ph type="sldNum" sz="quarter" idx="4"/>
          </p:nvPr>
        </p:nvSpPr>
        <p:spPr/>
        <p:txBody>
          <a:bodyPr anchorCtr="1"/>
          <a:lstStyle>
            <a:lvl1pPr>
              <a:defRPr/>
            </a:lvl1pPr>
          </a:lstStyle>
          <a:p>
            <a:fld id="{D021281A-832D-4D6D-983E-8559094FFF00}" type="slidenum">
              <a:rPr lang="en-US" altLang="en-US"/>
              <a:pPr/>
              <a:t>‹#›</a:t>
            </a:fld>
            <a:endParaRPr lang="en-US" altLang="en-US"/>
          </a:p>
        </p:txBody>
      </p:sp>
      <p:pic>
        <p:nvPicPr>
          <p:cNvPr id="3079" name="Picture 7" descr="official01R-2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6096000"/>
            <a:ext cx="1836738" cy="668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507C85C0-64D1-4746-A3A2-3FD634A1BA1B}" type="slidenum">
              <a:rPr lang="en-US" altLang="en-US"/>
              <a:pPr/>
              <a:t>‹#›</a:t>
            </a:fld>
            <a:endParaRPr lang="en-US" altLang="en-US"/>
          </a:p>
        </p:txBody>
      </p:sp>
    </p:spTree>
    <p:extLst>
      <p:ext uri="{BB962C8B-B14F-4D97-AF65-F5344CB8AC3E}">
        <p14:creationId xmlns:p14="http://schemas.microsoft.com/office/powerpoint/2010/main" val="62892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533400"/>
            <a:ext cx="203835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0"/>
            <a:ext cx="596265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867BFD87-0720-4C0E-B19F-B4F4E662BB8A}" type="slidenum">
              <a:rPr lang="en-US" altLang="en-US"/>
              <a:pPr/>
              <a:t>‹#›</a:t>
            </a:fld>
            <a:endParaRPr lang="en-US" altLang="en-US"/>
          </a:p>
        </p:txBody>
      </p:sp>
    </p:spTree>
    <p:extLst>
      <p:ext uri="{BB962C8B-B14F-4D97-AF65-F5344CB8AC3E}">
        <p14:creationId xmlns:p14="http://schemas.microsoft.com/office/powerpoint/2010/main" val="278952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752608"/>
            <a:ext cx="7772400" cy="1470025"/>
          </a:xfrm>
        </p:spPr>
        <p:txBody>
          <a:bodyPr/>
          <a:lstStyle>
            <a:lvl1pPr>
              <a:defRPr sz="2700"/>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1371600" y="3505200"/>
            <a:ext cx="6400800" cy="1752600"/>
          </a:xfrm>
        </p:spPr>
        <p:txBody>
          <a:bodyPr/>
          <a:lstStyle>
            <a:lvl1pPr marL="0" indent="0" algn="ctr">
              <a:buFontTx/>
              <a:buNone/>
              <a:defRPr sz="1951"/>
            </a:lvl1pPr>
          </a:lstStyle>
          <a:p>
            <a:pPr lvl="0"/>
            <a:r>
              <a:rPr lang="en-US" altLang="en-US" noProof="0"/>
              <a:t>Click to edit Master subtitle style</a:t>
            </a:r>
          </a:p>
        </p:txBody>
      </p:sp>
      <p:sp>
        <p:nvSpPr>
          <p:cNvPr id="3077" name="Rectangle 5"/>
          <p:cNvSpPr>
            <a:spLocks noGrp="1" noChangeArrowheads="1"/>
          </p:cNvSpPr>
          <p:nvPr>
            <p:ph type="ftr" sz="quarter" idx="3"/>
          </p:nvPr>
        </p:nvSpPr>
        <p:spPr>
          <a:xfrm>
            <a:off x="2630488" y="6245225"/>
            <a:ext cx="3884612" cy="476250"/>
          </a:xfrm>
        </p:spPr>
        <p:txBody>
          <a:bodyPr anchorCtr="1"/>
          <a:lstStyle>
            <a:lvl1pPr>
              <a:defRPr/>
            </a:lvl1pPr>
          </a:lstStyle>
          <a:p>
            <a:endParaRPr lang="en-US" altLang="en-US"/>
          </a:p>
        </p:txBody>
      </p:sp>
      <p:sp>
        <p:nvSpPr>
          <p:cNvPr id="3078" name="Rectangle 6"/>
          <p:cNvSpPr>
            <a:spLocks noGrp="1" noChangeArrowheads="1"/>
          </p:cNvSpPr>
          <p:nvPr>
            <p:ph type="sldNum" sz="quarter" idx="4"/>
          </p:nvPr>
        </p:nvSpPr>
        <p:spPr/>
        <p:txBody>
          <a:bodyPr anchorCtr="1"/>
          <a:lstStyle>
            <a:lvl1pPr>
              <a:defRPr/>
            </a:lvl1pPr>
          </a:lstStyle>
          <a:p>
            <a:fld id="{D021281A-832D-4D6D-983E-8559094FFF00}" type="slidenum">
              <a:rPr lang="en-US" altLang="en-US"/>
              <a:pPr/>
              <a:t>‹#›</a:t>
            </a:fld>
            <a:endParaRPr lang="en-US" altLang="en-US"/>
          </a:p>
        </p:txBody>
      </p:sp>
      <p:pic>
        <p:nvPicPr>
          <p:cNvPr id="3079" name="Picture 7" descr="official01R-2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6096000"/>
            <a:ext cx="1836738" cy="668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46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6C1CFB49-423B-4052-BB86-71B83A6D8451}" type="slidenum">
              <a:rPr lang="en-US" altLang="en-US"/>
              <a:pPr/>
              <a:t>‹#›</a:t>
            </a:fld>
            <a:endParaRPr lang="en-US" altLang="en-US"/>
          </a:p>
        </p:txBody>
      </p:sp>
    </p:spTree>
    <p:extLst>
      <p:ext uri="{BB962C8B-B14F-4D97-AF65-F5344CB8AC3E}">
        <p14:creationId xmlns:p14="http://schemas.microsoft.com/office/powerpoint/2010/main" val="645639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F305FEE8-64B6-488A-861B-097A70194A43}" type="slidenum">
              <a:rPr lang="en-US" altLang="en-US"/>
              <a:pPr/>
              <a:t>‹#›</a:t>
            </a:fld>
            <a:endParaRPr lang="en-US" altLang="en-US"/>
          </a:p>
        </p:txBody>
      </p:sp>
    </p:spTree>
    <p:extLst>
      <p:ext uri="{BB962C8B-B14F-4D97-AF65-F5344CB8AC3E}">
        <p14:creationId xmlns:p14="http://schemas.microsoft.com/office/powerpoint/2010/main" val="3451919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76400"/>
            <a:ext cx="4000500" cy="42672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676400"/>
            <a:ext cx="4000500" cy="42672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71A76B95-71A9-4BD1-B6B6-1203B210F6F6}" type="slidenum">
              <a:rPr lang="en-US" altLang="en-US"/>
              <a:pPr/>
              <a:t>‹#›</a:t>
            </a:fld>
            <a:endParaRPr lang="en-US" altLang="en-US"/>
          </a:p>
        </p:txBody>
      </p:sp>
    </p:spTree>
    <p:extLst>
      <p:ext uri="{BB962C8B-B14F-4D97-AF65-F5344CB8AC3E}">
        <p14:creationId xmlns:p14="http://schemas.microsoft.com/office/powerpoint/2010/main" val="2238739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a:p>
        </p:txBody>
      </p:sp>
      <p:sp>
        <p:nvSpPr>
          <p:cNvPr id="8" name="Slide Number Placeholder 7"/>
          <p:cNvSpPr>
            <a:spLocks noGrp="1"/>
          </p:cNvSpPr>
          <p:nvPr>
            <p:ph type="sldNum" sz="quarter" idx="11"/>
          </p:nvPr>
        </p:nvSpPr>
        <p:spPr/>
        <p:txBody>
          <a:bodyPr/>
          <a:lstStyle>
            <a:lvl1pPr>
              <a:defRPr/>
            </a:lvl1pPr>
          </a:lstStyle>
          <a:p>
            <a:fld id="{D05A9585-B350-410F-A73F-DE44E2CBAD30}" type="slidenum">
              <a:rPr lang="en-US" altLang="en-US"/>
              <a:pPr/>
              <a:t>‹#›</a:t>
            </a:fld>
            <a:endParaRPr lang="en-US" altLang="en-US"/>
          </a:p>
        </p:txBody>
      </p:sp>
    </p:spTree>
    <p:extLst>
      <p:ext uri="{BB962C8B-B14F-4D97-AF65-F5344CB8AC3E}">
        <p14:creationId xmlns:p14="http://schemas.microsoft.com/office/powerpoint/2010/main" val="1351107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a:p>
        </p:txBody>
      </p:sp>
      <p:sp>
        <p:nvSpPr>
          <p:cNvPr id="4" name="Slide Number Placeholder 3"/>
          <p:cNvSpPr>
            <a:spLocks noGrp="1"/>
          </p:cNvSpPr>
          <p:nvPr>
            <p:ph type="sldNum" sz="quarter" idx="11"/>
          </p:nvPr>
        </p:nvSpPr>
        <p:spPr/>
        <p:txBody>
          <a:bodyPr/>
          <a:lstStyle>
            <a:lvl1pPr>
              <a:defRPr/>
            </a:lvl1pPr>
          </a:lstStyle>
          <a:p>
            <a:fld id="{45E1A8BC-B89D-4743-90B7-9E49133A300E}" type="slidenum">
              <a:rPr lang="en-US" altLang="en-US"/>
              <a:pPr/>
              <a:t>‹#›</a:t>
            </a:fld>
            <a:endParaRPr lang="en-US" altLang="en-US"/>
          </a:p>
        </p:txBody>
      </p:sp>
    </p:spTree>
    <p:extLst>
      <p:ext uri="{BB962C8B-B14F-4D97-AF65-F5344CB8AC3E}">
        <p14:creationId xmlns:p14="http://schemas.microsoft.com/office/powerpoint/2010/main" val="3463951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
        <p:nvSpPr>
          <p:cNvPr id="3" name="Slide Number Placeholder 2"/>
          <p:cNvSpPr>
            <a:spLocks noGrp="1"/>
          </p:cNvSpPr>
          <p:nvPr>
            <p:ph type="sldNum" sz="quarter" idx="11"/>
          </p:nvPr>
        </p:nvSpPr>
        <p:spPr/>
        <p:txBody>
          <a:bodyPr/>
          <a:lstStyle>
            <a:lvl1pPr>
              <a:defRPr/>
            </a:lvl1pPr>
          </a:lstStyle>
          <a:p>
            <a:fld id="{E3E25A59-E8D4-452B-8381-E4F53F824731}" type="slidenum">
              <a:rPr lang="en-US" altLang="en-US"/>
              <a:pPr/>
              <a:t>‹#›</a:t>
            </a:fld>
            <a:endParaRPr lang="en-US" altLang="en-US"/>
          </a:p>
        </p:txBody>
      </p:sp>
    </p:spTree>
    <p:extLst>
      <p:ext uri="{BB962C8B-B14F-4D97-AF65-F5344CB8AC3E}">
        <p14:creationId xmlns:p14="http://schemas.microsoft.com/office/powerpoint/2010/main" val="878093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541AD400-EBC9-48E3-BD35-70E5BCF05CD0}" type="slidenum">
              <a:rPr lang="en-US" altLang="en-US"/>
              <a:pPr/>
              <a:t>‹#›</a:t>
            </a:fld>
            <a:endParaRPr lang="en-US" altLang="en-US"/>
          </a:p>
        </p:txBody>
      </p:sp>
    </p:spTree>
    <p:extLst>
      <p:ext uri="{BB962C8B-B14F-4D97-AF65-F5344CB8AC3E}">
        <p14:creationId xmlns:p14="http://schemas.microsoft.com/office/powerpoint/2010/main" val="3473995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6C1CFB49-423B-4052-BB86-71B83A6D8451}" type="slidenum">
              <a:rPr lang="en-US" altLang="en-US"/>
              <a:pPr/>
              <a:t>‹#›</a:t>
            </a:fld>
            <a:endParaRPr lang="en-US" altLang="en-US"/>
          </a:p>
        </p:txBody>
      </p:sp>
    </p:spTree>
    <p:extLst>
      <p:ext uri="{BB962C8B-B14F-4D97-AF65-F5344CB8AC3E}">
        <p14:creationId xmlns:p14="http://schemas.microsoft.com/office/powerpoint/2010/main" val="806804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75E5FCB2-61A2-4022-A940-5DF740B7BA6C}" type="slidenum">
              <a:rPr lang="en-US" altLang="en-US"/>
              <a:pPr/>
              <a:t>‹#›</a:t>
            </a:fld>
            <a:endParaRPr lang="en-US" altLang="en-US"/>
          </a:p>
        </p:txBody>
      </p:sp>
    </p:spTree>
    <p:extLst>
      <p:ext uri="{BB962C8B-B14F-4D97-AF65-F5344CB8AC3E}">
        <p14:creationId xmlns:p14="http://schemas.microsoft.com/office/powerpoint/2010/main" val="4194483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507C85C0-64D1-4746-A3A2-3FD634A1BA1B}" type="slidenum">
              <a:rPr lang="en-US" altLang="en-US"/>
              <a:pPr/>
              <a:t>‹#›</a:t>
            </a:fld>
            <a:endParaRPr lang="en-US" altLang="en-US"/>
          </a:p>
        </p:txBody>
      </p:sp>
    </p:spTree>
    <p:extLst>
      <p:ext uri="{BB962C8B-B14F-4D97-AF65-F5344CB8AC3E}">
        <p14:creationId xmlns:p14="http://schemas.microsoft.com/office/powerpoint/2010/main" val="2597259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533400"/>
            <a:ext cx="203835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0"/>
            <a:ext cx="596265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867BFD87-0720-4C0E-B19F-B4F4E662BB8A}" type="slidenum">
              <a:rPr lang="en-US" altLang="en-US"/>
              <a:pPr/>
              <a:t>‹#›</a:t>
            </a:fld>
            <a:endParaRPr lang="en-US" altLang="en-US"/>
          </a:p>
        </p:txBody>
      </p:sp>
    </p:spTree>
    <p:extLst>
      <p:ext uri="{BB962C8B-B14F-4D97-AF65-F5344CB8AC3E}">
        <p14:creationId xmlns:p14="http://schemas.microsoft.com/office/powerpoint/2010/main" val="2298871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752602"/>
            <a:ext cx="7772400" cy="1470025"/>
          </a:xfrm>
        </p:spPr>
        <p:txBody>
          <a:bodyPr/>
          <a:lstStyle>
            <a:lvl1pPr>
              <a:defRPr sz="2700"/>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1371600" y="3505200"/>
            <a:ext cx="6400800" cy="1752600"/>
          </a:xfrm>
        </p:spPr>
        <p:txBody>
          <a:bodyPr/>
          <a:lstStyle>
            <a:lvl1pPr marL="0" indent="0" algn="ctr">
              <a:buFontTx/>
              <a:buNone/>
              <a:defRPr sz="1950"/>
            </a:lvl1pPr>
          </a:lstStyle>
          <a:p>
            <a:pPr lvl="0"/>
            <a:r>
              <a:rPr lang="en-US" altLang="en-US" noProof="0"/>
              <a:t>Click to edit Master subtitle style</a:t>
            </a:r>
          </a:p>
        </p:txBody>
      </p:sp>
      <p:sp>
        <p:nvSpPr>
          <p:cNvPr id="3077" name="Rectangle 5"/>
          <p:cNvSpPr>
            <a:spLocks noGrp="1" noChangeArrowheads="1"/>
          </p:cNvSpPr>
          <p:nvPr>
            <p:ph type="ftr" sz="quarter" idx="3"/>
          </p:nvPr>
        </p:nvSpPr>
        <p:spPr>
          <a:xfrm>
            <a:off x="2630488" y="6245225"/>
            <a:ext cx="3884612" cy="476250"/>
          </a:xfrm>
        </p:spPr>
        <p:txBody>
          <a:bodyPr anchorCtr="1"/>
          <a:lstStyle>
            <a:lvl1pPr>
              <a:defRPr/>
            </a:lvl1pPr>
          </a:lstStyle>
          <a:p>
            <a:endParaRPr lang="en-US" altLang="en-US"/>
          </a:p>
        </p:txBody>
      </p:sp>
      <p:sp>
        <p:nvSpPr>
          <p:cNvPr id="3078" name="Rectangle 6"/>
          <p:cNvSpPr>
            <a:spLocks noGrp="1" noChangeArrowheads="1"/>
          </p:cNvSpPr>
          <p:nvPr>
            <p:ph type="sldNum" sz="quarter" idx="4"/>
          </p:nvPr>
        </p:nvSpPr>
        <p:spPr/>
        <p:txBody>
          <a:bodyPr anchorCtr="1"/>
          <a:lstStyle>
            <a:lvl1pPr>
              <a:defRPr/>
            </a:lvl1pPr>
          </a:lstStyle>
          <a:p>
            <a:fld id="{D021281A-832D-4D6D-983E-8559094FFF00}" type="slidenum">
              <a:rPr lang="en-US" altLang="en-US"/>
              <a:pPr/>
              <a:t>‹#›</a:t>
            </a:fld>
            <a:endParaRPr lang="en-US" altLang="en-US"/>
          </a:p>
        </p:txBody>
      </p:sp>
      <p:pic>
        <p:nvPicPr>
          <p:cNvPr id="3079" name="Picture 7" descr="official01R-2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6096000"/>
            <a:ext cx="1836738" cy="668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892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6C1CFB49-423B-4052-BB86-71B83A6D8451}" type="slidenum">
              <a:rPr lang="en-US" altLang="en-US"/>
              <a:pPr/>
              <a:t>‹#›</a:t>
            </a:fld>
            <a:endParaRPr lang="en-US" altLang="en-US"/>
          </a:p>
        </p:txBody>
      </p:sp>
    </p:spTree>
    <p:extLst>
      <p:ext uri="{BB962C8B-B14F-4D97-AF65-F5344CB8AC3E}">
        <p14:creationId xmlns:p14="http://schemas.microsoft.com/office/powerpoint/2010/main" val="2666103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F305FEE8-64B6-488A-861B-097A70194A43}" type="slidenum">
              <a:rPr lang="en-US" altLang="en-US"/>
              <a:pPr/>
              <a:t>‹#›</a:t>
            </a:fld>
            <a:endParaRPr lang="en-US" altLang="en-US"/>
          </a:p>
        </p:txBody>
      </p:sp>
    </p:spTree>
    <p:extLst>
      <p:ext uri="{BB962C8B-B14F-4D97-AF65-F5344CB8AC3E}">
        <p14:creationId xmlns:p14="http://schemas.microsoft.com/office/powerpoint/2010/main" val="849910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76400"/>
            <a:ext cx="4000500" cy="4267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676400"/>
            <a:ext cx="4000500" cy="4267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71A76B95-71A9-4BD1-B6B6-1203B210F6F6}" type="slidenum">
              <a:rPr lang="en-US" altLang="en-US"/>
              <a:pPr/>
              <a:t>‹#›</a:t>
            </a:fld>
            <a:endParaRPr lang="en-US" altLang="en-US"/>
          </a:p>
        </p:txBody>
      </p:sp>
    </p:spTree>
    <p:extLst>
      <p:ext uri="{BB962C8B-B14F-4D97-AF65-F5344CB8AC3E}">
        <p14:creationId xmlns:p14="http://schemas.microsoft.com/office/powerpoint/2010/main" val="3264015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a:p>
        </p:txBody>
      </p:sp>
      <p:sp>
        <p:nvSpPr>
          <p:cNvPr id="8" name="Slide Number Placeholder 7"/>
          <p:cNvSpPr>
            <a:spLocks noGrp="1"/>
          </p:cNvSpPr>
          <p:nvPr>
            <p:ph type="sldNum" sz="quarter" idx="11"/>
          </p:nvPr>
        </p:nvSpPr>
        <p:spPr/>
        <p:txBody>
          <a:bodyPr/>
          <a:lstStyle>
            <a:lvl1pPr>
              <a:defRPr/>
            </a:lvl1pPr>
          </a:lstStyle>
          <a:p>
            <a:fld id="{D05A9585-B350-410F-A73F-DE44E2CBAD30}" type="slidenum">
              <a:rPr lang="en-US" altLang="en-US"/>
              <a:pPr/>
              <a:t>‹#›</a:t>
            </a:fld>
            <a:endParaRPr lang="en-US" altLang="en-US"/>
          </a:p>
        </p:txBody>
      </p:sp>
    </p:spTree>
    <p:extLst>
      <p:ext uri="{BB962C8B-B14F-4D97-AF65-F5344CB8AC3E}">
        <p14:creationId xmlns:p14="http://schemas.microsoft.com/office/powerpoint/2010/main" val="1237475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a:p>
        </p:txBody>
      </p:sp>
      <p:sp>
        <p:nvSpPr>
          <p:cNvPr id="4" name="Slide Number Placeholder 3"/>
          <p:cNvSpPr>
            <a:spLocks noGrp="1"/>
          </p:cNvSpPr>
          <p:nvPr>
            <p:ph type="sldNum" sz="quarter" idx="11"/>
          </p:nvPr>
        </p:nvSpPr>
        <p:spPr/>
        <p:txBody>
          <a:bodyPr/>
          <a:lstStyle>
            <a:lvl1pPr>
              <a:defRPr/>
            </a:lvl1pPr>
          </a:lstStyle>
          <a:p>
            <a:fld id="{45E1A8BC-B89D-4743-90B7-9E49133A300E}" type="slidenum">
              <a:rPr lang="en-US" altLang="en-US"/>
              <a:pPr/>
              <a:t>‹#›</a:t>
            </a:fld>
            <a:endParaRPr lang="en-US" altLang="en-US"/>
          </a:p>
        </p:txBody>
      </p:sp>
    </p:spTree>
    <p:extLst>
      <p:ext uri="{BB962C8B-B14F-4D97-AF65-F5344CB8AC3E}">
        <p14:creationId xmlns:p14="http://schemas.microsoft.com/office/powerpoint/2010/main" val="1421797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
        <p:nvSpPr>
          <p:cNvPr id="3" name="Slide Number Placeholder 2"/>
          <p:cNvSpPr>
            <a:spLocks noGrp="1"/>
          </p:cNvSpPr>
          <p:nvPr>
            <p:ph type="sldNum" sz="quarter" idx="11"/>
          </p:nvPr>
        </p:nvSpPr>
        <p:spPr/>
        <p:txBody>
          <a:bodyPr/>
          <a:lstStyle>
            <a:lvl1pPr>
              <a:defRPr/>
            </a:lvl1pPr>
          </a:lstStyle>
          <a:p>
            <a:fld id="{E3E25A59-E8D4-452B-8381-E4F53F824731}" type="slidenum">
              <a:rPr lang="en-US" altLang="en-US"/>
              <a:pPr/>
              <a:t>‹#›</a:t>
            </a:fld>
            <a:endParaRPr lang="en-US" altLang="en-US"/>
          </a:p>
        </p:txBody>
      </p:sp>
    </p:spTree>
    <p:extLst>
      <p:ext uri="{BB962C8B-B14F-4D97-AF65-F5344CB8AC3E}">
        <p14:creationId xmlns:p14="http://schemas.microsoft.com/office/powerpoint/2010/main" val="3906562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F305FEE8-64B6-488A-861B-097A70194A43}" type="slidenum">
              <a:rPr lang="en-US" altLang="en-US"/>
              <a:pPr/>
              <a:t>‹#›</a:t>
            </a:fld>
            <a:endParaRPr lang="en-US" altLang="en-US"/>
          </a:p>
        </p:txBody>
      </p:sp>
    </p:spTree>
    <p:extLst>
      <p:ext uri="{BB962C8B-B14F-4D97-AF65-F5344CB8AC3E}">
        <p14:creationId xmlns:p14="http://schemas.microsoft.com/office/powerpoint/2010/main" val="8172036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541AD400-EBC9-48E3-BD35-70E5BCF05CD0}" type="slidenum">
              <a:rPr lang="en-US" altLang="en-US"/>
              <a:pPr/>
              <a:t>‹#›</a:t>
            </a:fld>
            <a:endParaRPr lang="en-US" altLang="en-US"/>
          </a:p>
        </p:txBody>
      </p:sp>
    </p:spTree>
    <p:extLst>
      <p:ext uri="{BB962C8B-B14F-4D97-AF65-F5344CB8AC3E}">
        <p14:creationId xmlns:p14="http://schemas.microsoft.com/office/powerpoint/2010/main" val="1235605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75E5FCB2-61A2-4022-A940-5DF740B7BA6C}" type="slidenum">
              <a:rPr lang="en-US" altLang="en-US"/>
              <a:pPr/>
              <a:t>‹#›</a:t>
            </a:fld>
            <a:endParaRPr lang="en-US" altLang="en-US"/>
          </a:p>
        </p:txBody>
      </p:sp>
    </p:spTree>
    <p:extLst>
      <p:ext uri="{BB962C8B-B14F-4D97-AF65-F5344CB8AC3E}">
        <p14:creationId xmlns:p14="http://schemas.microsoft.com/office/powerpoint/2010/main" val="3251161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507C85C0-64D1-4746-A3A2-3FD634A1BA1B}" type="slidenum">
              <a:rPr lang="en-US" altLang="en-US"/>
              <a:pPr/>
              <a:t>‹#›</a:t>
            </a:fld>
            <a:endParaRPr lang="en-US" altLang="en-US"/>
          </a:p>
        </p:txBody>
      </p:sp>
    </p:spTree>
    <p:extLst>
      <p:ext uri="{BB962C8B-B14F-4D97-AF65-F5344CB8AC3E}">
        <p14:creationId xmlns:p14="http://schemas.microsoft.com/office/powerpoint/2010/main" val="2429353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533400"/>
            <a:ext cx="203835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0"/>
            <a:ext cx="596265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867BFD87-0720-4C0E-B19F-B4F4E662BB8A}" type="slidenum">
              <a:rPr lang="en-US" altLang="en-US"/>
              <a:pPr/>
              <a:t>‹#›</a:t>
            </a:fld>
            <a:endParaRPr lang="en-US" altLang="en-US"/>
          </a:p>
        </p:txBody>
      </p:sp>
    </p:spTree>
    <p:extLst>
      <p:ext uri="{BB962C8B-B14F-4D97-AF65-F5344CB8AC3E}">
        <p14:creationId xmlns:p14="http://schemas.microsoft.com/office/powerpoint/2010/main" val="1072854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76400"/>
            <a:ext cx="40005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676400"/>
            <a:ext cx="40005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71A76B95-71A9-4BD1-B6B6-1203B210F6F6}" type="slidenum">
              <a:rPr lang="en-US" altLang="en-US"/>
              <a:pPr/>
              <a:t>‹#›</a:t>
            </a:fld>
            <a:endParaRPr lang="en-US" altLang="en-US"/>
          </a:p>
        </p:txBody>
      </p:sp>
    </p:spTree>
    <p:extLst>
      <p:ext uri="{BB962C8B-B14F-4D97-AF65-F5344CB8AC3E}">
        <p14:creationId xmlns:p14="http://schemas.microsoft.com/office/powerpoint/2010/main" val="3703580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a:p>
        </p:txBody>
      </p:sp>
      <p:sp>
        <p:nvSpPr>
          <p:cNvPr id="8" name="Slide Number Placeholder 7"/>
          <p:cNvSpPr>
            <a:spLocks noGrp="1"/>
          </p:cNvSpPr>
          <p:nvPr>
            <p:ph type="sldNum" sz="quarter" idx="11"/>
          </p:nvPr>
        </p:nvSpPr>
        <p:spPr/>
        <p:txBody>
          <a:bodyPr/>
          <a:lstStyle>
            <a:lvl1pPr>
              <a:defRPr/>
            </a:lvl1pPr>
          </a:lstStyle>
          <a:p>
            <a:fld id="{D05A9585-B350-410F-A73F-DE44E2CBAD30}" type="slidenum">
              <a:rPr lang="en-US" altLang="en-US"/>
              <a:pPr/>
              <a:t>‹#›</a:t>
            </a:fld>
            <a:endParaRPr lang="en-US" altLang="en-US"/>
          </a:p>
        </p:txBody>
      </p:sp>
    </p:spTree>
    <p:extLst>
      <p:ext uri="{BB962C8B-B14F-4D97-AF65-F5344CB8AC3E}">
        <p14:creationId xmlns:p14="http://schemas.microsoft.com/office/powerpoint/2010/main" val="3303826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a:p>
        </p:txBody>
      </p:sp>
      <p:sp>
        <p:nvSpPr>
          <p:cNvPr id="4" name="Slide Number Placeholder 3"/>
          <p:cNvSpPr>
            <a:spLocks noGrp="1"/>
          </p:cNvSpPr>
          <p:nvPr>
            <p:ph type="sldNum" sz="quarter" idx="11"/>
          </p:nvPr>
        </p:nvSpPr>
        <p:spPr/>
        <p:txBody>
          <a:bodyPr/>
          <a:lstStyle>
            <a:lvl1pPr>
              <a:defRPr/>
            </a:lvl1pPr>
          </a:lstStyle>
          <a:p>
            <a:fld id="{45E1A8BC-B89D-4743-90B7-9E49133A300E}" type="slidenum">
              <a:rPr lang="en-US" altLang="en-US"/>
              <a:pPr/>
              <a:t>‹#›</a:t>
            </a:fld>
            <a:endParaRPr lang="en-US" altLang="en-US"/>
          </a:p>
        </p:txBody>
      </p:sp>
    </p:spTree>
    <p:extLst>
      <p:ext uri="{BB962C8B-B14F-4D97-AF65-F5344CB8AC3E}">
        <p14:creationId xmlns:p14="http://schemas.microsoft.com/office/powerpoint/2010/main" val="61691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
        <p:nvSpPr>
          <p:cNvPr id="3" name="Slide Number Placeholder 2"/>
          <p:cNvSpPr>
            <a:spLocks noGrp="1"/>
          </p:cNvSpPr>
          <p:nvPr>
            <p:ph type="sldNum" sz="quarter" idx="11"/>
          </p:nvPr>
        </p:nvSpPr>
        <p:spPr/>
        <p:txBody>
          <a:bodyPr/>
          <a:lstStyle>
            <a:lvl1pPr>
              <a:defRPr/>
            </a:lvl1pPr>
          </a:lstStyle>
          <a:p>
            <a:fld id="{E3E25A59-E8D4-452B-8381-E4F53F824731}" type="slidenum">
              <a:rPr lang="en-US" altLang="en-US"/>
              <a:pPr/>
              <a:t>‹#›</a:t>
            </a:fld>
            <a:endParaRPr lang="en-US" altLang="en-US"/>
          </a:p>
        </p:txBody>
      </p:sp>
    </p:spTree>
    <p:extLst>
      <p:ext uri="{BB962C8B-B14F-4D97-AF65-F5344CB8AC3E}">
        <p14:creationId xmlns:p14="http://schemas.microsoft.com/office/powerpoint/2010/main" val="821429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541AD400-EBC9-48E3-BD35-70E5BCF05CD0}" type="slidenum">
              <a:rPr lang="en-US" altLang="en-US"/>
              <a:pPr/>
              <a:t>‹#›</a:t>
            </a:fld>
            <a:endParaRPr lang="en-US" altLang="en-US"/>
          </a:p>
        </p:txBody>
      </p:sp>
    </p:spTree>
    <p:extLst>
      <p:ext uri="{BB962C8B-B14F-4D97-AF65-F5344CB8AC3E}">
        <p14:creationId xmlns:p14="http://schemas.microsoft.com/office/powerpoint/2010/main" val="34527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75E5FCB2-61A2-4022-A940-5DF740B7BA6C}" type="slidenum">
              <a:rPr lang="en-US" altLang="en-US"/>
              <a:pPr/>
              <a:t>‹#›</a:t>
            </a:fld>
            <a:endParaRPr lang="en-US" altLang="en-US"/>
          </a:p>
        </p:txBody>
      </p:sp>
    </p:spTree>
    <p:extLst>
      <p:ext uri="{BB962C8B-B14F-4D97-AF65-F5344CB8AC3E}">
        <p14:creationId xmlns:p14="http://schemas.microsoft.com/office/powerpoint/2010/main" val="2518226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31" name="Picture 7" descr="official01R-2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200" y="6096000"/>
            <a:ext cx="1836738" cy="66833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533400" y="533400"/>
            <a:ext cx="81534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33400" y="1676400"/>
            <a:ext cx="8153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2633663" y="6245225"/>
            <a:ext cx="38846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b="1">
                <a:solidFill>
                  <a:srgbClr val="274F73"/>
                </a:solidFill>
              </a:defRPr>
            </a:lvl1pPr>
          </a:lstStyle>
          <a:p>
            <a:endParaRPr lang="en-US" altLang="en-US"/>
          </a:p>
        </p:txBody>
      </p:sp>
      <p:sp>
        <p:nvSpPr>
          <p:cNvPr id="1030" name="Rectangle 6"/>
          <p:cNvSpPr>
            <a:spLocks noGrp="1" noChangeArrowheads="1"/>
          </p:cNvSpPr>
          <p:nvPr>
            <p:ph type="sldNum" sz="quarter" idx="4"/>
          </p:nvPr>
        </p:nvSpPr>
        <p:spPr bwMode="auto">
          <a:xfrm>
            <a:off x="7620000" y="6245225"/>
            <a:ext cx="1066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400" b="1">
                <a:solidFill>
                  <a:srgbClr val="274F73"/>
                </a:solidFill>
              </a:defRPr>
            </a:lvl1pPr>
          </a:lstStyle>
          <a:p>
            <a:fld id="{900F66FA-AF2F-4349-805C-20ED2BC9645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3200" b="1">
          <a:solidFill>
            <a:srgbClr val="162C40"/>
          </a:solidFill>
          <a:latin typeface="+mj-lt"/>
          <a:ea typeface="+mj-ea"/>
          <a:cs typeface="+mj-cs"/>
        </a:defRPr>
      </a:lvl1pPr>
      <a:lvl2pPr algn="ctr" rtl="0" eaLnBrk="1" fontAlgn="base" hangingPunct="1">
        <a:spcBef>
          <a:spcPct val="0"/>
        </a:spcBef>
        <a:spcAft>
          <a:spcPct val="0"/>
        </a:spcAft>
        <a:defRPr sz="3200" b="1">
          <a:solidFill>
            <a:srgbClr val="162C40"/>
          </a:solidFill>
          <a:latin typeface="Arial" charset="0"/>
        </a:defRPr>
      </a:lvl2pPr>
      <a:lvl3pPr algn="ctr" rtl="0" eaLnBrk="1" fontAlgn="base" hangingPunct="1">
        <a:spcBef>
          <a:spcPct val="0"/>
        </a:spcBef>
        <a:spcAft>
          <a:spcPct val="0"/>
        </a:spcAft>
        <a:defRPr sz="3200" b="1">
          <a:solidFill>
            <a:srgbClr val="162C40"/>
          </a:solidFill>
          <a:latin typeface="Arial" charset="0"/>
        </a:defRPr>
      </a:lvl3pPr>
      <a:lvl4pPr algn="ctr" rtl="0" eaLnBrk="1" fontAlgn="base" hangingPunct="1">
        <a:spcBef>
          <a:spcPct val="0"/>
        </a:spcBef>
        <a:spcAft>
          <a:spcPct val="0"/>
        </a:spcAft>
        <a:defRPr sz="3200" b="1">
          <a:solidFill>
            <a:srgbClr val="162C40"/>
          </a:solidFill>
          <a:latin typeface="Arial" charset="0"/>
        </a:defRPr>
      </a:lvl4pPr>
      <a:lvl5pPr algn="ctr" rtl="0" eaLnBrk="1" fontAlgn="base" hangingPunct="1">
        <a:spcBef>
          <a:spcPct val="0"/>
        </a:spcBef>
        <a:spcAft>
          <a:spcPct val="0"/>
        </a:spcAft>
        <a:defRPr sz="3200" b="1">
          <a:solidFill>
            <a:srgbClr val="162C40"/>
          </a:solidFill>
          <a:latin typeface="Arial" charset="0"/>
        </a:defRPr>
      </a:lvl5pPr>
      <a:lvl6pPr marL="457200" algn="ctr" rtl="0" eaLnBrk="1" fontAlgn="base" hangingPunct="1">
        <a:spcBef>
          <a:spcPct val="0"/>
        </a:spcBef>
        <a:spcAft>
          <a:spcPct val="0"/>
        </a:spcAft>
        <a:defRPr sz="3200" b="1">
          <a:solidFill>
            <a:srgbClr val="162C40"/>
          </a:solidFill>
          <a:latin typeface="Arial" charset="0"/>
        </a:defRPr>
      </a:lvl6pPr>
      <a:lvl7pPr marL="914400" algn="ctr" rtl="0" eaLnBrk="1" fontAlgn="base" hangingPunct="1">
        <a:spcBef>
          <a:spcPct val="0"/>
        </a:spcBef>
        <a:spcAft>
          <a:spcPct val="0"/>
        </a:spcAft>
        <a:defRPr sz="3200" b="1">
          <a:solidFill>
            <a:srgbClr val="162C40"/>
          </a:solidFill>
          <a:latin typeface="Arial" charset="0"/>
        </a:defRPr>
      </a:lvl7pPr>
      <a:lvl8pPr marL="1371600" algn="ctr" rtl="0" eaLnBrk="1" fontAlgn="base" hangingPunct="1">
        <a:spcBef>
          <a:spcPct val="0"/>
        </a:spcBef>
        <a:spcAft>
          <a:spcPct val="0"/>
        </a:spcAft>
        <a:defRPr sz="3200" b="1">
          <a:solidFill>
            <a:srgbClr val="162C40"/>
          </a:solidFill>
          <a:latin typeface="Arial" charset="0"/>
        </a:defRPr>
      </a:lvl8pPr>
      <a:lvl9pPr marL="1828800" algn="ctr" rtl="0" eaLnBrk="1" fontAlgn="base" hangingPunct="1">
        <a:spcBef>
          <a:spcPct val="0"/>
        </a:spcBef>
        <a:spcAft>
          <a:spcPct val="0"/>
        </a:spcAft>
        <a:defRPr sz="3200" b="1">
          <a:solidFill>
            <a:srgbClr val="162C40"/>
          </a:solidFill>
          <a:latin typeface="Arial" charset="0"/>
        </a:defRPr>
      </a:lvl9pPr>
    </p:titleStyle>
    <p:bodyStyle>
      <a:lvl1pPr marL="342900" indent="-342900" algn="l" rtl="0" eaLnBrk="1" fontAlgn="base" hangingPunct="1">
        <a:spcBef>
          <a:spcPct val="20000"/>
        </a:spcBef>
        <a:spcAft>
          <a:spcPct val="0"/>
        </a:spcAft>
        <a:buChar char="•"/>
        <a:defRPr sz="2800">
          <a:solidFill>
            <a:srgbClr val="274F73"/>
          </a:solidFill>
          <a:latin typeface="+mn-lt"/>
          <a:ea typeface="+mn-ea"/>
          <a:cs typeface="+mn-cs"/>
        </a:defRPr>
      </a:lvl1pPr>
      <a:lvl2pPr marL="742950" indent="-285750" algn="l" rtl="0" eaLnBrk="1" fontAlgn="base" hangingPunct="1">
        <a:spcBef>
          <a:spcPct val="20000"/>
        </a:spcBef>
        <a:spcAft>
          <a:spcPct val="0"/>
        </a:spcAft>
        <a:buChar char="–"/>
        <a:defRPr sz="2400">
          <a:solidFill>
            <a:srgbClr val="274F73"/>
          </a:solidFill>
          <a:latin typeface="+mn-lt"/>
        </a:defRPr>
      </a:lvl2pPr>
      <a:lvl3pPr marL="1143000" indent="-228600" algn="l" rtl="0" eaLnBrk="1" fontAlgn="base" hangingPunct="1">
        <a:spcBef>
          <a:spcPct val="20000"/>
        </a:spcBef>
        <a:spcAft>
          <a:spcPct val="0"/>
        </a:spcAft>
        <a:buChar char="•"/>
        <a:defRPr sz="2000">
          <a:solidFill>
            <a:srgbClr val="274F73"/>
          </a:solidFill>
          <a:latin typeface="+mn-lt"/>
        </a:defRPr>
      </a:lvl3pPr>
      <a:lvl4pPr marL="1600200" indent="-228600" algn="l" rtl="0" eaLnBrk="1" fontAlgn="base" hangingPunct="1">
        <a:spcBef>
          <a:spcPct val="20000"/>
        </a:spcBef>
        <a:spcAft>
          <a:spcPct val="0"/>
        </a:spcAft>
        <a:buChar char="–"/>
        <a:defRPr>
          <a:solidFill>
            <a:srgbClr val="274F73"/>
          </a:solidFill>
          <a:latin typeface="+mn-lt"/>
        </a:defRPr>
      </a:lvl4pPr>
      <a:lvl5pPr marL="2057400" indent="-228600" algn="l" rtl="0" eaLnBrk="1" fontAlgn="base" hangingPunct="1">
        <a:spcBef>
          <a:spcPct val="20000"/>
        </a:spcBef>
        <a:spcAft>
          <a:spcPct val="0"/>
        </a:spcAft>
        <a:buChar char="»"/>
        <a:defRPr>
          <a:solidFill>
            <a:srgbClr val="274F73"/>
          </a:solidFill>
          <a:latin typeface="+mn-lt"/>
        </a:defRPr>
      </a:lvl5pPr>
      <a:lvl6pPr marL="2514600" indent="-228600" algn="l" rtl="0" eaLnBrk="1" fontAlgn="base" hangingPunct="1">
        <a:spcBef>
          <a:spcPct val="20000"/>
        </a:spcBef>
        <a:spcAft>
          <a:spcPct val="0"/>
        </a:spcAft>
        <a:buChar char="»"/>
        <a:defRPr>
          <a:solidFill>
            <a:srgbClr val="274F73"/>
          </a:solidFill>
          <a:latin typeface="+mn-lt"/>
        </a:defRPr>
      </a:lvl6pPr>
      <a:lvl7pPr marL="2971800" indent="-228600" algn="l" rtl="0" eaLnBrk="1" fontAlgn="base" hangingPunct="1">
        <a:spcBef>
          <a:spcPct val="20000"/>
        </a:spcBef>
        <a:spcAft>
          <a:spcPct val="0"/>
        </a:spcAft>
        <a:buChar char="»"/>
        <a:defRPr>
          <a:solidFill>
            <a:srgbClr val="274F73"/>
          </a:solidFill>
          <a:latin typeface="+mn-lt"/>
        </a:defRPr>
      </a:lvl7pPr>
      <a:lvl8pPr marL="3429000" indent="-228600" algn="l" rtl="0" eaLnBrk="1" fontAlgn="base" hangingPunct="1">
        <a:spcBef>
          <a:spcPct val="20000"/>
        </a:spcBef>
        <a:spcAft>
          <a:spcPct val="0"/>
        </a:spcAft>
        <a:buChar char="»"/>
        <a:defRPr>
          <a:solidFill>
            <a:srgbClr val="274F73"/>
          </a:solidFill>
          <a:latin typeface="+mn-lt"/>
        </a:defRPr>
      </a:lvl8pPr>
      <a:lvl9pPr marL="3886200" indent="-228600" algn="l" rtl="0" eaLnBrk="1" fontAlgn="base" hangingPunct="1">
        <a:spcBef>
          <a:spcPct val="20000"/>
        </a:spcBef>
        <a:spcAft>
          <a:spcPct val="0"/>
        </a:spcAft>
        <a:buChar char="»"/>
        <a:defRPr>
          <a:solidFill>
            <a:srgbClr val="274F7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31" name="Picture 7" descr="official01R-2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200" y="6096000"/>
            <a:ext cx="1836738" cy="66833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533400" y="533400"/>
            <a:ext cx="81534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33400" y="1676400"/>
            <a:ext cx="8153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2633665" y="6245225"/>
            <a:ext cx="38846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051" b="1">
                <a:solidFill>
                  <a:srgbClr val="274F73"/>
                </a:solidFill>
              </a:defRPr>
            </a:lvl1pPr>
          </a:lstStyle>
          <a:p>
            <a:endParaRPr lang="en-US" altLang="en-US"/>
          </a:p>
        </p:txBody>
      </p:sp>
      <p:sp>
        <p:nvSpPr>
          <p:cNvPr id="1030" name="Rectangle 6"/>
          <p:cNvSpPr>
            <a:spLocks noGrp="1" noChangeArrowheads="1"/>
          </p:cNvSpPr>
          <p:nvPr>
            <p:ph type="sldNum" sz="quarter" idx="4"/>
          </p:nvPr>
        </p:nvSpPr>
        <p:spPr bwMode="auto">
          <a:xfrm>
            <a:off x="7620000" y="6245225"/>
            <a:ext cx="1066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051" b="1">
                <a:solidFill>
                  <a:srgbClr val="274F73"/>
                </a:solidFill>
              </a:defRPr>
            </a:lvl1pPr>
          </a:lstStyle>
          <a:p>
            <a:fld id="{900F66FA-AF2F-4349-805C-20ED2BC9645E}" type="slidenum">
              <a:rPr lang="en-US" altLang="en-US"/>
              <a:pPr/>
              <a:t>‹#›</a:t>
            </a:fld>
            <a:endParaRPr lang="en-US" altLang="en-US"/>
          </a:p>
        </p:txBody>
      </p:sp>
    </p:spTree>
    <p:extLst>
      <p:ext uri="{BB962C8B-B14F-4D97-AF65-F5344CB8AC3E}">
        <p14:creationId xmlns:p14="http://schemas.microsoft.com/office/powerpoint/2010/main" val="608396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2400" b="1">
          <a:solidFill>
            <a:srgbClr val="162C40"/>
          </a:solidFill>
          <a:latin typeface="+mj-lt"/>
          <a:ea typeface="+mj-ea"/>
          <a:cs typeface="+mj-cs"/>
        </a:defRPr>
      </a:lvl1pPr>
      <a:lvl2pPr algn="ctr" rtl="0" eaLnBrk="1" fontAlgn="base" hangingPunct="1">
        <a:spcBef>
          <a:spcPct val="0"/>
        </a:spcBef>
        <a:spcAft>
          <a:spcPct val="0"/>
        </a:spcAft>
        <a:defRPr sz="2400" b="1">
          <a:solidFill>
            <a:srgbClr val="162C40"/>
          </a:solidFill>
          <a:latin typeface="Arial" charset="0"/>
        </a:defRPr>
      </a:lvl2pPr>
      <a:lvl3pPr algn="ctr" rtl="0" eaLnBrk="1" fontAlgn="base" hangingPunct="1">
        <a:spcBef>
          <a:spcPct val="0"/>
        </a:spcBef>
        <a:spcAft>
          <a:spcPct val="0"/>
        </a:spcAft>
        <a:defRPr sz="2400" b="1">
          <a:solidFill>
            <a:srgbClr val="162C40"/>
          </a:solidFill>
          <a:latin typeface="Arial" charset="0"/>
        </a:defRPr>
      </a:lvl3pPr>
      <a:lvl4pPr algn="ctr" rtl="0" eaLnBrk="1" fontAlgn="base" hangingPunct="1">
        <a:spcBef>
          <a:spcPct val="0"/>
        </a:spcBef>
        <a:spcAft>
          <a:spcPct val="0"/>
        </a:spcAft>
        <a:defRPr sz="2400" b="1">
          <a:solidFill>
            <a:srgbClr val="162C40"/>
          </a:solidFill>
          <a:latin typeface="Arial" charset="0"/>
        </a:defRPr>
      </a:lvl4pPr>
      <a:lvl5pPr algn="ctr" rtl="0" eaLnBrk="1" fontAlgn="base" hangingPunct="1">
        <a:spcBef>
          <a:spcPct val="0"/>
        </a:spcBef>
        <a:spcAft>
          <a:spcPct val="0"/>
        </a:spcAft>
        <a:defRPr sz="2400" b="1">
          <a:solidFill>
            <a:srgbClr val="162C40"/>
          </a:solidFill>
          <a:latin typeface="Arial" charset="0"/>
        </a:defRPr>
      </a:lvl5pPr>
      <a:lvl6pPr marL="342891" algn="ctr" rtl="0" eaLnBrk="1" fontAlgn="base" hangingPunct="1">
        <a:spcBef>
          <a:spcPct val="0"/>
        </a:spcBef>
        <a:spcAft>
          <a:spcPct val="0"/>
        </a:spcAft>
        <a:defRPr sz="2400" b="1">
          <a:solidFill>
            <a:srgbClr val="162C40"/>
          </a:solidFill>
          <a:latin typeface="Arial" charset="0"/>
        </a:defRPr>
      </a:lvl6pPr>
      <a:lvl7pPr marL="685783" algn="ctr" rtl="0" eaLnBrk="1" fontAlgn="base" hangingPunct="1">
        <a:spcBef>
          <a:spcPct val="0"/>
        </a:spcBef>
        <a:spcAft>
          <a:spcPct val="0"/>
        </a:spcAft>
        <a:defRPr sz="2400" b="1">
          <a:solidFill>
            <a:srgbClr val="162C40"/>
          </a:solidFill>
          <a:latin typeface="Arial" charset="0"/>
        </a:defRPr>
      </a:lvl7pPr>
      <a:lvl8pPr marL="1028674" algn="ctr" rtl="0" eaLnBrk="1" fontAlgn="base" hangingPunct="1">
        <a:spcBef>
          <a:spcPct val="0"/>
        </a:spcBef>
        <a:spcAft>
          <a:spcPct val="0"/>
        </a:spcAft>
        <a:defRPr sz="2400" b="1">
          <a:solidFill>
            <a:srgbClr val="162C40"/>
          </a:solidFill>
          <a:latin typeface="Arial" charset="0"/>
        </a:defRPr>
      </a:lvl8pPr>
      <a:lvl9pPr marL="1371566" algn="ctr" rtl="0" eaLnBrk="1" fontAlgn="base" hangingPunct="1">
        <a:spcBef>
          <a:spcPct val="0"/>
        </a:spcBef>
        <a:spcAft>
          <a:spcPct val="0"/>
        </a:spcAft>
        <a:defRPr sz="2400" b="1">
          <a:solidFill>
            <a:srgbClr val="162C40"/>
          </a:solidFill>
          <a:latin typeface="Arial" charset="0"/>
        </a:defRPr>
      </a:lvl9pPr>
    </p:titleStyle>
    <p:bodyStyle>
      <a:lvl1pPr marL="257168" indent="-257168" algn="l" rtl="0" eaLnBrk="1" fontAlgn="base" hangingPunct="1">
        <a:spcBef>
          <a:spcPct val="20000"/>
        </a:spcBef>
        <a:spcAft>
          <a:spcPct val="0"/>
        </a:spcAft>
        <a:buChar char="•"/>
        <a:defRPr sz="2100">
          <a:solidFill>
            <a:srgbClr val="274F73"/>
          </a:solidFill>
          <a:latin typeface="+mn-lt"/>
          <a:ea typeface="+mn-ea"/>
          <a:cs typeface="+mn-cs"/>
        </a:defRPr>
      </a:lvl1pPr>
      <a:lvl2pPr marL="557199" indent="-214308" algn="l" rtl="0" eaLnBrk="1" fontAlgn="base" hangingPunct="1">
        <a:spcBef>
          <a:spcPct val="20000"/>
        </a:spcBef>
        <a:spcAft>
          <a:spcPct val="0"/>
        </a:spcAft>
        <a:buChar char="–"/>
        <a:defRPr sz="1800">
          <a:solidFill>
            <a:srgbClr val="274F73"/>
          </a:solidFill>
          <a:latin typeface="+mn-lt"/>
        </a:defRPr>
      </a:lvl2pPr>
      <a:lvl3pPr marL="857229" indent="-171446" algn="l" rtl="0" eaLnBrk="1" fontAlgn="base" hangingPunct="1">
        <a:spcBef>
          <a:spcPct val="20000"/>
        </a:spcBef>
        <a:spcAft>
          <a:spcPct val="0"/>
        </a:spcAft>
        <a:buChar char="•"/>
        <a:defRPr sz="1500">
          <a:solidFill>
            <a:srgbClr val="274F73"/>
          </a:solidFill>
          <a:latin typeface="+mn-lt"/>
        </a:defRPr>
      </a:lvl3pPr>
      <a:lvl4pPr marL="1200121" indent="-171446" algn="l" rtl="0" eaLnBrk="1" fontAlgn="base" hangingPunct="1">
        <a:spcBef>
          <a:spcPct val="20000"/>
        </a:spcBef>
        <a:spcAft>
          <a:spcPct val="0"/>
        </a:spcAft>
        <a:buChar char="–"/>
        <a:defRPr>
          <a:solidFill>
            <a:srgbClr val="274F73"/>
          </a:solidFill>
          <a:latin typeface="+mn-lt"/>
        </a:defRPr>
      </a:lvl4pPr>
      <a:lvl5pPr marL="1543012" indent="-171446" algn="l" rtl="0" eaLnBrk="1" fontAlgn="base" hangingPunct="1">
        <a:spcBef>
          <a:spcPct val="20000"/>
        </a:spcBef>
        <a:spcAft>
          <a:spcPct val="0"/>
        </a:spcAft>
        <a:buChar char="»"/>
        <a:defRPr>
          <a:solidFill>
            <a:srgbClr val="274F73"/>
          </a:solidFill>
          <a:latin typeface="+mn-lt"/>
        </a:defRPr>
      </a:lvl5pPr>
      <a:lvl6pPr marL="1885904" indent="-171446" algn="l" rtl="0" eaLnBrk="1" fontAlgn="base" hangingPunct="1">
        <a:spcBef>
          <a:spcPct val="20000"/>
        </a:spcBef>
        <a:spcAft>
          <a:spcPct val="0"/>
        </a:spcAft>
        <a:buChar char="»"/>
        <a:defRPr>
          <a:solidFill>
            <a:srgbClr val="274F73"/>
          </a:solidFill>
          <a:latin typeface="+mn-lt"/>
        </a:defRPr>
      </a:lvl6pPr>
      <a:lvl7pPr marL="2228795" indent="-171446" algn="l" rtl="0" eaLnBrk="1" fontAlgn="base" hangingPunct="1">
        <a:spcBef>
          <a:spcPct val="20000"/>
        </a:spcBef>
        <a:spcAft>
          <a:spcPct val="0"/>
        </a:spcAft>
        <a:buChar char="»"/>
        <a:defRPr>
          <a:solidFill>
            <a:srgbClr val="274F73"/>
          </a:solidFill>
          <a:latin typeface="+mn-lt"/>
        </a:defRPr>
      </a:lvl7pPr>
      <a:lvl8pPr marL="2571686" indent="-171446" algn="l" rtl="0" eaLnBrk="1" fontAlgn="base" hangingPunct="1">
        <a:spcBef>
          <a:spcPct val="20000"/>
        </a:spcBef>
        <a:spcAft>
          <a:spcPct val="0"/>
        </a:spcAft>
        <a:buChar char="»"/>
        <a:defRPr>
          <a:solidFill>
            <a:srgbClr val="274F73"/>
          </a:solidFill>
          <a:latin typeface="+mn-lt"/>
        </a:defRPr>
      </a:lvl8pPr>
      <a:lvl9pPr marL="2914578" indent="-171446" algn="l" rtl="0" eaLnBrk="1" fontAlgn="base" hangingPunct="1">
        <a:spcBef>
          <a:spcPct val="20000"/>
        </a:spcBef>
        <a:spcAft>
          <a:spcPct val="0"/>
        </a:spcAft>
        <a:buChar char="»"/>
        <a:defRPr>
          <a:solidFill>
            <a:srgbClr val="274F73"/>
          </a:solidFill>
          <a:latin typeface="+mn-lt"/>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31" name="Picture 7" descr="official01R-2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200" y="6096000"/>
            <a:ext cx="1836738" cy="66833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533400" y="533400"/>
            <a:ext cx="81534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33400" y="1676400"/>
            <a:ext cx="8153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2633664" y="6245225"/>
            <a:ext cx="38846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050" b="1">
                <a:solidFill>
                  <a:srgbClr val="274F73"/>
                </a:solidFill>
              </a:defRPr>
            </a:lvl1pPr>
          </a:lstStyle>
          <a:p>
            <a:endParaRPr lang="en-US" altLang="en-US"/>
          </a:p>
        </p:txBody>
      </p:sp>
      <p:sp>
        <p:nvSpPr>
          <p:cNvPr id="1030" name="Rectangle 6"/>
          <p:cNvSpPr>
            <a:spLocks noGrp="1" noChangeArrowheads="1"/>
          </p:cNvSpPr>
          <p:nvPr>
            <p:ph type="sldNum" sz="quarter" idx="4"/>
          </p:nvPr>
        </p:nvSpPr>
        <p:spPr bwMode="auto">
          <a:xfrm>
            <a:off x="7620000" y="6245225"/>
            <a:ext cx="1066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050" b="1">
                <a:solidFill>
                  <a:srgbClr val="274F73"/>
                </a:solidFill>
              </a:defRPr>
            </a:lvl1pPr>
          </a:lstStyle>
          <a:p>
            <a:fld id="{900F66FA-AF2F-4349-805C-20ED2BC9645E}" type="slidenum">
              <a:rPr lang="en-US" altLang="en-US"/>
              <a:pPr/>
              <a:t>‹#›</a:t>
            </a:fld>
            <a:endParaRPr lang="en-US" altLang="en-US"/>
          </a:p>
        </p:txBody>
      </p:sp>
    </p:spTree>
    <p:extLst>
      <p:ext uri="{BB962C8B-B14F-4D97-AF65-F5344CB8AC3E}">
        <p14:creationId xmlns:p14="http://schemas.microsoft.com/office/powerpoint/2010/main" val="27017529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2400" b="1">
          <a:solidFill>
            <a:srgbClr val="162C40"/>
          </a:solidFill>
          <a:latin typeface="+mj-lt"/>
          <a:ea typeface="+mj-ea"/>
          <a:cs typeface="+mj-cs"/>
        </a:defRPr>
      </a:lvl1pPr>
      <a:lvl2pPr algn="ctr" rtl="0" eaLnBrk="1" fontAlgn="base" hangingPunct="1">
        <a:spcBef>
          <a:spcPct val="0"/>
        </a:spcBef>
        <a:spcAft>
          <a:spcPct val="0"/>
        </a:spcAft>
        <a:defRPr sz="2400" b="1">
          <a:solidFill>
            <a:srgbClr val="162C40"/>
          </a:solidFill>
          <a:latin typeface="Arial" charset="0"/>
        </a:defRPr>
      </a:lvl2pPr>
      <a:lvl3pPr algn="ctr" rtl="0" eaLnBrk="1" fontAlgn="base" hangingPunct="1">
        <a:spcBef>
          <a:spcPct val="0"/>
        </a:spcBef>
        <a:spcAft>
          <a:spcPct val="0"/>
        </a:spcAft>
        <a:defRPr sz="2400" b="1">
          <a:solidFill>
            <a:srgbClr val="162C40"/>
          </a:solidFill>
          <a:latin typeface="Arial" charset="0"/>
        </a:defRPr>
      </a:lvl3pPr>
      <a:lvl4pPr algn="ctr" rtl="0" eaLnBrk="1" fontAlgn="base" hangingPunct="1">
        <a:spcBef>
          <a:spcPct val="0"/>
        </a:spcBef>
        <a:spcAft>
          <a:spcPct val="0"/>
        </a:spcAft>
        <a:defRPr sz="2400" b="1">
          <a:solidFill>
            <a:srgbClr val="162C40"/>
          </a:solidFill>
          <a:latin typeface="Arial" charset="0"/>
        </a:defRPr>
      </a:lvl4pPr>
      <a:lvl5pPr algn="ctr" rtl="0" eaLnBrk="1" fontAlgn="base" hangingPunct="1">
        <a:spcBef>
          <a:spcPct val="0"/>
        </a:spcBef>
        <a:spcAft>
          <a:spcPct val="0"/>
        </a:spcAft>
        <a:defRPr sz="2400" b="1">
          <a:solidFill>
            <a:srgbClr val="162C40"/>
          </a:solidFill>
          <a:latin typeface="Arial" charset="0"/>
        </a:defRPr>
      </a:lvl5pPr>
      <a:lvl6pPr marL="342900" algn="ctr" rtl="0" eaLnBrk="1" fontAlgn="base" hangingPunct="1">
        <a:spcBef>
          <a:spcPct val="0"/>
        </a:spcBef>
        <a:spcAft>
          <a:spcPct val="0"/>
        </a:spcAft>
        <a:defRPr sz="2400" b="1">
          <a:solidFill>
            <a:srgbClr val="162C40"/>
          </a:solidFill>
          <a:latin typeface="Arial" charset="0"/>
        </a:defRPr>
      </a:lvl6pPr>
      <a:lvl7pPr marL="685800" algn="ctr" rtl="0" eaLnBrk="1" fontAlgn="base" hangingPunct="1">
        <a:spcBef>
          <a:spcPct val="0"/>
        </a:spcBef>
        <a:spcAft>
          <a:spcPct val="0"/>
        </a:spcAft>
        <a:defRPr sz="2400" b="1">
          <a:solidFill>
            <a:srgbClr val="162C40"/>
          </a:solidFill>
          <a:latin typeface="Arial" charset="0"/>
        </a:defRPr>
      </a:lvl7pPr>
      <a:lvl8pPr marL="1028700" algn="ctr" rtl="0" eaLnBrk="1" fontAlgn="base" hangingPunct="1">
        <a:spcBef>
          <a:spcPct val="0"/>
        </a:spcBef>
        <a:spcAft>
          <a:spcPct val="0"/>
        </a:spcAft>
        <a:defRPr sz="2400" b="1">
          <a:solidFill>
            <a:srgbClr val="162C40"/>
          </a:solidFill>
          <a:latin typeface="Arial" charset="0"/>
        </a:defRPr>
      </a:lvl8pPr>
      <a:lvl9pPr marL="1371600" algn="ctr" rtl="0" eaLnBrk="1" fontAlgn="base" hangingPunct="1">
        <a:spcBef>
          <a:spcPct val="0"/>
        </a:spcBef>
        <a:spcAft>
          <a:spcPct val="0"/>
        </a:spcAft>
        <a:defRPr sz="2400" b="1">
          <a:solidFill>
            <a:srgbClr val="162C40"/>
          </a:solidFill>
          <a:latin typeface="Arial" charset="0"/>
        </a:defRPr>
      </a:lvl9pPr>
    </p:titleStyle>
    <p:bodyStyle>
      <a:lvl1pPr marL="257175" indent="-257175" algn="l" rtl="0" eaLnBrk="1" fontAlgn="base" hangingPunct="1">
        <a:spcBef>
          <a:spcPct val="20000"/>
        </a:spcBef>
        <a:spcAft>
          <a:spcPct val="0"/>
        </a:spcAft>
        <a:buChar char="•"/>
        <a:defRPr sz="2100">
          <a:solidFill>
            <a:srgbClr val="274F73"/>
          </a:solidFill>
          <a:latin typeface="+mn-lt"/>
          <a:ea typeface="+mn-ea"/>
          <a:cs typeface="+mn-cs"/>
        </a:defRPr>
      </a:lvl1pPr>
      <a:lvl2pPr marL="557213" indent="-214313" algn="l" rtl="0" eaLnBrk="1" fontAlgn="base" hangingPunct="1">
        <a:spcBef>
          <a:spcPct val="20000"/>
        </a:spcBef>
        <a:spcAft>
          <a:spcPct val="0"/>
        </a:spcAft>
        <a:buChar char="–"/>
        <a:defRPr sz="1800">
          <a:solidFill>
            <a:srgbClr val="274F73"/>
          </a:solidFill>
          <a:latin typeface="+mn-lt"/>
        </a:defRPr>
      </a:lvl2pPr>
      <a:lvl3pPr marL="857250" indent="-171450" algn="l" rtl="0" eaLnBrk="1" fontAlgn="base" hangingPunct="1">
        <a:spcBef>
          <a:spcPct val="20000"/>
        </a:spcBef>
        <a:spcAft>
          <a:spcPct val="0"/>
        </a:spcAft>
        <a:buChar char="•"/>
        <a:defRPr sz="1500">
          <a:solidFill>
            <a:srgbClr val="274F73"/>
          </a:solidFill>
          <a:latin typeface="+mn-lt"/>
        </a:defRPr>
      </a:lvl3pPr>
      <a:lvl4pPr marL="1200150" indent="-171450" algn="l" rtl="0" eaLnBrk="1" fontAlgn="base" hangingPunct="1">
        <a:spcBef>
          <a:spcPct val="20000"/>
        </a:spcBef>
        <a:spcAft>
          <a:spcPct val="0"/>
        </a:spcAft>
        <a:buChar char="–"/>
        <a:defRPr>
          <a:solidFill>
            <a:srgbClr val="274F73"/>
          </a:solidFill>
          <a:latin typeface="+mn-lt"/>
        </a:defRPr>
      </a:lvl4pPr>
      <a:lvl5pPr marL="1543050" indent="-171450" algn="l" rtl="0" eaLnBrk="1" fontAlgn="base" hangingPunct="1">
        <a:spcBef>
          <a:spcPct val="20000"/>
        </a:spcBef>
        <a:spcAft>
          <a:spcPct val="0"/>
        </a:spcAft>
        <a:buChar char="»"/>
        <a:defRPr>
          <a:solidFill>
            <a:srgbClr val="274F73"/>
          </a:solidFill>
          <a:latin typeface="+mn-lt"/>
        </a:defRPr>
      </a:lvl5pPr>
      <a:lvl6pPr marL="1885950" indent="-171450" algn="l" rtl="0" eaLnBrk="1" fontAlgn="base" hangingPunct="1">
        <a:spcBef>
          <a:spcPct val="20000"/>
        </a:spcBef>
        <a:spcAft>
          <a:spcPct val="0"/>
        </a:spcAft>
        <a:buChar char="»"/>
        <a:defRPr>
          <a:solidFill>
            <a:srgbClr val="274F73"/>
          </a:solidFill>
          <a:latin typeface="+mn-lt"/>
        </a:defRPr>
      </a:lvl6pPr>
      <a:lvl7pPr marL="2228850" indent="-171450" algn="l" rtl="0" eaLnBrk="1" fontAlgn="base" hangingPunct="1">
        <a:spcBef>
          <a:spcPct val="20000"/>
        </a:spcBef>
        <a:spcAft>
          <a:spcPct val="0"/>
        </a:spcAft>
        <a:buChar char="»"/>
        <a:defRPr>
          <a:solidFill>
            <a:srgbClr val="274F73"/>
          </a:solidFill>
          <a:latin typeface="+mn-lt"/>
        </a:defRPr>
      </a:lvl7pPr>
      <a:lvl8pPr marL="2571750" indent="-171450" algn="l" rtl="0" eaLnBrk="1" fontAlgn="base" hangingPunct="1">
        <a:spcBef>
          <a:spcPct val="20000"/>
        </a:spcBef>
        <a:spcAft>
          <a:spcPct val="0"/>
        </a:spcAft>
        <a:buChar char="»"/>
        <a:defRPr>
          <a:solidFill>
            <a:srgbClr val="274F73"/>
          </a:solidFill>
          <a:latin typeface="+mn-lt"/>
        </a:defRPr>
      </a:lvl8pPr>
      <a:lvl9pPr marL="2914650" indent="-171450" algn="l" rtl="0" eaLnBrk="1" fontAlgn="base" hangingPunct="1">
        <a:spcBef>
          <a:spcPct val="20000"/>
        </a:spcBef>
        <a:spcAft>
          <a:spcPct val="0"/>
        </a:spcAft>
        <a:buChar char="»"/>
        <a:defRPr>
          <a:solidFill>
            <a:srgbClr val="274F73"/>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ngall.com/welcome-word-png"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iseesam.com/content/teachall/text/behavior/LRBIpdfs/Data.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iseesam.com/content/teachall/text/behavior/LRBIpdfs/Data.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iseesam.com/content/teachall/text/behavior/LRBIpdfs/Data.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iseesam.com/content/teachall/text/behavior/LRBIpdfs/Data.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iseesam.com/content/teachall/text/behavior/LRBIpdfs/Data.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iseesam.com/content/teachall/text/behavior/LRBIpdfs/Data.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hyperlink" Target="http://www.publicdomainpictures.net/view-image.php?image=31319&amp;picture=business-graph-failure" TargetMode="Externa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hyperlink" Target="https://www.diffen.com/difference/Qualitative_vs_Quantitative"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learningabledkids.com/iep_training/iep_measures_of_progress_idea_specs.htm" TargetMode="Externa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kpu.pressbooks.pub/studystrategizesucceed/chapter/setting-goals-to-move-ahead/"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marketbusinessnews.com/financial-glossary/data-definitio/"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marketbusinessnews.com/financial-glossary/data-definiti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hyperlink" Target="https://pixabay.com/en/community-crowd-group-man-men-150125/"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marketbusinessnews.com/financial-glossary/data-definitio/"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NUL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specialconnections.ku.edu/~specconn/page/assessment/ddm/pdf/Event_recording_examplerevised.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prezi.com/gqxjbtu-75qq/using-frequency-counts-to-look-at-emotional-development/"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mailto:leora.byras@maine.gov" TargetMode="External"/><Relationship Id="rId7" Type="http://schemas.openxmlformats.org/officeDocument/2006/relationships/image" Target="../media/image9.png"/><Relationship Id="rId2" Type="http://schemas.openxmlformats.org/officeDocument/2006/relationships/hyperlink" Target="mailto:colette.sullivan@maine.gov" TargetMode="External"/><Relationship Id="rId1" Type="http://schemas.openxmlformats.org/officeDocument/2006/relationships/slideLayout" Target="../slideLayouts/slideLayout2.xml"/><Relationship Id="rId6" Type="http://schemas.openxmlformats.org/officeDocument/2006/relationships/hyperlink" Target="mailto:julie.pelletier@maine.gov" TargetMode="External"/><Relationship Id="rId5" Type="http://schemas.openxmlformats.org/officeDocument/2006/relationships/hyperlink" Target="mailto:karlie.l.thibodeau@maine.gov" TargetMode="External"/><Relationship Id="rId10" Type="http://schemas.openxmlformats.org/officeDocument/2006/relationships/hyperlink" Target="https://creativecommons.org/licenses/by-nc/3.0/" TargetMode="External"/><Relationship Id="rId4" Type="http://schemas.openxmlformats.org/officeDocument/2006/relationships/hyperlink" Target="mailto:jennifer.Gleason@maine.gov" TargetMode="External"/><Relationship Id="rId9" Type="http://schemas.openxmlformats.org/officeDocument/2006/relationships/hyperlink" Target="https://freepngimg.com/png/18456-team-work-transparent"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specialconnections.ku.edu/~specconn/page/assessment/ddm/pdf/Event_recording_examplerevised.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specialconnections.ku.edu/~specconn/page/assessment/ddm/pdf/Event_recording_examplerevised.pdf" TargetMode="External"/><Relationship Id="rId1" Type="http://schemas.openxmlformats.org/officeDocument/2006/relationships/slideLayout" Target="../slideLayouts/slideLayout2.xml"/><Relationship Id="rId4" Type="http://schemas.openxmlformats.org/officeDocument/2006/relationships/hyperlink" Target="https://image.slidesharecdn.com/zaleskiparaprodatacollection-160414135848/95/introduction-to-data-collection-8-638.jpg?cb=1460642369"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thoughtco.com/data-collection-for-iep-implementation-3110992"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twosisterscrafting.com/disney-frozen-diy-bubble-wands/" TargetMode="External"/><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diy.stackexchange.com/questions/86821/what-is-this-kind-of-rubber-band-with-low-elasticity-called/86822" TargetMode="External"/><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https://achieve.lausd.net/cms/lib08/CA01000043/Centricity/domain/361/positive%20behavior/Data/Data%20Collection%20Methods.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achieve.lausd.net/cms/lib08/CA01000043/Centricity/domain/361/positive%20behavior/Data/Data%20Collection%20Methods.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maxpixel.net/When-Where-Question-Mark-Who-How-Why-What-3490199"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hyperlink" Target="https://forms.office.com/g/nV0KHG0DAj"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view.officeapps.live.com/op/view.aspx?src=https%3A%2F%2Fwww.swsc.org%2Fcms%2Flib04%2FMN01000693%2FCentricity%2FDomain%2F130%2F4.Duration%2520Data%2520Sheet.doc" TargetMode="Externa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maine.gov/doe/learning/specialed/manual" TargetMode="Externa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earlywood.org/Page/556"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maine.gov/doe/cds/muser"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s://www.thoughtco.com/data-collection-for-iep-implementation-3110992" TargetMode="Externa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rackell24lumberio.blogspot.com/"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en.wikipedia.org/wiki/File:No_sign.svg" TargetMode="External"/><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www.cmswire.com/digital-marketing/keep-your-engagement-marketing-simple-and-consistent/" TargetMode="External"/><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iseesam.com/content/teachall/text/behavior/LRBIpdfs/Data.pdf"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hyperlink" Target="http://thegovlab.org/moving-from-open-data-to-open-knowledge-announcing-the-commerce-data-usability-project/" TargetMode="External"/><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www.youtube.com/watch?v=CF7RmLJo32c"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sites.ed.gov/idea/files/qa-endrewcase-12-07-2017.pdf"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wissindo.news/world-debt-burden-liberation-and-m1-master-bond-vouchers-to-be-announced/" TargetMode="External"/><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9.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hyperlink" Target="https://forms.office.com/g/by472QQLDJ"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www.maine.gov/doe/learning/specialed/pl" TargetMode="External"/><Relationship Id="rId2" Type="http://schemas.openxmlformats.org/officeDocument/2006/relationships/hyperlink" Target="https://www.maine.gov/doe/calendar" TargetMode="External"/><Relationship Id="rId1" Type="http://schemas.openxmlformats.org/officeDocument/2006/relationships/slideLayout" Target="../slideLayouts/slideLayout24.xml"/><Relationship Id="rId6" Type="http://schemas.openxmlformats.org/officeDocument/2006/relationships/hyperlink" Target="https://www.maine.gov/doe/learning/specialed/forms" TargetMode="External"/><Relationship Id="rId5" Type="http://schemas.openxmlformats.org/officeDocument/2006/relationships/hyperlink" Target="https://www.maine.gov/doe/learning/specialed/law" TargetMode="External"/><Relationship Id="rId4" Type="http://schemas.openxmlformats.org/officeDocument/2006/relationships/hyperlink" Target="https://www.maine.gov/doe/learning/specialed/supervision"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s://pngimg.com/download/66630" TargetMode="External"/><Relationship Id="rId3" Type="http://schemas.openxmlformats.org/officeDocument/2006/relationships/hyperlink" Target="mailto:leora.byras@maine.gov" TargetMode="External"/><Relationship Id="rId7" Type="http://schemas.openxmlformats.org/officeDocument/2006/relationships/image" Target="../media/image63.png"/><Relationship Id="rId2" Type="http://schemas.openxmlformats.org/officeDocument/2006/relationships/hyperlink" Target="mailto:colette.sullivan@maine.gov" TargetMode="External"/><Relationship Id="rId1" Type="http://schemas.openxmlformats.org/officeDocument/2006/relationships/slideLayout" Target="../slideLayouts/slideLayout24.xml"/><Relationship Id="rId6" Type="http://schemas.openxmlformats.org/officeDocument/2006/relationships/hyperlink" Target="mailto:julie.pelletier@maine.gov" TargetMode="External"/><Relationship Id="rId11" Type="http://schemas.openxmlformats.org/officeDocument/2006/relationships/hyperlink" Target="https://www.pngall.com/graphic-design-png" TargetMode="External"/><Relationship Id="rId5" Type="http://schemas.openxmlformats.org/officeDocument/2006/relationships/hyperlink" Target="mailto:karlie.l.thibodeau@maine.gov" TargetMode="External"/><Relationship Id="rId10" Type="http://schemas.openxmlformats.org/officeDocument/2006/relationships/image" Target="../media/image64.png"/><Relationship Id="rId4" Type="http://schemas.openxmlformats.org/officeDocument/2006/relationships/hyperlink" Target="mailto:jennifer.Gleason@maine.gov" TargetMode="External"/><Relationship Id="rId9" Type="http://schemas.openxmlformats.org/officeDocument/2006/relationships/hyperlink" Target="https://creativecommons.org/licenses/by-nc/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C00EB1-8048-418F-9595-8CD9B60E447E}"/>
              </a:ext>
            </a:extLst>
          </p:cNvPr>
          <p:cNvSpPr>
            <a:spLocks noGrp="1"/>
          </p:cNvSpPr>
          <p:nvPr>
            <p:ph idx="1"/>
          </p:nvPr>
        </p:nvSpPr>
        <p:spPr>
          <a:xfrm>
            <a:off x="457200" y="2974532"/>
            <a:ext cx="8420099" cy="3275045"/>
          </a:xfrm>
          <a:noFill/>
          <a:effectLst>
            <a:outerShdw blurRad="50800" dist="38100" dir="2700000" algn="tl" rotWithShape="0">
              <a:prstClr val="black">
                <a:alpha val="40000"/>
              </a:prstClr>
            </a:outerShdw>
          </a:effectLst>
        </p:spPr>
        <p:txBody>
          <a:bodyPr/>
          <a:lstStyle/>
          <a:p>
            <a:pPr marL="0" indent="0" algn="ctr">
              <a:buNone/>
            </a:pPr>
            <a:endParaRPr lang="en-US" sz="1000" b="1" i="1">
              <a:solidFill>
                <a:schemeClr val="tx1"/>
              </a:solidFill>
              <a:cs typeface="Arial"/>
            </a:endParaRPr>
          </a:p>
          <a:p>
            <a:pPr marL="0" indent="0" algn="ctr">
              <a:buNone/>
            </a:pPr>
            <a:endParaRPr lang="en-US" sz="1800" b="1" i="1" u="sng">
              <a:solidFill>
                <a:schemeClr val="tx1"/>
              </a:solidFill>
              <a:cs typeface="Arial"/>
            </a:endParaRPr>
          </a:p>
          <a:p>
            <a:pPr marL="0" indent="0" algn="ctr">
              <a:buNone/>
            </a:pPr>
            <a:r>
              <a:rPr lang="en-US" sz="2400" b="1" i="1">
                <a:solidFill>
                  <a:schemeClr val="tx1"/>
                </a:solidFill>
                <a:highlight>
                  <a:srgbClr val="FFFF00"/>
                </a:highlight>
                <a:cs typeface="Arial"/>
              </a:rPr>
              <a:t>This Training is being Recorded.</a:t>
            </a:r>
          </a:p>
          <a:p>
            <a:pPr marL="0" indent="0" algn="ctr">
              <a:buNone/>
            </a:pPr>
            <a:endParaRPr lang="en-US" sz="2400" b="1" i="1">
              <a:solidFill>
                <a:schemeClr val="tx1"/>
              </a:solidFill>
              <a:cs typeface="Arial"/>
            </a:endParaRPr>
          </a:p>
          <a:p>
            <a:pPr marL="0" indent="0" algn="ctr">
              <a:buNone/>
            </a:pPr>
            <a:r>
              <a:rPr lang="en-US" sz="2400" b="1" i="1">
                <a:solidFill>
                  <a:schemeClr val="tx1"/>
                </a:solidFill>
                <a:cs typeface="Arial"/>
              </a:rPr>
              <a:t>Please feel free to ask questions as they come up, </a:t>
            </a:r>
          </a:p>
          <a:p>
            <a:pPr marL="0" indent="0" algn="ctr">
              <a:buNone/>
            </a:pPr>
            <a:r>
              <a:rPr lang="en-US" sz="2400" b="1" i="1">
                <a:solidFill>
                  <a:schemeClr val="tx1"/>
                </a:solidFill>
                <a:cs typeface="Arial"/>
              </a:rPr>
              <a:t>but we will have several Chat Box Check-Ins </a:t>
            </a:r>
          </a:p>
          <a:p>
            <a:pPr marL="0" indent="0" algn="ctr">
              <a:buNone/>
            </a:pPr>
            <a:r>
              <a:rPr lang="en-US" sz="2400" b="1" i="1">
                <a:solidFill>
                  <a:schemeClr val="tx1"/>
                </a:solidFill>
                <a:cs typeface="Arial"/>
              </a:rPr>
              <a:t>throughout the training.</a:t>
            </a:r>
            <a:endParaRPr lang="en-US" sz="1800" b="1">
              <a:solidFill>
                <a:schemeClr val="tx1"/>
              </a:solidFill>
              <a:cs typeface="Arial"/>
            </a:endParaRPr>
          </a:p>
          <a:p>
            <a:pPr marL="0" indent="0">
              <a:buNone/>
            </a:pPr>
            <a:endParaRPr lang="en-US" sz="3200" b="1">
              <a:solidFill>
                <a:schemeClr val="tx1"/>
              </a:solidFill>
              <a:cs typeface="Arial"/>
            </a:endParaRPr>
          </a:p>
        </p:txBody>
      </p:sp>
      <p:pic>
        <p:nvPicPr>
          <p:cNvPr id="4" name="Picture 3" descr="Logo&#10;&#10;Description automatically generated with medium confidence">
            <a:extLst>
              <a:ext uri="{FF2B5EF4-FFF2-40B4-BE49-F238E27FC236}">
                <a16:creationId xmlns:a16="http://schemas.microsoft.com/office/drawing/2014/main" id="{76F3946E-7E0E-4DFC-9463-A6A0E742063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5106" y="313515"/>
            <a:ext cx="8164286" cy="2273558"/>
          </a:xfrm>
          <a:prstGeom prst="rect">
            <a:avLst/>
          </a:prstGeom>
        </p:spPr>
      </p:pic>
      <p:sp>
        <p:nvSpPr>
          <p:cNvPr id="5" name="TextBox 4">
            <a:extLst>
              <a:ext uri="{FF2B5EF4-FFF2-40B4-BE49-F238E27FC236}">
                <a16:creationId xmlns:a16="http://schemas.microsoft.com/office/drawing/2014/main" id="{0C8A810E-BDA5-413B-8E0C-D9E0A3FCCA64}"/>
              </a:ext>
            </a:extLst>
          </p:cNvPr>
          <p:cNvSpPr txBox="1"/>
          <p:nvPr/>
        </p:nvSpPr>
        <p:spPr>
          <a:xfrm>
            <a:off x="3405673" y="2246086"/>
            <a:ext cx="4823926" cy="215444"/>
          </a:xfrm>
          <a:prstGeom prst="rect">
            <a:avLst/>
          </a:prstGeom>
          <a:noFill/>
        </p:spPr>
        <p:txBody>
          <a:bodyPr wrap="square" rtlCol="0">
            <a:spAutoFit/>
          </a:bodyPr>
          <a:lstStyle/>
          <a:p>
            <a:r>
              <a:rPr lang="en-US" sz="800" b="1">
                <a:hlinkClick r:id="rId3" tooltip="http://www.pngall.com/welcome-word-png"/>
              </a:rPr>
              <a:t>This Photo</a:t>
            </a:r>
            <a:r>
              <a:rPr lang="en-US" sz="800" b="1"/>
              <a:t> by Unknown Author is licensed under </a:t>
            </a:r>
            <a:r>
              <a:rPr lang="en-US" sz="800" b="1">
                <a:hlinkClick r:id="rId4" tooltip="https://creativecommons.org/licenses/by-nc/3.0/"/>
              </a:rPr>
              <a:t>CC BY-NC</a:t>
            </a:r>
            <a:endParaRPr lang="en-US" sz="800" b="1"/>
          </a:p>
        </p:txBody>
      </p:sp>
    </p:spTree>
    <p:extLst>
      <p:ext uri="{BB962C8B-B14F-4D97-AF65-F5344CB8AC3E}">
        <p14:creationId xmlns:p14="http://schemas.microsoft.com/office/powerpoint/2010/main" val="1222585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240F3-BA7D-44BC-AA5F-980D62E62C97}"/>
              </a:ext>
            </a:extLst>
          </p:cNvPr>
          <p:cNvSpPr>
            <a:spLocks noGrp="1"/>
          </p:cNvSpPr>
          <p:nvPr>
            <p:ph type="title"/>
          </p:nvPr>
        </p:nvSpPr>
        <p:spPr>
          <a:xfrm>
            <a:off x="533400" y="533400"/>
            <a:ext cx="8153400" cy="697523"/>
          </a:xfrm>
        </p:spPr>
        <p:txBody>
          <a:bodyPr/>
          <a:lstStyle/>
          <a:p>
            <a:r>
              <a:rPr lang="en-US" u="sng">
                <a:solidFill>
                  <a:schemeClr val="tx1"/>
                </a:solidFill>
              </a:rPr>
              <a:t>Select the Skill and/or Behavior</a:t>
            </a:r>
          </a:p>
        </p:txBody>
      </p:sp>
      <p:sp>
        <p:nvSpPr>
          <p:cNvPr id="3" name="Content Placeholder 2">
            <a:extLst>
              <a:ext uri="{FF2B5EF4-FFF2-40B4-BE49-F238E27FC236}">
                <a16:creationId xmlns:a16="http://schemas.microsoft.com/office/drawing/2014/main" id="{473EEC0B-DFCA-4FFE-9217-327BE310641F}"/>
              </a:ext>
            </a:extLst>
          </p:cNvPr>
          <p:cNvSpPr>
            <a:spLocks noGrp="1"/>
          </p:cNvSpPr>
          <p:nvPr>
            <p:ph idx="1"/>
          </p:nvPr>
        </p:nvSpPr>
        <p:spPr/>
        <p:txBody>
          <a:bodyPr/>
          <a:lstStyle/>
          <a:p>
            <a:pPr>
              <a:buFontTx/>
              <a:buChar char="-"/>
            </a:pPr>
            <a:r>
              <a:rPr lang="en-US" sz="2400">
                <a:solidFill>
                  <a:schemeClr val="tx1"/>
                </a:solidFill>
              </a:rPr>
              <a:t>Define the skill and/or behavior in </a:t>
            </a:r>
            <a:r>
              <a:rPr lang="en-US" sz="2400" b="1" u="sng">
                <a:solidFill>
                  <a:schemeClr val="tx1"/>
                </a:solidFill>
              </a:rPr>
              <a:t>descriptive</a:t>
            </a:r>
            <a:r>
              <a:rPr lang="en-US" sz="2400">
                <a:solidFill>
                  <a:schemeClr val="tx1"/>
                </a:solidFill>
              </a:rPr>
              <a:t> words so that </a:t>
            </a:r>
            <a:r>
              <a:rPr lang="en-US" sz="2400" i="1">
                <a:solidFill>
                  <a:schemeClr val="tx1"/>
                </a:solidFill>
              </a:rPr>
              <a:t>anyone </a:t>
            </a:r>
            <a:r>
              <a:rPr lang="en-US" sz="2400">
                <a:solidFill>
                  <a:schemeClr val="tx1"/>
                </a:solidFill>
              </a:rPr>
              <a:t>can</a:t>
            </a:r>
            <a:r>
              <a:rPr lang="en-US" sz="2400" i="1">
                <a:solidFill>
                  <a:schemeClr val="tx1"/>
                </a:solidFill>
              </a:rPr>
              <a:t> </a:t>
            </a:r>
            <a:r>
              <a:rPr lang="en-US" sz="2400">
                <a:solidFill>
                  <a:schemeClr val="tx1"/>
                </a:solidFill>
              </a:rPr>
              <a:t>clearly identify the target.</a:t>
            </a:r>
          </a:p>
          <a:p>
            <a:pPr>
              <a:buFontTx/>
              <a:buChar char="-"/>
            </a:pPr>
            <a:r>
              <a:rPr lang="en-US" sz="2400">
                <a:solidFill>
                  <a:schemeClr val="tx1"/>
                </a:solidFill>
              </a:rPr>
              <a:t>If looking to </a:t>
            </a:r>
            <a:r>
              <a:rPr lang="en-US" sz="2400" b="1" u="sng">
                <a:solidFill>
                  <a:schemeClr val="tx1"/>
                </a:solidFill>
              </a:rPr>
              <a:t>reduce</a:t>
            </a:r>
            <a:r>
              <a:rPr lang="en-US" sz="2400">
                <a:solidFill>
                  <a:schemeClr val="tx1"/>
                </a:solidFill>
              </a:rPr>
              <a:t> a behavior, identify and teach the </a:t>
            </a:r>
            <a:r>
              <a:rPr lang="en-US" sz="2400" b="1" u="sng">
                <a:solidFill>
                  <a:schemeClr val="tx1"/>
                </a:solidFill>
              </a:rPr>
              <a:t>replacement</a:t>
            </a:r>
            <a:r>
              <a:rPr lang="en-US" sz="2400">
                <a:solidFill>
                  <a:schemeClr val="tx1"/>
                </a:solidFill>
              </a:rPr>
              <a:t> behavior.</a:t>
            </a:r>
          </a:p>
          <a:p>
            <a:pPr marL="0" indent="0">
              <a:buNone/>
            </a:pPr>
            <a:endParaRPr lang="en-US" sz="2400" u="sng">
              <a:solidFill>
                <a:schemeClr val="tx1"/>
              </a:solidFill>
            </a:endParaRPr>
          </a:p>
          <a:p>
            <a:pPr marL="0" indent="0">
              <a:buNone/>
            </a:pPr>
            <a:r>
              <a:rPr lang="en-US" sz="2400" u="sng">
                <a:solidFill>
                  <a:schemeClr val="tx1"/>
                </a:solidFill>
              </a:rPr>
              <a:t>Example</a:t>
            </a:r>
            <a:r>
              <a:rPr lang="en-US" sz="2400">
                <a:solidFill>
                  <a:schemeClr val="tx1"/>
                </a:solidFill>
              </a:rPr>
              <a:t>:  </a:t>
            </a:r>
          </a:p>
          <a:p>
            <a:pPr marL="457200" lvl="1" indent="0">
              <a:buNone/>
            </a:pPr>
            <a:r>
              <a:rPr lang="en-US">
                <a:solidFill>
                  <a:schemeClr val="tx1"/>
                </a:solidFill>
              </a:rPr>
              <a:t>Don’t tell a student, “Hands Down.”</a:t>
            </a:r>
          </a:p>
          <a:p>
            <a:pPr marL="457200" lvl="1" indent="0">
              <a:buNone/>
            </a:pPr>
            <a:r>
              <a:rPr lang="en-US">
                <a:solidFill>
                  <a:schemeClr val="tx1"/>
                </a:solidFill>
              </a:rPr>
              <a:t>Teach them what you DO want them to do.</a:t>
            </a:r>
          </a:p>
          <a:p>
            <a:pPr marL="0" lvl="1" indent="0">
              <a:buNone/>
            </a:pPr>
            <a:endParaRPr lang="en-US" sz="1000">
              <a:solidFill>
                <a:schemeClr val="tx1"/>
              </a:solidFill>
            </a:endParaRPr>
          </a:p>
          <a:p>
            <a:pPr marL="0" lvl="1" indent="0">
              <a:buNone/>
            </a:pPr>
            <a:r>
              <a:rPr lang="en-US">
                <a:solidFill>
                  <a:schemeClr val="tx1"/>
                </a:solidFill>
              </a:rPr>
              <a:t>Instead of defining what a person should </a:t>
            </a:r>
            <a:r>
              <a:rPr lang="en-US" i="1">
                <a:solidFill>
                  <a:schemeClr val="tx1"/>
                </a:solidFill>
              </a:rPr>
              <a:t>not </a:t>
            </a:r>
            <a:r>
              <a:rPr lang="en-US">
                <a:solidFill>
                  <a:schemeClr val="tx1"/>
                </a:solidFill>
              </a:rPr>
              <a:t>do, identify and teach what they </a:t>
            </a:r>
            <a:r>
              <a:rPr lang="en-US" i="1">
                <a:solidFill>
                  <a:schemeClr val="tx1"/>
                </a:solidFill>
              </a:rPr>
              <a:t>should</a:t>
            </a:r>
            <a:r>
              <a:rPr lang="en-US">
                <a:solidFill>
                  <a:schemeClr val="tx1"/>
                </a:solidFill>
              </a:rPr>
              <a:t> be doing. </a:t>
            </a:r>
          </a:p>
        </p:txBody>
      </p:sp>
      <p:pic>
        <p:nvPicPr>
          <p:cNvPr id="4" name="Picture 3">
            <a:extLst>
              <a:ext uri="{FF2B5EF4-FFF2-40B4-BE49-F238E27FC236}">
                <a16:creationId xmlns:a16="http://schemas.microsoft.com/office/drawing/2014/main" id="{7ADCBC0D-7910-4050-9647-2C48EB011EF0}"/>
              </a:ext>
            </a:extLst>
          </p:cNvPr>
          <p:cNvPicPr>
            <a:picLocks noChangeAspect="1"/>
          </p:cNvPicPr>
          <p:nvPr/>
        </p:nvPicPr>
        <p:blipFill>
          <a:blip r:embed="rId2"/>
          <a:stretch>
            <a:fillRect/>
          </a:stretch>
        </p:blipFill>
        <p:spPr>
          <a:xfrm>
            <a:off x="6444762" y="2989627"/>
            <a:ext cx="2392114" cy="1640745"/>
          </a:xfrm>
          <a:prstGeom prst="rect">
            <a:avLst/>
          </a:prstGeom>
        </p:spPr>
      </p:pic>
    </p:spTree>
    <p:extLst>
      <p:ext uri="{BB962C8B-B14F-4D97-AF65-F5344CB8AC3E}">
        <p14:creationId xmlns:p14="http://schemas.microsoft.com/office/powerpoint/2010/main" val="3729406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240F3-BA7D-44BC-AA5F-980D62E62C97}"/>
              </a:ext>
            </a:extLst>
          </p:cNvPr>
          <p:cNvSpPr>
            <a:spLocks noGrp="1"/>
          </p:cNvSpPr>
          <p:nvPr>
            <p:ph type="title"/>
          </p:nvPr>
        </p:nvSpPr>
        <p:spPr>
          <a:xfrm>
            <a:off x="533400" y="533400"/>
            <a:ext cx="8153400" cy="697523"/>
          </a:xfrm>
        </p:spPr>
        <p:txBody>
          <a:bodyPr/>
          <a:lstStyle/>
          <a:p>
            <a:r>
              <a:rPr lang="en-US" u="sng">
                <a:solidFill>
                  <a:schemeClr val="tx1"/>
                </a:solidFill>
              </a:rPr>
              <a:t>Define the Target Behavior(s)</a:t>
            </a:r>
          </a:p>
        </p:txBody>
      </p:sp>
      <p:sp>
        <p:nvSpPr>
          <p:cNvPr id="3" name="Content Placeholder 2">
            <a:extLst>
              <a:ext uri="{FF2B5EF4-FFF2-40B4-BE49-F238E27FC236}">
                <a16:creationId xmlns:a16="http://schemas.microsoft.com/office/drawing/2014/main" id="{473EEC0B-DFCA-4FFE-9217-327BE310641F}"/>
              </a:ext>
            </a:extLst>
          </p:cNvPr>
          <p:cNvSpPr>
            <a:spLocks noGrp="1"/>
          </p:cNvSpPr>
          <p:nvPr>
            <p:ph idx="1"/>
          </p:nvPr>
        </p:nvSpPr>
        <p:spPr/>
        <p:txBody>
          <a:bodyPr/>
          <a:lstStyle/>
          <a:p>
            <a:pPr marL="0" indent="0">
              <a:buNone/>
            </a:pPr>
            <a:r>
              <a:rPr lang="en-US">
                <a:solidFill>
                  <a:schemeClr val="tx1"/>
                </a:solidFill>
              </a:rPr>
              <a:t>The definition identifies the target in ways that:</a:t>
            </a:r>
          </a:p>
          <a:p>
            <a:pPr>
              <a:buFontTx/>
              <a:buChar char="-"/>
            </a:pPr>
            <a:endParaRPr lang="en-US">
              <a:solidFill>
                <a:schemeClr val="tx1"/>
              </a:solidFill>
            </a:endParaRPr>
          </a:p>
          <a:p>
            <a:pPr>
              <a:buFontTx/>
              <a:buChar char="-"/>
            </a:pPr>
            <a:r>
              <a:rPr lang="en-US">
                <a:solidFill>
                  <a:schemeClr val="tx1"/>
                </a:solidFill>
              </a:rPr>
              <a:t>Easily observed</a:t>
            </a:r>
          </a:p>
          <a:p>
            <a:pPr>
              <a:buFontTx/>
              <a:buChar char="-"/>
            </a:pPr>
            <a:r>
              <a:rPr lang="en-US">
                <a:solidFill>
                  <a:schemeClr val="tx1"/>
                </a:solidFill>
              </a:rPr>
              <a:t>Countable</a:t>
            </a:r>
          </a:p>
          <a:p>
            <a:pPr>
              <a:buFontTx/>
              <a:buChar char="-"/>
            </a:pPr>
            <a:r>
              <a:rPr lang="en-US">
                <a:solidFill>
                  <a:schemeClr val="tx1"/>
                </a:solidFill>
              </a:rPr>
              <a:t>Have a clear beginning</a:t>
            </a:r>
          </a:p>
          <a:p>
            <a:pPr>
              <a:buFontTx/>
              <a:buChar char="-"/>
            </a:pPr>
            <a:r>
              <a:rPr lang="en-US">
                <a:solidFill>
                  <a:schemeClr val="tx1"/>
                </a:solidFill>
              </a:rPr>
              <a:t>Have a clear ending</a:t>
            </a:r>
          </a:p>
          <a:p>
            <a:pPr>
              <a:buFontTx/>
              <a:buChar char="-"/>
            </a:pPr>
            <a:r>
              <a:rPr lang="en-US">
                <a:solidFill>
                  <a:schemeClr val="tx1"/>
                </a:solidFill>
              </a:rPr>
              <a:t>Pinpoint </a:t>
            </a:r>
            <a:r>
              <a:rPr lang="en-US" b="1" u="sng">
                <a:solidFill>
                  <a:schemeClr val="tx1"/>
                </a:solidFill>
              </a:rPr>
              <a:t>when</a:t>
            </a:r>
            <a:r>
              <a:rPr lang="en-US">
                <a:solidFill>
                  <a:schemeClr val="tx1"/>
                </a:solidFill>
              </a:rPr>
              <a:t> and under </a:t>
            </a:r>
            <a:r>
              <a:rPr lang="en-US" b="1" u="sng">
                <a:solidFill>
                  <a:schemeClr val="tx1"/>
                </a:solidFill>
              </a:rPr>
              <a:t>what</a:t>
            </a:r>
            <a:r>
              <a:rPr lang="en-US">
                <a:solidFill>
                  <a:schemeClr val="tx1"/>
                </a:solidFill>
              </a:rPr>
              <a:t> conditions the behavior occurs</a:t>
            </a:r>
          </a:p>
          <a:p>
            <a:pPr>
              <a:buFontTx/>
              <a:buChar char="-"/>
            </a:pPr>
            <a:endParaRPr lang="en-US">
              <a:solidFill>
                <a:schemeClr val="tx1"/>
              </a:solidFill>
            </a:endParaRPr>
          </a:p>
          <a:p>
            <a:pPr marL="0" indent="0" algn="ctr">
              <a:buNone/>
            </a:pPr>
            <a:r>
              <a:rPr lang="en-US" sz="1400" b="1">
                <a:solidFill>
                  <a:schemeClr val="tx1"/>
                </a:solidFill>
              </a:rPr>
              <a:t> </a:t>
            </a:r>
          </a:p>
        </p:txBody>
      </p:sp>
      <p:pic>
        <p:nvPicPr>
          <p:cNvPr id="4" name="Picture 3">
            <a:extLst>
              <a:ext uri="{FF2B5EF4-FFF2-40B4-BE49-F238E27FC236}">
                <a16:creationId xmlns:a16="http://schemas.microsoft.com/office/drawing/2014/main" id="{E9434F5B-32CF-4CAC-8AAD-93DF24D65D50}"/>
              </a:ext>
            </a:extLst>
          </p:cNvPr>
          <p:cNvPicPr>
            <a:picLocks noChangeAspect="1"/>
          </p:cNvPicPr>
          <p:nvPr/>
        </p:nvPicPr>
        <p:blipFill>
          <a:blip r:embed="rId2"/>
          <a:stretch>
            <a:fillRect/>
          </a:stretch>
        </p:blipFill>
        <p:spPr>
          <a:xfrm>
            <a:off x="5355185" y="2701159"/>
            <a:ext cx="2847975" cy="952500"/>
          </a:xfrm>
          <a:prstGeom prst="rect">
            <a:avLst/>
          </a:prstGeom>
        </p:spPr>
      </p:pic>
    </p:spTree>
    <p:extLst>
      <p:ext uri="{BB962C8B-B14F-4D97-AF65-F5344CB8AC3E}">
        <p14:creationId xmlns:p14="http://schemas.microsoft.com/office/powerpoint/2010/main" val="2632051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240F3-BA7D-44BC-AA5F-980D62E62C97}"/>
              </a:ext>
            </a:extLst>
          </p:cNvPr>
          <p:cNvSpPr>
            <a:spLocks noGrp="1"/>
          </p:cNvSpPr>
          <p:nvPr>
            <p:ph type="title"/>
          </p:nvPr>
        </p:nvSpPr>
        <p:spPr>
          <a:xfrm>
            <a:off x="533400" y="533400"/>
            <a:ext cx="8153400" cy="697523"/>
          </a:xfrm>
        </p:spPr>
        <p:txBody>
          <a:bodyPr/>
          <a:lstStyle/>
          <a:p>
            <a:r>
              <a:rPr lang="en-US" u="sng">
                <a:solidFill>
                  <a:schemeClr val="tx1"/>
                </a:solidFill>
              </a:rPr>
              <a:t>Determine When to Collect Data</a:t>
            </a:r>
          </a:p>
        </p:txBody>
      </p:sp>
      <p:sp>
        <p:nvSpPr>
          <p:cNvPr id="3" name="Content Placeholder 2">
            <a:extLst>
              <a:ext uri="{FF2B5EF4-FFF2-40B4-BE49-F238E27FC236}">
                <a16:creationId xmlns:a16="http://schemas.microsoft.com/office/drawing/2014/main" id="{473EEC0B-DFCA-4FFE-9217-327BE310641F}"/>
              </a:ext>
            </a:extLst>
          </p:cNvPr>
          <p:cNvSpPr>
            <a:spLocks noGrp="1"/>
          </p:cNvSpPr>
          <p:nvPr>
            <p:ph idx="1"/>
          </p:nvPr>
        </p:nvSpPr>
        <p:spPr>
          <a:xfrm>
            <a:off x="533400" y="1676399"/>
            <a:ext cx="8153400" cy="5023945"/>
          </a:xfrm>
        </p:spPr>
        <p:txBody>
          <a:bodyPr/>
          <a:lstStyle/>
          <a:p>
            <a:pPr marL="0" indent="0">
              <a:buNone/>
            </a:pPr>
            <a:r>
              <a:rPr lang="en-US">
                <a:solidFill>
                  <a:schemeClr val="tx1"/>
                </a:solidFill>
              </a:rPr>
              <a:t>Determine the </a:t>
            </a:r>
            <a:r>
              <a:rPr lang="en-US" b="1" u="sng">
                <a:solidFill>
                  <a:schemeClr val="tx1"/>
                </a:solidFill>
              </a:rPr>
              <a:t>when</a:t>
            </a:r>
            <a:r>
              <a:rPr lang="en-US">
                <a:solidFill>
                  <a:schemeClr val="tx1"/>
                </a:solidFill>
              </a:rPr>
              <a:t> based on the following:</a:t>
            </a:r>
          </a:p>
          <a:p>
            <a:pPr marL="914400">
              <a:buFontTx/>
              <a:buChar char="-"/>
            </a:pPr>
            <a:r>
              <a:rPr lang="en-US">
                <a:solidFill>
                  <a:schemeClr val="tx1"/>
                </a:solidFill>
              </a:rPr>
              <a:t>Target Behaviors</a:t>
            </a:r>
          </a:p>
          <a:p>
            <a:pPr marL="914400">
              <a:buFontTx/>
              <a:buChar char="-"/>
            </a:pPr>
            <a:r>
              <a:rPr lang="en-US">
                <a:solidFill>
                  <a:schemeClr val="tx1"/>
                </a:solidFill>
              </a:rPr>
              <a:t>Frequency</a:t>
            </a:r>
          </a:p>
          <a:p>
            <a:pPr marL="914400">
              <a:buFontTx/>
              <a:buChar char="-"/>
            </a:pPr>
            <a:r>
              <a:rPr lang="en-US">
                <a:solidFill>
                  <a:schemeClr val="tx1"/>
                </a:solidFill>
              </a:rPr>
              <a:t>Available Resources</a:t>
            </a:r>
          </a:p>
          <a:p>
            <a:pPr marL="914400">
              <a:buFontTx/>
              <a:buChar char="-"/>
            </a:pPr>
            <a:endParaRPr lang="en-US">
              <a:solidFill>
                <a:schemeClr val="tx1"/>
              </a:solidFill>
            </a:endParaRPr>
          </a:p>
          <a:p>
            <a:pPr marL="0" indent="0">
              <a:buNone/>
            </a:pPr>
            <a:r>
              <a:rPr lang="en-US" sz="2000" b="1" u="sng">
                <a:solidFill>
                  <a:schemeClr val="tx1"/>
                </a:solidFill>
              </a:rPr>
              <a:t>For Example</a:t>
            </a:r>
            <a:r>
              <a:rPr lang="en-US" sz="2000" b="1">
                <a:solidFill>
                  <a:schemeClr val="tx1"/>
                </a:solidFill>
              </a:rPr>
              <a:t> – </a:t>
            </a:r>
          </a:p>
          <a:p>
            <a:pPr marL="0" indent="0">
              <a:buNone/>
            </a:pPr>
            <a:r>
              <a:rPr lang="en-US" sz="2000">
                <a:solidFill>
                  <a:schemeClr val="tx1"/>
                </a:solidFill>
              </a:rPr>
              <a:t>A teacher interested in collecting data on Math performance may collect information during and after a math session, while behaviors might be better assessed during less structured times, like recess or lunch.</a:t>
            </a:r>
          </a:p>
          <a:p>
            <a:pPr marL="0" indent="0">
              <a:buNone/>
            </a:pPr>
            <a:endParaRPr lang="en-US" sz="2000">
              <a:solidFill>
                <a:schemeClr val="tx1"/>
              </a:solidFill>
            </a:endParaRPr>
          </a:p>
          <a:p>
            <a:pPr marL="0" indent="0" algn="ctr">
              <a:buNone/>
            </a:pPr>
            <a:r>
              <a:rPr lang="en-US" sz="1400" b="1">
                <a:solidFill>
                  <a:schemeClr val="tx1"/>
                </a:solidFill>
              </a:rPr>
              <a:t> </a:t>
            </a:r>
          </a:p>
        </p:txBody>
      </p:sp>
      <p:pic>
        <p:nvPicPr>
          <p:cNvPr id="5" name="Picture 4">
            <a:extLst>
              <a:ext uri="{FF2B5EF4-FFF2-40B4-BE49-F238E27FC236}">
                <a16:creationId xmlns:a16="http://schemas.microsoft.com/office/drawing/2014/main" id="{74782317-23B9-4C2A-A893-754F3A397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8086" y="2188258"/>
            <a:ext cx="2379528" cy="2084197"/>
          </a:xfrm>
          <a:prstGeom prst="rect">
            <a:avLst/>
          </a:prstGeom>
          <a:effectLst>
            <a:outerShdw blurRad="50800" dist="50800" dir="2700000" algn="tl" rotWithShape="0">
              <a:prstClr val="black">
                <a:alpha val="40000"/>
              </a:prstClr>
            </a:outerShdw>
          </a:effectLst>
        </p:spPr>
      </p:pic>
    </p:spTree>
    <p:extLst>
      <p:ext uri="{BB962C8B-B14F-4D97-AF65-F5344CB8AC3E}">
        <p14:creationId xmlns:p14="http://schemas.microsoft.com/office/powerpoint/2010/main" val="1348246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240F3-BA7D-44BC-AA5F-980D62E62C97}"/>
              </a:ext>
            </a:extLst>
          </p:cNvPr>
          <p:cNvSpPr>
            <a:spLocks noGrp="1"/>
          </p:cNvSpPr>
          <p:nvPr>
            <p:ph type="title"/>
          </p:nvPr>
        </p:nvSpPr>
        <p:spPr>
          <a:xfrm>
            <a:off x="533400" y="533400"/>
            <a:ext cx="8153400" cy="697523"/>
          </a:xfrm>
        </p:spPr>
        <p:txBody>
          <a:bodyPr/>
          <a:lstStyle/>
          <a:p>
            <a:r>
              <a:rPr lang="en-US" u="sng">
                <a:solidFill>
                  <a:schemeClr val="tx1"/>
                </a:solidFill>
              </a:rPr>
              <a:t>Choose a Data Collection System</a:t>
            </a:r>
          </a:p>
        </p:txBody>
      </p:sp>
      <p:sp>
        <p:nvSpPr>
          <p:cNvPr id="3" name="Content Placeholder 2">
            <a:extLst>
              <a:ext uri="{FF2B5EF4-FFF2-40B4-BE49-F238E27FC236}">
                <a16:creationId xmlns:a16="http://schemas.microsoft.com/office/drawing/2014/main" id="{473EEC0B-DFCA-4FFE-9217-327BE310641F}"/>
              </a:ext>
            </a:extLst>
          </p:cNvPr>
          <p:cNvSpPr>
            <a:spLocks noGrp="1"/>
          </p:cNvSpPr>
          <p:nvPr>
            <p:ph idx="1"/>
          </p:nvPr>
        </p:nvSpPr>
        <p:spPr/>
        <p:txBody>
          <a:bodyPr/>
          <a:lstStyle/>
          <a:p>
            <a:pPr marL="0" indent="0">
              <a:buNone/>
            </a:pPr>
            <a:r>
              <a:rPr lang="en-US">
                <a:solidFill>
                  <a:schemeClr val="tx1"/>
                </a:solidFill>
              </a:rPr>
              <a:t>We use a variety of data collection techniques.</a:t>
            </a:r>
          </a:p>
          <a:p>
            <a:pPr marL="0" indent="0">
              <a:buNone/>
            </a:pPr>
            <a:endParaRPr lang="en-US">
              <a:solidFill>
                <a:schemeClr val="tx1"/>
              </a:solidFill>
            </a:endParaRPr>
          </a:p>
          <a:p>
            <a:pPr marL="0" indent="0">
              <a:buNone/>
            </a:pPr>
            <a:endParaRPr lang="en-US">
              <a:solidFill>
                <a:schemeClr val="tx1"/>
              </a:solidFill>
            </a:endParaRPr>
          </a:p>
          <a:p>
            <a:pPr marL="0" indent="0" algn="ctr">
              <a:buNone/>
            </a:pPr>
            <a:r>
              <a:rPr lang="en-US" sz="3200" b="1">
                <a:solidFill>
                  <a:schemeClr val="tx1"/>
                </a:solidFill>
              </a:rPr>
              <a:t>Your Data Collection System is dependent on </a:t>
            </a:r>
            <a:r>
              <a:rPr lang="en-US" sz="3200" b="1" u="sng">
                <a:solidFill>
                  <a:schemeClr val="tx1"/>
                </a:solidFill>
              </a:rPr>
              <a:t>what</a:t>
            </a:r>
            <a:r>
              <a:rPr lang="en-US" sz="3200" b="1">
                <a:solidFill>
                  <a:schemeClr val="tx1"/>
                </a:solidFill>
              </a:rPr>
              <a:t> you are intending to measure.</a:t>
            </a:r>
          </a:p>
        </p:txBody>
      </p:sp>
    </p:spTree>
    <p:extLst>
      <p:ext uri="{BB962C8B-B14F-4D97-AF65-F5344CB8AC3E}">
        <p14:creationId xmlns:p14="http://schemas.microsoft.com/office/powerpoint/2010/main" val="3778850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240F3-BA7D-44BC-AA5F-980D62E62C97}"/>
              </a:ext>
            </a:extLst>
          </p:cNvPr>
          <p:cNvSpPr>
            <a:spLocks noGrp="1"/>
          </p:cNvSpPr>
          <p:nvPr>
            <p:ph type="title"/>
          </p:nvPr>
        </p:nvSpPr>
        <p:spPr>
          <a:xfrm>
            <a:off x="533400" y="533400"/>
            <a:ext cx="8153400" cy="697523"/>
          </a:xfrm>
        </p:spPr>
        <p:txBody>
          <a:bodyPr/>
          <a:lstStyle/>
          <a:p>
            <a:r>
              <a:rPr lang="en-US" u="sng">
                <a:solidFill>
                  <a:schemeClr val="tx1"/>
                </a:solidFill>
              </a:rPr>
              <a:t>Implement the Data Collection System</a:t>
            </a:r>
          </a:p>
        </p:txBody>
      </p:sp>
      <p:sp>
        <p:nvSpPr>
          <p:cNvPr id="3" name="Content Placeholder 2">
            <a:extLst>
              <a:ext uri="{FF2B5EF4-FFF2-40B4-BE49-F238E27FC236}">
                <a16:creationId xmlns:a16="http://schemas.microsoft.com/office/drawing/2014/main" id="{473EEC0B-DFCA-4FFE-9217-327BE310641F}"/>
              </a:ext>
            </a:extLst>
          </p:cNvPr>
          <p:cNvSpPr>
            <a:spLocks noGrp="1"/>
          </p:cNvSpPr>
          <p:nvPr>
            <p:ph idx="1"/>
          </p:nvPr>
        </p:nvSpPr>
        <p:spPr>
          <a:xfrm>
            <a:off x="533400" y="1230923"/>
            <a:ext cx="8153400" cy="4712677"/>
          </a:xfrm>
        </p:spPr>
        <p:txBody>
          <a:bodyPr/>
          <a:lstStyle/>
          <a:p>
            <a:pPr>
              <a:buFontTx/>
              <a:buChar char="-"/>
            </a:pPr>
            <a:r>
              <a:rPr lang="en-US">
                <a:solidFill>
                  <a:schemeClr val="tx1"/>
                </a:solidFill>
              </a:rPr>
              <a:t>Once the data schedule has been established, stick to it.</a:t>
            </a:r>
          </a:p>
          <a:p>
            <a:pPr>
              <a:buFontTx/>
              <a:buChar char="-"/>
            </a:pPr>
            <a:r>
              <a:rPr lang="en-US">
                <a:solidFill>
                  <a:schemeClr val="tx1"/>
                </a:solidFill>
              </a:rPr>
              <a:t>Consistent data collection tells the best story.</a:t>
            </a:r>
          </a:p>
          <a:p>
            <a:pPr>
              <a:buFontTx/>
              <a:buChar char="-"/>
            </a:pPr>
            <a:r>
              <a:rPr lang="en-US">
                <a:solidFill>
                  <a:schemeClr val="tx1"/>
                </a:solidFill>
              </a:rPr>
              <a:t>Data can be analyzed effectively, and program changes can be made only if data is consistent.</a:t>
            </a:r>
          </a:p>
          <a:p>
            <a:pPr>
              <a:buFontTx/>
              <a:buChar char="-"/>
            </a:pPr>
            <a:r>
              <a:rPr lang="en-US">
                <a:solidFill>
                  <a:schemeClr val="tx1"/>
                </a:solidFill>
              </a:rPr>
              <a:t>Interobserver reliability is good practice.</a:t>
            </a:r>
          </a:p>
          <a:p>
            <a:pPr marL="914400" lvl="1">
              <a:buFont typeface="Arial" panose="020B0604020202020204" pitchFamily="34" charset="0"/>
              <a:buChar char="•"/>
            </a:pPr>
            <a:r>
              <a:rPr lang="en-US" sz="2800">
                <a:solidFill>
                  <a:schemeClr val="tx1"/>
                </a:solidFill>
              </a:rPr>
              <a:t>Have 2 observers…</a:t>
            </a:r>
          </a:p>
          <a:p>
            <a:pPr marL="1280160" lvl="1">
              <a:buFont typeface="Arial" panose="020B0604020202020204" pitchFamily="34" charset="0"/>
              <a:buChar char="•"/>
            </a:pPr>
            <a:r>
              <a:rPr lang="en-US" sz="2800">
                <a:solidFill>
                  <a:schemeClr val="tx1"/>
                </a:solidFill>
              </a:rPr>
              <a:t>Record the SAME behavior… </a:t>
            </a:r>
          </a:p>
          <a:p>
            <a:pPr marL="1645920" lvl="1">
              <a:buFont typeface="Arial" panose="020B0604020202020204" pitchFamily="34" charset="0"/>
              <a:buChar char="•"/>
            </a:pPr>
            <a:r>
              <a:rPr lang="en-US" sz="2800">
                <a:solidFill>
                  <a:schemeClr val="tx1"/>
                </a:solidFill>
              </a:rPr>
              <a:t>Of the SAME student…</a:t>
            </a:r>
          </a:p>
          <a:p>
            <a:pPr marL="2011680" lvl="1">
              <a:buFont typeface="Arial" panose="020B0604020202020204" pitchFamily="34" charset="0"/>
              <a:buChar char="•"/>
            </a:pPr>
            <a:r>
              <a:rPr lang="en-US" sz="2800">
                <a:solidFill>
                  <a:schemeClr val="tx1"/>
                </a:solidFill>
              </a:rPr>
              <a:t>At the SAME time!</a:t>
            </a:r>
          </a:p>
          <a:p>
            <a:pPr marL="0" indent="0" algn="ctr">
              <a:buNone/>
            </a:pPr>
            <a:endParaRPr lang="en-US" sz="1000">
              <a:highlight>
                <a:srgbClr val="FFFF00"/>
              </a:highlight>
              <a:hlinkClick r:id="rId2"/>
            </a:endParaRPr>
          </a:p>
          <a:p>
            <a:pPr marL="0" indent="0" algn="ctr">
              <a:buNone/>
            </a:pPr>
            <a:r>
              <a:rPr lang="en-US" sz="1400" b="1">
                <a:solidFill>
                  <a:schemeClr val="tx1"/>
                </a:solidFill>
                <a:hlinkClick r:id="rId2"/>
              </a:rPr>
              <a:t>http://iseesam.com/content/teachall/text/behavior/LRBIpdfs/Data.pdf</a:t>
            </a:r>
            <a:r>
              <a:rPr lang="en-US" sz="1400" b="1">
                <a:solidFill>
                  <a:schemeClr val="tx1"/>
                </a:solidFill>
              </a:rPr>
              <a:t> </a:t>
            </a:r>
          </a:p>
          <a:p>
            <a:endParaRPr lang="en-US">
              <a:highlight>
                <a:srgbClr val="FFFF00"/>
              </a:highlight>
            </a:endParaRPr>
          </a:p>
        </p:txBody>
      </p:sp>
      <p:pic>
        <p:nvPicPr>
          <p:cNvPr id="5" name="Picture 4">
            <a:extLst>
              <a:ext uri="{FF2B5EF4-FFF2-40B4-BE49-F238E27FC236}">
                <a16:creationId xmlns:a16="http://schemas.microsoft.com/office/drawing/2014/main" id="{8A8D3AB8-9564-46F4-A8AB-0A1590D7106D}"/>
              </a:ext>
            </a:extLst>
          </p:cNvPr>
          <p:cNvPicPr>
            <a:picLocks noChangeAspect="1"/>
          </p:cNvPicPr>
          <p:nvPr/>
        </p:nvPicPr>
        <p:blipFill>
          <a:blip r:embed="rId3"/>
          <a:stretch>
            <a:fillRect/>
          </a:stretch>
        </p:blipFill>
        <p:spPr>
          <a:xfrm>
            <a:off x="6878516" y="4114800"/>
            <a:ext cx="2019300" cy="1828800"/>
          </a:xfrm>
          <a:prstGeom prst="rect">
            <a:avLst/>
          </a:prstGeom>
        </p:spPr>
      </p:pic>
    </p:spTree>
    <p:extLst>
      <p:ext uri="{BB962C8B-B14F-4D97-AF65-F5344CB8AC3E}">
        <p14:creationId xmlns:p14="http://schemas.microsoft.com/office/powerpoint/2010/main" val="1493943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240F3-BA7D-44BC-AA5F-980D62E62C97}"/>
              </a:ext>
            </a:extLst>
          </p:cNvPr>
          <p:cNvSpPr>
            <a:spLocks noGrp="1"/>
          </p:cNvSpPr>
          <p:nvPr>
            <p:ph type="title"/>
          </p:nvPr>
        </p:nvSpPr>
        <p:spPr>
          <a:xfrm>
            <a:off x="533400" y="533400"/>
            <a:ext cx="8153400" cy="697523"/>
          </a:xfrm>
        </p:spPr>
        <p:txBody>
          <a:bodyPr/>
          <a:lstStyle/>
          <a:p>
            <a:r>
              <a:rPr lang="en-US" u="sng">
                <a:solidFill>
                  <a:schemeClr val="tx1"/>
                </a:solidFill>
              </a:rPr>
              <a:t>Summarize and Graph Data</a:t>
            </a:r>
          </a:p>
        </p:txBody>
      </p:sp>
      <p:sp>
        <p:nvSpPr>
          <p:cNvPr id="3" name="Content Placeholder 2">
            <a:extLst>
              <a:ext uri="{FF2B5EF4-FFF2-40B4-BE49-F238E27FC236}">
                <a16:creationId xmlns:a16="http://schemas.microsoft.com/office/drawing/2014/main" id="{473EEC0B-DFCA-4FFE-9217-327BE310641F}"/>
              </a:ext>
            </a:extLst>
          </p:cNvPr>
          <p:cNvSpPr>
            <a:spLocks noGrp="1"/>
          </p:cNvSpPr>
          <p:nvPr>
            <p:ph idx="1"/>
          </p:nvPr>
        </p:nvSpPr>
        <p:spPr/>
        <p:txBody>
          <a:bodyPr/>
          <a:lstStyle/>
          <a:p>
            <a:pPr>
              <a:buFontTx/>
              <a:buChar char="-"/>
            </a:pPr>
            <a:r>
              <a:rPr lang="en-US">
                <a:solidFill>
                  <a:schemeClr val="tx1"/>
                </a:solidFill>
              </a:rPr>
              <a:t>Raw data, like tallies, are hard to interpret.</a:t>
            </a:r>
          </a:p>
          <a:p>
            <a:pPr>
              <a:buFontTx/>
              <a:buChar char="-"/>
            </a:pPr>
            <a:r>
              <a:rPr lang="en-US">
                <a:solidFill>
                  <a:schemeClr val="tx1"/>
                </a:solidFill>
              </a:rPr>
              <a:t>All info gathered through data must be easily readable.</a:t>
            </a:r>
          </a:p>
          <a:p>
            <a:pPr>
              <a:buFontTx/>
              <a:buChar char="-"/>
            </a:pPr>
            <a:r>
              <a:rPr lang="en-US">
                <a:solidFill>
                  <a:schemeClr val="tx1"/>
                </a:solidFill>
              </a:rPr>
              <a:t>Graphing provides an easy, systematic way of showing the information about the skill or target behavior.</a:t>
            </a:r>
          </a:p>
          <a:p>
            <a:pPr>
              <a:buFontTx/>
              <a:buChar char="-"/>
            </a:pPr>
            <a:r>
              <a:rPr lang="en-US">
                <a:solidFill>
                  <a:schemeClr val="tx1"/>
                </a:solidFill>
              </a:rPr>
              <a:t>Raw data must be converted to a usable form, such as percentages, number correct or rate.</a:t>
            </a: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r>
              <a:rPr lang="en-US" sz="1400" b="1">
                <a:solidFill>
                  <a:schemeClr val="tx1"/>
                </a:solidFill>
                <a:hlinkClick r:id="rId2"/>
              </a:rPr>
              <a:t>http://iseesam.com/content/teachall/text/behavior/LRBIpdfs/Data.pdf</a:t>
            </a:r>
            <a:r>
              <a:rPr lang="en-US" sz="1400" b="1">
                <a:solidFill>
                  <a:schemeClr val="tx1"/>
                </a:solidFill>
              </a:rPr>
              <a:t> </a:t>
            </a:r>
          </a:p>
          <a:p>
            <a:endParaRPr lang="en-US"/>
          </a:p>
        </p:txBody>
      </p:sp>
    </p:spTree>
    <p:extLst>
      <p:ext uri="{BB962C8B-B14F-4D97-AF65-F5344CB8AC3E}">
        <p14:creationId xmlns:p14="http://schemas.microsoft.com/office/powerpoint/2010/main" val="1402449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240F3-BA7D-44BC-AA5F-980D62E62C97}"/>
              </a:ext>
            </a:extLst>
          </p:cNvPr>
          <p:cNvSpPr>
            <a:spLocks noGrp="1"/>
          </p:cNvSpPr>
          <p:nvPr>
            <p:ph type="title"/>
          </p:nvPr>
        </p:nvSpPr>
        <p:spPr>
          <a:xfrm>
            <a:off x="533400" y="533400"/>
            <a:ext cx="8153400" cy="697523"/>
          </a:xfrm>
        </p:spPr>
        <p:txBody>
          <a:bodyPr/>
          <a:lstStyle/>
          <a:p>
            <a:r>
              <a:rPr lang="en-US" u="sng">
                <a:solidFill>
                  <a:schemeClr val="tx1"/>
                </a:solidFill>
              </a:rPr>
              <a:t>Summarize and Graph Data</a:t>
            </a:r>
          </a:p>
        </p:txBody>
      </p:sp>
      <p:sp>
        <p:nvSpPr>
          <p:cNvPr id="3" name="Content Placeholder 2">
            <a:extLst>
              <a:ext uri="{FF2B5EF4-FFF2-40B4-BE49-F238E27FC236}">
                <a16:creationId xmlns:a16="http://schemas.microsoft.com/office/drawing/2014/main" id="{473EEC0B-DFCA-4FFE-9217-327BE310641F}"/>
              </a:ext>
            </a:extLst>
          </p:cNvPr>
          <p:cNvSpPr>
            <a:spLocks noGrp="1"/>
          </p:cNvSpPr>
          <p:nvPr>
            <p:ph idx="1"/>
          </p:nvPr>
        </p:nvSpPr>
        <p:spPr/>
        <p:txBody>
          <a:bodyPr/>
          <a:lstStyle/>
          <a:p>
            <a:pPr>
              <a:buFontTx/>
              <a:buChar char="-"/>
            </a:pPr>
            <a:endParaRPr lang="en-US">
              <a:solidFill>
                <a:schemeClr val="tx1"/>
              </a:solidFill>
            </a:endParaRPr>
          </a:p>
          <a:p>
            <a:pPr>
              <a:buFontTx/>
              <a:buChar char="-"/>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r>
              <a:rPr lang="en-US" sz="1400" b="1">
                <a:solidFill>
                  <a:schemeClr val="tx1"/>
                </a:solidFill>
                <a:hlinkClick r:id="rId2"/>
              </a:rPr>
              <a:t>http://iseesam.com/content/teachall/text/behavior/LRBIpdfs/Data.pdf</a:t>
            </a:r>
            <a:r>
              <a:rPr lang="en-US" sz="1400" b="1">
                <a:solidFill>
                  <a:schemeClr val="tx1"/>
                </a:solidFill>
              </a:rPr>
              <a:t> </a:t>
            </a:r>
          </a:p>
          <a:p>
            <a:endParaRPr lang="en-US"/>
          </a:p>
        </p:txBody>
      </p:sp>
      <p:pic>
        <p:nvPicPr>
          <p:cNvPr id="5" name="Picture 4">
            <a:extLst>
              <a:ext uri="{FF2B5EF4-FFF2-40B4-BE49-F238E27FC236}">
                <a16:creationId xmlns:a16="http://schemas.microsoft.com/office/drawing/2014/main" id="{98B99F78-FEF9-4B2B-ADB6-DBC45AC9D2E7}"/>
              </a:ext>
            </a:extLst>
          </p:cNvPr>
          <p:cNvPicPr>
            <a:picLocks noChangeAspect="1"/>
          </p:cNvPicPr>
          <p:nvPr/>
        </p:nvPicPr>
        <p:blipFill>
          <a:blip r:embed="rId3"/>
          <a:stretch>
            <a:fillRect/>
          </a:stretch>
        </p:blipFill>
        <p:spPr>
          <a:xfrm>
            <a:off x="1304165" y="1348444"/>
            <a:ext cx="6535670" cy="3833156"/>
          </a:xfrm>
          <a:prstGeom prst="rect">
            <a:avLst/>
          </a:prstGeom>
        </p:spPr>
      </p:pic>
    </p:spTree>
    <p:extLst>
      <p:ext uri="{BB962C8B-B14F-4D97-AF65-F5344CB8AC3E}">
        <p14:creationId xmlns:p14="http://schemas.microsoft.com/office/powerpoint/2010/main" val="2522757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240F3-BA7D-44BC-AA5F-980D62E62C97}"/>
              </a:ext>
            </a:extLst>
          </p:cNvPr>
          <p:cNvSpPr>
            <a:spLocks noGrp="1"/>
          </p:cNvSpPr>
          <p:nvPr>
            <p:ph type="title"/>
          </p:nvPr>
        </p:nvSpPr>
        <p:spPr>
          <a:xfrm>
            <a:off x="533400" y="533400"/>
            <a:ext cx="8153400" cy="697523"/>
          </a:xfrm>
        </p:spPr>
        <p:txBody>
          <a:bodyPr/>
          <a:lstStyle/>
          <a:p>
            <a:r>
              <a:rPr lang="en-US" u="sng">
                <a:solidFill>
                  <a:schemeClr val="tx1"/>
                </a:solidFill>
              </a:rPr>
              <a:t>Summarize and Graph Data</a:t>
            </a:r>
          </a:p>
        </p:txBody>
      </p:sp>
      <p:sp>
        <p:nvSpPr>
          <p:cNvPr id="3" name="Content Placeholder 2">
            <a:extLst>
              <a:ext uri="{FF2B5EF4-FFF2-40B4-BE49-F238E27FC236}">
                <a16:creationId xmlns:a16="http://schemas.microsoft.com/office/drawing/2014/main" id="{473EEC0B-DFCA-4FFE-9217-327BE310641F}"/>
              </a:ext>
            </a:extLst>
          </p:cNvPr>
          <p:cNvSpPr>
            <a:spLocks noGrp="1"/>
          </p:cNvSpPr>
          <p:nvPr>
            <p:ph idx="1"/>
          </p:nvPr>
        </p:nvSpPr>
        <p:spPr/>
        <p:txBody>
          <a:bodyPr/>
          <a:lstStyle/>
          <a:p>
            <a:pPr>
              <a:buFontTx/>
              <a:buChar char="-"/>
            </a:pPr>
            <a:endParaRPr lang="en-US">
              <a:solidFill>
                <a:schemeClr val="tx1"/>
              </a:solidFill>
            </a:endParaRPr>
          </a:p>
          <a:p>
            <a:pPr>
              <a:buFontTx/>
              <a:buChar char="-"/>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r>
              <a:rPr lang="en-US" sz="1400" b="1">
                <a:solidFill>
                  <a:schemeClr val="tx1"/>
                </a:solidFill>
                <a:hlinkClick r:id="rId2"/>
              </a:rPr>
              <a:t>http://iseesam.com/content/teachall/text/behavior/LRBIpdfs/Data.pdf</a:t>
            </a:r>
            <a:r>
              <a:rPr lang="en-US" sz="1400" b="1">
                <a:solidFill>
                  <a:schemeClr val="tx1"/>
                </a:solidFill>
              </a:rPr>
              <a:t> </a:t>
            </a:r>
          </a:p>
          <a:p>
            <a:endParaRPr lang="en-US"/>
          </a:p>
        </p:txBody>
      </p:sp>
      <p:pic>
        <p:nvPicPr>
          <p:cNvPr id="4" name="Picture 3">
            <a:extLst>
              <a:ext uri="{FF2B5EF4-FFF2-40B4-BE49-F238E27FC236}">
                <a16:creationId xmlns:a16="http://schemas.microsoft.com/office/drawing/2014/main" id="{69108AD7-605A-45F8-B049-95FCC121506A}"/>
              </a:ext>
            </a:extLst>
          </p:cNvPr>
          <p:cNvPicPr>
            <a:picLocks noChangeAspect="1"/>
          </p:cNvPicPr>
          <p:nvPr/>
        </p:nvPicPr>
        <p:blipFill>
          <a:blip r:embed="rId3"/>
          <a:stretch>
            <a:fillRect/>
          </a:stretch>
        </p:blipFill>
        <p:spPr>
          <a:xfrm>
            <a:off x="637779" y="1459624"/>
            <a:ext cx="7944642" cy="3938752"/>
          </a:xfrm>
          <a:prstGeom prst="rect">
            <a:avLst/>
          </a:prstGeom>
        </p:spPr>
      </p:pic>
    </p:spTree>
    <p:extLst>
      <p:ext uri="{BB962C8B-B14F-4D97-AF65-F5344CB8AC3E}">
        <p14:creationId xmlns:p14="http://schemas.microsoft.com/office/powerpoint/2010/main" val="2384579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240F3-BA7D-44BC-AA5F-980D62E62C97}"/>
              </a:ext>
            </a:extLst>
          </p:cNvPr>
          <p:cNvSpPr>
            <a:spLocks noGrp="1"/>
          </p:cNvSpPr>
          <p:nvPr>
            <p:ph type="title"/>
          </p:nvPr>
        </p:nvSpPr>
        <p:spPr>
          <a:xfrm>
            <a:off x="533400" y="533400"/>
            <a:ext cx="8153400" cy="697523"/>
          </a:xfrm>
        </p:spPr>
        <p:txBody>
          <a:bodyPr/>
          <a:lstStyle/>
          <a:p>
            <a:r>
              <a:rPr lang="en-US" u="sng">
                <a:solidFill>
                  <a:schemeClr val="tx1"/>
                </a:solidFill>
              </a:rPr>
              <a:t>Summarize and Graph Data</a:t>
            </a:r>
          </a:p>
        </p:txBody>
      </p:sp>
      <p:sp>
        <p:nvSpPr>
          <p:cNvPr id="3" name="Content Placeholder 2">
            <a:extLst>
              <a:ext uri="{FF2B5EF4-FFF2-40B4-BE49-F238E27FC236}">
                <a16:creationId xmlns:a16="http://schemas.microsoft.com/office/drawing/2014/main" id="{473EEC0B-DFCA-4FFE-9217-327BE310641F}"/>
              </a:ext>
            </a:extLst>
          </p:cNvPr>
          <p:cNvSpPr>
            <a:spLocks noGrp="1"/>
          </p:cNvSpPr>
          <p:nvPr>
            <p:ph idx="1"/>
          </p:nvPr>
        </p:nvSpPr>
        <p:spPr>
          <a:xfrm>
            <a:off x="331076" y="1324303"/>
            <a:ext cx="8355724" cy="5000297"/>
          </a:xfrm>
        </p:spPr>
        <p:txBody>
          <a:bodyPr/>
          <a:lstStyle/>
          <a:p>
            <a:pPr>
              <a:buFontTx/>
              <a:buChar char="-"/>
            </a:pPr>
            <a:endParaRPr lang="en-US">
              <a:solidFill>
                <a:schemeClr val="tx1"/>
              </a:solidFill>
            </a:endParaRPr>
          </a:p>
          <a:p>
            <a:pPr>
              <a:buFontTx/>
              <a:buChar char="-"/>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r>
              <a:rPr lang="en-US" sz="1400" b="1">
                <a:solidFill>
                  <a:schemeClr val="tx1"/>
                </a:solidFill>
                <a:hlinkClick r:id="rId2"/>
              </a:rPr>
              <a:t>http://iseesam.com/content/teachall/text/behavior/LRBIpdfs/Data.pdf</a:t>
            </a:r>
            <a:r>
              <a:rPr lang="en-US" sz="1400" b="1">
                <a:solidFill>
                  <a:schemeClr val="tx1"/>
                </a:solidFill>
              </a:rPr>
              <a:t> </a:t>
            </a:r>
          </a:p>
          <a:p>
            <a:endParaRPr lang="en-US"/>
          </a:p>
        </p:txBody>
      </p:sp>
      <p:pic>
        <p:nvPicPr>
          <p:cNvPr id="5" name="Picture 4">
            <a:extLst>
              <a:ext uri="{FF2B5EF4-FFF2-40B4-BE49-F238E27FC236}">
                <a16:creationId xmlns:a16="http://schemas.microsoft.com/office/drawing/2014/main" id="{B2FE1187-C685-45AA-A6F1-BDA4B3834F3F}"/>
              </a:ext>
            </a:extLst>
          </p:cNvPr>
          <p:cNvPicPr>
            <a:picLocks noChangeAspect="1"/>
          </p:cNvPicPr>
          <p:nvPr/>
        </p:nvPicPr>
        <p:blipFill>
          <a:blip r:embed="rId3"/>
          <a:stretch>
            <a:fillRect/>
          </a:stretch>
        </p:blipFill>
        <p:spPr>
          <a:xfrm>
            <a:off x="1028342" y="1324303"/>
            <a:ext cx="6038218" cy="4870332"/>
          </a:xfrm>
          <a:prstGeom prst="rect">
            <a:avLst/>
          </a:prstGeom>
        </p:spPr>
      </p:pic>
    </p:spTree>
    <p:extLst>
      <p:ext uri="{BB962C8B-B14F-4D97-AF65-F5344CB8AC3E}">
        <p14:creationId xmlns:p14="http://schemas.microsoft.com/office/powerpoint/2010/main" val="1407709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240F3-BA7D-44BC-AA5F-980D62E62C97}"/>
              </a:ext>
            </a:extLst>
          </p:cNvPr>
          <p:cNvSpPr>
            <a:spLocks noGrp="1"/>
          </p:cNvSpPr>
          <p:nvPr>
            <p:ph type="title"/>
          </p:nvPr>
        </p:nvSpPr>
        <p:spPr>
          <a:xfrm>
            <a:off x="533400" y="533400"/>
            <a:ext cx="8153400" cy="1143000"/>
          </a:xfrm>
        </p:spPr>
        <p:txBody>
          <a:bodyPr/>
          <a:lstStyle/>
          <a:p>
            <a:r>
              <a:rPr lang="en-US" u="sng">
                <a:solidFill>
                  <a:schemeClr val="tx1"/>
                </a:solidFill>
              </a:rPr>
              <a:t>Utilize Data to Make Decisions About Program Effectiveness</a:t>
            </a:r>
          </a:p>
        </p:txBody>
      </p:sp>
      <p:sp>
        <p:nvSpPr>
          <p:cNvPr id="3" name="Content Placeholder 2">
            <a:extLst>
              <a:ext uri="{FF2B5EF4-FFF2-40B4-BE49-F238E27FC236}">
                <a16:creationId xmlns:a16="http://schemas.microsoft.com/office/drawing/2014/main" id="{473EEC0B-DFCA-4FFE-9217-327BE310641F}"/>
              </a:ext>
            </a:extLst>
          </p:cNvPr>
          <p:cNvSpPr>
            <a:spLocks noGrp="1"/>
          </p:cNvSpPr>
          <p:nvPr>
            <p:ph idx="1"/>
          </p:nvPr>
        </p:nvSpPr>
        <p:spPr>
          <a:xfrm>
            <a:off x="533400" y="1310327"/>
            <a:ext cx="8153400" cy="4633274"/>
          </a:xfrm>
        </p:spPr>
        <p:txBody>
          <a:bodyPr/>
          <a:lstStyle/>
          <a:p>
            <a:pPr marL="0" indent="0" algn="ctr">
              <a:buNone/>
            </a:pPr>
            <a:endParaRPr lang="en-US" sz="1400" b="1">
              <a:solidFill>
                <a:schemeClr val="tx1"/>
              </a:solidFill>
              <a:hlinkClick r:id="rId2"/>
            </a:endParaRPr>
          </a:p>
          <a:p>
            <a:pPr>
              <a:buFontTx/>
              <a:buChar char="-"/>
            </a:pPr>
            <a:r>
              <a:rPr lang="en-US">
                <a:solidFill>
                  <a:schemeClr val="tx1"/>
                </a:solidFill>
              </a:rPr>
              <a:t>Data collection should be a continuous, ongoing process.</a:t>
            </a:r>
          </a:p>
          <a:p>
            <a:pPr>
              <a:buFontTx/>
              <a:buChar char="-"/>
            </a:pPr>
            <a:r>
              <a:rPr lang="en-US">
                <a:solidFill>
                  <a:schemeClr val="tx1"/>
                </a:solidFill>
              </a:rPr>
              <a:t>Data help determine trends.</a:t>
            </a:r>
          </a:p>
          <a:p>
            <a:pPr>
              <a:buFontTx/>
              <a:buChar char="-"/>
            </a:pPr>
            <a:r>
              <a:rPr lang="en-US">
                <a:solidFill>
                  <a:schemeClr val="tx1"/>
                </a:solidFill>
              </a:rPr>
              <a:t>Data highlight </a:t>
            </a:r>
            <a:r>
              <a:rPr lang="en-US" b="1" u="sng">
                <a:solidFill>
                  <a:schemeClr val="tx1"/>
                </a:solidFill>
              </a:rPr>
              <a:t>increases</a:t>
            </a:r>
            <a:r>
              <a:rPr lang="en-US">
                <a:solidFill>
                  <a:schemeClr val="tx1"/>
                </a:solidFill>
              </a:rPr>
              <a:t> or </a:t>
            </a:r>
            <a:r>
              <a:rPr lang="en-US" b="1" u="sng">
                <a:solidFill>
                  <a:schemeClr val="tx1"/>
                </a:solidFill>
              </a:rPr>
              <a:t>decreases</a:t>
            </a:r>
            <a:r>
              <a:rPr lang="en-US">
                <a:solidFill>
                  <a:schemeClr val="tx1"/>
                </a:solidFill>
              </a:rPr>
              <a:t> in performance.</a:t>
            </a:r>
          </a:p>
          <a:p>
            <a:pPr>
              <a:buFontTx/>
              <a:buChar char="-"/>
            </a:pPr>
            <a:r>
              <a:rPr lang="en-US">
                <a:solidFill>
                  <a:schemeClr val="tx1"/>
                </a:solidFill>
              </a:rPr>
              <a:t>Look for trends of 3 or more data points in the same direction.</a:t>
            </a:r>
          </a:p>
          <a:p>
            <a:pPr>
              <a:buFontTx/>
              <a:buChar char="-"/>
            </a:pPr>
            <a:r>
              <a:rPr lang="en-US">
                <a:solidFill>
                  <a:schemeClr val="tx1"/>
                </a:solidFill>
              </a:rPr>
              <a:t>Data trends should be used to assist in program effectiveness or determining the need for change.</a:t>
            </a:r>
          </a:p>
          <a:p>
            <a:pPr marL="0" indent="0" algn="ctr">
              <a:buNone/>
            </a:pPr>
            <a:endParaRPr lang="en-US" sz="1400" b="1">
              <a:solidFill>
                <a:schemeClr val="tx1"/>
              </a:solidFill>
              <a:hlinkClick r:id="rId2"/>
            </a:endParaRPr>
          </a:p>
          <a:p>
            <a:endParaRPr lang="en-US"/>
          </a:p>
        </p:txBody>
      </p:sp>
    </p:spTree>
    <p:extLst>
      <p:ext uri="{BB962C8B-B14F-4D97-AF65-F5344CB8AC3E}">
        <p14:creationId xmlns:p14="http://schemas.microsoft.com/office/powerpoint/2010/main" val="285564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8261" y="2174032"/>
            <a:ext cx="9073662" cy="3136521"/>
          </a:xfrm>
        </p:spPr>
        <p:txBody>
          <a:bodyPr anchor="ctr"/>
          <a:lstStyle/>
          <a:p>
            <a:r>
              <a:rPr lang="en-US" altLang="en-US" sz="5400">
                <a:solidFill>
                  <a:schemeClr val="tx1"/>
                </a:solidFill>
              </a:rPr>
              <a:t>Data Collection</a:t>
            </a:r>
            <a:br>
              <a:rPr lang="en-US" altLang="en-US" sz="5400">
                <a:solidFill>
                  <a:schemeClr val="tx1"/>
                </a:solidFill>
              </a:rPr>
            </a:br>
            <a:br>
              <a:rPr lang="en-US" altLang="en-US" sz="5400">
                <a:solidFill>
                  <a:schemeClr val="tx1"/>
                </a:solidFill>
              </a:rPr>
            </a:br>
            <a:r>
              <a:rPr lang="en-US" altLang="en-US">
                <a:solidFill>
                  <a:schemeClr val="tx1"/>
                </a:solidFill>
              </a:rPr>
              <a:t>Maine Department of Education</a:t>
            </a:r>
            <a:br>
              <a:rPr lang="en-US" altLang="en-US">
                <a:solidFill>
                  <a:schemeClr val="tx1"/>
                </a:solidFill>
              </a:rPr>
            </a:br>
            <a:r>
              <a:rPr lang="en-US" altLang="en-US">
                <a:solidFill>
                  <a:schemeClr val="tx1"/>
                </a:solidFill>
              </a:rPr>
              <a:t>Special Services</a:t>
            </a:r>
            <a:endParaRPr lang="en-US" altLang="en-US" sz="5400" b="0">
              <a:solidFill>
                <a:schemeClr val="tx1"/>
              </a:solidFill>
              <a:highlight>
                <a:srgbClr val="FFFF00"/>
              </a:highlight>
            </a:endParaRPr>
          </a:p>
        </p:txBody>
      </p:sp>
      <p:sp>
        <p:nvSpPr>
          <p:cNvPr id="2051" name="Rectangle 3"/>
          <p:cNvSpPr>
            <a:spLocks noGrp="1" noChangeArrowheads="1"/>
          </p:cNvSpPr>
          <p:nvPr>
            <p:ph type="subTitle" idx="1"/>
          </p:nvPr>
        </p:nvSpPr>
        <p:spPr>
          <a:xfrm>
            <a:off x="1371600" y="5820508"/>
            <a:ext cx="6400800" cy="914400"/>
          </a:xfrm>
          <a:noFill/>
        </p:spPr>
        <p:txBody>
          <a:bodyPr/>
          <a:lstStyle/>
          <a:p>
            <a:endParaRPr lang="en-US" altLang="en-US">
              <a:solidFill>
                <a:schemeClr val="tx1"/>
              </a:solidFill>
              <a:cs typeface="Arial"/>
            </a:endParaRPr>
          </a:p>
          <a:p>
            <a:r>
              <a:rPr lang="en-US" altLang="en-US" b="1">
                <a:solidFill>
                  <a:schemeClr val="tx1"/>
                </a:solidFill>
                <a:cs typeface="Arial"/>
              </a:rPr>
              <a:t>5-22-23</a:t>
            </a:r>
            <a:endParaRPr lang="en-US" b="1">
              <a:solidFill>
                <a:schemeClr val="tx1"/>
              </a:solidFill>
              <a:cs typeface="Arial"/>
            </a:endParaRPr>
          </a:p>
        </p:txBody>
      </p:sp>
    </p:spTree>
    <p:extLst>
      <p:ext uri="{BB962C8B-B14F-4D97-AF65-F5344CB8AC3E}">
        <p14:creationId xmlns:p14="http://schemas.microsoft.com/office/powerpoint/2010/main" val="1801171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6CB3AE-81A2-4A72-9EDF-F2AB9897C040}"/>
              </a:ext>
            </a:extLst>
          </p:cNvPr>
          <p:cNvSpPr>
            <a:spLocks noGrp="1"/>
          </p:cNvSpPr>
          <p:nvPr>
            <p:ph idx="1"/>
          </p:nvPr>
        </p:nvSpPr>
        <p:spPr>
          <a:xfrm>
            <a:off x="533400" y="651641"/>
            <a:ext cx="8153400" cy="5291959"/>
          </a:xfrm>
        </p:spPr>
        <p:txBody>
          <a:bodyPr/>
          <a:lstStyle/>
          <a:p>
            <a:pPr marL="0" indent="0" algn="ctr">
              <a:buNone/>
            </a:pPr>
            <a:r>
              <a:rPr lang="en-US" sz="5400" b="1">
                <a:solidFill>
                  <a:schemeClr val="tx1"/>
                </a:solidFill>
              </a:rPr>
              <a:t>Thoughts?</a:t>
            </a:r>
          </a:p>
          <a:p>
            <a:pPr marL="0" indent="0" algn="ctr">
              <a:buNone/>
            </a:pPr>
            <a:r>
              <a:rPr lang="en-US" sz="5400" b="1">
                <a:solidFill>
                  <a:schemeClr val="tx1"/>
                </a:solidFill>
              </a:rPr>
              <a:t>Questions?</a:t>
            </a:r>
          </a:p>
        </p:txBody>
      </p:sp>
      <p:pic>
        <p:nvPicPr>
          <p:cNvPr id="4" name="Picture 3">
            <a:extLst>
              <a:ext uri="{FF2B5EF4-FFF2-40B4-BE49-F238E27FC236}">
                <a16:creationId xmlns:a16="http://schemas.microsoft.com/office/drawing/2014/main" id="{6DA87F39-5C44-4AB0-B3D2-4B792FA1D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297" y="2935342"/>
            <a:ext cx="3593606" cy="3617804"/>
          </a:xfrm>
          <a:prstGeom prst="rect">
            <a:avLst/>
          </a:prstGeo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3201346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2364E88-F237-4676-B4C3-8CD35478BD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1082" y="1168758"/>
            <a:ext cx="5021835" cy="5021835"/>
          </a:xfr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259238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C3551C9-12F1-484D-9350-9817B07B579F}"/>
              </a:ext>
            </a:extLst>
          </p:cNvPr>
          <p:cNvGraphicFramePr/>
          <p:nvPr>
            <p:extLst>
              <p:ext uri="{D42A27DB-BD31-4B8C-83A1-F6EECF244321}">
                <p14:modId xmlns:p14="http://schemas.microsoft.com/office/powerpoint/2010/main" val="2493360245"/>
              </p:ext>
            </p:extLst>
          </p:nvPr>
        </p:nvGraphicFramePr>
        <p:xfrm>
          <a:off x="408589" y="615950"/>
          <a:ext cx="8326821" cy="5626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0270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BE93FDC-8FDD-4139-B7D9-859AC5CA9F1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34914" y="4116362"/>
            <a:ext cx="5857875" cy="2548723"/>
          </a:xfrm>
          <a:prstGeom prst="rect">
            <a:avLst/>
          </a:prstGeom>
        </p:spPr>
      </p:pic>
      <p:sp>
        <p:nvSpPr>
          <p:cNvPr id="2" name="Title 1">
            <a:extLst>
              <a:ext uri="{FF2B5EF4-FFF2-40B4-BE49-F238E27FC236}">
                <a16:creationId xmlns:a16="http://schemas.microsoft.com/office/drawing/2014/main" id="{8C3253D5-980A-4A64-A7F0-498DDBF9E9FC}"/>
              </a:ext>
            </a:extLst>
          </p:cNvPr>
          <p:cNvSpPr>
            <a:spLocks noGrp="1"/>
          </p:cNvSpPr>
          <p:nvPr>
            <p:ph type="title"/>
          </p:nvPr>
        </p:nvSpPr>
        <p:spPr>
          <a:xfrm>
            <a:off x="921709" y="364345"/>
            <a:ext cx="7812388" cy="623627"/>
          </a:xfrm>
        </p:spPr>
        <p:txBody>
          <a:bodyPr/>
          <a:lstStyle/>
          <a:p>
            <a:pPr>
              <a:spcBef>
                <a:spcPct val="20000"/>
              </a:spcBef>
            </a:pPr>
            <a:r>
              <a:rPr lang="en-US" sz="3600" u="sng">
                <a:solidFill>
                  <a:schemeClr val="tx1"/>
                </a:solidFill>
                <a:ea typeface="+mj-lt"/>
                <a:cs typeface="+mj-lt"/>
              </a:rPr>
              <a:t>Analysis of Data</a:t>
            </a:r>
            <a:endParaRPr lang="en-US" sz="3600">
              <a:solidFill>
                <a:schemeClr val="tx1"/>
              </a:solidFill>
              <a:cs typeface="Arial"/>
            </a:endParaRPr>
          </a:p>
        </p:txBody>
      </p:sp>
      <p:sp>
        <p:nvSpPr>
          <p:cNvPr id="3" name="Content Placeholder 2">
            <a:extLst>
              <a:ext uri="{FF2B5EF4-FFF2-40B4-BE49-F238E27FC236}">
                <a16:creationId xmlns:a16="http://schemas.microsoft.com/office/drawing/2014/main" id="{27E4CCD2-981E-4DFB-BA02-A65B827289CD}"/>
              </a:ext>
            </a:extLst>
          </p:cNvPr>
          <p:cNvSpPr>
            <a:spLocks noGrp="1"/>
          </p:cNvSpPr>
          <p:nvPr>
            <p:ph idx="1"/>
          </p:nvPr>
        </p:nvSpPr>
        <p:spPr>
          <a:xfrm>
            <a:off x="684229" y="1173642"/>
            <a:ext cx="8153400" cy="3407785"/>
          </a:xfrm>
        </p:spPr>
        <p:txBody>
          <a:bodyPr/>
          <a:lstStyle/>
          <a:p>
            <a:pPr marL="0" indent="0">
              <a:buNone/>
            </a:pPr>
            <a:r>
              <a:rPr lang="en-US" sz="2400" b="1" u="sng">
                <a:solidFill>
                  <a:schemeClr val="tx1"/>
                </a:solidFill>
                <a:ea typeface="+mn-lt"/>
                <a:cs typeface="+mn-lt"/>
              </a:rPr>
              <a:t>Qualitative Data</a:t>
            </a:r>
            <a:r>
              <a:rPr lang="en-US" sz="2400" b="1">
                <a:solidFill>
                  <a:schemeClr val="tx1"/>
                </a:solidFill>
                <a:ea typeface="+mn-lt"/>
                <a:cs typeface="+mn-lt"/>
              </a:rPr>
              <a:t>:  </a:t>
            </a:r>
            <a:r>
              <a:rPr lang="en-US" sz="2400" i="1">
                <a:solidFill>
                  <a:schemeClr val="tx1"/>
                </a:solidFill>
                <a:ea typeface="+mn-lt"/>
                <a:cs typeface="+mn-lt"/>
              </a:rPr>
              <a:t>can be difficult to analyze, especially at scale, as it cannot be reduced to numbers or used in calculations. Responses may be sorted into themes and require an expert to analyze. Different researchers may draw different conclusions from the same qualitative material. </a:t>
            </a:r>
            <a:endParaRPr lang="en-US" sz="2400" i="1">
              <a:solidFill>
                <a:schemeClr val="tx1"/>
              </a:solidFill>
              <a:cs typeface="Arial"/>
            </a:endParaRPr>
          </a:p>
          <a:p>
            <a:pPr marL="0" indent="0">
              <a:buNone/>
            </a:pPr>
            <a:r>
              <a:rPr lang="en-US" sz="2400" b="1" u="sng">
                <a:solidFill>
                  <a:schemeClr val="tx1"/>
                </a:solidFill>
                <a:ea typeface="+mn-lt"/>
                <a:cs typeface="+mn-lt"/>
              </a:rPr>
              <a:t>Quantitative Data</a:t>
            </a:r>
            <a:r>
              <a:rPr lang="en-US" sz="2400" b="1">
                <a:solidFill>
                  <a:schemeClr val="tx1"/>
                </a:solidFill>
                <a:ea typeface="+mn-lt"/>
                <a:cs typeface="+mn-lt"/>
              </a:rPr>
              <a:t>:  </a:t>
            </a:r>
            <a:r>
              <a:rPr lang="en-US" sz="2400" i="1">
                <a:solidFill>
                  <a:schemeClr val="tx1"/>
                </a:solidFill>
                <a:ea typeface="+mn-lt"/>
                <a:cs typeface="+mn-lt"/>
              </a:rPr>
              <a:t>can be ranked or put into graphs and tables to make it easier. </a:t>
            </a:r>
            <a:endParaRPr lang="en-US" sz="2400" i="1">
              <a:solidFill>
                <a:schemeClr val="tx1"/>
              </a:solidFill>
              <a:cs typeface="Arial"/>
            </a:endParaRPr>
          </a:p>
          <a:p>
            <a:pPr marL="0" indent="0" algn="ctr">
              <a:buNone/>
            </a:pPr>
            <a:endParaRPr lang="en-US" sz="1400" b="1">
              <a:ea typeface="+mj-lt"/>
              <a:cs typeface="+mj-lt"/>
              <a:hlinkClick r:id="rId4"/>
            </a:endParaRPr>
          </a:p>
          <a:p>
            <a:pPr marL="0" indent="0" algn="ctr">
              <a:buNone/>
            </a:pPr>
            <a:endParaRPr lang="en-US" sz="1400" b="1">
              <a:ea typeface="+mj-lt"/>
              <a:cs typeface="+mj-lt"/>
              <a:hlinkClick r:id="rId4"/>
            </a:endParaRPr>
          </a:p>
          <a:p>
            <a:pPr marL="0" indent="0" algn="ctr">
              <a:buNone/>
            </a:pPr>
            <a:endParaRPr lang="en-US" sz="1400" b="1">
              <a:ea typeface="+mj-lt"/>
              <a:cs typeface="+mj-lt"/>
              <a:hlinkClick r:id="rId4"/>
            </a:endParaRPr>
          </a:p>
          <a:p>
            <a:pPr marL="0" indent="0" algn="ctr">
              <a:buNone/>
            </a:pPr>
            <a:endParaRPr lang="en-US" sz="1400" b="1">
              <a:ea typeface="+mj-lt"/>
              <a:cs typeface="+mj-lt"/>
              <a:hlinkClick r:id="rId4"/>
            </a:endParaRPr>
          </a:p>
          <a:p>
            <a:pPr marL="0" indent="0" algn="ctr">
              <a:buNone/>
            </a:pPr>
            <a:endParaRPr lang="en-US" sz="1400" b="1">
              <a:ea typeface="+mj-lt"/>
              <a:cs typeface="+mj-lt"/>
              <a:hlinkClick r:id="rId4"/>
            </a:endParaRPr>
          </a:p>
          <a:p>
            <a:pPr marL="0" indent="0" algn="ctr">
              <a:buNone/>
            </a:pPr>
            <a:endParaRPr lang="en-US" sz="1400" b="1">
              <a:ea typeface="+mj-lt"/>
              <a:cs typeface="+mj-lt"/>
              <a:hlinkClick r:id="rId4"/>
            </a:endParaRPr>
          </a:p>
          <a:p>
            <a:pPr marL="0" indent="0" algn="ctr">
              <a:buNone/>
            </a:pPr>
            <a:endParaRPr lang="en-US" sz="1400" b="1">
              <a:ea typeface="+mj-lt"/>
              <a:cs typeface="+mj-lt"/>
              <a:hlinkClick r:id="rId4"/>
            </a:endParaRPr>
          </a:p>
          <a:p>
            <a:pPr marL="0" indent="0" algn="ctr">
              <a:buNone/>
            </a:pPr>
            <a:endParaRPr lang="en-US" sz="1400" b="1">
              <a:ea typeface="+mj-lt"/>
              <a:cs typeface="+mj-lt"/>
              <a:hlinkClick r:id="rId4"/>
            </a:endParaRPr>
          </a:p>
          <a:p>
            <a:pPr marL="0" indent="0" algn="ctr">
              <a:buNone/>
            </a:pPr>
            <a:endParaRPr lang="en-US" sz="1400" b="1">
              <a:ea typeface="+mj-lt"/>
              <a:cs typeface="+mj-lt"/>
              <a:hlinkClick r:id="rId4"/>
            </a:endParaRPr>
          </a:p>
          <a:p>
            <a:pPr marL="0" indent="0" algn="ctr">
              <a:buNone/>
            </a:pPr>
            <a:r>
              <a:rPr lang="en-US" sz="1400" b="1">
                <a:ea typeface="+mj-lt"/>
                <a:cs typeface="+mj-lt"/>
                <a:hlinkClick r:id="rId4"/>
              </a:rPr>
              <a:t>https://www.diffen.com/difference/Qualitative_vs_Quantitative</a:t>
            </a:r>
            <a:r>
              <a:rPr lang="en-US" sz="1400" b="1">
                <a:ea typeface="+mj-lt"/>
                <a:cs typeface="+mj-lt"/>
              </a:rPr>
              <a:t> </a:t>
            </a:r>
            <a:endParaRPr lang="en-US" sz="1400" b="1">
              <a:cs typeface="Arial"/>
            </a:endParaRPr>
          </a:p>
        </p:txBody>
      </p:sp>
    </p:spTree>
    <p:extLst>
      <p:ext uri="{BB962C8B-B14F-4D97-AF65-F5344CB8AC3E}">
        <p14:creationId xmlns:p14="http://schemas.microsoft.com/office/powerpoint/2010/main" val="2346098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5DAC-C309-48DC-93A7-378E9C54EED8}"/>
              </a:ext>
            </a:extLst>
          </p:cNvPr>
          <p:cNvSpPr>
            <a:spLocks noGrp="1"/>
          </p:cNvSpPr>
          <p:nvPr>
            <p:ph type="title"/>
          </p:nvPr>
        </p:nvSpPr>
        <p:spPr>
          <a:xfrm>
            <a:off x="533400" y="533399"/>
            <a:ext cx="8153400" cy="1537139"/>
          </a:xfrm>
        </p:spPr>
        <p:txBody>
          <a:bodyPr/>
          <a:lstStyle/>
          <a:p>
            <a:r>
              <a:rPr lang="en-US" sz="3600" u="sng">
                <a:solidFill>
                  <a:schemeClr val="tx1"/>
                </a:solidFill>
                <a:cs typeface="Arial"/>
              </a:rPr>
              <a:t>Example of </a:t>
            </a:r>
            <a:br>
              <a:rPr lang="en-US" sz="3600" u="sng">
                <a:solidFill>
                  <a:schemeClr val="tx1"/>
                </a:solidFill>
                <a:cs typeface="Arial"/>
              </a:rPr>
            </a:br>
            <a:r>
              <a:rPr lang="en-US" sz="3600" u="sng">
                <a:solidFill>
                  <a:schemeClr val="tx1"/>
                </a:solidFill>
                <a:cs typeface="Arial"/>
              </a:rPr>
              <a:t>Qualitative Data versus </a:t>
            </a:r>
            <a:br>
              <a:rPr lang="en-US" sz="3600" u="sng">
                <a:solidFill>
                  <a:schemeClr val="tx1"/>
                </a:solidFill>
                <a:cs typeface="Arial"/>
              </a:rPr>
            </a:br>
            <a:r>
              <a:rPr lang="en-US" sz="3600" u="sng">
                <a:solidFill>
                  <a:schemeClr val="tx1"/>
                </a:solidFill>
                <a:cs typeface="Arial"/>
              </a:rPr>
              <a:t>Quantitative Data</a:t>
            </a:r>
            <a:endParaRPr lang="en-US" sz="3600" u="sng">
              <a:solidFill>
                <a:schemeClr val="tx1"/>
              </a:solidFill>
            </a:endParaRPr>
          </a:p>
        </p:txBody>
      </p:sp>
      <p:pic>
        <p:nvPicPr>
          <p:cNvPr id="5" name="Content Placeholder 4">
            <a:extLst>
              <a:ext uri="{FF2B5EF4-FFF2-40B4-BE49-F238E27FC236}">
                <a16:creationId xmlns:a16="http://schemas.microsoft.com/office/drawing/2014/main" id="{840461ED-0F65-42D0-8223-17EDCBAF7F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5790" y="2297614"/>
            <a:ext cx="6572419" cy="4176758"/>
          </a:xfrm>
        </p:spPr>
      </p:pic>
    </p:spTree>
    <p:extLst>
      <p:ext uri="{BB962C8B-B14F-4D97-AF65-F5344CB8AC3E}">
        <p14:creationId xmlns:p14="http://schemas.microsoft.com/office/powerpoint/2010/main" val="3164024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199E2-9013-406B-90A5-705AD9CEC110}"/>
              </a:ext>
            </a:extLst>
          </p:cNvPr>
          <p:cNvSpPr>
            <a:spLocks noGrp="1"/>
          </p:cNvSpPr>
          <p:nvPr>
            <p:ph type="title"/>
          </p:nvPr>
        </p:nvSpPr>
        <p:spPr>
          <a:xfrm>
            <a:off x="1073680" y="1226841"/>
            <a:ext cx="6996639" cy="364898"/>
          </a:xfrm>
        </p:spPr>
        <p:txBody>
          <a:bodyPr>
            <a:noAutofit/>
          </a:bodyPr>
          <a:lstStyle/>
          <a:p>
            <a:r>
              <a:rPr lang="en-US" sz="3600" u="sng">
                <a:solidFill>
                  <a:schemeClr val="tx1"/>
                </a:solidFill>
              </a:rPr>
              <a:t>Converting Qualitative Data into Quantitative Data</a:t>
            </a:r>
          </a:p>
        </p:txBody>
      </p:sp>
      <p:sp>
        <p:nvSpPr>
          <p:cNvPr id="6" name="Content Placeholder 5">
            <a:extLst>
              <a:ext uri="{FF2B5EF4-FFF2-40B4-BE49-F238E27FC236}">
                <a16:creationId xmlns:a16="http://schemas.microsoft.com/office/drawing/2014/main" id="{AB8C4672-B795-4AC5-A5B3-799D97E59700}"/>
              </a:ext>
            </a:extLst>
          </p:cNvPr>
          <p:cNvSpPr>
            <a:spLocks noGrp="1"/>
          </p:cNvSpPr>
          <p:nvPr>
            <p:ph idx="1"/>
          </p:nvPr>
        </p:nvSpPr>
        <p:spPr>
          <a:xfrm>
            <a:off x="778497" y="1695130"/>
            <a:ext cx="8153400" cy="3883572"/>
          </a:xfrm>
        </p:spPr>
        <p:txBody>
          <a:bodyPr/>
          <a:lstStyle/>
          <a:p>
            <a:r>
              <a:rPr lang="en-US">
                <a:solidFill>
                  <a:schemeClr val="tx1"/>
                </a:solidFill>
              </a:rPr>
              <a:t>How many </a:t>
            </a:r>
            <a:r>
              <a:rPr lang="en-US" b="1">
                <a:ln>
                  <a:solidFill>
                    <a:schemeClr val="bg1">
                      <a:lumMod val="85000"/>
                    </a:schemeClr>
                  </a:solidFill>
                </a:ln>
                <a:solidFill>
                  <a:srgbClr val="FF0000"/>
                </a:solidFill>
              </a:rPr>
              <a:t>red birds</a:t>
            </a:r>
            <a:r>
              <a:rPr lang="en-US" b="1">
                <a:ln>
                  <a:solidFill>
                    <a:schemeClr val="bg1">
                      <a:lumMod val="85000"/>
                    </a:schemeClr>
                  </a:solidFill>
                </a:ln>
                <a:solidFill>
                  <a:schemeClr val="tx1"/>
                </a:solidFill>
              </a:rPr>
              <a:t> </a:t>
            </a:r>
            <a:r>
              <a:rPr lang="en-US">
                <a:solidFill>
                  <a:schemeClr val="tx1"/>
                </a:solidFill>
              </a:rPr>
              <a:t>are in the 6-acre area?</a:t>
            </a:r>
          </a:p>
          <a:p>
            <a:r>
              <a:rPr lang="en-US">
                <a:solidFill>
                  <a:schemeClr val="tx1"/>
                </a:solidFill>
              </a:rPr>
              <a:t>How many </a:t>
            </a:r>
            <a:r>
              <a:rPr lang="en-US" b="1">
                <a:ln>
                  <a:solidFill>
                    <a:schemeClr val="bg1">
                      <a:lumMod val="95000"/>
                    </a:schemeClr>
                  </a:solidFill>
                </a:ln>
                <a:solidFill>
                  <a:schemeClr val="accent6">
                    <a:lumMod val="60000"/>
                    <a:lumOff val="40000"/>
                  </a:schemeClr>
                </a:solidFill>
              </a:rPr>
              <a:t>blue birds </a:t>
            </a:r>
            <a:r>
              <a:rPr lang="en-US">
                <a:solidFill>
                  <a:schemeClr val="tx1"/>
                </a:solidFill>
              </a:rPr>
              <a:t>are in the 6-acre area?</a:t>
            </a:r>
          </a:p>
          <a:p>
            <a:r>
              <a:rPr lang="en-US">
                <a:solidFill>
                  <a:schemeClr val="tx1"/>
                </a:solidFill>
              </a:rPr>
              <a:t>How many </a:t>
            </a:r>
            <a:r>
              <a:rPr lang="en-US" b="1">
                <a:ln>
                  <a:solidFill>
                    <a:schemeClr val="bg1">
                      <a:lumMod val="85000"/>
                    </a:schemeClr>
                  </a:solidFill>
                </a:ln>
                <a:solidFill>
                  <a:srgbClr val="F8F200"/>
                </a:solidFill>
              </a:rPr>
              <a:t>yellow birds </a:t>
            </a:r>
            <a:r>
              <a:rPr lang="en-US">
                <a:solidFill>
                  <a:schemeClr val="tx1"/>
                </a:solidFill>
              </a:rPr>
              <a:t>are in the 6-acre area?</a:t>
            </a:r>
          </a:p>
        </p:txBody>
      </p:sp>
      <p:pic>
        <p:nvPicPr>
          <p:cNvPr id="1026" name="Picture 2">
            <a:extLst>
              <a:ext uri="{FF2B5EF4-FFF2-40B4-BE49-F238E27FC236}">
                <a16:creationId xmlns:a16="http://schemas.microsoft.com/office/drawing/2014/main" id="{7400ACFD-A46A-449E-A4F0-C1A16FC73F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1031" y="3610465"/>
            <a:ext cx="5486400" cy="2960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744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52C0D-53E4-4940-9750-B3AF57BB409F}"/>
              </a:ext>
            </a:extLst>
          </p:cNvPr>
          <p:cNvSpPr>
            <a:spLocks noGrp="1"/>
          </p:cNvSpPr>
          <p:nvPr>
            <p:ph type="title"/>
          </p:nvPr>
        </p:nvSpPr>
        <p:spPr>
          <a:xfrm>
            <a:off x="533400" y="533400"/>
            <a:ext cx="8153400" cy="685800"/>
          </a:xfrm>
        </p:spPr>
        <p:txBody>
          <a:bodyPr/>
          <a:lstStyle/>
          <a:p>
            <a:r>
              <a:rPr lang="en-US" sz="3600">
                <a:solidFill>
                  <a:schemeClr val="tx1"/>
                </a:solidFill>
              </a:rPr>
              <a:t>Why is Quantitative Data important?</a:t>
            </a:r>
          </a:p>
        </p:txBody>
      </p:sp>
      <p:sp>
        <p:nvSpPr>
          <p:cNvPr id="3" name="Content Placeholder 2">
            <a:extLst>
              <a:ext uri="{FF2B5EF4-FFF2-40B4-BE49-F238E27FC236}">
                <a16:creationId xmlns:a16="http://schemas.microsoft.com/office/drawing/2014/main" id="{C117BC90-D180-4EAB-94EC-1F650B98B072}"/>
              </a:ext>
            </a:extLst>
          </p:cNvPr>
          <p:cNvSpPr>
            <a:spLocks noGrp="1"/>
          </p:cNvSpPr>
          <p:nvPr>
            <p:ph idx="1"/>
          </p:nvPr>
        </p:nvSpPr>
        <p:spPr>
          <a:xfrm>
            <a:off x="764080" y="1450032"/>
            <a:ext cx="8153400" cy="4267200"/>
          </a:xfrm>
        </p:spPr>
        <p:txBody>
          <a:bodyPr>
            <a:normAutofit/>
          </a:bodyPr>
          <a:lstStyle/>
          <a:p>
            <a:pPr marL="0" indent="0">
              <a:buNone/>
            </a:pPr>
            <a:r>
              <a:rPr lang="en-US" b="1" u="sng">
                <a:solidFill>
                  <a:schemeClr val="tx1"/>
                </a:solidFill>
              </a:rPr>
              <a:t>Data need to support movement or progress through the IEP</a:t>
            </a:r>
            <a:r>
              <a:rPr lang="en-US" b="1">
                <a:solidFill>
                  <a:schemeClr val="tx1"/>
                </a:solidFill>
              </a:rPr>
              <a:t>.</a:t>
            </a:r>
          </a:p>
          <a:p>
            <a:r>
              <a:rPr lang="en-US">
                <a:solidFill>
                  <a:schemeClr val="tx1"/>
                </a:solidFill>
              </a:rPr>
              <a:t>A child’s IEP goal development should not be based upon qualitative (subjective) data. </a:t>
            </a:r>
          </a:p>
          <a:p>
            <a:r>
              <a:rPr lang="en-US">
                <a:solidFill>
                  <a:schemeClr val="tx1"/>
                </a:solidFill>
              </a:rPr>
              <a:t>For proper progress monitoring IEP Goals, the measures must be data-driven.</a:t>
            </a:r>
          </a:p>
          <a:p>
            <a:endParaRPr lang="en-US"/>
          </a:p>
        </p:txBody>
      </p:sp>
      <p:sp>
        <p:nvSpPr>
          <p:cNvPr id="4" name="Rectangle 3">
            <a:extLst>
              <a:ext uri="{FF2B5EF4-FFF2-40B4-BE49-F238E27FC236}">
                <a16:creationId xmlns:a16="http://schemas.microsoft.com/office/drawing/2014/main" id="{1C45DEB1-2A73-4F75-9C5F-4D2C7C0902AF}"/>
              </a:ext>
            </a:extLst>
          </p:cNvPr>
          <p:cNvSpPr/>
          <p:nvPr/>
        </p:nvSpPr>
        <p:spPr>
          <a:xfrm>
            <a:off x="1594863" y="6308466"/>
            <a:ext cx="7683062" cy="307777"/>
          </a:xfrm>
          <a:prstGeom prst="rect">
            <a:avLst/>
          </a:prstGeom>
        </p:spPr>
        <p:txBody>
          <a:bodyPr wrap="square">
            <a:spAutoFit/>
          </a:bodyPr>
          <a:lstStyle/>
          <a:p>
            <a:r>
              <a:rPr lang="en-US" sz="1400" b="1" u="sng">
                <a:hlinkClick r:id="rId2"/>
              </a:rPr>
              <a:t>https://learningabledkids.com/iep_training/iep_measures_of_progress_idea_specs.htm</a:t>
            </a:r>
            <a:endParaRPr lang="en-US" sz="1400" b="1"/>
          </a:p>
        </p:txBody>
      </p:sp>
      <p:pic>
        <p:nvPicPr>
          <p:cNvPr id="6" name="Picture 5">
            <a:extLst>
              <a:ext uri="{FF2B5EF4-FFF2-40B4-BE49-F238E27FC236}">
                <a16:creationId xmlns:a16="http://schemas.microsoft.com/office/drawing/2014/main" id="{CBAF63CC-A36F-4D5D-9F4B-DC54596C466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5014" y="4316238"/>
            <a:ext cx="7683062" cy="1622898"/>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6A5AC950-47A5-43DC-A898-2F908D95C6F7}"/>
              </a:ext>
            </a:extLst>
          </p:cNvPr>
          <p:cNvSpPr txBox="1"/>
          <p:nvPr/>
        </p:nvSpPr>
        <p:spPr>
          <a:xfrm>
            <a:off x="3237611" y="6016079"/>
            <a:ext cx="3657176" cy="215444"/>
          </a:xfrm>
          <a:prstGeom prst="rect">
            <a:avLst/>
          </a:prstGeom>
          <a:noFill/>
        </p:spPr>
        <p:txBody>
          <a:bodyPr wrap="square" rtlCol="0">
            <a:spAutoFit/>
          </a:bodyPr>
          <a:lstStyle/>
          <a:p>
            <a:r>
              <a:rPr lang="en-US" sz="800" b="1">
                <a:hlinkClick r:id="rId4" tooltip="https://kpu.pressbooks.pub/studystrategizesucceed/chapter/setting-goals-to-move-ahead/"/>
              </a:rPr>
              <a:t>This Photo</a:t>
            </a:r>
            <a:r>
              <a:rPr lang="en-US" sz="800" b="1"/>
              <a:t> by Unknown Author is licensed under </a:t>
            </a:r>
            <a:r>
              <a:rPr lang="en-US" sz="800" b="1">
                <a:hlinkClick r:id="rId5" tooltip="https://creativecommons.org/licenses/by-sa/3.0/"/>
              </a:rPr>
              <a:t>CC BY-SA</a:t>
            </a:r>
            <a:endParaRPr lang="en-US" sz="800" b="1"/>
          </a:p>
        </p:txBody>
      </p:sp>
    </p:spTree>
    <p:extLst>
      <p:ext uri="{BB962C8B-B14F-4D97-AF65-F5344CB8AC3E}">
        <p14:creationId xmlns:p14="http://schemas.microsoft.com/office/powerpoint/2010/main" val="4213600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89197-3076-449B-B74E-A6BDD8628BF9}"/>
              </a:ext>
            </a:extLst>
          </p:cNvPr>
          <p:cNvSpPr>
            <a:spLocks noGrp="1"/>
          </p:cNvSpPr>
          <p:nvPr>
            <p:ph type="title"/>
          </p:nvPr>
        </p:nvSpPr>
        <p:spPr>
          <a:xfrm>
            <a:off x="533400" y="533400"/>
            <a:ext cx="8153400" cy="707571"/>
          </a:xfrm>
        </p:spPr>
        <p:txBody>
          <a:bodyPr/>
          <a:lstStyle/>
          <a:p>
            <a:r>
              <a:rPr lang="en-US">
                <a:solidFill>
                  <a:schemeClr val="tx1"/>
                </a:solidFill>
              </a:rPr>
              <a:t>What do we know about Sammy the Cat?</a:t>
            </a:r>
          </a:p>
        </p:txBody>
      </p:sp>
      <p:pic>
        <p:nvPicPr>
          <p:cNvPr id="2050" name="Picture 2" descr="Sammy the Cat information">
            <a:extLst>
              <a:ext uri="{FF2B5EF4-FFF2-40B4-BE49-F238E27FC236}">
                <a16:creationId xmlns:a16="http://schemas.microsoft.com/office/drawing/2014/main" id="{28213BE7-1FC1-4145-AD2E-16A82C7169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2065" y="1395632"/>
            <a:ext cx="6299869" cy="49289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53D06C8-D919-4842-AC7D-44BE316B643D}"/>
              </a:ext>
            </a:extLst>
          </p:cNvPr>
          <p:cNvSpPr txBox="1"/>
          <p:nvPr/>
        </p:nvSpPr>
        <p:spPr>
          <a:xfrm>
            <a:off x="2024742" y="6479261"/>
            <a:ext cx="5812972" cy="307777"/>
          </a:xfrm>
          <a:prstGeom prst="rect">
            <a:avLst/>
          </a:prstGeom>
          <a:noFill/>
        </p:spPr>
        <p:txBody>
          <a:bodyPr wrap="square">
            <a:spAutoFit/>
          </a:bodyPr>
          <a:lstStyle/>
          <a:p>
            <a:r>
              <a:rPr lang="en-US" sz="1400" b="1">
                <a:hlinkClick r:id="rId3"/>
              </a:rPr>
              <a:t>https://marketbusinessnews.com/financial-glossary/data-definitio/</a:t>
            </a:r>
            <a:r>
              <a:rPr lang="en-US" sz="1400" b="1"/>
              <a:t> </a:t>
            </a:r>
          </a:p>
        </p:txBody>
      </p:sp>
    </p:spTree>
    <p:extLst>
      <p:ext uri="{BB962C8B-B14F-4D97-AF65-F5344CB8AC3E}">
        <p14:creationId xmlns:p14="http://schemas.microsoft.com/office/powerpoint/2010/main" val="784567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8322-9ED9-4E56-A4AF-1BA3BC9ECBFB}"/>
              </a:ext>
            </a:extLst>
          </p:cNvPr>
          <p:cNvSpPr>
            <a:spLocks noGrp="1"/>
          </p:cNvSpPr>
          <p:nvPr>
            <p:ph type="title"/>
          </p:nvPr>
        </p:nvSpPr>
        <p:spPr>
          <a:xfrm>
            <a:off x="636036" y="813318"/>
            <a:ext cx="8153400" cy="1052803"/>
          </a:xfrm>
          <a:solidFill>
            <a:schemeClr val="bg2">
              <a:lumMod val="40000"/>
              <a:lumOff val="60000"/>
            </a:schemeClr>
          </a:solidFill>
          <a:effectLst>
            <a:outerShdw blurRad="50800" dist="38100" dir="2700000" algn="tl" rotWithShape="0">
              <a:prstClr val="black">
                <a:alpha val="40000"/>
              </a:prstClr>
            </a:outerShdw>
          </a:effectLst>
        </p:spPr>
        <p:txBody>
          <a:bodyPr/>
          <a:lstStyle/>
          <a:p>
            <a:r>
              <a:rPr lang="en-US">
                <a:solidFill>
                  <a:schemeClr val="tx1"/>
                </a:solidFill>
              </a:rPr>
              <a:t>In the Chat Box, please share some </a:t>
            </a:r>
            <a:r>
              <a:rPr lang="en-US" u="sng">
                <a:solidFill>
                  <a:schemeClr val="tx1"/>
                </a:solidFill>
              </a:rPr>
              <a:t>Qualitative Data</a:t>
            </a:r>
            <a:r>
              <a:rPr lang="en-US">
                <a:solidFill>
                  <a:schemeClr val="tx1"/>
                </a:solidFill>
              </a:rPr>
              <a:t> about Sammy the Cat.</a:t>
            </a:r>
          </a:p>
        </p:txBody>
      </p:sp>
      <p:pic>
        <p:nvPicPr>
          <p:cNvPr id="4" name="Picture 2" descr="Sammy the Cat information">
            <a:extLst>
              <a:ext uri="{FF2B5EF4-FFF2-40B4-BE49-F238E27FC236}">
                <a16:creationId xmlns:a16="http://schemas.microsoft.com/office/drawing/2014/main" id="{DE95E930-BD45-4869-9B70-46861D22D5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5715" y="2469502"/>
            <a:ext cx="5454043" cy="42672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861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92240-5901-4DDA-B857-68EC6E180ECF}"/>
              </a:ext>
            </a:extLst>
          </p:cNvPr>
          <p:cNvSpPr>
            <a:spLocks noGrp="1"/>
          </p:cNvSpPr>
          <p:nvPr>
            <p:ph type="title"/>
          </p:nvPr>
        </p:nvSpPr>
        <p:spPr>
          <a:xfrm>
            <a:off x="533400" y="533400"/>
            <a:ext cx="8153400" cy="660918"/>
          </a:xfrm>
        </p:spPr>
        <p:txBody>
          <a:bodyPr/>
          <a:lstStyle/>
          <a:p>
            <a:r>
              <a:rPr lang="en-US" sz="4000" u="sng">
                <a:solidFill>
                  <a:schemeClr val="tx1"/>
                </a:solidFill>
              </a:rPr>
              <a:t>Qualitative Data</a:t>
            </a:r>
          </a:p>
        </p:txBody>
      </p:sp>
      <p:sp>
        <p:nvSpPr>
          <p:cNvPr id="3" name="Content Placeholder 2">
            <a:extLst>
              <a:ext uri="{FF2B5EF4-FFF2-40B4-BE49-F238E27FC236}">
                <a16:creationId xmlns:a16="http://schemas.microsoft.com/office/drawing/2014/main" id="{4FFAB40B-1E89-47E7-AEC5-45B9C2C4DBCE}"/>
              </a:ext>
            </a:extLst>
          </p:cNvPr>
          <p:cNvSpPr>
            <a:spLocks noGrp="1"/>
          </p:cNvSpPr>
          <p:nvPr>
            <p:ph idx="1"/>
          </p:nvPr>
        </p:nvSpPr>
        <p:spPr>
          <a:xfrm>
            <a:off x="533400" y="2369976"/>
            <a:ext cx="8451980" cy="3573624"/>
          </a:xfrm>
        </p:spPr>
        <p:txBody>
          <a:bodyPr/>
          <a:lstStyle/>
          <a:p>
            <a:pPr algn="l">
              <a:buFont typeface="Arial" panose="020B0604020202020204" pitchFamily="34" charset="0"/>
              <a:buChar char="•"/>
            </a:pPr>
            <a:r>
              <a:rPr lang="en-US" b="0" i="0">
                <a:solidFill>
                  <a:schemeClr val="tx1"/>
                </a:solidFill>
                <a:effectLst/>
                <a:latin typeface="Arial" panose="020B0604020202020204" pitchFamily="34" charset="0"/>
              </a:rPr>
              <a:t>He is black all over except for his paws, chest, chin, and part of his tummy, which are white.</a:t>
            </a:r>
          </a:p>
          <a:p>
            <a:pPr algn="l">
              <a:buFont typeface="Arial" panose="020B0604020202020204" pitchFamily="34" charset="0"/>
              <a:buChar char="•"/>
            </a:pPr>
            <a:r>
              <a:rPr lang="en-US" b="0" i="0">
                <a:solidFill>
                  <a:schemeClr val="tx1"/>
                </a:solidFill>
                <a:effectLst/>
                <a:latin typeface="Arial" panose="020B0604020202020204" pitchFamily="34" charset="0"/>
              </a:rPr>
              <a:t>His hair is short-to-medium in length.</a:t>
            </a:r>
          </a:p>
          <a:p>
            <a:pPr algn="l">
              <a:buFont typeface="Arial" panose="020B0604020202020204" pitchFamily="34" charset="0"/>
              <a:buChar char="•"/>
            </a:pPr>
            <a:r>
              <a:rPr lang="en-US" b="0" i="0">
                <a:solidFill>
                  <a:schemeClr val="tx1"/>
                </a:solidFill>
                <a:effectLst/>
                <a:latin typeface="Arial" panose="020B0604020202020204" pitchFamily="34" charset="0"/>
              </a:rPr>
              <a:t>He spends most of the day asleep and tends to go out at night.</a:t>
            </a:r>
          </a:p>
          <a:p>
            <a:pPr algn="l">
              <a:buFont typeface="Arial" panose="020B0604020202020204" pitchFamily="34" charset="0"/>
              <a:buChar char="•"/>
            </a:pPr>
            <a:r>
              <a:rPr lang="en-US">
                <a:solidFill>
                  <a:schemeClr val="tx1"/>
                </a:solidFill>
                <a:latin typeface="Arial" panose="020B0604020202020204" pitchFamily="34" charset="0"/>
              </a:rPr>
              <a:t>He is sitting on a brown rug.</a:t>
            </a:r>
            <a:endParaRPr lang="en-US" b="0" i="0">
              <a:solidFill>
                <a:schemeClr val="tx1"/>
              </a:solidFill>
              <a:effectLst/>
              <a:latin typeface="Arial" panose="020B0604020202020204" pitchFamily="34" charset="0"/>
            </a:endParaRPr>
          </a:p>
          <a:p>
            <a:endParaRPr lang="en-US"/>
          </a:p>
        </p:txBody>
      </p:sp>
      <p:sp>
        <p:nvSpPr>
          <p:cNvPr id="4" name="TextBox 3">
            <a:extLst>
              <a:ext uri="{FF2B5EF4-FFF2-40B4-BE49-F238E27FC236}">
                <a16:creationId xmlns:a16="http://schemas.microsoft.com/office/drawing/2014/main" id="{AC41A269-0F91-4D0D-9157-AD791204CBD4}"/>
              </a:ext>
            </a:extLst>
          </p:cNvPr>
          <p:cNvSpPr txBox="1"/>
          <p:nvPr/>
        </p:nvSpPr>
        <p:spPr>
          <a:xfrm>
            <a:off x="2024742" y="6324600"/>
            <a:ext cx="5812972" cy="307777"/>
          </a:xfrm>
          <a:prstGeom prst="rect">
            <a:avLst/>
          </a:prstGeom>
          <a:noFill/>
        </p:spPr>
        <p:txBody>
          <a:bodyPr wrap="square">
            <a:spAutoFit/>
          </a:bodyPr>
          <a:lstStyle/>
          <a:p>
            <a:r>
              <a:rPr lang="en-US" sz="1400" b="1">
                <a:hlinkClick r:id="rId2"/>
              </a:rPr>
              <a:t>https://marketbusinessnews.com/financial-glossary/data-definitio/</a:t>
            </a:r>
            <a:r>
              <a:rPr lang="en-US" sz="1400" b="1"/>
              <a:t> </a:t>
            </a:r>
          </a:p>
        </p:txBody>
      </p:sp>
    </p:spTree>
    <p:extLst>
      <p:ext uri="{BB962C8B-B14F-4D97-AF65-F5344CB8AC3E}">
        <p14:creationId xmlns:p14="http://schemas.microsoft.com/office/powerpoint/2010/main" val="1813665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a:extLst>
              <a:ext uri="{FF2B5EF4-FFF2-40B4-BE49-F238E27FC236}">
                <a16:creationId xmlns:a16="http://schemas.microsoft.com/office/drawing/2014/main" id="{161C7D20-5174-4B07-9C1B-77541EB73317}"/>
              </a:ext>
            </a:extLst>
          </p:cNvPr>
          <p:cNvPicPr>
            <a:picLocks noChangeAspect="1"/>
          </p:cNvPicPr>
          <p:nvPr/>
        </p:nvPicPr>
        <p:blipFill rotWithShape="1">
          <a:blip r:embed="rId2"/>
          <a:srcRect r="2235"/>
          <a:stretch/>
        </p:blipFill>
        <p:spPr>
          <a:xfrm>
            <a:off x="5442533" y="3492340"/>
            <a:ext cx="2256262" cy="3236976"/>
          </a:xfrm>
          <a:prstGeom prst="rect">
            <a:avLst/>
          </a:prstGeom>
          <a:effectLst>
            <a:outerShdw blurRad="50800" dist="38100" dir="2700000" algn="tl" rotWithShape="0">
              <a:prstClr val="black">
                <a:alpha val="40000"/>
              </a:prstClr>
            </a:outerShdw>
          </a:effectLst>
        </p:spPr>
      </p:pic>
      <p:pic>
        <p:nvPicPr>
          <p:cNvPr id="9" name="Picture 9">
            <a:extLst>
              <a:ext uri="{FF2B5EF4-FFF2-40B4-BE49-F238E27FC236}">
                <a16:creationId xmlns:a16="http://schemas.microsoft.com/office/drawing/2014/main" id="{2D20CDB2-CD79-4345-A594-5857D16A29A1}"/>
              </a:ext>
            </a:extLst>
          </p:cNvPr>
          <p:cNvPicPr>
            <a:picLocks noChangeAspect="1"/>
          </p:cNvPicPr>
          <p:nvPr/>
        </p:nvPicPr>
        <p:blipFill rotWithShape="1">
          <a:blip r:embed="rId3"/>
          <a:srcRect l="6688" r="26004" b="3"/>
          <a:stretch/>
        </p:blipFill>
        <p:spPr>
          <a:xfrm>
            <a:off x="3405012" y="34441"/>
            <a:ext cx="2256282" cy="3236966"/>
          </a:xfrm>
          <a:prstGeom prst="rect">
            <a:avLst/>
          </a:prstGeom>
          <a:effectLst>
            <a:outerShdw blurRad="50800" dist="38100" dir="2700000" algn="tl" rotWithShape="0">
              <a:prstClr val="black">
                <a:alpha val="40000"/>
              </a:prstClr>
            </a:outerShdw>
          </a:effectLst>
        </p:spPr>
      </p:pic>
      <p:pic>
        <p:nvPicPr>
          <p:cNvPr id="8" name="Picture 8">
            <a:extLst>
              <a:ext uri="{FF2B5EF4-FFF2-40B4-BE49-F238E27FC236}">
                <a16:creationId xmlns:a16="http://schemas.microsoft.com/office/drawing/2014/main" id="{86D109E8-A627-405B-8F4A-23E86ED42038}"/>
              </a:ext>
            </a:extLst>
          </p:cNvPr>
          <p:cNvPicPr>
            <a:picLocks noChangeAspect="1"/>
          </p:cNvPicPr>
          <p:nvPr/>
        </p:nvPicPr>
        <p:blipFill rotWithShape="1">
          <a:blip r:embed="rId4"/>
          <a:srcRect l="20796" r="9192" b="3"/>
          <a:stretch/>
        </p:blipFill>
        <p:spPr>
          <a:xfrm>
            <a:off x="0" y="-5472"/>
            <a:ext cx="2256282" cy="3236976"/>
          </a:xfrm>
          <a:prstGeom prst="rect">
            <a:avLst/>
          </a:prstGeom>
          <a:effectLst>
            <a:outerShdw blurRad="50800" dist="38100" dir="2700000" algn="tl" rotWithShape="0">
              <a:prstClr val="black">
                <a:alpha val="40000"/>
              </a:prstClr>
            </a:outerShdw>
          </a:effectLst>
        </p:spPr>
      </p:pic>
      <p:pic>
        <p:nvPicPr>
          <p:cNvPr id="10" name="Picture 10">
            <a:extLst>
              <a:ext uri="{FF2B5EF4-FFF2-40B4-BE49-F238E27FC236}">
                <a16:creationId xmlns:a16="http://schemas.microsoft.com/office/drawing/2014/main" id="{A9F388AC-0479-4BDE-B958-0C1662FE3919}"/>
              </a:ext>
            </a:extLst>
          </p:cNvPr>
          <p:cNvPicPr>
            <a:picLocks noChangeAspect="1"/>
          </p:cNvPicPr>
          <p:nvPr/>
        </p:nvPicPr>
        <p:blipFill rotWithShape="1">
          <a:blip r:embed="rId5"/>
          <a:srcRect l="9233" t="2" r="4439" b="2"/>
          <a:stretch/>
        </p:blipFill>
        <p:spPr>
          <a:xfrm>
            <a:off x="6855584" y="-5472"/>
            <a:ext cx="2249813" cy="3428990"/>
          </a:xfrm>
          <a:prstGeom prst="rect">
            <a:avLst/>
          </a:prstGeom>
          <a:effectLst>
            <a:outerShdw blurRad="50800" dist="38100" dir="2700000" algn="tl" rotWithShape="0">
              <a:prstClr val="black">
                <a:alpha val="40000"/>
              </a:prstClr>
            </a:outerShdw>
          </a:effectLst>
        </p:spPr>
      </p:pic>
      <p:pic>
        <p:nvPicPr>
          <p:cNvPr id="4" name="Picture 9">
            <a:extLst>
              <a:ext uri="{FF2B5EF4-FFF2-40B4-BE49-F238E27FC236}">
                <a16:creationId xmlns:a16="http://schemas.microsoft.com/office/drawing/2014/main" id="{DC983265-911E-409B-A875-C1F0C8021233}"/>
              </a:ext>
            </a:extLst>
          </p:cNvPr>
          <p:cNvPicPr>
            <a:picLocks noChangeAspect="1"/>
          </p:cNvPicPr>
          <p:nvPr/>
        </p:nvPicPr>
        <p:blipFill>
          <a:blip r:embed="rId6"/>
          <a:stretch>
            <a:fillRect/>
          </a:stretch>
        </p:blipFill>
        <p:spPr>
          <a:xfrm>
            <a:off x="7838694" y="6325711"/>
            <a:ext cx="1303020" cy="461010"/>
          </a:xfrm>
          <a:prstGeom prst="rect">
            <a:avLst/>
          </a:prstGeom>
        </p:spPr>
      </p:pic>
      <p:pic>
        <p:nvPicPr>
          <p:cNvPr id="1026" name="Picture 1">
            <a:extLst>
              <a:ext uri="{FF2B5EF4-FFF2-40B4-BE49-F238E27FC236}">
                <a16:creationId xmlns:a16="http://schemas.microsoft.com/office/drawing/2014/main" id="{B1E9153D-7307-479D-A529-E95A47574519}"/>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150" r="17193"/>
          <a:stretch/>
        </p:blipFill>
        <p:spPr bwMode="auto">
          <a:xfrm>
            <a:off x="1306220" y="3300326"/>
            <a:ext cx="2258548" cy="342899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A9A345DE-5881-4456-A9FE-578A3798E6CD}"/>
              </a:ext>
            </a:extLst>
          </p:cNvPr>
          <p:cNvSpPr txBox="1"/>
          <p:nvPr/>
        </p:nvSpPr>
        <p:spPr>
          <a:xfrm>
            <a:off x="3402287" y="2587183"/>
            <a:ext cx="2250266" cy="769441"/>
          </a:xfrm>
          <a:prstGeom prst="rect">
            <a:avLst/>
          </a:prstGeom>
          <a:solidFill>
            <a:schemeClr val="bg1">
              <a:lumMod val="85000"/>
            </a:schemeClr>
          </a:solidFill>
          <a:ln w="57150">
            <a:solidFill>
              <a:schemeClr val="tx1"/>
            </a:solidFill>
          </a:ln>
        </p:spPr>
        <p:txBody>
          <a:bodyPr wrap="square" lIns="91440" tIns="45720" rIns="91440" bIns="4572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srgbClr val="808080"/>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Arial"/>
              </a:rPr>
              <a:t>Leora Byras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Arial"/>
              </a:rPr>
              <a:t>Special Education Consultant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808080"/>
              </a:solidFill>
              <a:effectLst/>
              <a:uLnTx/>
              <a:uFillTx/>
              <a:latin typeface="Arial" charset="0"/>
              <a:ea typeface="+mn-ea"/>
              <a:cs typeface="+mn-cs"/>
            </a:endParaRPr>
          </a:p>
        </p:txBody>
      </p:sp>
      <p:sp>
        <p:nvSpPr>
          <p:cNvPr id="19" name="TextBox 18">
            <a:extLst>
              <a:ext uri="{FF2B5EF4-FFF2-40B4-BE49-F238E27FC236}">
                <a16:creationId xmlns:a16="http://schemas.microsoft.com/office/drawing/2014/main" id="{D2022D67-04DC-4F46-8672-A067206D97F9}"/>
              </a:ext>
            </a:extLst>
          </p:cNvPr>
          <p:cNvSpPr txBox="1"/>
          <p:nvPr/>
        </p:nvSpPr>
        <p:spPr>
          <a:xfrm>
            <a:off x="1308407" y="6044007"/>
            <a:ext cx="2250266" cy="769441"/>
          </a:xfrm>
          <a:prstGeom prst="rect">
            <a:avLst/>
          </a:prstGeom>
          <a:solidFill>
            <a:schemeClr val="bg1">
              <a:lumMod val="85000"/>
            </a:schemeClr>
          </a:solidFill>
          <a:ln w="57150">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srgbClr val="FFFFFF"/>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mn-cs"/>
              </a:rPr>
              <a:t>Karlie Thibodeau</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Special Education Consultant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808080"/>
              </a:solidFill>
              <a:effectLst/>
              <a:uLnTx/>
              <a:uFillTx/>
              <a:latin typeface="Arial" charset="0"/>
              <a:ea typeface="+mn-ea"/>
              <a:cs typeface="+mn-cs"/>
            </a:endParaRPr>
          </a:p>
        </p:txBody>
      </p:sp>
      <p:sp>
        <p:nvSpPr>
          <p:cNvPr id="20" name="TextBox 19">
            <a:extLst>
              <a:ext uri="{FF2B5EF4-FFF2-40B4-BE49-F238E27FC236}">
                <a16:creationId xmlns:a16="http://schemas.microsoft.com/office/drawing/2014/main" id="{4CB150BB-DD59-43D0-8E23-45E64F9EB0A1}"/>
              </a:ext>
            </a:extLst>
          </p:cNvPr>
          <p:cNvSpPr txBox="1"/>
          <p:nvPr/>
        </p:nvSpPr>
        <p:spPr>
          <a:xfrm>
            <a:off x="5442533" y="6043404"/>
            <a:ext cx="2258176" cy="769441"/>
          </a:xfrm>
          <a:prstGeom prst="rect">
            <a:avLst/>
          </a:prstGeom>
          <a:solidFill>
            <a:schemeClr val="bg1">
              <a:lumMod val="85000"/>
            </a:schemeClr>
          </a:solidFill>
          <a:ln w="57150">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srgbClr val="808080"/>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mn-cs"/>
              </a:rPr>
              <a:t>Julie Pelletier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Secretary Associate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808080"/>
              </a:solidFill>
              <a:effectLst/>
              <a:uLnTx/>
              <a:uFillTx/>
              <a:latin typeface="Arial" charset="0"/>
              <a:ea typeface="+mn-ea"/>
              <a:cs typeface="+mn-cs"/>
            </a:endParaRPr>
          </a:p>
        </p:txBody>
      </p:sp>
      <p:sp>
        <p:nvSpPr>
          <p:cNvPr id="21" name="TextBox 20">
            <a:extLst>
              <a:ext uri="{FF2B5EF4-FFF2-40B4-BE49-F238E27FC236}">
                <a16:creationId xmlns:a16="http://schemas.microsoft.com/office/drawing/2014/main" id="{95ED523B-5DD2-45E4-BDAC-6E1DFFCDAC74}"/>
              </a:ext>
            </a:extLst>
          </p:cNvPr>
          <p:cNvSpPr txBox="1"/>
          <p:nvPr/>
        </p:nvSpPr>
        <p:spPr>
          <a:xfrm>
            <a:off x="6859312" y="2715695"/>
            <a:ext cx="2210716" cy="769441"/>
          </a:xfrm>
          <a:prstGeom prst="rect">
            <a:avLst/>
          </a:prstGeom>
          <a:solidFill>
            <a:schemeClr val="bg1">
              <a:lumMod val="85000"/>
            </a:schemeClr>
          </a:solidFill>
          <a:ln w="57150">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srgbClr val="808080"/>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mn-cs"/>
              </a:rPr>
              <a:t>Jennifer Gleason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Special Education Consultant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808080"/>
              </a:solidFill>
              <a:effectLst/>
              <a:uLnTx/>
              <a:uFillTx/>
              <a:latin typeface="Arial" charset="0"/>
              <a:ea typeface="+mn-ea"/>
              <a:cs typeface="+mn-cs"/>
            </a:endParaRPr>
          </a:p>
        </p:txBody>
      </p:sp>
      <p:sp>
        <p:nvSpPr>
          <p:cNvPr id="15" name="TextBox 14">
            <a:extLst>
              <a:ext uri="{FF2B5EF4-FFF2-40B4-BE49-F238E27FC236}">
                <a16:creationId xmlns:a16="http://schemas.microsoft.com/office/drawing/2014/main" id="{93EE0042-2D1F-4E17-8D3E-342804E60A03}"/>
              </a:ext>
            </a:extLst>
          </p:cNvPr>
          <p:cNvSpPr txBox="1"/>
          <p:nvPr/>
        </p:nvSpPr>
        <p:spPr>
          <a:xfrm>
            <a:off x="38603" y="2587603"/>
            <a:ext cx="2179076" cy="769441"/>
          </a:xfrm>
          <a:prstGeom prst="rect">
            <a:avLst/>
          </a:prstGeom>
          <a:solidFill>
            <a:schemeClr val="bg1">
              <a:lumMod val="85000"/>
            </a:schemeClr>
          </a:solidFill>
          <a:ln w="57150">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mn-cs"/>
              </a:rPr>
              <a:t>Colette Sullivan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charset="0"/>
                <a:ea typeface="+mn-ea"/>
                <a:cs typeface="+mn-cs"/>
              </a:rPr>
              <a:t>Federal Programs Coordinator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7" name="Picture 16" descr="Logo, icon&#10;&#10;Description automatically generated">
            <a:extLst>
              <a:ext uri="{FF2B5EF4-FFF2-40B4-BE49-F238E27FC236}">
                <a16:creationId xmlns:a16="http://schemas.microsoft.com/office/drawing/2014/main" id="{C86E641A-786A-4B80-92E0-E8B84C2BE10B}"/>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798063" y="4029610"/>
            <a:ext cx="1547874" cy="1535782"/>
          </a:xfrm>
          <a:prstGeom prst="rect">
            <a:avLst/>
          </a:prstGeom>
        </p:spPr>
      </p:pic>
    </p:spTree>
    <p:extLst>
      <p:ext uri="{BB962C8B-B14F-4D97-AF65-F5344CB8AC3E}">
        <p14:creationId xmlns:p14="http://schemas.microsoft.com/office/powerpoint/2010/main" val="2861908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8322-9ED9-4E56-A4AF-1BA3BC9ECBFB}"/>
              </a:ext>
            </a:extLst>
          </p:cNvPr>
          <p:cNvSpPr>
            <a:spLocks noGrp="1"/>
          </p:cNvSpPr>
          <p:nvPr>
            <p:ph type="title"/>
          </p:nvPr>
        </p:nvSpPr>
        <p:spPr>
          <a:xfrm>
            <a:off x="636036" y="813318"/>
            <a:ext cx="8153400" cy="1052803"/>
          </a:xfrm>
          <a:solidFill>
            <a:schemeClr val="bg2">
              <a:lumMod val="40000"/>
              <a:lumOff val="60000"/>
            </a:schemeClr>
          </a:solidFill>
          <a:effectLst>
            <a:outerShdw blurRad="50800" dist="38100" dir="2700000" algn="tl" rotWithShape="0">
              <a:prstClr val="black">
                <a:alpha val="40000"/>
              </a:prstClr>
            </a:outerShdw>
          </a:effectLst>
        </p:spPr>
        <p:txBody>
          <a:bodyPr/>
          <a:lstStyle/>
          <a:p>
            <a:r>
              <a:rPr lang="en-US">
                <a:solidFill>
                  <a:schemeClr val="tx1"/>
                </a:solidFill>
              </a:rPr>
              <a:t>In the Chat Box, please share some </a:t>
            </a:r>
            <a:r>
              <a:rPr lang="en-US" u="sng">
                <a:solidFill>
                  <a:schemeClr val="tx1"/>
                </a:solidFill>
              </a:rPr>
              <a:t>Quantitative Data</a:t>
            </a:r>
            <a:r>
              <a:rPr lang="en-US">
                <a:solidFill>
                  <a:schemeClr val="tx1"/>
                </a:solidFill>
              </a:rPr>
              <a:t> about Sammy the Cat.</a:t>
            </a:r>
          </a:p>
        </p:txBody>
      </p:sp>
      <p:pic>
        <p:nvPicPr>
          <p:cNvPr id="4" name="Picture 2" descr="Sammy the Cat information">
            <a:extLst>
              <a:ext uri="{FF2B5EF4-FFF2-40B4-BE49-F238E27FC236}">
                <a16:creationId xmlns:a16="http://schemas.microsoft.com/office/drawing/2014/main" id="{DE95E930-BD45-4869-9B70-46861D22D5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5715" y="2469502"/>
            <a:ext cx="5454043" cy="42672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599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92240-5901-4DDA-B857-68EC6E180ECF}"/>
              </a:ext>
            </a:extLst>
          </p:cNvPr>
          <p:cNvSpPr>
            <a:spLocks noGrp="1"/>
          </p:cNvSpPr>
          <p:nvPr>
            <p:ph type="title"/>
          </p:nvPr>
        </p:nvSpPr>
        <p:spPr>
          <a:xfrm>
            <a:off x="533400" y="533400"/>
            <a:ext cx="8153400" cy="660918"/>
          </a:xfrm>
        </p:spPr>
        <p:txBody>
          <a:bodyPr/>
          <a:lstStyle/>
          <a:p>
            <a:r>
              <a:rPr lang="en-US" sz="4000" u="sng">
                <a:solidFill>
                  <a:schemeClr val="tx1"/>
                </a:solidFill>
              </a:rPr>
              <a:t>Quantitative Data</a:t>
            </a:r>
          </a:p>
        </p:txBody>
      </p:sp>
      <p:sp>
        <p:nvSpPr>
          <p:cNvPr id="3" name="Content Placeholder 2">
            <a:extLst>
              <a:ext uri="{FF2B5EF4-FFF2-40B4-BE49-F238E27FC236}">
                <a16:creationId xmlns:a16="http://schemas.microsoft.com/office/drawing/2014/main" id="{4FFAB40B-1E89-47E7-AEC5-45B9C2C4DBCE}"/>
              </a:ext>
            </a:extLst>
          </p:cNvPr>
          <p:cNvSpPr>
            <a:spLocks noGrp="1"/>
          </p:cNvSpPr>
          <p:nvPr>
            <p:ph idx="1"/>
          </p:nvPr>
        </p:nvSpPr>
        <p:spPr>
          <a:xfrm>
            <a:off x="533400" y="2230016"/>
            <a:ext cx="8153400" cy="3713584"/>
          </a:xfrm>
        </p:spPr>
        <p:txBody>
          <a:bodyPr/>
          <a:lstStyle/>
          <a:p>
            <a:pPr algn="l">
              <a:buFont typeface="Arial" panose="020B0604020202020204" pitchFamily="34" charset="0"/>
              <a:buChar char="•"/>
            </a:pPr>
            <a:r>
              <a:rPr lang="en-US" b="0" i="0">
                <a:solidFill>
                  <a:schemeClr val="tx1"/>
                </a:solidFill>
                <a:effectLst/>
                <a:latin typeface="Arial" panose="020B0604020202020204" pitchFamily="34" charset="0"/>
              </a:rPr>
              <a:t>His tail is 30cm (18″) long.</a:t>
            </a:r>
          </a:p>
          <a:p>
            <a:pPr algn="l">
              <a:buFont typeface="Arial" panose="020B0604020202020204" pitchFamily="34" charset="0"/>
              <a:buChar char="•"/>
            </a:pPr>
            <a:r>
              <a:rPr lang="en-US" b="0" i="0">
                <a:solidFill>
                  <a:schemeClr val="tx1"/>
                </a:solidFill>
                <a:effectLst/>
                <a:latin typeface="Arial" panose="020B0604020202020204" pitchFamily="34" charset="0"/>
              </a:rPr>
              <a:t>He weighs 5kg (11.2lbs).</a:t>
            </a:r>
          </a:p>
          <a:p>
            <a:pPr algn="l">
              <a:buFont typeface="Arial" panose="020B0604020202020204" pitchFamily="34" charset="0"/>
              <a:buChar char="•"/>
            </a:pPr>
            <a:r>
              <a:rPr lang="en-US" b="0" i="0">
                <a:solidFill>
                  <a:schemeClr val="tx1"/>
                </a:solidFill>
                <a:effectLst/>
                <a:latin typeface="Arial" panose="020B0604020202020204" pitchFamily="34" charset="0"/>
              </a:rPr>
              <a:t>Sammy has one sister and one brother.</a:t>
            </a:r>
          </a:p>
          <a:p>
            <a:pPr algn="l">
              <a:buFont typeface="Arial" panose="020B0604020202020204" pitchFamily="34" charset="0"/>
              <a:buChar char="•"/>
            </a:pPr>
            <a:r>
              <a:rPr lang="en-US" b="0" i="0">
                <a:solidFill>
                  <a:schemeClr val="tx1"/>
                </a:solidFill>
                <a:effectLst/>
                <a:latin typeface="Arial" panose="020B0604020202020204" pitchFamily="34" charset="0"/>
              </a:rPr>
              <a:t>He is 40cm (15.7″) long (excluding tail).</a:t>
            </a:r>
          </a:p>
          <a:p>
            <a:pPr marL="0" indent="0">
              <a:buNone/>
            </a:pPr>
            <a:endParaRPr lang="en-US"/>
          </a:p>
        </p:txBody>
      </p:sp>
      <p:sp>
        <p:nvSpPr>
          <p:cNvPr id="4" name="TextBox 3">
            <a:extLst>
              <a:ext uri="{FF2B5EF4-FFF2-40B4-BE49-F238E27FC236}">
                <a16:creationId xmlns:a16="http://schemas.microsoft.com/office/drawing/2014/main" id="{F81BE896-B21A-4AE0-9623-8480DC1A7BC3}"/>
              </a:ext>
            </a:extLst>
          </p:cNvPr>
          <p:cNvSpPr txBox="1"/>
          <p:nvPr/>
        </p:nvSpPr>
        <p:spPr>
          <a:xfrm>
            <a:off x="2006080" y="6324600"/>
            <a:ext cx="5812972" cy="307777"/>
          </a:xfrm>
          <a:prstGeom prst="rect">
            <a:avLst/>
          </a:prstGeom>
          <a:noFill/>
        </p:spPr>
        <p:txBody>
          <a:bodyPr wrap="square">
            <a:spAutoFit/>
          </a:bodyPr>
          <a:lstStyle/>
          <a:p>
            <a:r>
              <a:rPr lang="en-US" sz="1400" b="1">
                <a:hlinkClick r:id="rId2"/>
              </a:rPr>
              <a:t>https://marketbusinessnews.com/financial-glossary/data-definitio/</a:t>
            </a:r>
            <a:r>
              <a:rPr lang="en-US" sz="1400" b="1"/>
              <a:t> </a:t>
            </a:r>
          </a:p>
        </p:txBody>
      </p:sp>
    </p:spTree>
    <p:extLst>
      <p:ext uri="{BB962C8B-B14F-4D97-AF65-F5344CB8AC3E}">
        <p14:creationId xmlns:p14="http://schemas.microsoft.com/office/powerpoint/2010/main" val="1809601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6CB3AE-81A2-4A72-9EDF-F2AB9897C040}"/>
              </a:ext>
            </a:extLst>
          </p:cNvPr>
          <p:cNvSpPr>
            <a:spLocks noGrp="1"/>
          </p:cNvSpPr>
          <p:nvPr>
            <p:ph idx="1"/>
          </p:nvPr>
        </p:nvSpPr>
        <p:spPr>
          <a:xfrm>
            <a:off x="533400" y="630621"/>
            <a:ext cx="8153400" cy="5312979"/>
          </a:xfrm>
        </p:spPr>
        <p:txBody>
          <a:bodyPr/>
          <a:lstStyle/>
          <a:p>
            <a:pPr marL="0" indent="0" algn="ctr">
              <a:buNone/>
            </a:pPr>
            <a:r>
              <a:rPr lang="en-US" sz="5400" b="1">
                <a:solidFill>
                  <a:schemeClr val="tx1"/>
                </a:solidFill>
              </a:rPr>
              <a:t>Chat Box </a:t>
            </a:r>
          </a:p>
          <a:p>
            <a:pPr marL="0" indent="0" algn="ctr">
              <a:buNone/>
            </a:pPr>
            <a:r>
              <a:rPr lang="en-US" sz="5400" b="1">
                <a:solidFill>
                  <a:schemeClr val="tx1"/>
                </a:solidFill>
              </a:rPr>
              <a:t>Check In</a:t>
            </a:r>
          </a:p>
        </p:txBody>
      </p:sp>
      <p:pic>
        <p:nvPicPr>
          <p:cNvPr id="4" name="Picture 3">
            <a:extLst>
              <a:ext uri="{FF2B5EF4-FFF2-40B4-BE49-F238E27FC236}">
                <a16:creationId xmlns:a16="http://schemas.microsoft.com/office/drawing/2014/main" id="{6DA87F39-5C44-4AB0-B3D2-4B792FA1D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5197" y="2903811"/>
            <a:ext cx="3593606" cy="3617804"/>
          </a:xfrm>
          <a:prstGeom prst="rect">
            <a:avLst/>
          </a:prstGeo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345578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A3477B2-0902-4AC9-A020-AB588CB5F6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6328" y="1173098"/>
            <a:ext cx="6991344" cy="4867723"/>
          </a:xfr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2875268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561E-7DB0-41AD-B76F-92A73F5139BB}"/>
              </a:ext>
            </a:extLst>
          </p:cNvPr>
          <p:cNvSpPr>
            <a:spLocks noGrp="1"/>
          </p:cNvSpPr>
          <p:nvPr>
            <p:ph type="title"/>
          </p:nvPr>
        </p:nvSpPr>
        <p:spPr>
          <a:xfrm>
            <a:off x="533400" y="533400"/>
            <a:ext cx="8153400" cy="649014"/>
          </a:xfrm>
        </p:spPr>
        <p:txBody>
          <a:bodyPr/>
          <a:lstStyle/>
          <a:p>
            <a:r>
              <a:rPr lang="en-US" u="sng">
                <a:solidFill>
                  <a:schemeClr val="tx1"/>
                </a:solidFill>
              </a:rPr>
              <a:t>Frequency and Event Recording</a:t>
            </a:r>
            <a:endParaRPr lang="en-US" u="sng"/>
          </a:p>
        </p:txBody>
      </p:sp>
      <p:sp>
        <p:nvSpPr>
          <p:cNvPr id="3" name="Content Placeholder 2">
            <a:extLst>
              <a:ext uri="{FF2B5EF4-FFF2-40B4-BE49-F238E27FC236}">
                <a16:creationId xmlns:a16="http://schemas.microsoft.com/office/drawing/2014/main" id="{87ED5CD4-F2D1-43BA-B77A-477FD1476CD5}"/>
              </a:ext>
            </a:extLst>
          </p:cNvPr>
          <p:cNvSpPr>
            <a:spLocks noGrp="1"/>
          </p:cNvSpPr>
          <p:nvPr>
            <p:ph idx="1"/>
          </p:nvPr>
        </p:nvSpPr>
        <p:spPr>
          <a:xfrm>
            <a:off x="533400" y="1925515"/>
            <a:ext cx="8153400" cy="4677507"/>
          </a:xfrm>
        </p:spPr>
        <p:txBody>
          <a:bodyPr/>
          <a:lstStyle/>
          <a:p>
            <a:pPr marL="0" indent="0">
              <a:buNone/>
            </a:pPr>
            <a:r>
              <a:rPr lang="en-US" sz="1800" b="1" u="sng">
                <a:solidFill>
                  <a:schemeClr val="tx1"/>
                </a:solidFill>
              </a:rPr>
              <a:t>Frequency (or Rate) Recording</a:t>
            </a:r>
            <a:r>
              <a:rPr lang="en-US" sz="1800" b="1">
                <a:solidFill>
                  <a:schemeClr val="tx1"/>
                </a:solidFill>
              </a:rPr>
              <a:t> – defined as the number of responses per unit of time</a:t>
            </a:r>
            <a:endParaRPr lang="en-US" sz="1800" b="1">
              <a:solidFill>
                <a:schemeClr val="tx1"/>
              </a:solidFill>
              <a:cs typeface="Arial"/>
            </a:endParaRPr>
          </a:p>
          <a:p>
            <a:pPr marL="0" indent="0">
              <a:buNone/>
            </a:pPr>
            <a:endParaRPr lang="en-US" sz="1800" b="1">
              <a:solidFill>
                <a:schemeClr val="tx1"/>
              </a:solidFill>
              <a:cs typeface="Arial"/>
            </a:endParaRPr>
          </a:p>
          <a:p>
            <a:pPr marL="0" indent="0">
              <a:buNone/>
            </a:pPr>
            <a:r>
              <a:rPr lang="en-US" sz="1800" b="1" u="sng">
                <a:solidFill>
                  <a:schemeClr val="tx1"/>
                </a:solidFill>
              </a:rPr>
              <a:t>Event Recording</a:t>
            </a:r>
            <a:r>
              <a:rPr lang="en-US" sz="1800" b="1">
                <a:solidFill>
                  <a:schemeClr val="tx1"/>
                </a:solidFill>
              </a:rPr>
              <a:t> – encompasses a wide variety of procedures for detecting and recording the number of times a behavior of interest occurs</a:t>
            </a:r>
            <a:endParaRPr lang="en-US" sz="1800" b="1" u="sng">
              <a:solidFill>
                <a:schemeClr val="tx1"/>
              </a:solidFill>
              <a:cs typeface="Arial"/>
            </a:endParaRPr>
          </a:p>
          <a:p>
            <a:pPr marL="1371600" indent="0" algn="ctr">
              <a:buNone/>
            </a:pPr>
            <a:endParaRPr lang="en-US" sz="1800" b="1">
              <a:solidFill>
                <a:schemeClr val="tx1"/>
              </a:solidFill>
              <a:cs typeface="Arial"/>
              <a:hlinkClick r:id="rId2" invalidUrl="http:///"/>
            </a:endParaRPr>
          </a:p>
          <a:p>
            <a:pPr marL="0" indent="0" algn="ctr">
              <a:buNone/>
            </a:pPr>
            <a:endParaRPr lang="en-US" sz="1800" b="1">
              <a:cs typeface="Arial"/>
            </a:endParaRPr>
          </a:p>
          <a:p>
            <a:pPr marL="0" indent="0" algn="ctr">
              <a:buNone/>
            </a:pPr>
            <a:endParaRPr lang="en-US" sz="1800" b="1">
              <a:cs typeface="Arial"/>
            </a:endParaRPr>
          </a:p>
          <a:p>
            <a:pPr marL="0" indent="0" algn="ctr">
              <a:buNone/>
            </a:pPr>
            <a:endParaRPr lang="en-US" sz="1800" b="1">
              <a:cs typeface="Arial"/>
            </a:endParaRPr>
          </a:p>
          <a:p>
            <a:pPr marL="0" indent="0" algn="ctr">
              <a:buNone/>
            </a:pPr>
            <a:endParaRPr lang="en-US" sz="1800" b="1">
              <a:cs typeface="Arial"/>
            </a:endParaRPr>
          </a:p>
          <a:p>
            <a:pPr marL="0" indent="0" algn="ctr">
              <a:buNone/>
            </a:pPr>
            <a:endParaRPr lang="en-US" sz="1800" b="1">
              <a:cs typeface="Arial"/>
            </a:endParaRPr>
          </a:p>
          <a:p>
            <a:pPr marL="0" indent="0" algn="ctr">
              <a:buNone/>
            </a:pPr>
            <a:r>
              <a:rPr lang="en-US" sz="1800" b="1">
                <a:solidFill>
                  <a:schemeClr val="tx1"/>
                </a:solidFill>
              </a:rPr>
              <a:t>Cooper, John O., Timothy E. Heron, William L. </a:t>
            </a:r>
            <a:r>
              <a:rPr lang="en-US" sz="1800" b="1" err="1">
                <a:solidFill>
                  <a:schemeClr val="tx1"/>
                </a:solidFill>
              </a:rPr>
              <a:t>Heward</a:t>
            </a:r>
            <a:r>
              <a:rPr lang="en-US" sz="1800" b="1">
                <a:solidFill>
                  <a:schemeClr val="tx1"/>
                </a:solidFill>
              </a:rPr>
              <a:t>. </a:t>
            </a:r>
            <a:r>
              <a:rPr lang="en-US" sz="1800" b="1" i="1">
                <a:solidFill>
                  <a:schemeClr val="tx1"/>
                </a:solidFill>
              </a:rPr>
              <a:t>Applied Behavior Analysis 2</a:t>
            </a:r>
            <a:r>
              <a:rPr lang="en-US" sz="1800" b="1" i="1" baseline="30000">
                <a:solidFill>
                  <a:schemeClr val="tx1"/>
                </a:solidFill>
              </a:rPr>
              <a:t>nd</a:t>
            </a:r>
            <a:r>
              <a:rPr lang="en-US" sz="1800" b="1" i="1">
                <a:solidFill>
                  <a:schemeClr val="tx1"/>
                </a:solidFill>
              </a:rPr>
              <a:t> Edition, </a:t>
            </a:r>
            <a:r>
              <a:rPr lang="en-US" sz="1800" b="1">
                <a:solidFill>
                  <a:schemeClr val="tx1"/>
                </a:solidFill>
              </a:rPr>
              <a:t>Columbus: Pearson, 2007. </a:t>
            </a:r>
            <a:endParaRPr lang="en-US" sz="1800" b="1">
              <a:solidFill>
                <a:schemeClr val="tx1"/>
              </a:solidFill>
              <a:cs typeface="Arial"/>
            </a:endParaRPr>
          </a:p>
        </p:txBody>
      </p:sp>
    </p:spTree>
    <p:extLst>
      <p:ext uri="{BB962C8B-B14F-4D97-AF65-F5344CB8AC3E}">
        <p14:creationId xmlns:p14="http://schemas.microsoft.com/office/powerpoint/2010/main" val="1762743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561E-7DB0-41AD-B76F-92A73F5139BB}"/>
              </a:ext>
            </a:extLst>
          </p:cNvPr>
          <p:cNvSpPr>
            <a:spLocks noGrp="1"/>
          </p:cNvSpPr>
          <p:nvPr>
            <p:ph type="title"/>
          </p:nvPr>
        </p:nvSpPr>
        <p:spPr>
          <a:xfrm>
            <a:off x="533400" y="533400"/>
            <a:ext cx="8153400" cy="649014"/>
          </a:xfrm>
        </p:spPr>
        <p:txBody>
          <a:bodyPr/>
          <a:lstStyle/>
          <a:p>
            <a:r>
              <a:rPr lang="en-US" u="sng">
                <a:solidFill>
                  <a:schemeClr val="tx1"/>
                </a:solidFill>
              </a:rPr>
              <a:t>Frequency and Event Recording</a:t>
            </a:r>
            <a:endParaRPr lang="en-US" u="sng"/>
          </a:p>
        </p:txBody>
      </p:sp>
      <p:sp>
        <p:nvSpPr>
          <p:cNvPr id="3" name="Content Placeholder 2">
            <a:extLst>
              <a:ext uri="{FF2B5EF4-FFF2-40B4-BE49-F238E27FC236}">
                <a16:creationId xmlns:a16="http://schemas.microsoft.com/office/drawing/2014/main" id="{87ED5CD4-F2D1-43BA-B77A-477FD1476CD5}"/>
              </a:ext>
            </a:extLst>
          </p:cNvPr>
          <p:cNvSpPr>
            <a:spLocks noGrp="1"/>
          </p:cNvSpPr>
          <p:nvPr>
            <p:ph idx="1"/>
          </p:nvPr>
        </p:nvSpPr>
        <p:spPr>
          <a:xfrm>
            <a:off x="533400" y="1418897"/>
            <a:ext cx="8153400" cy="5184125"/>
          </a:xfrm>
        </p:spPr>
        <p:txBody>
          <a:bodyPr/>
          <a:lstStyle/>
          <a:p>
            <a:pPr marL="0" indent="0">
              <a:buNone/>
            </a:pPr>
            <a:r>
              <a:rPr lang="en-US" sz="2200" b="1" u="sng">
                <a:solidFill>
                  <a:schemeClr val="tx1"/>
                </a:solidFill>
              </a:rPr>
              <a:t>Best Used When</a:t>
            </a:r>
            <a:r>
              <a:rPr lang="en-US" sz="2200" b="1">
                <a:solidFill>
                  <a:schemeClr val="tx1"/>
                </a:solidFill>
              </a:rPr>
              <a:t>:</a:t>
            </a:r>
          </a:p>
          <a:p>
            <a:pPr>
              <a:buFontTx/>
              <a:buChar char="-"/>
            </a:pPr>
            <a:r>
              <a:rPr lang="en-US" sz="2200">
                <a:solidFill>
                  <a:schemeClr val="tx1"/>
                </a:solidFill>
              </a:rPr>
              <a:t>The behavior has a clear beginning and end so that you can easily tell when the behavior starts and when it stops.</a:t>
            </a:r>
          </a:p>
          <a:p>
            <a:pPr>
              <a:buFontTx/>
              <a:buChar char="-"/>
            </a:pPr>
            <a:r>
              <a:rPr lang="en-US" sz="2200">
                <a:solidFill>
                  <a:schemeClr val="tx1"/>
                </a:solidFill>
              </a:rPr>
              <a:t>Behaviors occur with enough time in between to distinguish between the end of one response and the onset of another.</a:t>
            </a:r>
          </a:p>
          <a:p>
            <a:pPr>
              <a:buFontTx/>
              <a:buChar char="-"/>
            </a:pPr>
            <a:r>
              <a:rPr lang="en-US" sz="2200">
                <a:solidFill>
                  <a:schemeClr val="tx1"/>
                </a:solidFill>
              </a:rPr>
              <a:t>The behavior can be easily counted.</a:t>
            </a:r>
          </a:p>
          <a:p>
            <a:pPr>
              <a:buFontTx/>
              <a:buChar char="-"/>
            </a:pPr>
            <a:r>
              <a:rPr lang="en-US" sz="2200">
                <a:solidFill>
                  <a:schemeClr val="tx1"/>
                </a:solidFill>
              </a:rPr>
              <a:t>The intent is to </a:t>
            </a:r>
            <a:r>
              <a:rPr lang="en-US" sz="2200" u="sng">
                <a:solidFill>
                  <a:schemeClr val="tx1"/>
                </a:solidFill>
              </a:rPr>
              <a:t>decrease</a:t>
            </a:r>
            <a:r>
              <a:rPr lang="en-US" sz="2200">
                <a:solidFill>
                  <a:schemeClr val="tx1"/>
                </a:solidFill>
              </a:rPr>
              <a:t> or </a:t>
            </a:r>
            <a:r>
              <a:rPr lang="en-US" sz="2200" u="sng">
                <a:solidFill>
                  <a:schemeClr val="tx1"/>
                </a:solidFill>
              </a:rPr>
              <a:t>increase</a:t>
            </a:r>
            <a:r>
              <a:rPr lang="en-US" sz="2200">
                <a:solidFill>
                  <a:schemeClr val="tx1"/>
                </a:solidFill>
              </a:rPr>
              <a:t> a behavior.</a:t>
            </a:r>
          </a:p>
          <a:p>
            <a:pPr marL="0" indent="0">
              <a:buNone/>
            </a:pPr>
            <a:r>
              <a:rPr lang="en-US" sz="2200" b="1" u="sng">
                <a:solidFill>
                  <a:schemeClr val="tx1"/>
                </a:solidFill>
              </a:rPr>
              <a:t>Do Not Use When</a:t>
            </a:r>
            <a:r>
              <a:rPr lang="en-US" sz="2200" b="1">
                <a:solidFill>
                  <a:schemeClr val="tx1"/>
                </a:solidFill>
              </a:rPr>
              <a:t>:</a:t>
            </a:r>
            <a:endParaRPr lang="en-US" sz="2200" b="1" u="sng">
              <a:solidFill>
                <a:schemeClr val="tx1"/>
              </a:solidFill>
            </a:endParaRPr>
          </a:p>
          <a:p>
            <a:pPr>
              <a:buFontTx/>
              <a:buChar char="-"/>
            </a:pPr>
            <a:r>
              <a:rPr lang="en-US" sz="2200">
                <a:solidFill>
                  <a:schemeClr val="tx1"/>
                </a:solidFill>
              </a:rPr>
              <a:t>The behavior happens at such high rates that it is hard to document, such as pencil tapping.</a:t>
            </a:r>
          </a:p>
          <a:p>
            <a:pPr>
              <a:buFontTx/>
              <a:buChar char="-"/>
            </a:pPr>
            <a:r>
              <a:rPr lang="en-US" sz="2200">
                <a:solidFill>
                  <a:schemeClr val="tx1"/>
                </a:solidFill>
              </a:rPr>
              <a:t>The behavior occurs for extended periods of time, such as a tantrum.</a:t>
            </a:r>
          </a:p>
          <a:p>
            <a:pPr marL="0" indent="0" algn="ctr">
              <a:buNone/>
            </a:pPr>
            <a:endParaRPr lang="en-US" sz="1050" b="1">
              <a:solidFill>
                <a:schemeClr val="tx1"/>
              </a:solidFill>
              <a:hlinkClick r:id="rId2"/>
            </a:endParaRPr>
          </a:p>
          <a:p>
            <a:pPr marL="1371600" indent="0" algn="ctr">
              <a:buNone/>
            </a:pPr>
            <a:r>
              <a:rPr lang="en-US" sz="1400" b="1">
                <a:solidFill>
                  <a:schemeClr val="tx1"/>
                </a:solidFill>
              </a:rPr>
              <a:t> </a:t>
            </a:r>
          </a:p>
        </p:txBody>
      </p:sp>
    </p:spTree>
    <p:extLst>
      <p:ext uri="{BB962C8B-B14F-4D97-AF65-F5344CB8AC3E}">
        <p14:creationId xmlns:p14="http://schemas.microsoft.com/office/powerpoint/2010/main" val="2175887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13BD9B-D90A-40CC-A1A2-D65DA3D6D3A2}"/>
              </a:ext>
            </a:extLst>
          </p:cNvPr>
          <p:cNvSpPr>
            <a:spLocks noGrp="1"/>
          </p:cNvSpPr>
          <p:nvPr>
            <p:ph type="title"/>
          </p:nvPr>
        </p:nvSpPr>
        <p:spPr>
          <a:xfrm>
            <a:off x="457200" y="72232"/>
            <a:ext cx="8229600" cy="1052375"/>
          </a:xfrm>
        </p:spPr>
        <p:txBody>
          <a:bodyPr/>
          <a:lstStyle/>
          <a:p>
            <a:r>
              <a:rPr lang="en-US" u="sng">
                <a:solidFill>
                  <a:schemeClr val="tx1"/>
                </a:solidFill>
              </a:rPr>
              <a:t>Why Choose Frequency Data Collection?</a:t>
            </a:r>
          </a:p>
        </p:txBody>
      </p:sp>
      <p:sp>
        <p:nvSpPr>
          <p:cNvPr id="6" name="Text Placeholder 5">
            <a:extLst>
              <a:ext uri="{FF2B5EF4-FFF2-40B4-BE49-F238E27FC236}">
                <a16:creationId xmlns:a16="http://schemas.microsoft.com/office/drawing/2014/main" id="{994F53A5-02CD-4225-AC9E-2D4FB854DBA2}"/>
              </a:ext>
            </a:extLst>
          </p:cNvPr>
          <p:cNvSpPr>
            <a:spLocks noGrp="1"/>
          </p:cNvSpPr>
          <p:nvPr>
            <p:ph type="body" idx="1"/>
          </p:nvPr>
        </p:nvSpPr>
        <p:spPr/>
        <p:txBody>
          <a:bodyPr/>
          <a:lstStyle/>
          <a:p>
            <a:pPr algn="ctr"/>
            <a:r>
              <a:rPr lang="en-US" u="sng">
                <a:solidFill>
                  <a:schemeClr val="tx1"/>
                </a:solidFill>
              </a:rPr>
              <a:t>Advantages</a:t>
            </a:r>
          </a:p>
        </p:txBody>
      </p:sp>
      <p:sp>
        <p:nvSpPr>
          <p:cNvPr id="7" name="Text Placeholder 6">
            <a:extLst>
              <a:ext uri="{FF2B5EF4-FFF2-40B4-BE49-F238E27FC236}">
                <a16:creationId xmlns:a16="http://schemas.microsoft.com/office/drawing/2014/main" id="{D0CC6D63-FF48-4B98-9925-B853382D7222}"/>
              </a:ext>
            </a:extLst>
          </p:cNvPr>
          <p:cNvSpPr>
            <a:spLocks noGrp="1"/>
          </p:cNvSpPr>
          <p:nvPr>
            <p:ph type="body" sz="quarter" idx="3"/>
          </p:nvPr>
        </p:nvSpPr>
        <p:spPr/>
        <p:txBody>
          <a:bodyPr/>
          <a:lstStyle/>
          <a:p>
            <a:pPr algn="ctr"/>
            <a:r>
              <a:rPr lang="en-US" u="sng">
                <a:solidFill>
                  <a:schemeClr val="tx1"/>
                </a:solidFill>
              </a:rPr>
              <a:t>Disadvantages</a:t>
            </a:r>
          </a:p>
        </p:txBody>
      </p:sp>
      <p:sp>
        <p:nvSpPr>
          <p:cNvPr id="8" name="Content Placeholder 7">
            <a:extLst>
              <a:ext uri="{FF2B5EF4-FFF2-40B4-BE49-F238E27FC236}">
                <a16:creationId xmlns:a16="http://schemas.microsoft.com/office/drawing/2014/main" id="{22FDFCB1-11C4-4B3A-AEDA-7D1415B0009A}"/>
              </a:ext>
            </a:extLst>
          </p:cNvPr>
          <p:cNvSpPr>
            <a:spLocks noGrp="1"/>
          </p:cNvSpPr>
          <p:nvPr>
            <p:ph sz="quarter" idx="4"/>
          </p:nvPr>
        </p:nvSpPr>
        <p:spPr/>
        <p:txBody>
          <a:bodyPr/>
          <a:lstStyle/>
          <a:p>
            <a:r>
              <a:rPr lang="en-US">
                <a:solidFill>
                  <a:schemeClr val="tx1"/>
                </a:solidFill>
              </a:rPr>
              <a:t>Raw data ,with no details recorded</a:t>
            </a:r>
          </a:p>
          <a:p>
            <a:r>
              <a:rPr lang="en-US">
                <a:solidFill>
                  <a:schemeClr val="tx1"/>
                </a:solidFill>
              </a:rPr>
              <a:t>Only measures one kind of data and makes the results highly selective and somewhat restrictive</a:t>
            </a:r>
          </a:p>
          <a:p>
            <a:r>
              <a:rPr lang="en-US">
                <a:solidFill>
                  <a:schemeClr val="tx1"/>
                </a:solidFill>
              </a:rPr>
              <a:t>Can allow the recorders bias to enter the recording. </a:t>
            </a:r>
          </a:p>
        </p:txBody>
      </p:sp>
      <p:sp>
        <p:nvSpPr>
          <p:cNvPr id="9" name="Content Placeholder 8">
            <a:extLst>
              <a:ext uri="{FF2B5EF4-FFF2-40B4-BE49-F238E27FC236}">
                <a16:creationId xmlns:a16="http://schemas.microsoft.com/office/drawing/2014/main" id="{C0DE4D80-BAA2-4B15-BC01-78AD5EAA0850}"/>
              </a:ext>
            </a:extLst>
          </p:cNvPr>
          <p:cNvSpPr>
            <a:spLocks noGrp="1"/>
          </p:cNvSpPr>
          <p:nvPr>
            <p:ph sz="half" idx="2"/>
          </p:nvPr>
        </p:nvSpPr>
        <p:spPr/>
        <p:txBody>
          <a:bodyPr/>
          <a:lstStyle/>
          <a:p>
            <a:r>
              <a:rPr lang="en-US">
                <a:solidFill>
                  <a:schemeClr val="tx1"/>
                </a:solidFill>
              </a:rPr>
              <a:t>A quantitative measurement on which to base strategies for change</a:t>
            </a:r>
          </a:p>
          <a:p>
            <a:r>
              <a:rPr lang="en-US">
                <a:solidFill>
                  <a:schemeClr val="tx1"/>
                </a:solidFill>
              </a:rPr>
              <a:t>A quick record, with no details, just tallies to record</a:t>
            </a:r>
          </a:p>
          <a:p>
            <a:r>
              <a:rPr lang="en-US">
                <a:solidFill>
                  <a:schemeClr val="tx1"/>
                </a:solidFill>
              </a:rPr>
              <a:t>Useful for quantitative  measures</a:t>
            </a:r>
          </a:p>
          <a:p>
            <a:endParaRPr lang="en-US"/>
          </a:p>
        </p:txBody>
      </p:sp>
      <p:sp>
        <p:nvSpPr>
          <p:cNvPr id="10" name="Rectangle 9">
            <a:extLst>
              <a:ext uri="{FF2B5EF4-FFF2-40B4-BE49-F238E27FC236}">
                <a16:creationId xmlns:a16="http://schemas.microsoft.com/office/drawing/2014/main" id="{84916A99-DCAC-4C90-9FBD-F6770DD202B3}"/>
              </a:ext>
            </a:extLst>
          </p:cNvPr>
          <p:cNvSpPr/>
          <p:nvPr/>
        </p:nvSpPr>
        <p:spPr>
          <a:xfrm>
            <a:off x="1807779" y="6126163"/>
            <a:ext cx="6408764" cy="536622"/>
          </a:xfrm>
          <a:prstGeom prst="rect">
            <a:avLst/>
          </a:prstGeom>
        </p:spPr>
        <p:txBody>
          <a:bodyPr wrap="square">
            <a:spAutoFit/>
          </a:bodyPr>
          <a:lstStyle/>
          <a:p>
            <a:pPr marL="0" marR="0" lvl="0" indent="0" algn="ctr" defTabSz="914400" rtl="0" eaLnBrk="1" fontAlgn="base" latinLnBrk="0" hangingPunct="1">
              <a:lnSpc>
                <a:spcPct val="107000"/>
              </a:lnSpc>
              <a:spcBef>
                <a:spcPts val="0"/>
              </a:spcBef>
              <a:spcAft>
                <a:spcPts val="800"/>
              </a:spcAft>
              <a:buClrTx/>
              <a:buSzTx/>
              <a:buFontTx/>
              <a:buNone/>
              <a:tabLst/>
              <a:defRPr/>
            </a:pPr>
            <a:r>
              <a:rPr kumimoji="0" lang="en-US" sz="1400" b="1" i="0" u="sng" strike="noStrike" kern="1200" cap="none" spc="95" normalizeH="0" baseline="0" noProof="0">
                <a:ln>
                  <a:noFill/>
                </a:ln>
                <a:solidFill>
                  <a:srgbClr val="333333"/>
                </a:solidFill>
                <a:effectLst/>
                <a:uLnTx/>
                <a:uFillTx/>
                <a:latin typeface="Arial" panose="020B0604020202020204" pitchFamily="34" charset="0"/>
                <a:ea typeface="Calibri" panose="020F0502020204030204" pitchFamily="34" charset="0"/>
                <a:cs typeface="Times New Roman" panose="02020603050405020304" pitchFamily="18" charset="0"/>
                <a:hlinkClick r:id="rId2"/>
              </a:rPr>
              <a:t>https://prezi.com/gqxjbtu-75qq/using-frequency-counts-to-look-at-emotional-development/</a:t>
            </a:r>
            <a:endParaRPr kumimoji="0" lang="en-US" sz="1400" b="1" i="0" u="sng" strike="noStrike" kern="1200" cap="none" spc="95" normalizeH="0" baseline="0" noProof="0">
              <a:ln>
                <a:noFill/>
              </a:ln>
              <a:solidFill>
                <a:srgbClr val="333333"/>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5684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561E-7DB0-41AD-B76F-92A73F5139BB}"/>
              </a:ext>
            </a:extLst>
          </p:cNvPr>
          <p:cNvSpPr>
            <a:spLocks noGrp="1"/>
          </p:cNvSpPr>
          <p:nvPr>
            <p:ph type="title"/>
          </p:nvPr>
        </p:nvSpPr>
        <p:spPr>
          <a:xfrm>
            <a:off x="533400" y="533400"/>
            <a:ext cx="8153400" cy="649014"/>
          </a:xfrm>
        </p:spPr>
        <p:txBody>
          <a:bodyPr/>
          <a:lstStyle/>
          <a:p>
            <a:r>
              <a:rPr lang="en-US" u="sng">
                <a:solidFill>
                  <a:schemeClr val="tx1"/>
                </a:solidFill>
              </a:rPr>
              <a:t>Frequency and Event Recording</a:t>
            </a:r>
            <a:endParaRPr lang="en-US" u="sng"/>
          </a:p>
        </p:txBody>
      </p:sp>
      <p:sp>
        <p:nvSpPr>
          <p:cNvPr id="3" name="Content Placeholder 2">
            <a:extLst>
              <a:ext uri="{FF2B5EF4-FFF2-40B4-BE49-F238E27FC236}">
                <a16:creationId xmlns:a16="http://schemas.microsoft.com/office/drawing/2014/main" id="{87ED5CD4-F2D1-43BA-B77A-477FD1476CD5}"/>
              </a:ext>
            </a:extLst>
          </p:cNvPr>
          <p:cNvSpPr>
            <a:spLocks noGrp="1"/>
          </p:cNvSpPr>
          <p:nvPr>
            <p:ph idx="1"/>
          </p:nvPr>
        </p:nvSpPr>
        <p:spPr>
          <a:xfrm>
            <a:off x="533400" y="1497724"/>
            <a:ext cx="8153400" cy="4445876"/>
          </a:xfrm>
        </p:spPr>
        <p:txBody>
          <a:bodyPr/>
          <a:lstStyle/>
          <a:p>
            <a:pPr marL="0" indent="0">
              <a:buNone/>
            </a:pPr>
            <a:r>
              <a:rPr lang="en-US" b="1" u="sng">
                <a:solidFill>
                  <a:schemeClr val="tx1"/>
                </a:solidFill>
              </a:rPr>
              <a:t>Examples</a:t>
            </a:r>
            <a:r>
              <a:rPr lang="en-US">
                <a:solidFill>
                  <a:schemeClr val="tx1"/>
                </a:solidFill>
              </a:rPr>
              <a:t>:</a:t>
            </a:r>
          </a:p>
          <a:p>
            <a:pPr marL="457200"/>
            <a:r>
              <a:rPr lang="en-US" sz="2400">
                <a:solidFill>
                  <a:schemeClr val="tx1"/>
                </a:solidFill>
              </a:rPr>
              <a:t>Task initiation</a:t>
            </a:r>
          </a:p>
          <a:p>
            <a:pPr marL="457200"/>
            <a:r>
              <a:rPr lang="en-US" sz="2400">
                <a:solidFill>
                  <a:schemeClr val="tx1"/>
                </a:solidFill>
              </a:rPr>
              <a:t>Correct and/or Incorrect academic responses</a:t>
            </a:r>
          </a:p>
          <a:p>
            <a:pPr marL="457200"/>
            <a:r>
              <a:rPr lang="en-US" sz="2400">
                <a:solidFill>
                  <a:schemeClr val="tx1"/>
                </a:solidFill>
              </a:rPr>
              <a:t>Tardiness</a:t>
            </a:r>
          </a:p>
          <a:p>
            <a:pPr marL="457200"/>
            <a:r>
              <a:rPr lang="en-US" sz="2400">
                <a:solidFill>
                  <a:schemeClr val="tx1"/>
                </a:solidFill>
              </a:rPr>
              <a:t>Leaving seat during class</a:t>
            </a:r>
          </a:p>
          <a:p>
            <a:pPr marL="457200"/>
            <a:r>
              <a:rPr lang="en-US" sz="2400">
                <a:solidFill>
                  <a:schemeClr val="tx1"/>
                </a:solidFill>
              </a:rPr>
              <a:t>Interrupting </a:t>
            </a:r>
          </a:p>
          <a:p>
            <a:pPr marL="457200"/>
            <a:r>
              <a:rPr lang="en-US" sz="2400">
                <a:solidFill>
                  <a:schemeClr val="tx1"/>
                </a:solidFill>
              </a:rPr>
              <a:t>Requesting help</a:t>
            </a:r>
          </a:p>
          <a:p>
            <a:pPr marL="457200"/>
            <a:r>
              <a:rPr lang="en-US" sz="2400">
                <a:solidFill>
                  <a:schemeClr val="tx1"/>
                </a:solidFill>
              </a:rPr>
              <a:t>Praising comments</a:t>
            </a:r>
          </a:p>
          <a:p>
            <a:pPr marL="457200"/>
            <a:r>
              <a:rPr lang="en-US" sz="2400">
                <a:solidFill>
                  <a:schemeClr val="tx1"/>
                </a:solidFill>
              </a:rPr>
              <a:t>Littering</a:t>
            </a:r>
          </a:p>
          <a:p>
            <a:endParaRPr lang="en-US" sz="1000">
              <a:solidFill>
                <a:schemeClr val="tx1"/>
              </a:solidFill>
            </a:endParaRPr>
          </a:p>
          <a:p>
            <a:pPr marL="0" indent="0" algn="ctr">
              <a:buNone/>
            </a:pPr>
            <a:r>
              <a:rPr lang="en-US" sz="1400" b="1">
                <a:solidFill>
                  <a:schemeClr val="tx1"/>
                </a:solidFill>
              </a:rPr>
              <a:t> </a:t>
            </a:r>
          </a:p>
        </p:txBody>
      </p:sp>
    </p:spTree>
    <p:extLst>
      <p:ext uri="{BB962C8B-B14F-4D97-AF65-F5344CB8AC3E}">
        <p14:creationId xmlns:p14="http://schemas.microsoft.com/office/powerpoint/2010/main" val="4005274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9AC9C-5910-48DA-93BD-96187513ADA2}"/>
              </a:ext>
            </a:extLst>
          </p:cNvPr>
          <p:cNvSpPr>
            <a:spLocks noGrp="1"/>
          </p:cNvSpPr>
          <p:nvPr>
            <p:ph type="title"/>
          </p:nvPr>
        </p:nvSpPr>
        <p:spPr>
          <a:xfrm>
            <a:off x="533400" y="533400"/>
            <a:ext cx="8153400" cy="654269"/>
          </a:xfrm>
        </p:spPr>
        <p:txBody>
          <a:bodyPr/>
          <a:lstStyle/>
          <a:p>
            <a:r>
              <a:rPr lang="en-US" sz="4000" u="sng">
                <a:solidFill>
                  <a:schemeClr val="tx1"/>
                </a:solidFill>
              </a:rPr>
              <a:t>Frequency Recording</a:t>
            </a:r>
          </a:p>
        </p:txBody>
      </p:sp>
      <p:graphicFrame>
        <p:nvGraphicFramePr>
          <p:cNvPr id="13" name="Table 12">
            <a:extLst>
              <a:ext uri="{FF2B5EF4-FFF2-40B4-BE49-F238E27FC236}">
                <a16:creationId xmlns:a16="http://schemas.microsoft.com/office/drawing/2014/main" id="{BA6B6E1D-B96F-4706-84B9-2D5AF1273470}"/>
              </a:ext>
            </a:extLst>
          </p:cNvPr>
          <p:cNvGraphicFramePr>
            <a:graphicFrameLocks noGrp="1"/>
          </p:cNvGraphicFramePr>
          <p:nvPr/>
        </p:nvGraphicFramePr>
        <p:xfrm>
          <a:off x="860536" y="3202107"/>
          <a:ext cx="7788164" cy="2956560"/>
        </p:xfrm>
        <a:graphic>
          <a:graphicData uri="http://schemas.openxmlformats.org/drawingml/2006/table">
            <a:tbl>
              <a:tblPr firstRow="1" bandRow="1">
                <a:tableStyleId>{616DA210-FB5B-4158-B5E0-FEB733F419BA}</a:tableStyleId>
              </a:tblPr>
              <a:tblGrid>
                <a:gridCol w="1439396">
                  <a:extLst>
                    <a:ext uri="{9D8B030D-6E8A-4147-A177-3AD203B41FA5}">
                      <a16:colId xmlns:a16="http://schemas.microsoft.com/office/drawing/2014/main" val="3082494412"/>
                    </a:ext>
                  </a:extLst>
                </a:gridCol>
                <a:gridCol w="2454686">
                  <a:extLst>
                    <a:ext uri="{9D8B030D-6E8A-4147-A177-3AD203B41FA5}">
                      <a16:colId xmlns:a16="http://schemas.microsoft.com/office/drawing/2014/main" val="3428928857"/>
                    </a:ext>
                  </a:extLst>
                </a:gridCol>
                <a:gridCol w="1947041">
                  <a:extLst>
                    <a:ext uri="{9D8B030D-6E8A-4147-A177-3AD203B41FA5}">
                      <a16:colId xmlns:a16="http://schemas.microsoft.com/office/drawing/2014/main" val="2766865072"/>
                    </a:ext>
                  </a:extLst>
                </a:gridCol>
                <a:gridCol w="1947041">
                  <a:extLst>
                    <a:ext uri="{9D8B030D-6E8A-4147-A177-3AD203B41FA5}">
                      <a16:colId xmlns:a16="http://schemas.microsoft.com/office/drawing/2014/main" val="2848712080"/>
                    </a:ext>
                  </a:extLst>
                </a:gridCol>
              </a:tblGrid>
              <a:tr h="731520">
                <a:tc>
                  <a:txBody>
                    <a:bodyPr/>
                    <a:lstStyle/>
                    <a:p>
                      <a:pPr algn="ctr"/>
                      <a:r>
                        <a:rPr lang="en-US" sz="1400" b="1" u="sng"/>
                        <a:t>Date</a:t>
                      </a:r>
                    </a:p>
                  </a:txBody>
                  <a:tcPr anchor="ctr"/>
                </a:tc>
                <a:tc>
                  <a:txBody>
                    <a:bodyPr/>
                    <a:lstStyle/>
                    <a:p>
                      <a:pPr algn="ctr"/>
                      <a:r>
                        <a:rPr lang="en-US" sz="1400" b="1" u="sng"/>
                        <a:t>Setting/ Activity</a:t>
                      </a:r>
                    </a:p>
                  </a:txBody>
                  <a:tcPr anchor="ctr"/>
                </a:tc>
                <a:tc>
                  <a:txBody>
                    <a:bodyPr/>
                    <a:lstStyle/>
                    <a:p>
                      <a:pPr algn="ctr"/>
                      <a:r>
                        <a:rPr lang="en-US" sz="1400" b="1" u="sng"/>
                        <a:t>Length of Observation</a:t>
                      </a:r>
                    </a:p>
                  </a:txBody>
                  <a:tcPr anchor="ctr"/>
                </a:tc>
                <a:tc>
                  <a:txBody>
                    <a:bodyPr/>
                    <a:lstStyle/>
                    <a:p>
                      <a:pPr algn="ctr"/>
                      <a:r>
                        <a:rPr lang="en-US" sz="1400" b="1" u="sng"/>
                        <a:t>Total # of Times </a:t>
                      </a:r>
                    </a:p>
                  </a:txBody>
                  <a:tcPr anchor="ctr"/>
                </a:tc>
                <a:extLst>
                  <a:ext uri="{0D108BD9-81ED-4DB2-BD59-A6C34878D82A}">
                    <a16:rowId xmlns:a16="http://schemas.microsoft.com/office/drawing/2014/main" val="3786996761"/>
                  </a:ext>
                </a:extLst>
              </a:tr>
              <a:tr h="370840">
                <a:tc>
                  <a:txBody>
                    <a:bodyPr/>
                    <a:lstStyle/>
                    <a:p>
                      <a:pPr algn="ctr"/>
                      <a:r>
                        <a:rPr lang="en-US"/>
                        <a:t>7/1/22</a:t>
                      </a:r>
                    </a:p>
                  </a:txBody>
                  <a:tcPr anchor="ctr"/>
                </a:tc>
                <a:tc>
                  <a:txBody>
                    <a:bodyPr/>
                    <a:lstStyle/>
                    <a:p>
                      <a:pPr algn="ctr"/>
                      <a:r>
                        <a:rPr lang="en-US"/>
                        <a:t>Lunch</a:t>
                      </a:r>
                    </a:p>
                  </a:txBody>
                  <a:tcPr anchor="ctr"/>
                </a:tc>
                <a:tc>
                  <a:txBody>
                    <a:bodyPr/>
                    <a:lstStyle/>
                    <a:p>
                      <a:pPr algn="ctr"/>
                      <a:r>
                        <a:rPr lang="en-US"/>
                        <a:t>10:00-10:30</a:t>
                      </a:r>
                    </a:p>
                  </a:txBody>
                  <a:tcPr anchor="ctr"/>
                </a:tc>
                <a:tc>
                  <a:txBody>
                    <a:bodyPr/>
                    <a:lstStyle/>
                    <a:p>
                      <a:pPr algn="ctr"/>
                      <a:r>
                        <a:rPr lang="en-US"/>
                        <a:t>3</a:t>
                      </a:r>
                    </a:p>
                  </a:txBody>
                  <a:tcPr anchor="ctr"/>
                </a:tc>
                <a:extLst>
                  <a:ext uri="{0D108BD9-81ED-4DB2-BD59-A6C34878D82A}">
                    <a16:rowId xmlns:a16="http://schemas.microsoft.com/office/drawing/2014/main" val="2500586194"/>
                  </a:ext>
                </a:extLst>
              </a:tr>
              <a:tr h="370840">
                <a:tc>
                  <a:txBody>
                    <a:bodyPr/>
                    <a:lstStyle/>
                    <a:p>
                      <a:pPr algn="ctr"/>
                      <a:r>
                        <a:rPr lang="en-US"/>
                        <a:t>7/2/22</a:t>
                      </a:r>
                    </a:p>
                  </a:txBody>
                  <a:tcPr anchor="ctr"/>
                </a:tc>
                <a:tc>
                  <a:txBody>
                    <a:bodyPr/>
                    <a:lstStyle/>
                    <a:p>
                      <a:pPr algn="ctr"/>
                      <a:r>
                        <a:rPr lang="en-US"/>
                        <a:t>Music</a:t>
                      </a:r>
                    </a:p>
                  </a:txBody>
                  <a:tcPr anchor="ctr"/>
                </a:tc>
                <a:tc>
                  <a:txBody>
                    <a:bodyPr/>
                    <a:lstStyle/>
                    <a:p>
                      <a:pPr algn="ctr"/>
                      <a:r>
                        <a:rPr lang="en-US"/>
                        <a:t>1:00-1:40</a:t>
                      </a:r>
                    </a:p>
                  </a:txBody>
                  <a:tcPr anchor="ctr"/>
                </a:tc>
                <a:tc>
                  <a:txBody>
                    <a:bodyPr/>
                    <a:lstStyle/>
                    <a:p>
                      <a:pPr algn="ctr"/>
                      <a:r>
                        <a:rPr lang="en-US"/>
                        <a:t>0</a:t>
                      </a:r>
                    </a:p>
                  </a:txBody>
                  <a:tcPr anchor="ctr"/>
                </a:tc>
                <a:extLst>
                  <a:ext uri="{0D108BD9-81ED-4DB2-BD59-A6C34878D82A}">
                    <a16:rowId xmlns:a16="http://schemas.microsoft.com/office/drawing/2014/main" val="268829054"/>
                  </a:ext>
                </a:extLst>
              </a:tr>
              <a:tr h="370840">
                <a:tc>
                  <a:txBody>
                    <a:bodyPr/>
                    <a:lstStyle/>
                    <a:p>
                      <a:pPr algn="ctr"/>
                      <a:r>
                        <a:rPr lang="en-US"/>
                        <a:t>7/5/22</a:t>
                      </a:r>
                    </a:p>
                  </a:txBody>
                  <a:tcPr anchor="ctr"/>
                </a:tc>
                <a:tc>
                  <a:txBody>
                    <a:bodyPr/>
                    <a:lstStyle/>
                    <a:p>
                      <a:pPr algn="ctr"/>
                      <a:r>
                        <a:rPr lang="en-US"/>
                        <a:t>Lunch</a:t>
                      </a:r>
                    </a:p>
                  </a:txBody>
                  <a:tcPr anchor="ctr"/>
                </a:tc>
                <a:tc>
                  <a:txBody>
                    <a:bodyPr/>
                    <a:lstStyle/>
                    <a:p>
                      <a:pPr algn="ctr"/>
                      <a:r>
                        <a:rPr lang="en-US"/>
                        <a:t>10:00-10:30</a:t>
                      </a:r>
                    </a:p>
                  </a:txBody>
                  <a:tcPr anchor="ctr"/>
                </a:tc>
                <a:tc>
                  <a:txBody>
                    <a:bodyPr/>
                    <a:lstStyle/>
                    <a:p>
                      <a:pPr algn="ctr"/>
                      <a:r>
                        <a:rPr lang="en-US"/>
                        <a:t>1</a:t>
                      </a:r>
                    </a:p>
                  </a:txBody>
                  <a:tcPr anchor="ctr"/>
                </a:tc>
                <a:extLst>
                  <a:ext uri="{0D108BD9-81ED-4DB2-BD59-A6C34878D82A}">
                    <a16:rowId xmlns:a16="http://schemas.microsoft.com/office/drawing/2014/main" val="3372498857"/>
                  </a:ext>
                </a:extLst>
              </a:tr>
              <a:tr h="370840">
                <a:tc>
                  <a:txBody>
                    <a:bodyPr/>
                    <a:lstStyle/>
                    <a:p>
                      <a:pPr algn="ctr"/>
                      <a:r>
                        <a:rPr lang="en-US"/>
                        <a:t>7/7/22</a:t>
                      </a:r>
                    </a:p>
                  </a:txBody>
                  <a:tcPr anchor="ctr"/>
                </a:tc>
                <a:tc>
                  <a:txBody>
                    <a:bodyPr/>
                    <a:lstStyle/>
                    <a:p>
                      <a:pPr algn="ctr"/>
                      <a:r>
                        <a:rPr lang="en-US"/>
                        <a:t>Lunch</a:t>
                      </a:r>
                    </a:p>
                  </a:txBody>
                  <a:tcPr anchor="ctr"/>
                </a:tc>
                <a:tc>
                  <a:txBody>
                    <a:bodyPr/>
                    <a:lstStyle/>
                    <a:p>
                      <a:pPr algn="ctr"/>
                      <a:r>
                        <a:rPr lang="en-US"/>
                        <a:t>10:00-10:30</a:t>
                      </a:r>
                    </a:p>
                  </a:txBody>
                  <a:tcPr anchor="ctr"/>
                </a:tc>
                <a:tc>
                  <a:txBody>
                    <a:bodyPr/>
                    <a:lstStyle/>
                    <a:p>
                      <a:pPr algn="ctr"/>
                      <a:r>
                        <a:rPr lang="en-US"/>
                        <a:t>8</a:t>
                      </a:r>
                    </a:p>
                  </a:txBody>
                  <a:tcPr anchor="ctr"/>
                </a:tc>
                <a:extLst>
                  <a:ext uri="{0D108BD9-81ED-4DB2-BD59-A6C34878D82A}">
                    <a16:rowId xmlns:a16="http://schemas.microsoft.com/office/drawing/2014/main" val="2544866083"/>
                  </a:ext>
                </a:extLst>
              </a:tr>
              <a:tr h="370840">
                <a:tc>
                  <a:txBody>
                    <a:bodyPr/>
                    <a:lstStyle/>
                    <a:p>
                      <a:pPr algn="ctr"/>
                      <a:r>
                        <a:rPr lang="en-US"/>
                        <a:t>7/8/22</a:t>
                      </a:r>
                    </a:p>
                  </a:txBody>
                  <a:tcPr anchor="ctr"/>
                </a:tc>
                <a:tc>
                  <a:txBody>
                    <a:bodyPr/>
                    <a:lstStyle/>
                    <a:p>
                      <a:pPr algn="ctr"/>
                      <a:r>
                        <a:rPr lang="en-US"/>
                        <a:t>Lunch</a:t>
                      </a:r>
                    </a:p>
                  </a:txBody>
                  <a:tcPr anchor="ctr"/>
                </a:tc>
                <a:tc>
                  <a:txBody>
                    <a:bodyPr/>
                    <a:lstStyle/>
                    <a:p>
                      <a:pPr algn="ctr"/>
                      <a:r>
                        <a:rPr lang="en-US"/>
                        <a:t>10:00-10:30</a:t>
                      </a:r>
                    </a:p>
                  </a:txBody>
                  <a:tcPr anchor="ctr"/>
                </a:tc>
                <a:tc>
                  <a:txBody>
                    <a:bodyPr/>
                    <a:lstStyle/>
                    <a:p>
                      <a:pPr algn="ctr"/>
                      <a:r>
                        <a:rPr lang="en-US"/>
                        <a:t>6</a:t>
                      </a:r>
                    </a:p>
                  </a:txBody>
                  <a:tcPr anchor="ctr"/>
                </a:tc>
                <a:extLst>
                  <a:ext uri="{0D108BD9-81ED-4DB2-BD59-A6C34878D82A}">
                    <a16:rowId xmlns:a16="http://schemas.microsoft.com/office/drawing/2014/main" val="164486401"/>
                  </a:ext>
                </a:extLst>
              </a:tr>
              <a:tr h="370840">
                <a:tc>
                  <a:txBody>
                    <a:bodyPr/>
                    <a:lstStyle/>
                    <a:p>
                      <a:pPr algn="ctr"/>
                      <a:r>
                        <a:rPr lang="en-US"/>
                        <a:t>7/9/22</a:t>
                      </a:r>
                    </a:p>
                  </a:txBody>
                  <a:tcPr anchor="ctr"/>
                </a:tc>
                <a:tc>
                  <a:txBody>
                    <a:bodyPr/>
                    <a:lstStyle/>
                    <a:p>
                      <a:pPr algn="ctr"/>
                      <a:r>
                        <a:rPr lang="en-US"/>
                        <a:t>Art</a:t>
                      </a:r>
                    </a:p>
                  </a:txBody>
                  <a:tcPr anchor="ctr"/>
                </a:tc>
                <a:tc>
                  <a:txBody>
                    <a:bodyPr/>
                    <a:lstStyle/>
                    <a:p>
                      <a:pPr algn="ctr"/>
                      <a:r>
                        <a:rPr lang="en-US"/>
                        <a:t>9:00-9:40</a:t>
                      </a:r>
                    </a:p>
                  </a:txBody>
                  <a:tcPr anchor="ctr"/>
                </a:tc>
                <a:tc>
                  <a:txBody>
                    <a:bodyPr/>
                    <a:lstStyle/>
                    <a:p>
                      <a:pPr algn="ctr"/>
                      <a:r>
                        <a:rPr lang="en-US"/>
                        <a:t>0</a:t>
                      </a:r>
                    </a:p>
                  </a:txBody>
                  <a:tcPr anchor="ctr"/>
                </a:tc>
                <a:extLst>
                  <a:ext uri="{0D108BD9-81ED-4DB2-BD59-A6C34878D82A}">
                    <a16:rowId xmlns:a16="http://schemas.microsoft.com/office/drawing/2014/main" val="3782469711"/>
                  </a:ext>
                </a:extLst>
              </a:tr>
            </a:tbl>
          </a:graphicData>
        </a:graphic>
      </p:graphicFrame>
      <p:sp>
        <p:nvSpPr>
          <p:cNvPr id="14" name="Rectangle 13">
            <a:extLst>
              <a:ext uri="{FF2B5EF4-FFF2-40B4-BE49-F238E27FC236}">
                <a16:creationId xmlns:a16="http://schemas.microsoft.com/office/drawing/2014/main" id="{109DBCB0-B92B-48CD-9D21-FAE3F7B6D81F}"/>
              </a:ext>
            </a:extLst>
          </p:cNvPr>
          <p:cNvSpPr/>
          <p:nvPr/>
        </p:nvSpPr>
        <p:spPr>
          <a:xfrm>
            <a:off x="677918" y="1324332"/>
            <a:ext cx="8153400" cy="224676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sng" strike="noStrike" kern="1200" cap="none" spc="0" normalizeH="0" baseline="0" noProof="0">
                <a:ln>
                  <a:noFill/>
                </a:ln>
                <a:solidFill>
                  <a:srgbClr val="000000"/>
                </a:solidFill>
                <a:effectLst/>
                <a:uLnTx/>
                <a:uFillTx/>
                <a:latin typeface="Arial" charset="0"/>
                <a:ea typeface="+mn-ea"/>
                <a:cs typeface="+mn-cs"/>
              </a:rPr>
              <a:t>Target Behavior</a:t>
            </a:r>
            <a:r>
              <a:rPr kumimoji="0" lang="en-US" sz="2000" b="1" i="0" u="none" strike="noStrike" kern="1200" cap="none" spc="0" normalizeH="0" baseline="0" noProof="0">
                <a:ln>
                  <a:noFill/>
                </a:ln>
                <a:solidFill>
                  <a:srgbClr val="000000"/>
                </a:solidFill>
                <a:effectLst/>
                <a:uLnTx/>
                <a:uFillTx/>
                <a:latin typeface="Arial" charset="0"/>
                <a:ea typeface="+mn-ea"/>
                <a:cs typeface="+mn-cs"/>
              </a:rPr>
              <a:t> – </a:t>
            </a:r>
            <a:r>
              <a:rPr kumimoji="0" lang="en-US" sz="2000" b="1" i="0" u="sng" strike="noStrike" kern="1200" cap="none" spc="0" normalizeH="0" baseline="0" noProof="0">
                <a:ln>
                  <a:noFill/>
                </a:ln>
                <a:solidFill>
                  <a:srgbClr val="000000"/>
                </a:solidFill>
                <a:effectLst/>
                <a:uLnTx/>
                <a:uFillTx/>
                <a:latin typeface="Arial" charset="0"/>
                <a:ea typeface="+mn-ea"/>
                <a:cs typeface="+mn-cs"/>
              </a:rPr>
              <a:t>Hitting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mn-ea"/>
                <a:cs typeface="+mn-cs"/>
              </a:rPr>
              <a:t>Hitting is defined as:  Any occurrence of making contact with any part of another person’s body with an open or closed hand from a distance of six inches or more.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sng" strike="noStrike" kern="1200" cap="none" spc="0" normalizeH="0" baseline="0" noProof="0">
                <a:ln>
                  <a:noFill/>
                </a:ln>
                <a:solidFill>
                  <a:srgbClr val="000000"/>
                </a:solidFill>
                <a:effectLst/>
                <a:uLnTx/>
                <a:uFillTx/>
                <a:latin typeface="Arial" charset="0"/>
                <a:ea typeface="+mn-ea"/>
                <a:cs typeface="+mn-cs"/>
              </a:rPr>
              <a:t>Non-Examples</a:t>
            </a:r>
            <a:r>
              <a:rPr kumimoji="0" lang="en-US" sz="2000" b="0" i="0" u="none" strike="noStrike" kern="1200" cap="none" spc="0" normalizeH="0" baseline="0" noProof="0">
                <a:ln>
                  <a:noFill/>
                </a:ln>
                <a:solidFill>
                  <a:srgbClr val="000000"/>
                </a:solidFill>
                <a:effectLst/>
                <a:uLnTx/>
                <a:uFillTx/>
                <a:latin typeface="Arial" charset="0"/>
                <a:ea typeface="+mn-ea"/>
                <a:cs typeface="+mn-cs"/>
              </a:rPr>
              <a:t>:  Giving a High Five or other common social interactions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sng"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76566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FF8E-B1B5-4BF7-8216-9891693BDDC4}"/>
              </a:ext>
            </a:extLst>
          </p:cNvPr>
          <p:cNvSpPr>
            <a:spLocks noGrp="1"/>
          </p:cNvSpPr>
          <p:nvPr>
            <p:ph type="title"/>
          </p:nvPr>
        </p:nvSpPr>
        <p:spPr>
          <a:xfrm>
            <a:off x="533400" y="533400"/>
            <a:ext cx="8153400" cy="530779"/>
          </a:xfrm>
        </p:spPr>
        <p:txBody>
          <a:bodyPr/>
          <a:lstStyle/>
          <a:p>
            <a:r>
              <a:rPr lang="en-US" sz="4000" u="sng">
                <a:solidFill>
                  <a:schemeClr val="tx1"/>
                </a:solidFill>
              </a:rPr>
              <a:t>Event Recording</a:t>
            </a:r>
          </a:p>
        </p:txBody>
      </p:sp>
      <p:graphicFrame>
        <p:nvGraphicFramePr>
          <p:cNvPr id="9" name="Table 8">
            <a:extLst>
              <a:ext uri="{FF2B5EF4-FFF2-40B4-BE49-F238E27FC236}">
                <a16:creationId xmlns:a16="http://schemas.microsoft.com/office/drawing/2014/main" id="{E0EF08DD-3F44-430B-8BE1-2F8321682C6E}"/>
              </a:ext>
            </a:extLst>
          </p:cNvPr>
          <p:cNvGraphicFramePr>
            <a:graphicFrameLocks noGrp="1"/>
          </p:cNvGraphicFramePr>
          <p:nvPr/>
        </p:nvGraphicFramePr>
        <p:xfrm>
          <a:off x="1129862" y="3230469"/>
          <a:ext cx="7504386" cy="3169920"/>
        </p:xfrm>
        <a:graphic>
          <a:graphicData uri="http://schemas.openxmlformats.org/drawingml/2006/table">
            <a:tbl>
              <a:tblPr firstRow="1" bandRow="1">
                <a:tableStyleId>{616DA210-FB5B-4158-B5E0-FEB733F419BA}</a:tableStyleId>
              </a:tblPr>
              <a:tblGrid>
                <a:gridCol w="2501462">
                  <a:extLst>
                    <a:ext uri="{9D8B030D-6E8A-4147-A177-3AD203B41FA5}">
                      <a16:colId xmlns:a16="http://schemas.microsoft.com/office/drawing/2014/main" val="847872685"/>
                    </a:ext>
                  </a:extLst>
                </a:gridCol>
                <a:gridCol w="2501462">
                  <a:extLst>
                    <a:ext uri="{9D8B030D-6E8A-4147-A177-3AD203B41FA5}">
                      <a16:colId xmlns:a16="http://schemas.microsoft.com/office/drawing/2014/main" val="85177293"/>
                    </a:ext>
                  </a:extLst>
                </a:gridCol>
                <a:gridCol w="2501462">
                  <a:extLst>
                    <a:ext uri="{9D8B030D-6E8A-4147-A177-3AD203B41FA5}">
                      <a16:colId xmlns:a16="http://schemas.microsoft.com/office/drawing/2014/main" val="2131828370"/>
                    </a:ext>
                  </a:extLst>
                </a:gridCol>
              </a:tblGrid>
              <a:tr h="640080">
                <a:tc>
                  <a:txBody>
                    <a:bodyPr/>
                    <a:lstStyle/>
                    <a:p>
                      <a:pPr algn="ctr"/>
                      <a:r>
                        <a:rPr lang="en-US" u="sng"/>
                        <a:t>Date</a:t>
                      </a:r>
                    </a:p>
                  </a:txBody>
                  <a:tcPr anchor="ctr"/>
                </a:tc>
                <a:tc>
                  <a:txBody>
                    <a:bodyPr/>
                    <a:lstStyle/>
                    <a:p>
                      <a:pPr algn="ctr"/>
                      <a:r>
                        <a:rPr lang="en-US" u="sng"/>
                        <a:t>Instances</a:t>
                      </a:r>
                    </a:p>
                  </a:txBody>
                  <a:tcPr anchor="ctr"/>
                </a:tc>
                <a:tc>
                  <a:txBody>
                    <a:bodyPr/>
                    <a:lstStyle/>
                    <a:p>
                      <a:pPr algn="ctr"/>
                      <a:r>
                        <a:rPr lang="en-US" u="sng"/>
                        <a:t>Total</a:t>
                      </a:r>
                    </a:p>
                  </a:txBody>
                  <a:tcPr anchor="ctr"/>
                </a:tc>
                <a:extLst>
                  <a:ext uri="{0D108BD9-81ED-4DB2-BD59-A6C34878D82A}">
                    <a16:rowId xmlns:a16="http://schemas.microsoft.com/office/drawing/2014/main" val="1077014882"/>
                  </a:ext>
                </a:extLst>
              </a:tr>
              <a:tr h="457200">
                <a:tc>
                  <a:txBody>
                    <a:bodyPr/>
                    <a:lstStyle/>
                    <a:p>
                      <a:pPr algn="ctr"/>
                      <a:r>
                        <a:rPr lang="en-US"/>
                        <a:t>7/3/22</a:t>
                      </a:r>
                    </a:p>
                  </a:txBody>
                  <a:tcPr anchor="ctr"/>
                </a:tc>
                <a:tc>
                  <a:txBody>
                    <a:bodyPr/>
                    <a:lstStyle/>
                    <a:p>
                      <a:pPr algn="ctr"/>
                      <a:r>
                        <a:rPr lang="en-US" sz="2800"/>
                        <a:t>IIII</a:t>
                      </a:r>
                    </a:p>
                  </a:txBody>
                  <a:tcPr anchor="ctr"/>
                </a:tc>
                <a:tc>
                  <a:txBody>
                    <a:bodyPr/>
                    <a:lstStyle/>
                    <a:p>
                      <a:pPr algn="ctr"/>
                      <a:r>
                        <a:rPr lang="en-US"/>
                        <a:t>4</a:t>
                      </a:r>
                    </a:p>
                  </a:txBody>
                  <a:tcPr anchor="ctr"/>
                </a:tc>
                <a:extLst>
                  <a:ext uri="{0D108BD9-81ED-4DB2-BD59-A6C34878D82A}">
                    <a16:rowId xmlns:a16="http://schemas.microsoft.com/office/drawing/2014/main" val="1829942355"/>
                  </a:ext>
                </a:extLst>
              </a:tr>
              <a:tr h="457200">
                <a:tc>
                  <a:txBody>
                    <a:bodyPr/>
                    <a:lstStyle/>
                    <a:p>
                      <a:pPr algn="ctr"/>
                      <a:r>
                        <a:rPr lang="en-US"/>
                        <a:t>7/4/22</a:t>
                      </a:r>
                    </a:p>
                  </a:txBody>
                  <a:tcPr anchor="ctr"/>
                </a:tc>
                <a:tc>
                  <a:txBody>
                    <a:bodyPr/>
                    <a:lstStyle/>
                    <a:p>
                      <a:pPr algn="l"/>
                      <a:r>
                        <a:rPr lang="en-US" sz="2800"/>
                        <a:t>           I </a:t>
                      </a:r>
                    </a:p>
                  </a:txBody>
                  <a:tcPr anchor="ctr"/>
                </a:tc>
                <a:tc>
                  <a:txBody>
                    <a:bodyPr/>
                    <a:lstStyle/>
                    <a:p>
                      <a:pPr algn="ctr"/>
                      <a:r>
                        <a:rPr lang="en-US"/>
                        <a:t>6</a:t>
                      </a:r>
                    </a:p>
                  </a:txBody>
                  <a:tcPr anchor="ctr"/>
                </a:tc>
                <a:extLst>
                  <a:ext uri="{0D108BD9-81ED-4DB2-BD59-A6C34878D82A}">
                    <a16:rowId xmlns:a16="http://schemas.microsoft.com/office/drawing/2014/main" val="3322928757"/>
                  </a:ext>
                </a:extLst>
              </a:tr>
              <a:tr h="457200">
                <a:tc>
                  <a:txBody>
                    <a:bodyPr/>
                    <a:lstStyle/>
                    <a:p>
                      <a:pPr algn="ctr"/>
                      <a:r>
                        <a:rPr lang="en-US"/>
                        <a:t>7/5/22</a:t>
                      </a:r>
                    </a:p>
                  </a:txBody>
                  <a:tcPr anchor="ctr"/>
                </a:tc>
                <a:tc>
                  <a:txBody>
                    <a:bodyPr/>
                    <a:lstStyle/>
                    <a:p>
                      <a:pPr algn="ctr"/>
                      <a:r>
                        <a:rPr lang="en-US" sz="2800"/>
                        <a:t>III</a:t>
                      </a:r>
                    </a:p>
                  </a:txBody>
                  <a:tcPr anchor="ctr"/>
                </a:tc>
                <a:tc>
                  <a:txBody>
                    <a:bodyPr/>
                    <a:lstStyle/>
                    <a:p>
                      <a:pPr algn="ctr"/>
                      <a:r>
                        <a:rPr lang="en-US"/>
                        <a:t>3</a:t>
                      </a:r>
                    </a:p>
                  </a:txBody>
                  <a:tcPr anchor="ctr"/>
                </a:tc>
                <a:extLst>
                  <a:ext uri="{0D108BD9-81ED-4DB2-BD59-A6C34878D82A}">
                    <a16:rowId xmlns:a16="http://schemas.microsoft.com/office/drawing/2014/main" val="1744094606"/>
                  </a:ext>
                </a:extLst>
              </a:tr>
              <a:tr h="457200">
                <a:tc>
                  <a:txBody>
                    <a:bodyPr/>
                    <a:lstStyle/>
                    <a:p>
                      <a:pPr algn="ctr"/>
                      <a:r>
                        <a:rPr lang="en-US"/>
                        <a:t>7/8/22</a:t>
                      </a:r>
                    </a:p>
                  </a:txBody>
                  <a:tcPr anchor="ctr"/>
                </a:tc>
                <a:tc>
                  <a:txBody>
                    <a:bodyPr/>
                    <a:lstStyle/>
                    <a:p>
                      <a:pPr algn="ctr"/>
                      <a:endParaRPr lang="en-US"/>
                    </a:p>
                  </a:txBody>
                  <a:tcPr anchor="ctr"/>
                </a:tc>
                <a:tc>
                  <a:txBody>
                    <a:bodyPr/>
                    <a:lstStyle/>
                    <a:p>
                      <a:pPr algn="ctr"/>
                      <a:r>
                        <a:rPr lang="en-US"/>
                        <a:t>5</a:t>
                      </a:r>
                    </a:p>
                  </a:txBody>
                  <a:tcPr anchor="ctr"/>
                </a:tc>
                <a:extLst>
                  <a:ext uri="{0D108BD9-81ED-4DB2-BD59-A6C34878D82A}">
                    <a16:rowId xmlns:a16="http://schemas.microsoft.com/office/drawing/2014/main" val="33703405"/>
                  </a:ext>
                </a:extLst>
              </a:tr>
              <a:tr h="457200">
                <a:tc>
                  <a:txBody>
                    <a:bodyPr/>
                    <a:lstStyle/>
                    <a:p>
                      <a:pPr algn="ctr"/>
                      <a:r>
                        <a:rPr lang="en-US"/>
                        <a:t>7/10/22</a:t>
                      </a:r>
                    </a:p>
                  </a:txBody>
                  <a:tcPr anchor="ctr"/>
                </a:tc>
                <a:tc>
                  <a:txBody>
                    <a:bodyPr/>
                    <a:lstStyle/>
                    <a:p>
                      <a:pPr algn="ctr"/>
                      <a:r>
                        <a:rPr lang="en-US" sz="2800"/>
                        <a:t>II</a:t>
                      </a:r>
                    </a:p>
                  </a:txBody>
                  <a:tcPr anchor="ctr"/>
                </a:tc>
                <a:tc>
                  <a:txBody>
                    <a:bodyPr/>
                    <a:lstStyle/>
                    <a:p>
                      <a:pPr algn="ctr"/>
                      <a:r>
                        <a:rPr lang="en-US"/>
                        <a:t>2</a:t>
                      </a:r>
                    </a:p>
                  </a:txBody>
                  <a:tcPr anchor="ctr"/>
                </a:tc>
                <a:extLst>
                  <a:ext uri="{0D108BD9-81ED-4DB2-BD59-A6C34878D82A}">
                    <a16:rowId xmlns:a16="http://schemas.microsoft.com/office/drawing/2014/main" val="2182144591"/>
                  </a:ext>
                </a:extLst>
              </a:tr>
            </a:tbl>
          </a:graphicData>
        </a:graphic>
      </p:graphicFrame>
      <p:pic>
        <p:nvPicPr>
          <p:cNvPr id="10" name="Picture 9">
            <a:extLst>
              <a:ext uri="{FF2B5EF4-FFF2-40B4-BE49-F238E27FC236}">
                <a16:creationId xmlns:a16="http://schemas.microsoft.com/office/drawing/2014/main" id="{8FED06EE-D8A7-4B70-8F5E-8A56BF23EE49}"/>
              </a:ext>
            </a:extLst>
          </p:cNvPr>
          <p:cNvPicPr>
            <a:picLocks noChangeAspect="1"/>
          </p:cNvPicPr>
          <p:nvPr/>
        </p:nvPicPr>
        <p:blipFill>
          <a:blip r:embed="rId2"/>
          <a:stretch>
            <a:fillRect/>
          </a:stretch>
        </p:blipFill>
        <p:spPr>
          <a:xfrm>
            <a:off x="5041024" y="4432219"/>
            <a:ext cx="414174" cy="366385"/>
          </a:xfrm>
          <a:prstGeom prst="rect">
            <a:avLst/>
          </a:prstGeom>
        </p:spPr>
      </p:pic>
      <p:pic>
        <p:nvPicPr>
          <p:cNvPr id="12" name="Picture 11">
            <a:extLst>
              <a:ext uri="{FF2B5EF4-FFF2-40B4-BE49-F238E27FC236}">
                <a16:creationId xmlns:a16="http://schemas.microsoft.com/office/drawing/2014/main" id="{3A41ADC0-76D4-4831-A7DA-FEDE8F59F0E0}"/>
              </a:ext>
            </a:extLst>
          </p:cNvPr>
          <p:cNvPicPr>
            <a:picLocks noChangeAspect="1"/>
          </p:cNvPicPr>
          <p:nvPr/>
        </p:nvPicPr>
        <p:blipFill>
          <a:blip r:embed="rId2"/>
          <a:stretch>
            <a:fillRect/>
          </a:stretch>
        </p:blipFill>
        <p:spPr>
          <a:xfrm>
            <a:off x="4610100" y="5435849"/>
            <a:ext cx="414174" cy="366385"/>
          </a:xfrm>
          <a:prstGeom prst="rect">
            <a:avLst/>
          </a:prstGeom>
        </p:spPr>
      </p:pic>
      <p:sp>
        <p:nvSpPr>
          <p:cNvPr id="13" name="Rectangle 12">
            <a:extLst>
              <a:ext uri="{FF2B5EF4-FFF2-40B4-BE49-F238E27FC236}">
                <a16:creationId xmlns:a16="http://schemas.microsoft.com/office/drawing/2014/main" id="{E833C681-F807-4443-B9D8-559B7B4B6849}"/>
              </a:ext>
            </a:extLst>
          </p:cNvPr>
          <p:cNvSpPr/>
          <p:nvPr/>
        </p:nvSpPr>
        <p:spPr>
          <a:xfrm>
            <a:off x="641131" y="1131555"/>
            <a:ext cx="6738006" cy="193899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sng" strike="noStrike" kern="1200" cap="none" spc="0" normalizeH="0" baseline="0" noProof="0">
                <a:ln>
                  <a:noFill/>
                </a:ln>
                <a:solidFill>
                  <a:srgbClr val="000000"/>
                </a:solidFill>
                <a:effectLst/>
                <a:uLnTx/>
                <a:uFillTx/>
                <a:latin typeface="Arial" charset="0"/>
                <a:ea typeface="+mn-ea"/>
                <a:cs typeface="+mn-cs"/>
              </a:rPr>
              <a:t>Target Behavior</a:t>
            </a:r>
            <a:r>
              <a:rPr kumimoji="0" lang="en-US" sz="2000" b="1" i="0" u="none" strike="noStrike" kern="1200" cap="none" spc="0" normalizeH="0" baseline="0" noProof="0">
                <a:ln>
                  <a:noFill/>
                </a:ln>
                <a:solidFill>
                  <a:srgbClr val="000000"/>
                </a:solidFill>
                <a:effectLst/>
                <a:uLnTx/>
                <a:uFillTx/>
                <a:latin typeface="Arial" charset="0"/>
                <a:ea typeface="+mn-ea"/>
                <a:cs typeface="+mn-cs"/>
              </a:rPr>
              <a:t>:  Interrupting/Talking Out of Turn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mn-ea"/>
                <a:cs typeface="+mn-cs"/>
              </a:rPr>
              <a:t>This is defined as:  Any vocalization that is not teacher initiated and is disruptive to others, out of turn or unrelated to academic context.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sng" strike="noStrike" kern="1200" cap="none" spc="0" normalizeH="0" baseline="0" noProof="0">
                <a:ln>
                  <a:noFill/>
                </a:ln>
                <a:solidFill>
                  <a:srgbClr val="000000"/>
                </a:solidFill>
                <a:effectLst/>
                <a:uLnTx/>
                <a:uFillTx/>
                <a:latin typeface="Arial" charset="0"/>
                <a:ea typeface="+mn-ea"/>
                <a:cs typeface="+mn-cs"/>
              </a:rPr>
              <a:t>Non-Examples</a:t>
            </a:r>
            <a:r>
              <a:rPr kumimoji="0" lang="en-US" sz="2000" b="0" i="0" u="none" strike="noStrike" kern="1200" cap="none" spc="0" normalizeH="0" baseline="0" noProof="0">
                <a:ln>
                  <a:noFill/>
                </a:ln>
                <a:solidFill>
                  <a:srgbClr val="000000"/>
                </a:solidFill>
                <a:effectLst/>
                <a:uLnTx/>
                <a:uFillTx/>
                <a:latin typeface="Arial" charset="0"/>
                <a:ea typeface="+mn-ea"/>
                <a:cs typeface="+mn-cs"/>
              </a:rPr>
              <a:t>:  socially appropriate statements, “Excuse Me.” “Thank you” or similar</a:t>
            </a:r>
            <a:endParaRPr kumimoji="0" lang="en-US" sz="2000" b="0" i="0" u="sng"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38201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5CE5E55-9AA8-4FBF-90F5-2645614969EF}"/>
              </a:ext>
            </a:extLst>
          </p:cNvPr>
          <p:cNvSpPr>
            <a:spLocks noGrp="1"/>
          </p:cNvSpPr>
          <p:nvPr>
            <p:ph idx="1"/>
          </p:nvPr>
        </p:nvSpPr>
        <p:spPr>
          <a:xfrm>
            <a:off x="0" y="471061"/>
            <a:ext cx="9675114" cy="5915877"/>
          </a:xfrm>
        </p:spPr>
        <p:txBody>
          <a:bodyPr anchor="ctr">
            <a:normAutofit/>
          </a:bodyPr>
          <a:lstStyle/>
          <a:p>
            <a:pPr marL="0" indent="0">
              <a:lnSpc>
                <a:spcPct val="90000"/>
              </a:lnSpc>
              <a:buNone/>
            </a:pPr>
            <a:r>
              <a:rPr lang="en-US" sz="1800" b="1" u="sng">
                <a:solidFill>
                  <a:schemeClr val="tx1"/>
                </a:solidFill>
              </a:rPr>
              <a:t> </a:t>
            </a:r>
          </a:p>
          <a:p>
            <a:pPr marL="822960" lvl="1" indent="0">
              <a:lnSpc>
                <a:spcPct val="90000"/>
              </a:lnSpc>
              <a:buNone/>
            </a:pPr>
            <a:r>
              <a:rPr lang="en-US" sz="2200" b="1">
                <a:solidFill>
                  <a:schemeClr val="tx1"/>
                </a:solidFill>
              </a:rPr>
              <a:t>Colette Sullivan – Federal Programs Coordinator</a:t>
            </a:r>
          </a:p>
          <a:p>
            <a:pPr marL="822960" lvl="1" indent="0">
              <a:lnSpc>
                <a:spcPct val="90000"/>
              </a:lnSpc>
              <a:buNone/>
            </a:pPr>
            <a:r>
              <a:rPr lang="en-US" sz="2200">
                <a:solidFill>
                  <a:schemeClr val="tx1"/>
                </a:solidFill>
                <a:ea typeface="+mn-lt"/>
                <a:cs typeface="+mn-lt"/>
                <a:hlinkClick r:id="rId2"/>
              </a:rPr>
              <a:t>colette.sullivan@maine.gov</a:t>
            </a:r>
            <a:endParaRPr lang="en-US" sz="2200">
              <a:solidFill>
                <a:schemeClr val="tx1"/>
              </a:solidFill>
              <a:ea typeface="+mn-lt"/>
              <a:cs typeface="+mn-lt"/>
            </a:endParaRPr>
          </a:p>
          <a:p>
            <a:pPr marL="822960" lvl="1" indent="0">
              <a:lnSpc>
                <a:spcPct val="90000"/>
              </a:lnSpc>
              <a:buNone/>
            </a:pPr>
            <a:r>
              <a:rPr lang="en-US" sz="2200">
                <a:solidFill>
                  <a:schemeClr val="tx1"/>
                </a:solidFill>
                <a:ea typeface="+mn-lt"/>
                <a:cs typeface="+mn-lt"/>
              </a:rPr>
              <a:t> </a:t>
            </a:r>
            <a:endParaRPr lang="en-US" sz="2200" b="1">
              <a:solidFill>
                <a:schemeClr val="tx1"/>
              </a:solidFill>
              <a:ea typeface="+mn-lt"/>
              <a:cs typeface="+mn-lt"/>
            </a:endParaRPr>
          </a:p>
          <a:p>
            <a:pPr marL="822960" lvl="1" indent="0">
              <a:lnSpc>
                <a:spcPct val="90000"/>
              </a:lnSpc>
              <a:buNone/>
            </a:pPr>
            <a:r>
              <a:rPr lang="en-US" sz="2200" b="1">
                <a:solidFill>
                  <a:schemeClr val="tx1"/>
                </a:solidFill>
                <a:ea typeface="+mn-lt"/>
                <a:cs typeface="+mn-lt"/>
              </a:rPr>
              <a:t>Leora Byras – Special </a:t>
            </a:r>
            <a:r>
              <a:rPr lang="en-US" sz="2200" b="1">
                <a:solidFill>
                  <a:schemeClr val="tx1"/>
                </a:solidFill>
              </a:rPr>
              <a:t>Education Consultant</a:t>
            </a:r>
          </a:p>
          <a:p>
            <a:pPr marL="822960" lvl="1" indent="0">
              <a:lnSpc>
                <a:spcPct val="90000"/>
              </a:lnSpc>
              <a:buNone/>
            </a:pPr>
            <a:r>
              <a:rPr lang="en-US" sz="2200">
                <a:solidFill>
                  <a:schemeClr val="tx1"/>
                </a:solidFill>
                <a:hlinkClick r:id="rId3"/>
              </a:rPr>
              <a:t>leora.byras@maine.gov</a:t>
            </a:r>
            <a:r>
              <a:rPr lang="en-US" sz="2200">
                <a:solidFill>
                  <a:schemeClr val="tx1"/>
                </a:solidFill>
              </a:rPr>
              <a:t> </a:t>
            </a:r>
          </a:p>
          <a:p>
            <a:pPr marL="822960" lvl="1" indent="0">
              <a:lnSpc>
                <a:spcPct val="90000"/>
              </a:lnSpc>
              <a:buNone/>
            </a:pPr>
            <a:endParaRPr lang="en-US" sz="2200" b="1">
              <a:solidFill>
                <a:schemeClr val="tx1"/>
              </a:solidFill>
            </a:endParaRPr>
          </a:p>
          <a:p>
            <a:pPr marL="822960" lvl="1" indent="0">
              <a:lnSpc>
                <a:spcPct val="90000"/>
              </a:lnSpc>
              <a:buNone/>
            </a:pPr>
            <a:r>
              <a:rPr lang="en-US" sz="2200" b="1">
                <a:solidFill>
                  <a:schemeClr val="tx1"/>
                </a:solidFill>
              </a:rPr>
              <a:t>Jennifer Gleason – Special </a:t>
            </a:r>
            <a:r>
              <a:rPr lang="en-US" sz="2200" b="1">
                <a:solidFill>
                  <a:schemeClr val="tx1"/>
                </a:solidFill>
                <a:ea typeface="+mn-lt"/>
                <a:cs typeface="+mn-lt"/>
              </a:rPr>
              <a:t>Education Consultant</a:t>
            </a:r>
          </a:p>
          <a:p>
            <a:pPr marL="822960" lvl="1" indent="0">
              <a:lnSpc>
                <a:spcPct val="90000"/>
              </a:lnSpc>
              <a:buNone/>
            </a:pPr>
            <a:r>
              <a:rPr lang="en-US" sz="2200">
                <a:solidFill>
                  <a:schemeClr val="tx1"/>
                </a:solidFill>
                <a:ea typeface="+mn-lt"/>
                <a:cs typeface="+mn-lt"/>
                <a:hlinkClick r:id="rId4"/>
              </a:rPr>
              <a:t>jennifer.gleason@maine.gov</a:t>
            </a:r>
            <a:r>
              <a:rPr lang="en-US" sz="2200">
                <a:solidFill>
                  <a:schemeClr val="tx1"/>
                </a:solidFill>
                <a:ea typeface="+mn-lt"/>
                <a:cs typeface="+mn-lt"/>
              </a:rPr>
              <a:t> </a:t>
            </a:r>
          </a:p>
          <a:p>
            <a:pPr marL="822960" lvl="1" indent="0">
              <a:lnSpc>
                <a:spcPct val="90000"/>
              </a:lnSpc>
              <a:buNone/>
            </a:pPr>
            <a:endParaRPr lang="en-US" sz="2200">
              <a:solidFill>
                <a:schemeClr val="tx1"/>
              </a:solidFill>
              <a:ea typeface="+mn-lt"/>
              <a:cs typeface="+mn-lt"/>
            </a:endParaRPr>
          </a:p>
          <a:p>
            <a:pPr marL="822960" lvl="1" indent="0">
              <a:lnSpc>
                <a:spcPct val="90000"/>
              </a:lnSpc>
              <a:buNone/>
            </a:pPr>
            <a:r>
              <a:rPr lang="en-US" sz="2200" b="1">
                <a:solidFill>
                  <a:schemeClr val="tx1"/>
                </a:solidFill>
                <a:ea typeface="+mn-lt"/>
                <a:cs typeface="+mn-lt"/>
              </a:rPr>
              <a:t>Karlie Thibodeau – Special Education Consultant</a:t>
            </a:r>
          </a:p>
          <a:p>
            <a:pPr marL="822960" lvl="1" indent="0">
              <a:lnSpc>
                <a:spcPct val="90000"/>
              </a:lnSpc>
              <a:buNone/>
            </a:pPr>
            <a:r>
              <a:rPr lang="en-US" sz="2200">
                <a:solidFill>
                  <a:schemeClr val="tx1"/>
                </a:solidFill>
                <a:ea typeface="+mn-lt"/>
                <a:cs typeface="+mn-lt"/>
                <a:hlinkClick r:id="rId5"/>
              </a:rPr>
              <a:t>karlie.l.thibodeau@maine.gov</a:t>
            </a:r>
            <a:r>
              <a:rPr lang="en-US" sz="2200">
                <a:solidFill>
                  <a:schemeClr val="tx1"/>
                </a:solidFill>
                <a:ea typeface="+mn-lt"/>
                <a:cs typeface="+mn-lt"/>
              </a:rPr>
              <a:t> </a:t>
            </a:r>
            <a:endParaRPr lang="en-US" sz="2200" b="1">
              <a:solidFill>
                <a:schemeClr val="tx1"/>
              </a:solidFill>
              <a:ea typeface="+mn-lt"/>
              <a:cs typeface="+mn-lt"/>
            </a:endParaRPr>
          </a:p>
          <a:p>
            <a:pPr marL="822960" lvl="1" indent="0">
              <a:lnSpc>
                <a:spcPct val="90000"/>
              </a:lnSpc>
              <a:buNone/>
            </a:pPr>
            <a:endParaRPr lang="en-US" sz="2200" b="1">
              <a:solidFill>
                <a:schemeClr val="tx1"/>
              </a:solidFill>
              <a:ea typeface="+mn-lt"/>
              <a:cs typeface="+mn-lt"/>
            </a:endParaRPr>
          </a:p>
          <a:p>
            <a:pPr marL="822960" lvl="1" indent="0">
              <a:lnSpc>
                <a:spcPct val="90000"/>
              </a:lnSpc>
              <a:buNone/>
            </a:pPr>
            <a:r>
              <a:rPr lang="en-US" sz="2200" b="1">
                <a:solidFill>
                  <a:schemeClr val="tx1"/>
                </a:solidFill>
                <a:ea typeface="+mn-lt"/>
                <a:cs typeface="+mn-lt"/>
              </a:rPr>
              <a:t>Julie Pelletier – Secretary Associate</a:t>
            </a:r>
          </a:p>
          <a:p>
            <a:pPr marL="822960" lvl="1" indent="0">
              <a:lnSpc>
                <a:spcPct val="90000"/>
              </a:lnSpc>
              <a:buNone/>
            </a:pPr>
            <a:r>
              <a:rPr lang="en-US" sz="2200">
                <a:solidFill>
                  <a:schemeClr val="tx1"/>
                </a:solidFill>
                <a:ea typeface="+mn-lt"/>
                <a:cs typeface="+mn-lt"/>
                <a:hlinkClick r:id="rId6"/>
              </a:rPr>
              <a:t>julie.pelletier@maine.gov</a:t>
            </a:r>
            <a:r>
              <a:rPr lang="en-US" sz="2200">
                <a:solidFill>
                  <a:schemeClr val="tx1"/>
                </a:solidFill>
                <a:ea typeface="+mn-lt"/>
                <a:cs typeface="+mn-lt"/>
              </a:rPr>
              <a:t> </a:t>
            </a:r>
          </a:p>
          <a:p>
            <a:pPr lvl="1">
              <a:lnSpc>
                <a:spcPct val="90000"/>
              </a:lnSpc>
            </a:pPr>
            <a:endParaRPr lang="en-US" sz="1600"/>
          </a:p>
        </p:txBody>
      </p:sp>
      <p:pic>
        <p:nvPicPr>
          <p:cNvPr id="4" name="Picture 9">
            <a:extLst>
              <a:ext uri="{FF2B5EF4-FFF2-40B4-BE49-F238E27FC236}">
                <a16:creationId xmlns:a16="http://schemas.microsoft.com/office/drawing/2014/main" id="{DC983265-911E-409B-A875-C1F0C8021233}"/>
              </a:ext>
            </a:extLst>
          </p:cNvPr>
          <p:cNvPicPr>
            <a:picLocks noChangeAspect="1"/>
          </p:cNvPicPr>
          <p:nvPr/>
        </p:nvPicPr>
        <p:blipFill>
          <a:blip r:embed="rId7"/>
          <a:stretch>
            <a:fillRect/>
          </a:stretch>
        </p:blipFill>
        <p:spPr>
          <a:xfrm>
            <a:off x="7838694" y="6325711"/>
            <a:ext cx="1303020" cy="461010"/>
          </a:xfrm>
          <a:prstGeom prst="rect">
            <a:avLst/>
          </a:prstGeom>
        </p:spPr>
      </p:pic>
      <p:pic>
        <p:nvPicPr>
          <p:cNvPr id="8" name="Picture 7" descr="A picture containing nature&#10;&#10;Description automatically generated">
            <a:extLst>
              <a:ext uri="{FF2B5EF4-FFF2-40B4-BE49-F238E27FC236}">
                <a16:creationId xmlns:a16="http://schemas.microsoft.com/office/drawing/2014/main" id="{09089112-328B-4751-B15D-34312C6442D1}"/>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914508" y="0"/>
            <a:ext cx="2575671" cy="1825470"/>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82304FA0-024B-4474-8892-57F9B0BE2155}"/>
              </a:ext>
            </a:extLst>
          </p:cNvPr>
          <p:cNvSpPr txBox="1"/>
          <p:nvPr/>
        </p:nvSpPr>
        <p:spPr>
          <a:xfrm>
            <a:off x="7675661" y="1748362"/>
            <a:ext cx="1394614"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1" i="0" u="none" strike="noStrike" kern="1200" cap="none" spc="0" normalizeH="0" baseline="0" noProof="0">
                <a:ln>
                  <a:noFill/>
                </a:ln>
                <a:solidFill>
                  <a:srgbClr val="000000"/>
                </a:solidFill>
                <a:effectLst/>
                <a:uLnTx/>
                <a:uFillTx/>
                <a:latin typeface="Arial" charset="0"/>
                <a:ea typeface="+mn-ea"/>
                <a:cs typeface="+mn-cs"/>
                <a:hlinkClick r:id="rId9" tooltip="https://freepngimg.com/png/18456-team-work-transparent"/>
              </a:rPr>
              <a:t>This Photo</a:t>
            </a:r>
            <a:r>
              <a:rPr kumimoji="0" lang="en-US" sz="600" b="1" i="0" u="none" strike="noStrike" kern="1200" cap="none" spc="0" normalizeH="0" baseline="0" noProof="0">
                <a:ln>
                  <a:noFill/>
                </a:ln>
                <a:solidFill>
                  <a:srgbClr val="000000"/>
                </a:solidFill>
                <a:effectLst/>
                <a:uLnTx/>
                <a:uFillTx/>
                <a:latin typeface="Arial" charset="0"/>
                <a:ea typeface="+mn-ea"/>
                <a:cs typeface="+mn-cs"/>
              </a:rPr>
              <a:t> by Unknown Author is licensed under </a:t>
            </a:r>
            <a:r>
              <a:rPr kumimoji="0" lang="en-US" sz="600" b="1" i="0" u="none" strike="noStrike" kern="1200" cap="none" spc="0" normalizeH="0" baseline="0" noProof="0">
                <a:ln>
                  <a:noFill/>
                </a:ln>
                <a:solidFill>
                  <a:srgbClr val="000000"/>
                </a:solidFill>
                <a:effectLst/>
                <a:uLnTx/>
                <a:uFillTx/>
                <a:latin typeface="Arial" charset="0"/>
                <a:ea typeface="+mn-ea"/>
                <a:cs typeface="+mn-cs"/>
                <a:hlinkClick r:id="rId10" tooltip="https://creativecommons.org/licenses/by-nc/3.0/"/>
              </a:rPr>
              <a:t>CC BY-NC</a:t>
            </a:r>
            <a:endParaRPr kumimoji="0" lang="en-US" sz="6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40504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561E-7DB0-41AD-B76F-92A73F5139BB}"/>
              </a:ext>
            </a:extLst>
          </p:cNvPr>
          <p:cNvSpPr>
            <a:spLocks noGrp="1"/>
          </p:cNvSpPr>
          <p:nvPr>
            <p:ph type="title"/>
          </p:nvPr>
        </p:nvSpPr>
        <p:spPr>
          <a:xfrm>
            <a:off x="533400" y="533400"/>
            <a:ext cx="8153400" cy="649014"/>
          </a:xfrm>
        </p:spPr>
        <p:txBody>
          <a:bodyPr/>
          <a:lstStyle/>
          <a:p>
            <a:r>
              <a:rPr lang="en-US" u="sng">
                <a:solidFill>
                  <a:schemeClr val="tx1"/>
                </a:solidFill>
              </a:rPr>
              <a:t>Frequency and Event Recording</a:t>
            </a:r>
            <a:endParaRPr lang="en-US" u="sng"/>
          </a:p>
        </p:txBody>
      </p:sp>
      <p:sp>
        <p:nvSpPr>
          <p:cNvPr id="3" name="Content Placeholder 2">
            <a:extLst>
              <a:ext uri="{FF2B5EF4-FFF2-40B4-BE49-F238E27FC236}">
                <a16:creationId xmlns:a16="http://schemas.microsoft.com/office/drawing/2014/main" id="{87ED5CD4-F2D1-43BA-B77A-477FD1476CD5}"/>
              </a:ext>
            </a:extLst>
          </p:cNvPr>
          <p:cNvSpPr>
            <a:spLocks noGrp="1"/>
          </p:cNvSpPr>
          <p:nvPr>
            <p:ph idx="1"/>
          </p:nvPr>
        </p:nvSpPr>
        <p:spPr>
          <a:xfrm>
            <a:off x="533400" y="1355834"/>
            <a:ext cx="8153400" cy="4587766"/>
          </a:xfrm>
        </p:spPr>
        <p:txBody>
          <a:bodyPr/>
          <a:lstStyle/>
          <a:p>
            <a:pPr marL="0" indent="0">
              <a:buNone/>
            </a:pPr>
            <a:r>
              <a:rPr lang="en-US" b="1" u="sng">
                <a:solidFill>
                  <a:schemeClr val="tx1"/>
                </a:solidFill>
              </a:rPr>
              <a:t>Procedures</a:t>
            </a:r>
            <a:r>
              <a:rPr lang="en-US" b="1">
                <a:solidFill>
                  <a:schemeClr val="tx1"/>
                </a:solidFill>
              </a:rPr>
              <a:t> – </a:t>
            </a:r>
          </a:p>
          <a:p>
            <a:pPr marL="0" indent="0">
              <a:buNone/>
            </a:pPr>
            <a:r>
              <a:rPr lang="en-US" sz="2400" b="1">
                <a:solidFill>
                  <a:schemeClr val="tx1"/>
                </a:solidFill>
              </a:rPr>
              <a:t>Every time you are observing the behavior:</a:t>
            </a:r>
          </a:p>
          <a:p>
            <a:r>
              <a:rPr lang="en-US" sz="2400">
                <a:solidFill>
                  <a:schemeClr val="tx1"/>
                </a:solidFill>
              </a:rPr>
              <a:t>Write down the date</a:t>
            </a:r>
          </a:p>
          <a:p>
            <a:r>
              <a:rPr lang="en-US" sz="2400">
                <a:solidFill>
                  <a:schemeClr val="tx1"/>
                </a:solidFill>
              </a:rPr>
              <a:t>Make a notation every time you see the behavior</a:t>
            </a:r>
          </a:p>
          <a:p>
            <a:r>
              <a:rPr lang="en-US" sz="2400">
                <a:solidFill>
                  <a:schemeClr val="tx1"/>
                </a:solidFill>
              </a:rPr>
              <a:t>At the end of your observation period, total the number of notations for that day </a:t>
            </a:r>
          </a:p>
          <a:p>
            <a:endParaRPr lang="en-US" sz="2400">
              <a:solidFill>
                <a:schemeClr val="tx1"/>
              </a:solidFill>
            </a:endParaRPr>
          </a:p>
          <a:p>
            <a:pPr marL="0" indent="0">
              <a:buNone/>
            </a:pPr>
            <a:endParaRPr lang="en-US" sz="2400">
              <a:solidFill>
                <a:schemeClr val="tx1"/>
              </a:solidFill>
            </a:endParaRPr>
          </a:p>
          <a:p>
            <a:endParaRPr lang="en-US" sz="1000">
              <a:solidFill>
                <a:schemeClr val="tx1"/>
              </a:solidFill>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1371600" indent="0" algn="ctr">
              <a:buNone/>
            </a:pPr>
            <a:endParaRPr lang="en-US" sz="1400" b="1">
              <a:solidFill>
                <a:schemeClr val="tx1"/>
              </a:solidFill>
              <a:hlinkClick r:id="rId2"/>
            </a:endParaRPr>
          </a:p>
          <a:p>
            <a:pPr marL="1371600" indent="0" algn="ctr">
              <a:buNone/>
            </a:pPr>
            <a:endParaRPr lang="en-US" sz="1400" b="1">
              <a:solidFill>
                <a:schemeClr val="tx1"/>
              </a:solidFill>
              <a:hlinkClick r:id="rId2"/>
            </a:endParaRPr>
          </a:p>
          <a:p>
            <a:pPr marL="1371600" indent="0" algn="ctr">
              <a:buNone/>
            </a:pPr>
            <a:r>
              <a:rPr lang="en-US" sz="1400" b="1">
                <a:solidFill>
                  <a:schemeClr val="tx1"/>
                </a:solidFill>
              </a:rPr>
              <a:t> </a:t>
            </a:r>
          </a:p>
        </p:txBody>
      </p:sp>
      <p:pic>
        <p:nvPicPr>
          <p:cNvPr id="4" name="Picture 3">
            <a:extLst>
              <a:ext uri="{FF2B5EF4-FFF2-40B4-BE49-F238E27FC236}">
                <a16:creationId xmlns:a16="http://schemas.microsoft.com/office/drawing/2014/main" id="{C64582CF-E03C-4391-AAB9-D0D2F9DB8E3C}"/>
              </a:ext>
            </a:extLst>
          </p:cNvPr>
          <p:cNvPicPr>
            <a:picLocks noChangeAspect="1"/>
          </p:cNvPicPr>
          <p:nvPr/>
        </p:nvPicPr>
        <p:blipFill>
          <a:blip r:embed="rId3"/>
          <a:stretch>
            <a:fillRect/>
          </a:stretch>
        </p:blipFill>
        <p:spPr>
          <a:xfrm>
            <a:off x="1324386" y="3948882"/>
            <a:ext cx="6495228" cy="21681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60640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561E-7DB0-41AD-B76F-92A73F5139BB}"/>
              </a:ext>
            </a:extLst>
          </p:cNvPr>
          <p:cNvSpPr>
            <a:spLocks noGrp="1"/>
          </p:cNvSpPr>
          <p:nvPr>
            <p:ph type="title"/>
          </p:nvPr>
        </p:nvSpPr>
        <p:spPr>
          <a:xfrm>
            <a:off x="533400" y="533400"/>
            <a:ext cx="8153400" cy="649014"/>
          </a:xfrm>
        </p:spPr>
        <p:txBody>
          <a:bodyPr/>
          <a:lstStyle/>
          <a:p>
            <a:r>
              <a:rPr lang="en-US" u="sng">
                <a:solidFill>
                  <a:schemeClr val="tx1"/>
                </a:solidFill>
              </a:rPr>
              <a:t>Frequency and Event Recording</a:t>
            </a:r>
            <a:endParaRPr lang="en-US" u="sng"/>
          </a:p>
        </p:txBody>
      </p:sp>
      <p:sp>
        <p:nvSpPr>
          <p:cNvPr id="3" name="Content Placeholder 2">
            <a:extLst>
              <a:ext uri="{FF2B5EF4-FFF2-40B4-BE49-F238E27FC236}">
                <a16:creationId xmlns:a16="http://schemas.microsoft.com/office/drawing/2014/main" id="{87ED5CD4-F2D1-43BA-B77A-477FD1476CD5}"/>
              </a:ext>
            </a:extLst>
          </p:cNvPr>
          <p:cNvSpPr>
            <a:spLocks noGrp="1"/>
          </p:cNvSpPr>
          <p:nvPr>
            <p:ph idx="1"/>
          </p:nvPr>
        </p:nvSpPr>
        <p:spPr>
          <a:xfrm>
            <a:off x="533400" y="1355834"/>
            <a:ext cx="8153400" cy="4587766"/>
          </a:xfrm>
        </p:spPr>
        <p:txBody>
          <a:bodyPr/>
          <a:lstStyle/>
          <a:p>
            <a:endParaRPr lang="en-US" sz="2400">
              <a:solidFill>
                <a:schemeClr val="tx1"/>
              </a:solidFill>
            </a:endParaRPr>
          </a:p>
          <a:p>
            <a:pPr marL="0" indent="0">
              <a:buNone/>
            </a:pPr>
            <a:endParaRPr lang="en-US" sz="2400">
              <a:solidFill>
                <a:schemeClr val="tx1"/>
              </a:solidFill>
            </a:endParaRPr>
          </a:p>
          <a:p>
            <a:endParaRPr lang="en-US" sz="1000">
              <a:solidFill>
                <a:schemeClr val="tx1"/>
              </a:solidFill>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0" indent="0" algn="ctr">
              <a:buNone/>
            </a:pPr>
            <a:endParaRPr lang="en-US" sz="1400" b="1">
              <a:solidFill>
                <a:schemeClr val="tx1"/>
              </a:solidFill>
              <a:hlinkClick r:id="rId2"/>
            </a:endParaRPr>
          </a:p>
          <a:p>
            <a:pPr marL="1371600" indent="0" algn="ctr">
              <a:buNone/>
            </a:pPr>
            <a:endParaRPr lang="en-US" sz="1400" b="1">
              <a:solidFill>
                <a:schemeClr val="tx1"/>
              </a:solidFill>
              <a:hlinkClick r:id="rId2"/>
            </a:endParaRPr>
          </a:p>
          <a:p>
            <a:pPr marL="1371600" indent="0" algn="ctr">
              <a:buNone/>
            </a:pPr>
            <a:endParaRPr lang="en-US" sz="1400" b="1">
              <a:solidFill>
                <a:schemeClr val="tx1"/>
              </a:solidFill>
              <a:hlinkClick r:id="rId2"/>
            </a:endParaRPr>
          </a:p>
        </p:txBody>
      </p:sp>
      <p:pic>
        <p:nvPicPr>
          <p:cNvPr id="7" name="Picture 6">
            <a:extLst>
              <a:ext uri="{FF2B5EF4-FFF2-40B4-BE49-F238E27FC236}">
                <a16:creationId xmlns:a16="http://schemas.microsoft.com/office/drawing/2014/main" id="{55471A48-94F7-4EB2-B0A1-4AD596A0A3E6}"/>
              </a:ext>
            </a:extLst>
          </p:cNvPr>
          <p:cNvPicPr>
            <a:picLocks noChangeAspect="1"/>
          </p:cNvPicPr>
          <p:nvPr/>
        </p:nvPicPr>
        <p:blipFill rotWithShape="1">
          <a:blip r:embed="rId3">
            <a:extLst>
              <a:ext uri="{28A0092B-C50C-407E-A947-70E740481C1C}">
                <a14:useLocalDpi xmlns:a14="http://schemas.microsoft.com/office/drawing/2010/main" val="0"/>
              </a:ext>
            </a:extLst>
          </a:blip>
          <a:srcRect t="29248" r="1701"/>
          <a:stretch/>
        </p:blipFill>
        <p:spPr>
          <a:xfrm>
            <a:off x="962315" y="1678496"/>
            <a:ext cx="7295569" cy="3942441"/>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6B0D82B1-8FE4-4D93-B63F-09051B9F8D62}"/>
              </a:ext>
            </a:extLst>
          </p:cNvPr>
          <p:cNvSpPr/>
          <p:nvPr/>
        </p:nvSpPr>
        <p:spPr>
          <a:xfrm>
            <a:off x="457200" y="6004652"/>
            <a:ext cx="8867484" cy="52322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hlinkClick r:id="rId4"/>
              </a:rPr>
              <a:t>https://image.slidesharecdn.com/zaleskiparaprodatacollection-160414135848/95/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hlinkClick r:id="rId4"/>
              </a:rPr>
              <a:t>introduction-to-data-collection-8-638.jpg?cb=1460642369</a:t>
            </a:r>
            <a:r>
              <a:rPr kumimoji="0" lang="en-US" sz="1400" b="1" i="0" u="none" strike="noStrike" kern="1200" cap="none" spc="0" normalizeH="0" baseline="0" noProof="0">
                <a:ln>
                  <a:noFill/>
                </a:ln>
                <a:solidFill>
                  <a:srgbClr val="000000"/>
                </a:solidFill>
                <a:effectLst/>
                <a:uLnTx/>
                <a:uFillTx/>
                <a:latin typeface="Arial" charset="0"/>
                <a:ea typeface="+mn-ea"/>
                <a:cs typeface="+mn-cs"/>
              </a:rPr>
              <a:t> </a:t>
            </a:r>
          </a:p>
        </p:txBody>
      </p:sp>
    </p:spTree>
    <p:extLst>
      <p:ext uri="{BB962C8B-B14F-4D97-AF65-F5344CB8AC3E}">
        <p14:creationId xmlns:p14="http://schemas.microsoft.com/office/powerpoint/2010/main" val="2295638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8DDA35D-4D40-493E-AE9F-CD75DD1178EF}"/>
              </a:ext>
            </a:extLst>
          </p:cNvPr>
          <p:cNvGraphicFramePr>
            <a:graphicFrameLocks noGrp="1"/>
          </p:cNvGraphicFramePr>
          <p:nvPr>
            <p:ph idx="1"/>
          </p:nvPr>
        </p:nvGraphicFramePr>
        <p:xfrm>
          <a:off x="709246" y="891735"/>
          <a:ext cx="8153400" cy="4947920"/>
        </p:xfrm>
        <a:graphic>
          <a:graphicData uri="http://schemas.openxmlformats.org/drawingml/2006/table">
            <a:tbl>
              <a:tblPr firstRow="1" bandRow="1">
                <a:tableStyleId>{5C22544A-7EE6-4342-B048-85BDC9FD1C3A}</a:tableStyleId>
              </a:tblPr>
              <a:tblGrid>
                <a:gridCol w="2038350">
                  <a:extLst>
                    <a:ext uri="{9D8B030D-6E8A-4147-A177-3AD203B41FA5}">
                      <a16:colId xmlns:a16="http://schemas.microsoft.com/office/drawing/2014/main" val="3015596098"/>
                    </a:ext>
                  </a:extLst>
                </a:gridCol>
                <a:gridCol w="2038350">
                  <a:extLst>
                    <a:ext uri="{9D8B030D-6E8A-4147-A177-3AD203B41FA5}">
                      <a16:colId xmlns:a16="http://schemas.microsoft.com/office/drawing/2014/main" val="1655986755"/>
                    </a:ext>
                  </a:extLst>
                </a:gridCol>
                <a:gridCol w="2582008">
                  <a:extLst>
                    <a:ext uri="{9D8B030D-6E8A-4147-A177-3AD203B41FA5}">
                      <a16:colId xmlns:a16="http://schemas.microsoft.com/office/drawing/2014/main" val="1822375934"/>
                    </a:ext>
                  </a:extLst>
                </a:gridCol>
                <a:gridCol w="1494692">
                  <a:extLst>
                    <a:ext uri="{9D8B030D-6E8A-4147-A177-3AD203B41FA5}">
                      <a16:colId xmlns:a16="http://schemas.microsoft.com/office/drawing/2014/main" val="1192464112"/>
                    </a:ext>
                  </a:extLst>
                </a:gridCol>
              </a:tblGrid>
              <a:tr h="1005840">
                <a:tc gridSpan="4">
                  <a:txBody>
                    <a:bodyPr/>
                    <a:lstStyle/>
                    <a:p>
                      <a:r>
                        <a:rPr lang="en-US">
                          <a:solidFill>
                            <a:schemeClr val="tx1"/>
                          </a:solidFill>
                        </a:rPr>
                        <a:t>Student Name:  </a:t>
                      </a:r>
                      <a:r>
                        <a:rPr lang="en-US" b="0">
                          <a:solidFill>
                            <a:schemeClr val="tx1"/>
                          </a:solidFill>
                        </a:rPr>
                        <a:t>XXXXX</a:t>
                      </a:r>
                    </a:p>
                    <a:p>
                      <a:r>
                        <a:rPr lang="en-US">
                          <a:solidFill>
                            <a:schemeClr val="tx1"/>
                          </a:solidFill>
                        </a:rPr>
                        <a:t>Target Behavior:  </a:t>
                      </a:r>
                      <a:r>
                        <a:rPr lang="en-US" b="0">
                          <a:solidFill>
                            <a:schemeClr val="tx1"/>
                          </a:solidFill>
                        </a:rPr>
                        <a:t>Correct Responses in Math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0894596"/>
                  </a:ext>
                </a:extLst>
              </a:tr>
              <a:tr h="370840">
                <a:tc>
                  <a:txBody>
                    <a:bodyPr/>
                    <a:lstStyle/>
                    <a:p>
                      <a:pPr algn="ctr"/>
                      <a:r>
                        <a:rPr lang="en-US" u="sng"/>
                        <a:t>Date</a:t>
                      </a: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u="sng"/>
                        <a:t>Time</a:t>
                      </a:r>
                    </a:p>
                  </a:txBody>
                  <a:tcPr anchor="ctr">
                    <a:solidFill>
                      <a:schemeClr val="bg1">
                        <a:lumMod val="95000"/>
                      </a:schemeClr>
                    </a:solidFill>
                  </a:tcPr>
                </a:tc>
                <a:tc>
                  <a:txBody>
                    <a:bodyPr/>
                    <a:lstStyle/>
                    <a:p>
                      <a:pPr algn="ctr"/>
                      <a:r>
                        <a:rPr lang="en-US" u="sng"/>
                        <a:t>Number of Occurrences</a:t>
                      </a:r>
                    </a:p>
                  </a:txBody>
                  <a:tcPr anchor="ctr">
                    <a:solidFill>
                      <a:schemeClr val="bg1">
                        <a:lumMod val="95000"/>
                      </a:schemeClr>
                    </a:solidFill>
                  </a:tcPr>
                </a:tc>
                <a:tc>
                  <a:txBody>
                    <a:bodyPr/>
                    <a:lstStyle/>
                    <a:p>
                      <a:pPr algn="ctr"/>
                      <a:r>
                        <a:rPr lang="en-US" u="sng"/>
                        <a:t>Total Count</a:t>
                      </a:r>
                    </a:p>
                  </a:txBody>
                  <a:tcPr anchor="ct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838939451"/>
                  </a:ext>
                </a:extLst>
              </a:tr>
              <a:tr h="370840">
                <a:tc>
                  <a:txBody>
                    <a:bodyPr/>
                    <a:lstStyle/>
                    <a:p>
                      <a:pPr algn="ctr"/>
                      <a:r>
                        <a:rPr lang="en-US"/>
                        <a:t>5/8/2020</a:t>
                      </a: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a:t>Math Period</a:t>
                      </a:r>
                    </a:p>
                    <a:p>
                      <a:pPr algn="ctr"/>
                      <a:r>
                        <a:rPr lang="en-US"/>
                        <a:t>10:00-10:30</a:t>
                      </a:r>
                    </a:p>
                  </a:txBody>
                  <a:tcPr anchor="ctr">
                    <a:solidFill>
                      <a:schemeClr val="bg1"/>
                    </a:solidFill>
                  </a:tcPr>
                </a:tc>
                <a:tc>
                  <a:txBody>
                    <a:bodyPr/>
                    <a:lstStyle/>
                    <a:p>
                      <a:pPr algn="ctr"/>
                      <a:r>
                        <a:rPr lang="en-US">
                          <a:solidFill>
                            <a:schemeClr val="tx1"/>
                          </a:solidFill>
                        </a:rPr>
                        <a:t> </a:t>
                      </a:r>
                    </a:p>
                  </a:txBody>
                  <a:tcPr anchor="ctr">
                    <a:solidFill>
                      <a:schemeClr val="bg1"/>
                    </a:solidFill>
                  </a:tcPr>
                </a:tc>
                <a:tc>
                  <a:txBody>
                    <a:bodyPr/>
                    <a:lstStyle/>
                    <a:p>
                      <a:pPr algn="ctr"/>
                      <a:r>
                        <a:rPr lang="en-US">
                          <a:solidFill>
                            <a:schemeClr val="tx1"/>
                          </a:solidFill>
                        </a:rPr>
                        <a:t>2</a:t>
                      </a:r>
                    </a:p>
                  </a:txBody>
                  <a:tcPr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456103999"/>
                  </a:ext>
                </a:extLst>
              </a:tr>
              <a:tr h="370840">
                <a:tc>
                  <a:txBody>
                    <a:bodyPr/>
                    <a:lstStyle/>
                    <a:p>
                      <a:pPr algn="ctr"/>
                      <a:r>
                        <a:rPr lang="en-US"/>
                        <a:t>5/9/2020</a:t>
                      </a: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Math Period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10:00-10:30</a:t>
                      </a:r>
                    </a:p>
                  </a:txBody>
                  <a:tcPr anchor="ctr">
                    <a:solidFill>
                      <a:schemeClr val="bg1">
                        <a:lumMod val="95000"/>
                      </a:schemeClr>
                    </a:solidFill>
                  </a:tcPr>
                </a:tc>
                <a:tc>
                  <a:txBody>
                    <a:bodyPr/>
                    <a:lstStyle/>
                    <a:p>
                      <a:pPr algn="ctr"/>
                      <a:endParaRPr lang="en-US">
                        <a:solidFill>
                          <a:schemeClr val="tx1"/>
                        </a:solidFill>
                      </a:endParaRPr>
                    </a:p>
                  </a:txBody>
                  <a:tcPr anchor="ctr">
                    <a:solidFill>
                      <a:schemeClr val="bg1">
                        <a:lumMod val="95000"/>
                      </a:schemeClr>
                    </a:solidFill>
                  </a:tcPr>
                </a:tc>
                <a:tc>
                  <a:txBody>
                    <a:bodyPr/>
                    <a:lstStyle/>
                    <a:p>
                      <a:pPr algn="ctr"/>
                      <a:r>
                        <a:rPr lang="en-US">
                          <a:solidFill>
                            <a:schemeClr val="tx1"/>
                          </a:solidFill>
                        </a:rPr>
                        <a:t>4</a:t>
                      </a:r>
                    </a:p>
                  </a:txBody>
                  <a:tcPr anchor="ct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732046316"/>
                  </a:ext>
                </a:extLst>
              </a:tr>
              <a:tr h="370840">
                <a:tc>
                  <a:txBody>
                    <a:bodyPr/>
                    <a:lstStyle/>
                    <a:p>
                      <a:pPr algn="ctr"/>
                      <a:r>
                        <a:rPr lang="en-US">
                          <a:solidFill>
                            <a:schemeClr val="tx1"/>
                          </a:solidFill>
                        </a:rPr>
                        <a:t>5/10/2020</a:t>
                      </a: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Math Period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10:00-10:30</a:t>
                      </a:r>
                    </a:p>
                  </a:txBody>
                  <a:tcPr anchor="ctr">
                    <a:solidFill>
                      <a:schemeClr val="bg1"/>
                    </a:solidFill>
                  </a:tcPr>
                </a:tc>
                <a:tc>
                  <a:txBody>
                    <a:bodyPr/>
                    <a:lstStyle/>
                    <a:p>
                      <a:pPr algn="ctr"/>
                      <a:endParaRPr lang="en-US">
                        <a:solidFill>
                          <a:schemeClr val="tx1"/>
                        </a:solidFill>
                      </a:endParaRPr>
                    </a:p>
                  </a:txBody>
                  <a:tcPr anchor="ctr">
                    <a:solidFill>
                      <a:schemeClr val="bg1"/>
                    </a:solidFill>
                  </a:tcPr>
                </a:tc>
                <a:tc>
                  <a:txBody>
                    <a:bodyPr/>
                    <a:lstStyle/>
                    <a:p>
                      <a:pPr algn="ctr"/>
                      <a:r>
                        <a:rPr lang="en-US">
                          <a:solidFill>
                            <a:schemeClr val="tx1"/>
                          </a:solidFill>
                        </a:rPr>
                        <a:t>3</a:t>
                      </a:r>
                    </a:p>
                  </a:txBody>
                  <a:tcPr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58355768"/>
                  </a:ext>
                </a:extLst>
              </a:tr>
              <a:tr h="370840">
                <a:tc>
                  <a:txBody>
                    <a:bodyPr/>
                    <a:lstStyle/>
                    <a:p>
                      <a:pPr algn="ctr"/>
                      <a:r>
                        <a:rPr lang="en-US">
                          <a:solidFill>
                            <a:schemeClr val="tx1"/>
                          </a:solidFill>
                        </a:rPr>
                        <a:t>5/11/2020</a:t>
                      </a: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Math Period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10:00-10:30</a:t>
                      </a:r>
                    </a:p>
                  </a:txBody>
                  <a:tcPr anchor="ctr">
                    <a:solidFill>
                      <a:schemeClr val="bg1">
                        <a:lumMod val="95000"/>
                      </a:schemeClr>
                    </a:solidFill>
                  </a:tcPr>
                </a:tc>
                <a:tc>
                  <a:txBody>
                    <a:bodyPr/>
                    <a:lstStyle/>
                    <a:p>
                      <a:pPr algn="ctr"/>
                      <a:endParaRPr lang="en-US">
                        <a:solidFill>
                          <a:schemeClr val="tx1"/>
                        </a:solidFill>
                      </a:endParaRPr>
                    </a:p>
                  </a:txBody>
                  <a:tcPr anchor="ctr">
                    <a:solidFill>
                      <a:schemeClr val="bg1">
                        <a:lumMod val="95000"/>
                      </a:schemeClr>
                    </a:solidFill>
                  </a:tcPr>
                </a:tc>
                <a:tc>
                  <a:txBody>
                    <a:bodyPr/>
                    <a:lstStyle/>
                    <a:p>
                      <a:pPr algn="ctr"/>
                      <a:r>
                        <a:rPr lang="en-US">
                          <a:solidFill>
                            <a:schemeClr val="tx1"/>
                          </a:solidFill>
                        </a:rPr>
                        <a:t>1</a:t>
                      </a:r>
                    </a:p>
                  </a:txBody>
                  <a:tcPr anchor="ct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877291288"/>
                  </a:ext>
                </a:extLst>
              </a:tr>
              <a:tr h="370840">
                <a:tc>
                  <a:txBody>
                    <a:bodyPr/>
                    <a:lstStyle/>
                    <a:p>
                      <a:pPr algn="ctr"/>
                      <a:endParaRPr lang="en-US">
                        <a:solidFill>
                          <a:schemeClr val="bg1"/>
                        </a:solidFill>
                      </a:endParaRPr>
                    </a:p>
                  </a:txBody>
                  <a:tcPr anchor="ctr">
                    <a:lnL w="12700" cap="flat" cmpd="sng" algn="ctr">
                      <a:solidFill>
                        <a:schemeClr val="tx1"/>
                      </a:solidFill>
                      <a:prstDash val="solid"/>
                      <a:round/>
                      <a:headEnd type="none" w="med" len="med"/>
                      <a:tailEnd type="none" w="med" len="med"/>
                    </a:lnL>
                    <a:noFill/>
                  </a:tcPr>
                </a:tc>
                <a:tc>
                  <a:txBody>
                    <a:bodyPr/>
                    <a:lstStyle/>
                    <a:p>
                      <a:pPr algn="ctr"/>
                      <a:endParaRPr lang="en-US">
                        <a:solidFill>
                          <a:schemeClr val="bg1"/>
                        </a:solidFill>
                      </a:endParaRPr>
                    </a:p>
                  </a:txBody>
                  <a:tcPr anchor="ctr">
                    <a:noFill/>
                  </a:tcPr>
                </a:tc>
                <a:tc>
                  <a:txBody>
                    <a:bodyPr/>
                    <a:lstStyle/>
                    <a:p>
                      <a:pPr algn="ctr"/>
                      <a:endParaRPr lang="en-US">
                        <a:solidFill>
                          <a:schemeClr val="bg1"/>
                        </a:solidFill>
                      </a:endParaRPr>
                    </a:p>
                  </a:txBody>
                  <a:tcPr anchor="ctr">
                    <a:noFill/>
                  </a:tcPr>
                </a:tc>
                <a:tc>
                  <a:txBody>
                    <a:bodyPr/>
                    <a:lstStyle/>
                    <a:p>
                      <a:pPr algn="ctr"/>
                      <a:endParaRPr lang="en-US">
                        <a:solidFill>
                          <a:schemeClr val="bg1"/>
                        </a:solidFill>
                      </a:endParaRPr>
                    </a:p>
                  </a:txBody>
                  <a:tcPr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808940147"/>
                  </a:ext>
                </a:extLst>
              </a:tr>
              <a:tr h="370840">
                <a:tc>
                  <a:txBody>
                    <a:bodyPr/>
                    <a:lstStyle/>
                    <a:p>
                      <a:pPr algn="ctr"/>
                      <a:endParaRPr lang="en-US">
                        <a:solidFill>
                          <a:schemeClr val="bg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a:solidFill>
                          <a:schemeClr val="bg1"/>
                        </a:solidFill>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a:solidFill>
                          <a:schemeClr val="bg1"/>
                        </a:solidFill>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a:solidFill>
                          <a:schemeClr val="bg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50279025"/>
                  </a:ext>
                </a:extLst>
              </a:tr>
            </a:tbl>
          </a:graphicData>
        </a:graphic>
      </p:graphicFrame>
      <p:pic>
        <p:nvPicPr>
          <p:cNvPr id="6" name="Graphic 5" descr="Checkmark">
            <a:extLst>
              <a:ext uri="{FF2B5EF4-FFF2-40B4-BE49-F238E27FC236}">
                <a16:creationId xmlns:a16="http://schemas.microsoft.com/office/drawing/2014/main" id="{CB805A5C-C667-4B81-95E9-39725060ADC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0023" y="2602523"/>
            <a:ext cx="342900" cy="342900"/>
          </a:xfrm>
          <a:prstGeom prst="rect">
            <a:avLst/>
          </a:prstGeom>
        </p:spPr>
      </p:pic>
      <p:pic>
        <p:nvPicPr>
          <p:cNvPr id="8" name="Graphic 7" descr="Checkmark">
            <a:extLst>
              <a:ext uri="{FF2B5EF4-FFF2-40B4-BE49-F238E27FC236}">
                <a16:creationId xmlns:a16="http://schemas.microsoft.com/office/drawing/2014/main" id="{B8E399B4-C333-4A06-84A1-4ACB9D91AE3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8077" y="2602523"/>
            <a:ext cx="342900" cy="342900"/>
          </a:xfrm>
          <a:prstGeom prst="rect">
            <a:avLst/>
          </a:prstGeom>
        </p:spPr>
      </p:pic>
      <p:pic>
        <p:nvPicPr>
          <p:cNvPr id="9" name="Graphic 8" descr="Checkmark">
            <a:extLst>
              <a:ext uri="{FF2B5EF4-FFF2-40B4-BE49-F238E27FC236}">
                <a16:creationId xmlns:a16="http://schemas.microsoft.com/office/drawing/2014/main" id="{30117944-CB7D-4A5C-ABAB-DD70F78A71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0023" y="3257550"/>
            <a:ext cx="342900" cy="342900"/>
          </a:xfrm>
          <a:prstGeom prst="rect">
            <a:avLst/>
          </a:prstGeom>
        </p:spPr>
      </p:pic>
      <p:pic>
        <p:nvPicPr>
          <p:cNvPr id="10" name="Graphic 9" descr="Checkmark">
            <a:extLst>
              <a:ext uri="{FF2B5EF4-FFF2-40B4-BE49-F238E27FC236}">
                <a16:creationId xmlns:a16="http://schemas.microsoft.com/office/drawing/2014/main" id="{734A9F8E-FB84-4632-9C9F-19389DBDDE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65631" y="3264878"/>
            <a:ext cx="342900" cy="342900"/>
          </a:xfrm>
          <a:prstGeom prst="rect">
            <a:avLst/>
          </a:prstGeom>
        </p:spPr>
      </p:pic>
      <p:pic>
        <p:nvPicPr>
          <p:cNvPr id="11" name="Graphic 10" descr="Checkmark">
            <a:extLst>
              <a:ext uri="{FF2B5EF4-FFF2-40B4-BE49-F238E27FC236}">
                <a16:creationId xmlns:a16="http://schemas.microsoft.com/office/drawing/2014/main" id="{F03CFBAE-19B7-4A13-B1D5-E99BF474077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00849" y="3264878"/>
            <a:ext cx="342900" cy="342900"/>
          </a:xfrm>
          <a:prstGeom prst="rect">
            <a:avLst/>
          </a:prstGeom>
        </p:spPr>
      </p:pic>
      <p:pic>
        <p:nvPicPr>
          <p:cNvPr id="12" name="Graphic 11" descr="Checkmark">
            <a:extLst>
              <a:ext uri="{FF2B5EF4-FFF2-40B4-BE49-F238E27FC236}">
                <a16:creationId xmlns:a16="http://schemas.microsoft.com/office/drawing/2014/main" id="{90D24A9C-B50C-43F6-8798-FC94357E2E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6273" y="3264878"/>
            <a:ext cx="342900" cy="342900"/>
          </a:xfrm>
          <a:prstGeom prst="rect">
            <a:avLst/>
          </a:prstGeom>
        </p:spPr>
      </p:pic>
      <p:pic>
        <p:nvPicPr>
          <p:cNvPr id="13" name="Graphic 12" descr="Checkmark">
            <a:extLst>
              <a:ext uri="{FF2B5EF4-FFF2-40B4-BE49-F238E27FC236}">
                <a16:creationId xmlns:a16="http://schemas.microsoft.com/office/drawing/2014/main" id="{B39ABCFA-B89D-4233-B59D-B2D4C22FBA0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0023" y="4012223"/>
            <a:ext cx="342900" cy="342900"/>
          </a:xfrm>
          <a:prstGeom prst="rect">
            <a:avLst/>
          </a:prstGeom>
        </p:spPr>
      </p:pic>
      <p:pic>
        <p:nvPicPr>
          <p:cNvPr id="14" name="Graphic 13" descr="Checkmark">
            <a:extLst>
              <a:ext uri="{FF2B5EF4-FFF2-40B4-BE49-F238E27FC236}">
                <a16:creationId xmlns:a16="http://schemas.microsoft.com/office/drawing/2014/main" id="{FC4B94FF-7F5F-4BC8-BCAC-F178655D36E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78769" y="4012223"/>
            <a:ext cx="342900" cy="342900"/>
          </a:xfrm>
          <a:prstGeom prst="rect">
            <a:avLst/>
          </a:prstGeom>
        </p:spPr>
      </p:pic>
      <p:pic>
        <p:nvPicPr>
          <p:cNvPr id="15" name="Graphic 14" descr="Checkmark">
            <a:extLst>
              <a:ext uri="{FF2B5EF4-FFF2-40B4-BE49-F238E27FC236}">
                <a16:creationId xmlns:a16="http://schemas.microsoft.com/office/drawing/2014/main" id="{6C3B0253-6971-440F-9770-28691DE38D6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57949" y="4012223"/>
            <a:ext cx="342900" cy="342900"/>
          </a:xfrm>
          <a:prstGeom prst="rect">
            <a:avLst/>
          </a:prstGeom>
        </p:spPr>
      </p:pic>
      <p:pic>
        <p:nvPicPr>
          <p:cNvPr id="16" name="Graphic 15" descr="Checkmark">
            <a:extLst>
              <a:ext uri="{FF2B5EF4-FFF2-40B4-BE49-F238E27FC236}">
                <a16:creationId xmlns:a16="http://schemas.microsoft.com/office/drawing/2014/main" id="{C4A04FB8-8AD4-45DD-A343-8285678FA39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78769" y="4651814"/>
            <a:ext cx="342900" cy="342900"/>
          </a:xfrm>
          <a:prstGeom prst="rect">
            <a:avLst/>
          </a:prstGeom>
        </p:spPr>
      </p:pic>
    </p:spTree>
    <p:extLst>
      <p:ext uri="{BB962C8B-B14F-4D97-AF65-F5344CB8AC3E}">
        <p14:creationId xmlns:p14="http://schemas.microsoft.com/office/powerpoint/2010/main" val="3502507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FD2560F-ED57-4EB4-AD4B-EE3D4F80DC47}"/>
              </a:ext>
            </a:extLst>
          </p:cNvPr>
          <p:cNvPicPr>
            <a:picLocks noGrp="1" noChangeAspect="1"/>
          </p:cNvPicPr>
          <p:nvPr>
            <p:ph idx="1"/>
          </p:nvPr>
        </p:nvPicPr>
        <p:blipFill>
          <a:blip r:embed="rId2"/>
          <a:stretch>
            <a:fillRect/>
          </a:stretch>
        </p:blipFill>
        <p:spPr>
          <a:xfrm>
            <a:off x="2406256" y="545377"/>
            <a:ext cx="4706722" cy="6139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1726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43E3-7B53-431D-BB7C-C0A01DD99227}"/>
              </a:ext>
            </a:extLst>
          </p:cNvPr>
          <p:cNvSpPr>
            <a:spLocks noGrp="1"/>
          </p:cNvSpPr>
          <p:nvPr>
            <p:ph type="title"/>
          </p:nvPr>
        </p:nvSpPr>
        <p:spPr>
          <a:xfrm>
            <a:off x="631988" y="118621"/>
            <a:ext cx="8153400" cy="884238"/>
          </a:xfrm>
        </p:spPr>
        <p:txBody>
          <a:bodyPr/>
          <a:lstStyle/>
          <a:p>
            <a:r>
              <a:rPr lang="en-US" u="sng">
                <a:solidFill>
                  <a:schemeClr val="tx1"/>
                </a:solidFill>
              </a:rPr>
              <a:t>Frequency Goals</a:t>
            </a:r>
          </a:p>
        </p:txBody>
      </p:sp>
      <p:pic>
        <p:nvPicPr>
          <p:cNvPr id="4" name="Content Placeholder 3">
            <a:extLst>
              <a:ext uri="{FF2B5EF4-FFF2-40B4-BE49-F238E27FC236}">
                <a16:creationId xmlns:a16="http://schemas.microsoft.com/office/drawing/2014/main" id="{1C71630F-E876-49A9-9B33-4E4BF3E24B27}"/>
              </a:ext>
            </a:extLst>
          </p:cNvPr>
          <p:cNvPicPr>
            <a:picLocks noGrp="1" noChangeAspect="1"/>
          </p:cNvPicPr>
          <p:nvPr>
            <p:ph idx="1"/>
          </p:nvPr>
        </p:nvPicPr>
        <p:blipFill>
          <a:blip r:embed="rId2"/>
          <a:stretch>
            <a:fillRect/>
          </a:stretch>
        </p:blipFill>
        <p:spPr>
          <a:xfrm>
            <a:off x="1767526" y="1108375"/>
            <a:ext cx="5608947" cy="4997777"/>
          </a:xfrm>
          <a:prstGeom prst="rect">
            <a:avLst/>
          </a:prstGeom>
        </p:spPr>
      </p:pic>
      <p:sp>
        <p:nvSpPr>
          <p:cNvPr id="5" name="Rectangle 4">
            <a:extLst>
              <a:ext uri="{FF2B5EF4-FFF2-40B4-BE49-F238E27FC236}">
                <a16:creationId xmlns:a16="http://schemas.microsoft.com/office/drawing/2014/main" id="{73655C73-E71A-4268-99EA-BBF14DC95A5F}"/>
              </a:ext>
            </a:extLst>
          </p:cNvPr>
          <p:cNvSpPr/>
          <p:nvPr/>
        </p:nvSpPr>
        <p:spPr>
          <a:xfrm>
            <a:off x="1767526" y="6211669"/>
            <a:ext cx="6829936" cy="30777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hlinkClick r:id="rId3"/>
              </a:rPr>
              <a:t>https://www.thoughtco.com/data-collection-for-iep-implementation-3110992</a:t>
            </a:r>
            <a:endParaRPr kumimoji="0" lang="en-US" sz="14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808311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0C73B0-C52A-408D-BCE9-021C8271ACC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01804" y="5770721"/>
            <a:ext cx="2801345" cy="496846"/>
          </a:xfrm>
          <a:prstGeom prst="rect">
            <a:avLst/>
          </a:prstGeom>
        </p:spPr>
      </p:pic>
      <p:sp>
        <p:nvSpPr>
          <p:cNvPr id="2" name="Title 1">
            <a:extLst>
              <a:ext uri="{FF2B5EF4-FFF2-40B4-BE49-F238E27FC236}">
                <a16:creationId xmlns:a16="http://schemas.microsoft.com/office/drawing/2014/main" id="{8B53E56E-1901-4600-98C6-6F537C46BF24}"/>
              </a:ext>
            </a:extLst>
          </p:cNvPr>
          <p:cNvSpPr>
            <a:spLocks noGrp="1"/>
          </p:cNvSpPr>
          <p:nvPr>
            <p:ph type="title"/>
          </p:nvPr>
        </p:nvSpPr>
        <p:spPr>
          <a:xfrm>
            <a:off x="816204" y="1410092"/>
            <a:ext cx="8153400" cy="884238"/>
          </a:xfrm>
        </p:spPr>
        <p:txBody>
          <a:bodyPr/>
          <a:lstStyle/>
          <a:p>
            <a:r>
              <a:rPr lang="en-US" sz="2400" u="sng">
                <a:solidFill>
                  <a:schemeClr val="tx1"/>
                </a:solidFill>
              </a:rPr>
              <a:t>Data Collection Techniques </a:t>
            </a:r>
            <a:br>
              <a:rPr lang="en-US" sz="2000" b="0">
                <a:solidFill>
                  <a:schemeClr val="tx1"/>
                </a:solidFill>
              </a:rPr>
            </a:br>
            <a:r>
              <a:rPr lang="en-US" sz="2000">
                <a:solidFill>
                  <a:schemeClr val="tx1"/>
                </a:solidFill>
              </a:rPr>
              <a:t>Here are 5 options for easier and more discrete data collection. Each of these techniques offers its own unique advantages and disadvantages. Try them and see what works best for you!</a:t>
            </a:r>
            <a:br>
              <a:rPr lang="en-US">
                <a:solidFill>
                  <a:schemeClr val="tx1"/>
                </a:solidFill>
              </a:rPr>
            </a:br>
            <a:endParaRPr lang="en-US">
              <a:solidFill>
                <a:schemeClr val="tx1"/>
              </a:solidFill>
            </a:endParaRPr>
          </a:p>
        </p:txBody>
      </p:sp>
      <p:sp>
        <p:nvSpPr>
          <p:cNvPr id="3" name="Content Placeholder 2">
            <a:extLst>
              <a:ext uri="{FF2B5EF4-FFF2-40B4-BE49-F238E27FC236}">
                <a16:creationId xmlns:a16="http://schemas.microsoft.com/office/drawing/2014/main" id="{0D621A04-EE39-49F5-B48B-1EE3D20FA6D3}"/>
              </a:ext>
            </a:extLst>
          </p:cNvPr>
          <p:cNvSpPr>
            <a:spLocks noGrp="1"/>
          </p:cNvSpPr>
          <p:nvPr>
            <p:ph idx="1"/>
          </p:nvPr>
        </p:nvSpPr>
        <p:spPr>
          <a:xfrm>
            <a:off x="684230" y="1852211"/>
            <a:ext cx="8153400" cy="4267200"/>
          </a:xfrm>
        </p:spPr>
        <p:txBody>
          <a:bodyPr/>
          <a:lstStyle/>
          <a:p>
            <a:pPr marL="457200" indent="-457200">
              <a:buFont typeface="+mj-lt"/>
              <a:buAutoNum type="arabicPeriod"/>
            </a:pPr>
            <a:r>
              <a:rPr lang="en-US" sz="2000" b="1" u="sng">
                <a:solidFill>
                  <a:schemeClr val="tx1"/>
                </a:solidFill>
              </a:rPr>
              <a:t>Clicker Counters</a:t>
            </a:r>
          </a:p>
          <a:p>
            <a:pPr marL="0" indent="0">
              <a:buNone/>
            </a:pPr>
            <a:r>
              <a:rPr lang="en-US" sz="1400">
                <a:solidFill>
                  <a:schemeClr val="tx1"/>
                </a:solidFill>
              </a:rPr>
              <a:t>Clicker counters are a great tool for counting high frequency behaviors and can easily be used to calculate rate (just calculate frequency/time).. Their major disadvantage is the clicking sound that they make. Avoid these for children whose behavior is reinforced by staff collecting data.</a:t>
            </a:r>
          </a:p>
          <a:p>
            <a:pPr marL="457200" indent="-457200">
              <a:buFont typeface="+mj-lt"/>
              <a:buAutoNum type="arabicPeriod" startAt="2"/>
            </a:pPr>
            <a:r>
              <a:rPr lang="en-US" sz="2000" b="1" u="sng">
                <a:solidFill>
                  <a:schemeClr val="tx1"/>
                </a:solidFill>
              </a:rPr>
              <a:t>Small Objects in Pockets</a:t>
            </a:r>
          </a:p>
          <a:p>
            <a:pPr marL="0" indent="0">
              <a:buNone/>
            </a:pPr>
            <a:r>
              <a:rPr lang="en-US" sz="1400">
                <a:solidFill>
                  <a:schemeClr val="tx1"/>
                </a:solidFill>
              </a:rPr>
              <a:t>Check out this low-tech option for tracking the occurrence of behavior. Put a collection of small objects in one pocket. As behavior occurs, transfer the corresponding number from that pocket into the other pocket. With this option, you risk accidentally dropping the items either back into the original pocket or on the floor when transferring them. In addition, you must count each item at the end of the session. While this creates additional work, it may be the best short-term option if you need a low-tech, discrete data collection method.</a:t>
            </a:r>
          </a:p>
          <a:p>
            <a:pPr marL="457200" indent="-457200">
              <a:buFont typeface="+mj-lt"/>
              <a:buAutoNum type="arabicPeriod" startAt="3"/>
            </a:pPr>
            <a:r>
              <a:rPr lang="en-US" sz="2000" b="1" u="sng">
                <a:solidFill>
                  <a:schemeClr val="tx1"/>
                </a:solidFill>
              </a:rPr>
              <a:t>Beads on a Pipe Cleaner</a:t>
            </a:r>
          </a:p>
          <a:p>
            <a:pPr marL="0" indent="0">
              <a:buNone/>
            </a:pPr>
            <a:r>
              <a:rPr lang="en-US" sz="1400">
                <a:solidFill>
                  <a:schemeClr val="tx1"/>
                </a:solidFill>
              </a:rPr>
              <a:t>Sliding beads on a pipe cleaner offers another low-tech option for frequency data collection. When done well, it appears as though staff are simply fidgeting with the beads or doing a craft while not attending to the child’s behavior. Staff can slide a group of beads onto the top of the pipe cleaner and as behavior occurs, slide the beads to the bottom.</a:t>
            </a:r>
          </a:p>
        </p:txBody>
      </p:sp>
      <p:sp>
        <p:nvSpPr>
          <p:cNvPr id="7" name="TextBox 6">
            <a:extLst>
              <a:ext uri="{FF2B5EF4-FFF2-40B4-BE49-F238E27FC236}">
                <a16:creationId xmlns:a16="http://schemas.microsoft.com/office/drawing/2014/main" id="{924E13DE-C975-40C4-9E11-E9AB8AA633A2}"/>
              </a:ext>
            </a:extLst>
          </p:cNvPr>
          <p:cNvSpPr txBox="1"/>
          <p:nvPr/>
        </p:nvSpPr>
        <p:spPr>
          <a:xfrm>
            <a:off x="5635351" y="6267567"/>
            <a:ext cx="3334253"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charset="0"/>
                <a:ea typeface="+mn-ea"/>
                <a:cs typeface="+mn-cs"/>
                <a:hlinkClick r:id="rId3" tooltip="http://www.twosisterscrafting.com/disney-frozen-diy-bubble-wands/"/>
              </a:rPr>
              <a:t>This Photo</a:t>
            </a:r>
            <a:r>
              <a:rPr kumimoji="0" lang="en-US" sz="800" b="1" i="0" u="none" strike="noStrike" kern="1200" cap="none" spc="0" normalizeH="0" baseline="0" noProof="0">
                <a:ln>
                  <a:noFill/>
                </a:ln>
                <a:solidFill>
                  <a:srgbClr val="000000"/>
                </a:solidFill>
                <a:effectLst/>
                <a:uLnTx/>
                <a:uFillTx/>
                <a:latin typeface="Arial" charset="0"/>
                <a:ea typeface="+mn-ea"/>
                <a:cs typeface="+mn-cs"/>
              </a:rPr>
              <a:t> by Unknown Author is licensed under </a:t>
            </a:r>
            <a:r>
              <a:rPr kumimoji="0" lang="en-US" sz="800" b="1" i="0" u="none" strike="noStrike" kern="1200" cap="none" spc="0" normalizeH="0" baseline="0" noProof="0">
                <a:ln>
                  <a:noFill/>
                </a:ln>
                <a:solidFill>
                  <a:srgbClr val="000000"/>
                </a:solidFill>
                <a:effectLst/>
                <a:uLnTx/>
                <a:uFillTx/>
                <a:latin typeface="Arial" charset="0"/>
                <a:ea typeface="+mn-ea"/>
                <a:cs typeface="+mn-cs"/>
                <a:hlinkClick r:id="rId4" tooltip="https://creativecommons.org/licenses/by-nc-nd/3.0/"/>
              </a:rPr>
              <a:t>CC BY-NC-ND</a:t>
            </a:r>
            <a:endParaRPr kumimoji="0" lang="en-US" sz="8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283249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462387-2088-414D-88EE-56AED83F462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46786" y="4225158"/>
            <a:ext cx="4452918" cy="2572309"/>
          </a:xfrm>
          <a:prstGeom prst="rect">
            <a:avLst/>
          </a:prstGeom>
        </p:spPr>
      </p:pic>
      <p:sp>
        <p:nvSpPr>
          <p:cNvPr id="2" name="Title 1">
            <a:extLst>
              <a:ext uri="{FF2B5EF4-FFF2-40B4-BE49-F238E27FC236}">
                <a16:creationId xmlns:a16="http://schemas.microsoft.com/office/drawing/2014/main" id="{8B53E56E-1901-4600-98C6-6F537C46BF24}"/>
              </a:ext>
            </a:extLst>
          </p:cNvPr>
          <p:cNvSpPr>
            <a:spLocks noGrp="1"/>
          </p:cNvSpPr>
          <p:nvPr>
            <p:ph type="title"/>
          </p:nvPr>
        </p:nvSpPr>
        <p:spPr>
          <a:xfrm>
            <a:off x="731363" y="1513788"/>
            <a:ext cx="8153400" cy="884238"/>
          </a:xfrm>
        </p:spPr>
        <p:txBody>
          <a:bodyPr/>
          <a:lstStyle/>
          <a:p>
            <a:r>
              <a:rPr lang="en-US" sz="2400" u="sng">
                <a:solidFill>
                  <a:schemeClr val="tx1"/>
                </a:solidFill>
              </a:rPr>
              <a:t>Data Collection Techniques </a:t>
            </a:r>
            <a:br>
              <a:rPr lang="en-US" sz="2400" u="sng">
                <a:solidFill>
                  <a:schemeClr val="tx1"/>
                </a:solidFill>
              </a:rPr>
            </a:br>
            <a:r>
              <a:rPr lang="en-US" sz="2000">
                <a:solidFill>
                  <a:schemeClr val="tx1"/>
                </a:solidFill>
              </a:rPr>
              <a:t>Here are 5 options for easier and more discrete data collection. Each of these techniques offers its own unique advantages and disadvantages. Try them and see what works best for you!</a:t>
            </a:r>
            <a:br>
              <a:rPr lang="en-US"/>
            </a:br>
            <a:endParaRPr lang="en-US"/>
          </a:p>
        </p:txBody>
      </p:sp>
      <p:sp>
        <p:nvSpPr>
          <p:cNvPr id="3" name="Content Placeholder 2">
            <a:extLst>
              <a:ext uri="{FF2B5EF4-FFF2-40B4-BE49-F238E27FC236}">
                <a16:creationId xmlns:a16="http://schemas.microsoft.com/office/drawing/2014/main" id="{0D621A04-EE39-49F5-B48B-1EE3D20FA6D3}"/>
              </a:ext>
            </a:extLst>
          </p:cNvPr>
          <p:cNvSpPr>
            <a:spLocks noGrp="1"/>
          </p:cNvSpPr>
          <p:nvPr>
            <p:ph idx="1"/>
          </p:nvPr>
        </p:nvSpPr>
        <p:spPr>
          <a:xfrm>
            <a:off x="731363" y="1767371"/>
            <a:ext cx="8153400" cy="4267200"/>
          </a:xfrm>
        </p:spPr>
        <p:txBody>
          <a:bodyPr/>
          <a:lstStyle/>
          <a:p>
            <a:pPr marL="0" indent="0">
              <a:buNone/>
            </a:pPr>
            <a:endParaRPr lang="en-US" sz="1400">
              <a:solidFill>
                <a:schemeClr val="tx1"/>
              </a:solidFill>
            </a:endParaRPr>
          </a:p>
          <a:p>
            <a:pPr marL="457200" indent="-457200">
              <a:buFont typeface="+mj-lt"/>
              <a:buAutoNum type="arabicPeriod" startAt="4"/>
            </a:pPr>
            <a:r>
              <a:rPr lang="en-US" sz="2000" b="1" u="sng">
                <a:solidFill>
                  <a:schemeClr val="tx1"/>
                </a:solidFill>
              </a:rPr>
              <a:t>Technology</a:t>
            </a:r>
          </a:p>
          <a:p>
            <a:pPr marL="0" indent="0">
              <a:buNone/>
            </a:pPr>
            <a:r>
              <a:rPr lang="en-US" sz="1400">
                <a:solidFill>
                  <a:schemeClr val="tx1"/>
                </a:solidFill>
              </a:rPr>
              <a:t>Technology offers a broad array of options from simple to complex. Many apps provide access to different methods to tally behavior as it occurs. Some apps export or graph this data for you as well. A simpler option is to open a note taking app and add an emoji or other character each time the behavior occurs.</a:t>
            </a:r>
          </a:p>
          <a:p>
            <a:pPr marL="457200" indent="-457200">
              <a:buFont typeface="+mj-lt"/>
              <a:buAutoNum type="arabicPeriod" startAt="5"/>
            </a:pPr>
            <a:r>
              <a:rPr lang="en-US" sz="2000" b="1" u="sng">
                <a:solidFill>
                  <a:schemeClr val="tx1"/>
                </a:solidFill>
              </a:rPr>
              <a:t>Small Elastics on Fingers</a:t>
            </a:r>
          </a:p>
          <a:p>
            <a:pPr marL="0" indent="0">
              <a:buNone/>
            </a:pPr>
            <a:r>
              <a:rPr lang="en-US" sz="1400">
                <a:solidFill>
                  <a:schemeClr val="tx1"/>
                </a:solidFill>
              </a:rPr>
              <a:t>A final low-tech and inexpensive option is to place small elastics on your fingers (hair elastics intended for young children work well). Place spares on one hand and as behavior occurs, roll them over to the other hand. To the child, this may appear as simple fidgeting.</a:t>
            </a:r>
          </a:p>
          <a:p>
            <a:pPr marL="0" indent="0">
              <a:buNone/>
            </a:pPr>
            <a:r>
              <a:rPr lang="en-US" sz="1400">
                <a:solidFill>
                  <a:schemeClr val="tx1"/>
                </a:solidFill>
              </a:rPr>
              <a:t>This method may be inefficient for behaviors that occur at a very high frequency. In addition, some staff may find them uncomfortable on their fingers. </a:t>
            </a:r>
            <a:endParaRPr lang="en-US" sz="1600">
              <a:solidFill>
                <a:schemeClr val="tx1"/>
              </a:solidFill>
            </a:endParaRPr>
          </a:p>
        </p:txBody>
      </p:sp>
      <p:sp>
        <p:nvSpPr>
          <p:cNvPr id="5" name="Rectangle 4">
            <a:extLst>
              <a:ext uri="{FF2B5EF4-FFF2-40B4-BE49-F238E27FC236}">
                <a16:creationId xmlns:a16="http://schemas.microsoft.com/office/drawing/2014/main" id="{3EDDE2EC-1029-4DDC-859C-5BA49F4D2A4C}"/>
              </a:ext>
            </a:extLst>
          </p:cNvPr>
          <p:cNvSpPr/>
          <p:nvPr/>
        </p:nvSpPr>
        <p:spPr>
          <a:xfrm>
            <a:off x="4605293" y="5972129"/>
            <a:ext cx="4572000" cy="21544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charset="0"/>
                <a:ea typeface="+mn-ea"/>
                <a:cs typeface="+mn-cs"/>
                <a:hlinkClick r:id="rId3" tooltip="https://diy.stackexchange.com/questions/86821/what-is-this-kind-of-rubber-band-with-low-elasticity-called/86822"/>
              </a:rPr>
              <a:t>This Photo</a:t>
            </a:r>
            <a:r>
              <a:rPr kumimoji="0" lang="en-US" sz="800" b="1" i="0" u="none" strike="noStrike" kern="1200" cap="none" spc="0" normalizeH="0" baseline="0" noProof="0">
                <a:ln>
                  <a:noFill/>
                </a:ln>
                <a:solidFill>
                  <a:srgbClr val="000000"/>
                </a:solidFill>
                <a:effectLst/>
                <a:uLnTx/>
                <a:uFillTx/>
                <a:latin typeface="Arial" charset="0"/>
                <a:ea typeface="+mn-ea"/>
                <a:cs typeface="+mn-cs"/>
              </a:rPr>
              <a:t> by Unknown Author is licensed under </a:t>
            </a:r>
            <a:r>
              <a:rPr kumimoji="0" lang="en-US" sz="800" b="1" i="0" u="none" strike="noStrike" kern="1200" cap="none" spc="0" normalizeH="0" baseline="0" noProof="0">
                <a:ln>
                  <a:noFill/>
                </a:ln>
                <a:solidFill>
                  <a:srgbClr val="000000"/>
                </a:solidFill>
                <a:effectLst/>
                <a:uLnTx/>
                <a:uFillTx/>
                <a:latin typeface="Arial" charset="0"/>
                <a:ea typeface="+mn-ea"/>
                <a:cs typeface="+mn-cs"/>
                <a:hlinkClick r:id="rId4" tooltip="https://creativecommons.org/licenses/by-sa/3.0/"/>
              </a:rPr>
              <a:t>CC BY-SA</a:t>
            </a:r>
            <a:endParaRPr kumimoji="0" lang="en-US" sz="8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48005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FB16F-C607-417A-B91E-08D1F3B79D6F}"/>
              </a:ext>
            </a:extLst>
          </p:cNvPr>
          <p:cNvSpPr>
            <a:spLocks noGrp="1"/>
          </p:cNvSpPr>
          <p:nvPr>
            <p:ph type="title"/>
          </p:nvPr>
        </p:nvSpPr>
        <p:spPr>
          <a:xfrm>
            <a:off x="533400" y="533400"/>
            <a:ext cx="8153400" cy="554421"/>
          </a:xfrm>
        </p:spPr>
        <p:txBody>
          <a:bodyPr/>
          <a:lstStyle/>
          <a:p>
            <a:r>
              <a:rPr lang="en-US" u="sng">
                <a:solidFill>
                  <a:schemeClr val="tx1"/>
                </a:solidFill>
              </a:rPr>
              <a:t>Frequency, Rate and Event Recording</a:t>
            </a:r>
            <a:endParaRPr lang="en-US" u="sng"/>
          </a:p>
        </p:txBody>
      </p:sp>
      <p:sp>
        <p:nvSpPr>
          <p:cNvPr id="3" name="Content Placeholder 2">
            <a:extLst>
              <a:ext uri="{FF2B5EF4-FFF2-40B4-BE49-F238E27FC236}">
                <a16:creationId xmlns:a16="http://schemas.microsoft.com/office/drawing/2014/main" id="{059AFBC3-1803-41CB-9CCF-A65A03B393A1}"/>
              </a:ext>
            </a:extLst>
          </p:cNvPr>
          <p:cNvSpPr>
            <a:spLocks noGrp="1"/>
          </p:cNvSpPr>
          <p:nvPr>
            <p:ph idx="1"/>
          </p:nvPr>
        </p:nvSpPr>
        <p:spPr>
          <a:xfrm>
            <a:off x="533400" y="1261241"/>
            <a:ext cx="8153400" cy="5063359"/>
          </a:xfrm>
        </p:spPr>
        <p:txBody>
          <a:bodyPr/>
          <a:lstStyle/>
          <a:p>
            <a:pPr marL="0" indent="0">
              <a:buNone/>
            </a:pPr>
            <a:r>
              <a:rPr lang="en-US" sz="2400" b="1" u="sng">
                <a:solidFill>
                  <a:schemeClr val="tx1"/>
                </a:solidFill>
              </a:rPr>
              <a:t>Summarizing the Data</a:t>
            </a:r>
            <a:r>
              <a:rPr lang="en-US" sz="2400" b="1">
                <a:solidFill>
                  <a:schemeClr val="tx1"/>
                </a:solidFill>
              </a:rPr>
              <a:t> – </a:t>
            </a:r>
            <a:endParaRPr lang="en-US" sz="2400" u="sng">
              <a:solidFill>
                <a:schemeClr val="tx1"/>
              </a:solidFill>
            </a:endParaRPr>
          </a:p>
          <a:p>
            <a:r>
              <a:rPr lang="en-US" sz="2400" i="1">
                <a:solidFill>
                  <a:schemeClr val="tx1"/>
                </a:solidFill>
              </a:rPr>
              <a:t>Frequency:</a:t>
            </a:r>
            <a:r>
              <a:rPr lang="en-US" sz="2400">
                <a:solidFill>
                  <a:schemeClr val="tx1"/>
                </a:solidFill>
              </a:rPr>
              <a:t>  At the end of the observation period, total number of occurrences.  </a:t>
            </a:r>
            <a:endParaRPr lang="en-US" sz="2400" u="sng">
              <a:solidFill>
                <a:schemeClr val="tx1"/>
              </a:solidFill>
            </a:endParaRPr>
          </a:p>
          <a:p>
            <a:pPr marL="0" indent="0">
              <a:buNone/>
            </a:pPr>
            <a:r>
              <a:rPr lang="en-US" sz="2400">
                <a:solidFill>
                  <a:schemeClr val="tx1"/>
                </a:solidFill>
              </a:rPr>
              <a:t>	</a:t>
            </a:r>
            <a:r>
              <a:rPr lang="en-US" sz="2400" u="sng">
                <a:solidFill>
                  <a:schemeClr val="tx1"/>
                </a:solidFill>
              </a:rPr>
              <a:t>Example</a:t>
            </a:r>
            <a:r>
              <a:rPr lang="en-US" sz="2400">
                <a:solidFill>
                  <a:schemeClr val="tx1"/>
                </a:solidFill>
              </a:rPr>
              <a:t> –  Anna left her seat 5 times during 7</a:t>
            </a:r>
            <a:r>
              <a:rPr lang="en-US" sz="2400" baseline="30000">
                <a:solidFill>
                  <a:schemeClr val="tx1"/>
                </a:solidFill>
              </a:rPr>
              <a:t>th</a:t>
            </a:r>
            <a:r>
              <a:rPr lang="en-US" sz="2400">
                <a:solidFill>
                  <a:schemeClr val="tx1"/>
                </a:solidFill>
              </a:rPr>
              <a:t> 	period</a:t>
            </a:r>
          </a:p>
          <a:p>
            <a:endParaRPr lang="en-US" sz="2400" i="1">
              <a:solidFill>
                <a:schemeClr val="tx1"/>
              </a:solidFill>
            </a:endParaRPr>
          </a:p>
          <a:p>
            <a:r>
              <a:rPr lang="en-US" sz="2400" i="1">
                <a:solidFill>
                  <a:schemeClr val="tx1"/>
                </a:solidFill>
              </a:rPr>
              <a:t>Rate</a:t>
            </a:r>
            <a:r>
              <a:rPr lang="en-US" sz="2400">
                <a:solidFill>
                  <a:schemeClr val="tx1"/>
                </a:solidFill>
              </a:rPr>
              <a:t>:  Count the number of times the behavior occurred in the time observed.  Divide the count by the length of time the behavior was observed.  </a:t>
            </a:r>
          </a:p>
          <a:p>
            <a:pPr lvl="1"/>
            <a:r>
              <a:rPr lang="en-US" u="sng">
                <a:solidFill>
                  <a:schemeClr val="tx1"/>
                </a:solidFill>
              </a:rPr>
              <a:t>Example</a:t>
            </a:r>
            <a:r>
              <a:rPr lang="en-US">
                <a:solidFill>
                  <a:schemeClr val="tx1"/>
                </a:solidFill>
              </a:rPr>
              <a:t> – Anna kicked a peer 30 times in a 10-minute observation, the rate would be 3 kicks per minute (30 kicks divided by 10= 3 kicks per minute).</a:t>
            </a:r>
          </a:p>
          <a:p>
            <a:pPr marL="457200" lvl="1" indent="0" algn="ctr">
              <a:buNone/>
            </a:pPr>
            <a:endParaRPr lang="en-US" sz="1400" b="1">
              <a:solidFill>
                <a:srgbClr val="0070C0"/>
              </a:solidFill>
              <a:ea typeface="+mn-lt"/>
              <a:cs typeface="+mn-lt"/>
              <a:hlinkClick r:id="rId2"/>
            </a:endParaRPr>
          </a:p>
          <a:p>
            <a:pPr marL="1371600" lvl="1" indent="0" algn="ctr">
              <a:buNone/>
            </a:pPr>
            <a:r>
              <a:rPr lang="en-US" sz="1400" b="1">
                <a:solidFill>
                  <a:srgbClr val="0070C0"/>
                </a:solidFill>
                <a:ea typeface="+mn-lt"/>
                <a:cs typeface="+mn-lt"/>
                <a:hlinkClick r:id="rId2"/>
              </a:rPr>
              <a:t>https://achieve.lausd.net/cms/lib08/CA01000043/Centricity/domain/361/positive%20behavior/Data/Data%20Collection%20Methods.pdf</a:t>
            </a:r>
            <a:r>
              <a:rPr lang="en-US" sz="1400" b="1">
                <a:solidFill>
                  <a:srgbClr val="0070C0"/>
                </a:solidFill>
                <a:ea typeface="+mn-lt"/>
                <a:cs typeface="+mn-lt"/>
              </a:rPr>
              <a:t>  </a:t>
            </a:r>
          </a:p>
        </p:txBody>
      </p:sp>
    </p:spTree>
    <p:extLst>
      <p:ext uri="{BB962C8B-B14F-4D97-AF65-F5344CB8AC3E}">
        <p14:creationId xmlns:p14="http://schemas.microsoft.com/office/powerpoint/2010/main" val="3681657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561E-7DB0-41AD-B76F-92A73F5139BB}"/>
              </a:ext>
            </a:extLst>
          </p:cNvPr>
          <p:cNvSpPr>
            <a:spLocks noGrp="1"/>
          </p:cNvSpPr>
          <p:nvPr>
            <p:ph type="title"/>
          </p:nvPr>
        </p:nvSpPr>
        <p:spPr>
          <a:xfrm>
            <a:off x="533400" y="533400"/>
            <a:ext cx="8153400" cy="601717"/>
          </a:xfrm>
        </p:spPr>
        <p:txBody>
          <a:bodyPr/>
          <a:lstStyle/>
          <a:p>
            <a:r>
              <a:rPr lang="en-US" u="sng">
                <a:solidFill>
                  <a:schemeClr val="tx1"/>
                </a:solidFill>
              </a:rPr>
              <a:t>Frequency, Rate and Event Recording</a:t>
            </a:r>
            <a:endParaRPr lang="en-US" u="sng"/>
          </a:p>
        </p:txBody>
      </p:sp>
      <p:sp>
        <p:nvSpPr>
          <p:cNvPr id="3" name="Content Placeholder 2">
            <a:extLst>
              <a:ext uri="{FF2B5EF4-FFF2-40B4-BE49-F238E27FC236}">
                <a16:creationId xmlns:a16="http://schemas.microsoft.com/office/drawing/2014/main" id="{87ED5CD4-F2D1-43BA-B77A-477FD1476CD5}"/>
              </a:ext>
            </a:extLst>
          </p:cNvPr>
          <p:cNvSpPr>
            <a:spLocks noGrp="1"/>
          </p:cNvSpPr>
          <p:nvPr>
            <p:ph idx="1"/>
          </p:nvPr>
        </p:nvSpPr>
        <p:spPr>
          <a:xfrm>
            <a:off x="533400" y="1355834"/>
            <a:ext cx="8153400" cy="4587766"/>
          </a:xfrm>
        </p:spPr>
        <p:txBody>
          <a:bodyPr/>
          <a:lstStyle/>
          <a:p>
            <a:pPr marL="0" indent="0">
              <a:buNone/>
            </a:pPr>
            <a:r>
              <a:rPr lang="en-US" b="1" u="sng">
                <a:solidFill>
                  <a:schemeClr val="tx1"/>
                </a:solidFill>
              </a:rPr>
              <a:t>Special Considerations</a:t>
            </a:r>
            <a:r>
              <a:rPr lang="en-US" b="1">
                <a:solidFill>
                  <a:schemeClr val="tx1"/>
                </a:solidFill>
              </a:rPr>
              <a:t> – </a:t>
            </a:r>
          </a:p>
          <a:p>
            <a:pPr marL="0" indent="0">
              <a:buNone/>
            </a:pPr>
            <a:endParaRPr lang="en-US" sz="1000">
              <a:solidFill>
                <a:schemeClr val="tx1"/>
              </a:solidFill>
            </a:endParaRPr>
          </a:p>
          <a:p>
            <a:r>
              <a:rPr lang="en-US">
                <a:solidFill>
                  <a:schemeClr val="tx1"/>
                </a:solidFill>
              </a:rPr>
              <a:t>A </a:t>
            </a:r>
            <a:r>
              <a:rPr lang="en-US" i="1">
                <a:solidFill>
                  <a:schemeClr val="tx1"/>
                </a:solidFill>
              </a:rPr>
              <a:t>frequency</a:t>
            </a:r>
            <a:r>
              <a:rPr lang="en-US">
                <a:solidFill>
                  <a:schemeClr val="tx1"/>
                </a:solidFill>
              </a:rPr>
              <a:t> measure should be used only when the length of observation time is consistent from day to day (e.g., always 2 hours).</a:t>
            </a:r>
          </a:p>
          <a:p>
            <a:endParaRPr lang="en-US">
              <a:solidFill>
                <a:schemeClr val="tx1"/>
              </a:solidFill>
            </a:endParaRPr>
          </a:p>
          <a:p>
            <a:r>
              <a:rPr lang="en-US">
                <a:solidFill>
                  <a:schemeClr val="tx1"/>
                </a:solidFill>
              </a:rPr>
              <a:t>A </a:t>
            </a:r>
            <a:r>
              <a:rPr lang="en-US" i="1">
                <a:solidFill>
                  <a:schemeClr val="tx1"/>
                </a:solidFill>
              </a:rPr>
              <a:t>rate </a:t>
            </a:r>
            <a:r>
              <a:rPr lang="en-US">
                <a:solidFill>
                  <a:schemeClr val="tx1"/>
                </a:solidFill>
              </a:rPr>
              <a:t>measure should be used if the length of observation time varies from day to day (e.g., 60 minutes on Monday, 300 minutes on Tuesday).</a:t>
            </a:r>
          </a:p>
          <a:p>
            <a:pPr marL="0" indent="0" algn="ctr">
              <a:buNone/>
            </a:pPr>
            <a:endParaRPr lang="en-US" sz="1400" b="1">
              <a:solidFill>
                <a:srgbClr val="0070C0"/>
              </a:solidFill>
              <a:ea typeface="+mn-lt"/>
              <a:cs typeface="+mn-lt"/>
              <a:hlinkClick r:id="rId2"/>
            </a:endParaRPr>
          </a:p>
          <a:p>
            <a:pPr marL="0" indent="0" algn="ctr">
              <a:buNone/>
            </a:pPr>
            <a:endParaRPr lang="en-US" sz="1400" b="1">
              <a:solidFill>
                <a:srgbClr val="0070C0"/>
              </a:solidFill>
              <a:ea typeface="+mn-lt"/>
              <a:cs typeface="+mn-lt"/>
              <a:hlinkClick r:id="rId2"/>
            </a:endParaRPr>
          </a:p>
          <a:p>
            <a:pPr marL="0" indent="0" algn="ctr">
              <a:buNone/>
            </a:pPr>
            <a:r>
              <a:rPr lang="en-US" sz="1400" b="1">
                <a:solidFill>
                  <a:srgbClr val="0070C0"/>
                </a:solidFill>
                <a:ea typeface="+mn-lt"/>
                <a:cs typeface="+mn-lt"/>
                <a:hlinkClick r:id="rId2"/>
              </a:rPr>
              <a:t>https://achieve.lausd.net/cms/lib08/CA01000043/Centricity/domain/361/positive%20behavior/Data/Data%20Collection%20Methods.pdf</a:t>
            </a:r>
            <a:r>
              <a:rPr lang="en-US" sz="1400" b="1">
                <a:solidFill>
                  <a:srgbClr val="0070C0"/>
                </a:solidFill>
                <a:ea typeface="+mn-lt"/>
                <a:cs typeface="+mn-lt"/>
              </a:rPr>
              <a:t>  </a:t>
            </a:r>
          </a:p>
          <a:p>
            <a:pPr marL="0" indent="0">
              <a:buNone/>
            </a:pPr>
            <a:endParaRPr lang="en-US"/>
          </a:p>
        </p:txBody>
      </p:sp>
    </p:spTree>
    <p:extLst>
      <p:ext uri="{BB962C8B-B14F-4D97-AF65-F5344CB8AC3E}">
        <p14:creationId xmlns:p14="http://schemas.microsoft.com/office/powerpoint/2010/main" val="2698078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45BEEB-EBE6-48F4-9AC7-17B4515C36DD}"/>
              </a:ext>
            </a:extLst>
          </p:cNvPr>
          <p:cNvSpPr>
            <a:spLocks noGrp="1"/>
          </p:cNvSpPr>
          <p:nvPr>
            <p:ph idx="1"/>
          </p:nvPr>
        </p:nvSpPr>
        <p:spPr>
          <a:xfrm>
            <a:off x="495300" y="772998"/>
            <a:ext cx="8153400" cy="923827"/>
          </a:xfrm>
        </p:spPr>
        <p:txBody>
          <a:bodyPr/>
          <a:lstStyle/>
          <a:p>
            <a:pPr marL="0" indent="0" algn="ctr">
              <a:buNone/>
            </a:pPr>
            <a:r>
              <a:rPr lang="en-US" sz="4000" b="1" u="sng">
                <a:solidFill>
                  <a:schemeClr val="tx1"/>
                </a:solidFill>
              </a:rPr>
              <a:t>Chat Box Check-In </a:t>
            </a:r>
          </a:p>
          <a:p>
            <a:pPr marL="0" indent="0" algn="ctr">
              <a:buNone/>
            </a:pPr>
            <a:endParaRPr lang="en-US" b="1">
              <a:solidFill>
                <a:schemeClr val="tx1"/>
              </a:solidFill>
            </a:endParaRPr>
          </a:p>
        </p:txBody>
      </p:sp>
      <p:pic>
        <p:nvPicPr>
          <p:cNvPr id="4" name="Picture 3">
            <a:extLst>
              <a:ext uri="{FF2B5EF4-FFF2-40B4-BE49-F238E27FC236}">
                <a16:creationId xmlns:a16="http://schemas.microsoft.com/office/drawing/2014/main" id="{05B30750-45EA-518F-E07C-46F435D2C58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24000" y="1789227"/>
            <a:ext cx="6096000" cy="4295775"/>
          </a:xfrm>
          <a:prstGeom prst="rect">
            <a:avLst/>
          </a:prstGeom>
        </p:spPr>
      </p:pic>
    </p:spTree>
    <p:extLst>
      <p:ext uri="{BB962C8B-B14F-4D97-AF65-F5344CB8AC3E}">
        <p14:creationId xmlns:p14="http://schemas.microsoft.com/office/powerpoint/2010/main" val="755551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76C8D4-21DE-462A-B92C-7F92A29FB0C2}"/>
              </a:ext>
            </a:extLst>
          </p:cNvPr>
          <p:cNvSpPr txBox="1"/>
          <p:nvPr/>
        </p:nvSpPr>
        <p:spPr>
          <a:xfrm>
            <a:off x="457200" y="469925"/>
            <a:ext cx="8610600" cy="446276"/>
          </a:xfrm>
          <a:prstGeom prst="rect">
            <a:avLst/>
          </a:prstGeom>
          <a:solidFill>
            <a:srgbClr val="66FFCC"/>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a:ln>
                  <a:noFill/>
                </a:ln>
                <a:solidFill>
                  <a:srgbClr val="000000"/>
                </a:solidFill>
                <a:effectLst/>
                <a:uLnTx/>
                <a:uFillTx/>
                <a:latin typeface="Arial"/>
                <a:ea typeface="+mn-ea"/>
                <a:cs typeface="+mn-cs"/>
              </a:rPr>
              <a:t>Supervision, Monitoring, and Support Team Newsletter Sign-Up</a:t>
            </a:r>
          </a:p>
        </p:txBody>
      </p:sp>
      <p:pic>
        <p:nvPicPr>
          <p:cNvPr id="6" name="Picture 5" descr="Graphical user interface, text&#10;&#10;Description automatically generated">
            <a:extLst>
              <a:ext uri="{FF2B5EF4-FFF2-40B4-BE49-F238E27FC236}">
                <a16:creationId xmlns:a16="http://schemas.microsoft.com/office/drawing/2014/main" id="{B33B0575-4B32-4D20-87A5-DE4D163AD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313" y="1103604"/>
            <a:ext cx="7902373" cy="3683310"/>
          </a:xfrm>
          <a:prstGeom prst="rect">
            <a:avLst/>
          </a:prstGeom>
        </p:spPr>
      </p:pic>
      <p:pic>
        <p:nvPicPr>
          <p:cNvPr id="4" name="Picture 3" descr="Qr code&#10;&#10;Description automatically generated">
            <a:extLst>
              <a:ext uri="{FF2B5EF4-FFF2-40B4-BE49-F238E27FC236}">
                <a16:creationId xmlns:a16="http://schemas.microsoft.com/office/drawing/2014/main" id="{7B0EDF4F-0F41-4B72-A985-D5626669B4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4267200"/>
            <a:ext cx="2209800" cy="2223160"/>
          </a:xfrm>
          <a:prstGeom prst="rect">
            <a:avLst/>
          </a:prstGeom>
        </p:spPr>
      </p:pic>
      <p:sp>
        <p:nvSpPr>
          <p:cNvPr id="7" name="TextBox 6">
            <a:extLst>
              <a:ext uri="{FF2B5EF4-FFF2-40B4-BE49-F238E27FC236}">
                <a16:creationId xmlns:a16="http://schemas.microsoft.com/office/drawing/2014/main" id="{45721A76-752A-4E79-964F-DBAFF9DCA6A1}"/>
              </a:ext>
            </a:extLst>
          </p:cNvPr>
          <p:cNvSpPr txBox="1"/>
          <p:nvPr/>
        </p:nvSpPr>
        <p:spPr>
          <a:xfrm>
            <a:off x="1752600" y="4902837"/>
            <a:ext cx="5387265" cy="63094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mn-ea"/>
                <a:cs typeface="+mn-cs"/>
                <a:hlinkClick r:id="rId4"/>
              </a:rPr>
              <a:t>https://forms.office.com/g/nV0KHG0DAj</a:t>
            </a:r>
            <a:endParaRPr kumimoji="0" lang="en-US" sz="2000" b="0" i="0" u="none" strike="noStrike" kern="1200" cap="none" spc="0" normalizeH="0" baseline="0" noProof="0">
              <a:ln>
                <a:noFill/>
              </a:ln>
              <a:solidFill>
                <a:srgbClr val="000000"/>
              </a:solidFill>
              <a:effectLst/>
              <a:uLnTx/>
              <a:uFillTx/>
              <a:latin typeface="Arial"/>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908459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561E-7DB0-41AD-B76F-92A73F5139BB}"/>
              </a:ext>
            </a:extLst>
          </p:cNvPr>
          <p:cNvSpPr>
            <a:spLocks noGrp="1"/>
          </p:cNvSpPr>
          <p:nvPr>
            <p:ph type="title"/>
          </p:nvPr>
        </p:nvSpPr>
        <p:spPr>
          <a:xfrm>
            <a:off x="533400" y="533400"/>
            <a:ext cx="8153400" cy="649014"/>
          </a:xfrm>
        </p:spPr>
        <p:txBody>
          <a:bodyPr/>
          <a:lstStyle/>
          <a:p>
            <a:r>
              <a:rPr lang="en-US" u="sng">
                <a:solidFill>
                  <a:schemeClr val="tx1"/>
                </a:solidFill>
              </a:rPr>
              <a:t>Duration Recording</a:t>
            </a:r>
            <a:endParaRPr lang="en-US" u="sng"/>
          </a:p>
        </p:txBody>
      </p:sp>
      <p:sp>
        <p:nvSpPr>
          <p:cNvPr id="3" name="Content Placeholder 2">
            <a:extLst>
              <a:ext uri="{FF2B5EF4-FFF2-40B4-BE49-F238E27FC236}">
                <a16:creationId xmlns:a16="http://schemas.microsoft.com/office/drawing/2014/main" id="{87ED5CD4-F2D1-43BA-B77A-477FD1476CD5}"/>
              </a:ext>
            </a:extLst>
          </p:cNvPr>
          <p:cNvSpPr>
            <a:spLocks noGrp="1"/>
          </p:cNvSpPr>
          <p:nvPr>
            <p:ph idx="1"/>
          </p:nvPr>
        </p:nvSpPr>
        <p:spPr>
          <a:xfrm>
            <a:off x="533400" y="1285461"/>
            <a:ext cx="8153400" cy="5317561"/>
          </a:xfrm>
        </p:spPr>
        <p:txBody>
          <a:bodyPr/>
          <a:lstStyle/>
          <a:p>
            <a:pPr marL="0" indent="0">
              <a:buNone/>
            </a:pPr>
            <a:r>
              <a:rPr lang="en-US" sz="2400" b="1" u="sng">
                <a:solidFill>
                  <a:schemeClr val="tx1"/>
                </a:solidFill>
              </a:rPr>
              <a:t>Duration Recording</a:t>
            </a:r>
            <a:r>
              <a:rPr lang="en-US" sz="2400" b="1">
                <a:solidFill>
                  <a:schemeClr val="tx1"/>
                </a:solidFill>
              </a:rPr>
              <a:t> – defined as the total extent of time in which a behavior occurs</a:t>
            </a:r>
          </a:p>
          <a:p>
            <a:pPr marL="0" indent="0">
              <a:buNone/>
            </a:pPr>
            <a:endParaRPr lang="en-US" sz="2400" b="1">
              <a:solidFill>
                <a:schemeClr val="tx1"/>
              </a:solidFill>
            </a:endParaRPr>
          </a:p>
          <a:p>
            <a:pPr marL="0" indent="0">
              <a:buNone/>
            </a:pPr>
            <a:r>
              <a:rPr lang="en-US" sz="2400" b="1">
                <a:solidFill>
                  <a:schemeClr val="tx1"/>
                </a:solidFill>
              </a:rPr>
              <a:t>You can measure one or both of 2 Kinds of </a:t>
            </a:r>
          </a:p>
          <a:p>
            <a:pPr marL="0" indent="0">
              <a:buNone/>
            </a:pPr>
            <a:r>
              <a:rPr lang="en-US" sz="2400" b="1" u="sng">
                <a:solidFill>
                  <a:schemeClr val="tx1"/>
                </a:solidFill>
              </a:rPr>
              <a:t>Duration Measures </a:t>
            </a:r>
          </a:p>
          <a:p>
            <a:pPr marL="0" indent="0">
              <a:buNone/>
            </a:pPr>
            <a:endParaRPr lang="en-US" sz="1100" b="1">
              <a:solidFill>
                <a:schemeClr val="tx1"/>
              </a:solidFill>
            </a:endParaRPr>
          </a:p>
          <a:p>
            <a:pPr>
              <a:buFont typeface="Arial" panose="020B0604020202020204" pitchFamily="34" charset="0"/>
              <a:buChar char="•"/>
            </a:pPr>
            <a:r>
              <a:rPr lang="en-US" sz="2400" u="sng">
                <a:solidFill>
                  <a:schemeClr val="tx1"/>
                </a:solidFill>
              </a:rPr>
              <a:t>Total Duration per Session</a:t>
            </a:r>
            <a:r>
              <a:rPr lang="en-US" sz="2400">
                <a:solidFill>
                  <a:schemeClr val="tx1"/>
                </a:solidFill>
              </a:rPr>
              <a:t> – measure of the cumulative amount of time in which a person engages in the target behavior</a:t>
            </a:r>
          </a:p>
          <a:p>
            <a:pPr>
              <a:buFont typeface="Arial" panose="020B0604020202020204" pitchFamily="34" charset="0"/>
              <a:buChar char="•"/>
            </a:pPr>
            <a:r>
              <a:rPr lang="en-US" sz="2400" u="sng">
                <a:solidFill>
                  <a:schemeClr val="tx1"/>
                </a:solidFill>
              </a:rPr>
              <a:t>Duration per Occurrence</a:t>
            </a:r>
            <a:r>
              <a:rPr lang="en-US" sz="2400">
                <a:solidFill>
                  <a:schemeClr val="tx1"/>
                </a:solidFill>
              </a:rPr>
              <a:t> – measure of the duration of time that each instance of the target behavior occurs</a:t>
            </a:r>
            <a:endParaRPr lang="en-US" sz="2400" u="sng">
              <a:solidFill>
                <a:schemeClr val="tx1"/>
              </a:solidFill>
            </a:endParaRPr>
          </a:p>
          <a:p>
            <a:pPr marL="0" indent="0" algn="ctr">
              <a:buNone/>
            </a:pPr>
            <a:endParaRPr lang="en-US" sz="1400" b="1">
              <a:solidFill>
                <a:schemeClr val="tx1"/>
              </a:solidFill>
            </a:endParaRPr>
          </a:p>
          <a:p>
            <a:pPr marL="457200" indent="0" algn="ctr">
              <a:buNone/>
            </a:pPr>
            <a:r>
              <a:rPr lang="en-US" sz="1400" b="1">
                <a:solidFill>
                  <a:schemeClr val="tx1"/>
                </a:solidFill>
              </a:rPr>
              <a:t>Cooper, John O., Timothy E. Heron, William L. Heward. </a:t>
            </a:r>
            <a:r>
              <a:rPr lang="en-US" sz="1400" b="1" i="1">
                <a:solidFill>
                  <a:schemeClr val="tx1"/>
                </a:solidFill>
              </a:rPr>
              <a:t>Applied Behavior Analysis 2</a:t>
            </a:r>
            <a:r>
              <a:rPr lang="en-US" sz="1400" b="1" i="1" baseline="30000">
                <a:solidFill>
                  <a:schemeClr val="tx1"/>
                </a:solidFill>
              </a:rPr>
              <a:t>nd</a:t>
            </a:r>
            <a:r>
              <a:rPr lang="en-US" sz="1400" b="1" i="1">
                <a:solidFill>
                  <a:schemeClr val="tx1"/>
                </a:solidFill>
              </a:rPr>
              <a:t> Edition, </a:t>
            </a:r>
            <a:r>
              <a:rPr lang="en-US" sz="1400" b="1">
                <a:solidFill>
                  <a:schemeClr val="tx1"/>
                </a:solidFill>
              </a:rPr>
              <a:t>Columbus: Pearson, 2007. </a:t>
            </a:r>
          </a:p>
        </p:txBody>
      </p:sp>
      <p:pic>
        <p:nvPicPr>
          <p:cNvPr id="5" name="Picture 4">
            <a:extLst>
              <a:ext uri="{FF2B5EF4-FFF2-40B4-BE49-F238E27FC236}">
                <a16:creationId xmlns:a16="http://schemas.microsoft.com/office/drawing/2014/main" id="{03CD9180-D970-430C-BF38-9E8E2D6416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5183" y="83634"/>
            <a:ext cx="1061617" cy="1349513"/>
          </a:xfrm>
          <a:prstGeom prst="rect">
            <a:avLst/>
          </a:prstGeom>
          <a:effectLst>
            <a:outerShdw blurRad="50800" dist="38100" dir="2700000" algn="tl" rotWithShape="0">
              <a:prstClr val="black">
                <a:alpha val="40000"/>
              </a:prstClr>
            </a:outerShdw>
          </a:effectLst>
        </p:spPr>
      </p:pic>
      <p:sp>
        <p:nvSpPr>
          <p:cNvPr id="6" name="Arrow: Right 5">
            <a:extLst>
              <a:ext uri="{FF2B5EF4-FFF2-40B4-BE49-F238E27FC236}">
                <a16:creationId xmlns:a16="http://schemas.microsoft.com/office/drawing/2014/main" id="{CA94EA7D-427A-4431-978F-9C4B829C15E7}"/>
              </a:ext>
            </a:extLst>
          </p:cNvPr>
          <p:cNvSpPr/>
          <p:nvPr/>
        </p:nvSpPr>
        <p:spPr>
          <a:xfrm>
            <a:off x="3472962" y="3138855"/>
            <a:ext cx="624254" cy="14067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67359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561E-7DB0-41AD-B76F-92A73F5139BB}"/>
              </a:ext>
            </a:extLst>
          </p:cNvPr>
          <p:cNvSpPr>
            <a:spLocks noGrp="1"/>
          </p:cNvSpPr>
          <p:nvPr>
            <p:ph type="title"/>
          </p:nvPr>
        </p:nvSpPr>
        <p:spPr>
          <a:xfrm>
            <a:off x="533400" y="533400"/>
            <a:ext cx="8153400" cy="649014"/>
          </a:xfrm>
        </p:spPr>
        <p:txBody>
          <a:bodyPr/>
          <a:lstStyle/>
          <a:p>
            <a:r>
              <a:rPr lang="en-US" u="sng">
                <a:solidFill>
                  <a:schemeClr val="tx1"/>
                </a:solidFill>
              </a:rPr>
              <a:t>Duration Recording</a:t>
            </a:r>
            <a:endParaRPr lang="en-US" u="sng"/>
          </a:p>
        </p:txBody>
      </p:sp>
      <p:sp>
        <p:nvSpPr>
          <p:cNvPr id="3" name="Content Placeholder 2">
            <a:extLst>
              <a:ext uri="{FF2B5EF4-FFF2-40B4-BE49-F238E27FC236}">
                <a16:creationId xmlns:a16="http://schemas.microsoft.com/office/drawing/2014/main" id="{87ED5CD4-F2D1-43BA-B77A-477FD1476CD5}"/>
              </a:ext>
            </a:extLst>
          </p:cNvPr>
          <p:cNvSpPr>
            <a:spLocks noGrp="1"/>
          </p:cNvSpPr>
          <p:nvPr>
            <p:ph idx="1"/>
          </p:nvPr>
        </p:nvSpPr>
        <p:spPr>
          <a:xfrm>
            <a:off x="533400" y="1355834"/>
            <a:ext cx="8153400" cy="4587766"/>
          </a:xfrm>
        </p:spPr>
        <p:txBody>
          <a:bodyPr/>
          <a:lstStyle/>
          <a:p>
            <a:pPr marL="0" indent="0">
              <a:buNone/>
            </a:pPr>
            <a:r>
              <a:rPr lang="en-US" b="1" u="sng">
                <a:solidFill>
                  <a:schemeClr val="tx1"/>
                </a:solidFill>
              </a:rPr>
              <a:t>Procedures</a:t>
            </a:r>
            <a:r>
              <a:rPr lang="en-US" b="1">
                <a:solidFill>
                  <a:schemeClr val="tx1"/>
                </a:solidFill>
              </a:rPr>
              <a:t> – </a:t>
            </a:r>
          </a:p>
          <a:p>
            <a:pPr marL="0" indent="0">
              <a:buNone/>
            </a:pPr>
            <a:r>
              <a:rPr lang="en-US" sz="2400" b="1">
                <a:solidFill>
                  <a:schemeClr val="tx1"/>
                </a:solidFill>
              </a:rPr>
              <a:t>Every time you are observing the behavior:</a:t>
            </a:r>
          </a:p>
          <a:p>
            <a:r>
              <a:rPr lang="en-US" sz="2400">
                <a:solidFill>
                  <a:schemeClr val="tx1"/>
                </a:solidFill>
              </a:rPr>
              <a:t>Make sure that you have a timing instrument available prior to beginning the observation</a:t>
            </a:r>
          </a:p>
          <a:p>
            <a:r>
              <a:rPr lang="en-US" sz="2400">
                <a:solidFill>
                  <a:schemeClr val="tx1"/>
                </a:solidFill>
              </a:rPr>
              <a:t>Each time that the behavior occurs, document:</a:t>
            </a:r>
          </a:p>
          <a:p>
            <a:pPr lvl="1"/>
            <a:r>
              <a:rPr lang="en-US">
                <a:solidFill>
                  <a:schemeClr val="tx1"/>
                </a:solidFill>
              </a:rPr>
              <a:t>Date</a:t>
            </a:r>
          </a:p>
          <a:p>
            <a:pPr lvl="1"/>
            <a:r>
              <a:rPr lang="en-US">
                <a:solidFill>
                  <a:schemeClr val="tx1"/>
                </a:solidFill>
              </a:rPr>
              <a:t>Time Behavior Began</a:t>
            </a:r>
          </a:p>
          <a:p>
            <a:pPr lvl="1"/>
            <a:r>
              <a:rPr lang="en-US">
                <a:solidFill>
                  <a:schemeClr val="tx1"/>
                </a:solidFill>
              </a:rPr>
              <a:t>Time Behavior Stopped</a:t>
            </a:r>
          </a:p>
          <a:p>
            <a:pPr lvl="1"/>
            <a:r>
              <a:rPr lang="en-US">
                <a:solidFill>
                  <a:schemeClr val="tx1"/>
                </a:solidFill>
              </a:rPr>
              <a:t>Calculate the length of time that the behavior lasted</a:t>
            </a:r>
          </a:p>
          <a:p>
            <a:pPr marL="0" indent="0" algn="ctr">
              <a:buNone/>
            </a:pPr>
            <a:endParaRPr lang="en-US" sz="1400" b="1">
              <a:solidFill>
                <a:schemeClr val="tx1"/>
              </a:solidFill>
              <a:hlinkClick r:id="" action="ppaction://noaction"/>
            </a:endParaRPr>
          </a:p>
          <a:p>
            <a:pPr marL="0" indent="0" algn="ctr">
              <a:buNone/>
            </a:pPr>
            <a:endParaRPr lang="en-US" sz="1400" b="1">
              <a:solidFill>
                <a:schemeClr val="tx1"/>
              </a:solidFill>
              <a:hlinkClick r:id="" action="ppaction://noaction"/>
            </a:endParaRPr>
          </a:p>
        </p:txBody>
      </p:sp>
    </p:spTree>
    <p:extLst>
      <p:ext uri="{BB962C8B-B14F-4D97-AF65-F5344CB8AC3E}">
        <p14:creationId xmlns:p14="http://schemas.microsoft.com/office/powerpoint/2010/main" val="1066883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561E-7DB0-41AD-B76F-92A73F5139BB}"/>
              </a:ext>
            </a:extLst>
          </p:cNvPr>
          <p:cNvSpPr>
            <a:spLocks noGrp="1"/>
          </p:cNvSpPr>
          <p:nvPr>
            <p:ph type="title"/>
          </p:nvPr>
        </p:nvSpPr>
        <p:spPr>
          <a:xfrm>
            <a:off x="533400" y="533400"/>
            <a:ext cx="8153400" cy="649014"/>
          </a:xfrm>
        </p:spPr>
        <p:txBody>
          <a:bodyPr/>
          <a:lstStyle/>
          <a:p>
            <a:r>
              <a:rPr lang="en-US" u="sng">
                <a:solidFill>
                  <a:schemeClr val="tx1"/>
                </a:solidFill>
              </a:rPr>
              <a:t>Duration Recording</a:t>
            </a:r>
            <a:endParaRPr lang="en-US" u="sng"/>
          </a:p>
        </p:txBody>
      </p:sp>
      <p:sp>
        <p:nvSpPr>
          <p:cNvPr id="3" name="Content Placeholder 2">
            <a:extLst>
              <a:ext uri="{FF2B5EF4-FFF2-40B4-BE49-F238E27FC236}">
                <a16:creationId xmlns:a16="http://schemas.microsoft.com/office/drawing/2014/main" id="{87ED5CD4-F2D1-43BA-B77A-477FD1476CD5}"/>
              </a:ext>
            </a:extLst>
          </p:cNvPr>
          <p:cNvSpPr>
            <a:spLocks noGrp="1"/>
          </p:cNvSpPr>
          <p:nvPr>
            <p:ph idx="1"/>
          </p:nvPr>
        </p:nvSpPr>
        <p:spPr>
          <a:xfrm>
            <a:off x="533400" y="1497724"/>
            <a:ext cx="8153400" cy="4445876"/>
          </a:xfrm>
        </p:spPr>
        <p:txBody>
          <a:bodyPr/>
          <a:lstStyle/>
          <a:p>
            <a:pPr marL="0" indent="0">
              <a:buNone/>
            </a:pPr>
            <a:r>
              <a:rPr lang="en-US" b="1" u="sng">
                <a:solidFill>
                  <a:schemeClr val="tx1"/>
                </a:solidFill>
              </a:rPr>
              <a:t>Examples</a:t>
            </a:r>
            <a:r>
              <a:rPr lang="en-US">
                <a:solidFill>
                  <a:schemeClr val="tx1"/>
                </a:solidFill>
              </a:rPr>
              <a:t>:</a:t>
            </a:r>
          </a:p>
          <a:p>
            <a:r>
              <a:rPr lang="en-US" sz="2400">
                <a:solidFill>
                  <a:schemeClr val="tx1"/>
                </a:solidFill>
              </a:rPr>
              <a:t>Crying</a:t>
            </a:r>
          </a:p>
          <a:p>
            <a:r>
              <a:rPr lang="en-US" sz="2400">
                <a:solidFill>
                  <a:schemeClr val="tx1"/>
                </a:solidFill>
              </a:rPr>
              <a:t>Attention to Task</a:t>
            </a:r>
          </a:p>
          <a:p>
            <a:r>
              <a:rPr lang="en-US" sz="2400">
                <a:solidFill>
                  <a:schemeClr val="tx1"/>
                </a:solidFill>
              </a:rPr>
              <a:t>Reading a Book</a:t>
            </a:r>
          </a:p>
          <a:p>
            <a:r>
              <a:rPr lang="en-US" sz="2400">
                <a:solidFill>
                  <a:schemeClr val="tx1"/>
                </a:solidFill>
              </a:rPr>
              <a:t>Writing in Class</a:t>
            </a:r>
          </a:p>
          <a:p>
            <a:r>
              <a:rPr lang="en-US" sz="2400">
                <a:solidFill>
                  <a:schemeClr val="tx1"/>
                </a:solidFill>
              </a:rPr>
              <a:t>Out of Seat Behavior</a:t>
            </a:r>
          </a:p>
          <a:p>
            <a:r>
              <a:rPr lang="en-US" sz="2400">
                <a:solidFill>
                  <a:schemeClr val="tx1"/>
                </a:solidFill>
              </a:rPr>
              <a:t>Time On Task</a:t>
            </a:r>
          </a:p>
          <a:p>
            <a:r>
              <a:rPr lang="en-US" sz="2400">
                <a:solidFill>
                  <a:schemeClr val="tx1"/>
                </a:solidFill>
              </a:rPr>
              <a:t>Screaming/Yelling</a:t>
            </a:r>
          </a:p>
          <a:p>
            <a:r>
              <a:rPr lang="en-US" sz="2400">
                <a:solidFill>
                  <a:schemeClr val="tx1"/>
                </a:solidFill>
              </a:rPr>
              <a:t>Rocking</a:t>
            </a:r>
          </a:p>
          <a:p>
            <a:endParaRPr lang="en-US" sz="1000">
              <a:solidFill>
                <a:schemeClr val="tx1"/>
              </a:solidFill>
            </a:endParaRPr>
          </a:p>
          <a:p>
            <a:pPr marL="0" indent="0" algn="ctr">
              <a:buNone/>
            </a:pPr>
            <a:endParaRPr lang="en-US" sz="1400" b="1">
              <a:solidFill>
                <a:schemeClr val="tx1"/>
              </a:solidFill>
              <a:hlinkClick r:id="" action="ppaction://noaction"/>
            </a:endParaRPr>
          </a:p>
          <a:p>
            <a:pPr marL="0" indent="0" algn="ctr">
              <a:buNone/>
            </a:pPr>
            <a:r>
              <a:rPr lang="en-US" sz="1400" b="1">
                <a:solidFill>
                  <a:schemeClr val="tx1"/>
                </a:solidFill>
              </a:rPr>
              <a:t> </a:t>
            </a:r>
          </a:p>
        </p:txBody>
      </p:sp>
    </p:spTree>
    <p:extLst>
      <p:ext uri="{BB962C8B-B14F-4D97-AF65-F5344CB8AC3E}">
        <p14:creationId xmlns:p14="http://schemas.microsoft.com/office/powerpoint/2010/main" val="3546737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561E-7DB0-41AD-B76F-92A73F5139BB}"/>
              </a:ext>
            </a:extLst>
          </p:cNvPr>
          <p:cNvSpPr>
            <a:spLocks noGrp="1"/>
          </p:cNvSpPr>
          <p:nvPr>
            <p:ph type="title"/>
          </p:nvPr>
        </p:nvSpPr>
        <p:spPr>
          <a:xfrm>
            <a:off x="533400" y="533400"/>
            <a:ext cx="8153400" cy="649014"/>
          </a:xfrm>
        </p:spPr>
        <p:txBody>
          <a:bodyPr/>
          <a:lstStyle/>
          <a:p>
            <a:r>
              <a:rPr lang="en-US" u="sng">
                <a:solidFill>
                  <a:schemeClr val="tx1"/>
                </a:solidFill>
              </a:rPr>
              <a:t>Duration Recording</a:t>
            </a:r>
            <a:endParaRPr lang="en-US" u="sng"/>
          </a:p>
        </p:txBody>
      </p:sp>
      <p:sp>
        <p:nvSpPr>
          <p:cNvPr id="3" name="Content Placeholder 2">
            <a:extLst>
              <a:ext uri="{FF2B5EF4-FFF2-40B4-BE49-F238E27FC236}">
                <a16:creationId xmlns:a16="http://schemas.microsoft.com/office/drawing/2014/main" id="{87ED5CD4-F2D1-43BA-B77A-477FD1476CD5}"/>
              </a:ext>
            </a:extLst>
          </p:cNvPr>
          <p:cNvSpPr>
            <a:spLocks noGrp="1"/>
          </p:cNvSpPr>
          <p:nvPr>
            <p:ph idx="1"/>
          </p:nvPr>
        </p:nvSpPr>
        <p:spPr>
          <a:xfrm>
            <a:off x="533400" y="1418897"/>
            <a:ext cx="8153400" cy="5184125"/>
          </a:xfrm>
        </p:spPr>
        <p:txBody>
          <a:bodyPr/>
          <a:lstStyle/>
          <a:p>
            <a:pPr marL="0" indent="0">
              <a:buNone/>
            </a:pPr>
            <a:r>
              <a:rPr lang="en-US" sz="2200" b="1" u="sng">
                <a:solidFill>
                  <a:schemeClr val="tx1"/>
                </a:solidFill>
              </a:rPr>
              <a:t>Best Used When</a:t>
            </a:r>
            <a:r>
              <a:rPr lang="en-US" sz="2200" b="1">
                <a:solidFill>
                  <a:schemeClr val="tx1"/>
                </a:solidFill>
              </a:rPr>
              <a:t>:</a:t>
            </a:r>
            <a:endParaRPr lang="en-US" sz="2200">
              <a:solidFill>
                <a:schemeClr val="tx1"/>
              </a:solidFill>
            </a:endParaRPr>
          </a:p>
          <a:p>
            <a:pPr>
              <a:buFontTx/>
              <a:buChar char="-"/>
            </a:pPr>
            <a:r>
              <a:rPr lang="en-US" sz="2200">
                <a:solidFill>
                  <a:schemeClr val="tx1"/>
                </a:solidFill>
              </a:rPr>
              <a:t>You want to measure how long a behavior lasts.</a:t>
            </a:r>
          </a:p>
          <a:p>
            <a:pPr>
              <a:buFontTx/>
              <a:buChar char="-"/>
            </a:pPr>
            <a:r>
              <a:rPr lang="en-US" sz="2200">
                <a:solidFill>
                  <a:schemeClr val="tx1"/>
                </a:solidFill>
              </a:rPr>
              <a:t>The behavior has a clear beginning and ending.</a:t>
            </a:r>
          </a:p>
          <a:p>
            <a:pPr>
              <a:buFontTx/>
              <a:buChar char="-"/>
            </a:pPr>
            <a:r>
              <a:rPr lang="en-US" sz="2200">
                <a:solidFill>
                  <a:schemeClr val="tx1"/>
                </a:solidFill>
              </a:rPr>
              <a:t>You have consistent access to some timing instrument, like a clock, stop watch or similar.</a:t>
            </a:r>
          </a:p>
          <a:p>
            <a:pPr>
              <a:buFontTx/>
              <a:buChar char="-"/>
            </a:pPr>
            <a:r>
              <a:rPr lang="en-US" sz="2200">
                <a:solidFill>
                  <a:schemeClr val="tx1"/>
                </a:solidFill>
              </a:rPr>
              <a:t>The behavior does not happen often, but when it does, it lasts a long time.</a:t>
            </a:r>
          </a:p>
          <a:p>
            <a:pPr>
              <a:buFontTx/>
              <a:buChar char="-"/>
            </a:pPr>
            <a:r>
              <a:rPr lang="en-US" sz="2200">
                <a:solidFill>
                  <a:schemeClr val="tx1"/>
                </a:solidFill>
              </a:rPr>
              <a:t>You want to measure the duration of target behaviors that are either </a:t>
            </a:r>
            <a:r>
              <a:rPr lang="en-US" sz="2200" u="sng">
                <a:solidFill>
                  <a:schemeClr val="tx1"/>
                </a:solidFill>
              </a:rPr>
              <a:t>too long</a:t>
            </a:r>
            <a:r>
              <a:rPr lang="en-US" sz="2200">
                <a:solidFill>
                  <a:schemeClr val="tx1"/>
                </a:solidFill>
              </a:rPr>
              <a:t> or </a:t>
            </a:r>
            <a:r>
              <a:rPr lang="en-US" sz="2200" u="sng">
                <a:solidFill>
                  <a:schemeClr val="tx1"/>
                </a:solidFill>
              </a:rPr>
              <a:t>too short</a:t>
            </a:r>
            <a:r>
              <a:rPr lang="en-US" sz="2200">
                <a:solidFill>
                  <a:schemeClr val="tx1"/>
                </a:solidFill>
              </a:rPr>
              <a:t> of a time period.</a:t>
            </a:r>
          </a:p>
          <a:p>
            <a:pPr marL="1371600" indent="0" algn="ctr">
              <a:buNone/>
            </a:pPr>
            <a:endParaRPr lang="en-US" sz="1400" b="1">
              <a:solidFill>
                <a:schemeClr val="tx1"/>
              </a:solidFill>
              <a:hlinkClick r:id="" action="ppaction://noaction"/>
            </a:endParaRPr>
          </a:p>
          <a:p>
            <a:pPr marL="1371600" indent="0" algn="ctr">
              <a:buNone/>
            </a:pPr>
            <a:endParaRPr lang="en-US" sz="1400" b="1">
              <a:solidFill>
                <a:schemeClr val="tx1"/>
              </a:solidFill>
              <a:hlinkClick r:id="" action="ppaction://noaction"/>
            </a:endParaRPr>
          </a:p>
          <a:p>
            <a:pPr marL="1371600" indent="0" algn="ctr">
              <a:buNone/>
            </a:pPr>
            <a:endParaRPr lang="en-US" sz="1400" b="1">
              <a:solidFill>
                <a:schemeClr val="tx1"/>
              </a:solidFill>
              <a:hlinkClick r:id="" action="ppaction://noaction"/>
            </a:endParaRPr>
          </a:p>
          <a:p>
            <a:pPr marL="0" indent="0" algn="ctr">
              <a:buNone/>
            </a:pPr>
            <a:r>
              <a:rPr lang="en-US" sz="1400" b="1">
                <a:solidFill>
                  <a:schemeClr val="tx1"/>
                </a:solidFill>
              </a:rPr>
              <a:t> </a:t>
            </a:r>
          </a:p>
        </p:txBody>
      </p:sp>
    </p:spTree>
    <p:extLst>
      <p:ext uri="{BB962C8B-B14F-4D97-AF65-F5344CB8AC3E}">
        <p14:creationId xmlns:p14="http://schemas.microsoft.com/office/powerpoint/2010/main" val="36432010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893E8F4-7AE3-4B42-9912-FAD88D651D40}"/>
              </a:ext>
            </a:extLst>
          </p:cNvPr>
          <p:cNvPicPr>
            <a:picLocks noGrp="1" noChangeAspect="1"/>
          </p:cNvPicPr>
          <p:nvPr>
            <p:ph idx="1"/>
          </p:nvPr>
        </p:nvPicPr>
        <p:blipFill>
          <a:blip r:embed="rId2"/>
          <a:stretch>
            <a:fillRect/>
          </a:stretch>
        </p:blipFill>
        <p:spPr>
          <a:xfrm>
            <a:off x="2592590" y="1345095"/>
            <a:ext cx="4035019" cy="5136113"/>
          </a:xfrm>
          <a:prstGeom prst="rect">
            <a:avLst/>
          </a:prstGeom>
          <a:solidFill>
            <a:srgbClr val="FFFFFF">
              <a:shade val="85000"/>
            </a:srgbClr>
          </a:solidFill>
          <a:ln w="190500" cap="rnd">
            <a:solidFill>
              <a:srgbClr val="FFFFFF"/>
            </a:solidFill>
          </a:ln>
          <a:effectLst>
            <a:outerShdw blurRad="50800" dist="38100" dir="2700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
        <p:nvSpPr>
          <p:cNvPr id="6" name="Title 1">
            <a:extLst>
              <a:ext uri="{FF2B5EF4-FFF2-40B4-BE49-F238E27FC236}">
                <a16:creationId xmlns:a16="http://schemas.microsoft.com/office/drawing/2014/main" id="{097E2384-C0A9-4D63-B0C6-0D240A2C21D4}"/>
              </a:ext>
            </a:extLst>
          </p:cNvPr>
          <p:cNvSpPr>
            <a:spLocks noGrp="1"/>
          </p:cNvSpPr>
          <p:nvPr>
            <p:ph type="title"/>
          </p:nvPr>
        </p:nvSpPr>
        <p:spPr>
          <a:xfrm>
            <a:off x="533400" y="533400"/>
            <a:ext cx="8153400" cy="553278"/>
          </a:xfrm>
        </p:spPr>
        <p:txBody>
          <a:bodyPr/>
          <a:lstStyle/>
          <a:p>
            <a:r>
              <a:rPr lang="en-US" u="sng">
                <a:solidFill>
                  <a:schemeClr val="tx1"/>
                </a:solidFill>
              </a:rPr>
              <a:t>Duration Recording</a:t>
            </a:r>
            <a:endParaRPr lang="en-US" u="sng"/>
          </a:p>
        </p:txBody>
      </p:sp>
    </p:spTree>
    <p:extLst>
      <p:ext uri="{BB962C8B-B14F-4D97-AF65-F5344CB8AC3E}">
        <p14:creationId xmlns:p14="http://schemas.microsoft.com/office/powerpoint/2010/main" val="15795341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B8A93F-CD15-475B-A533-D4E8BEF7EA61}"/>
              </a:ext>
            </a:extLst>
          </p:cNvPr>
          <p:cNvPicPr>
            <a:picLocks noChangeAspect="1"/>
          </p:cNvPicPr>
          <p:nvPr/>
        </p:nvPicPr>
        <p:blipFill>
          <a:blip r:embed="rId2"/>
          <a:stretch>
            <a:fillRect/>
          </a:stretch>
        </p:blipFill>
        <p:spPr>
          <a:xfrm>
            <a:off x="533400" y="2409734"/>
            <a:ext cx="8444651" cy="3362118"/>
          </a:xfrm>
          <a:prstGeom prst="rect">
            <a:avLst/>
          </a:prstGeom>
          <a:effectLst>
            <a:outerShdw blurRad="50800" dist="38100" dir="2700000" algn="tl" rotWithShape="0">
              <a:prstClr val="black">
                <a:alpha val="40000"/>
              </a:prstClr>
            </a:outerShdw>
          </a:effectLst>
        </p:spPr>
      </p:pic>
      <p:sp>
        <p:nvSpPr>
          <p:cNvPr id="17" name="Title 1">
            <a:extLst>
              <a:ext uri="{FF2B5EF4-FFF2-40B4-BE49-F238E27FC236}">
                <a16:creationId xmlns:a16="http://schemas.microsoft.com/office/drawing/2014/main" id="{AB689D69-8284-4A23-BAC0-02ED5AB14AFA}"/>
              </a:ext>
            </a:extLst>
          </p:cNvPr>
          <p:cNvSpPr>
            <a:spLocks noGrp="1"/>
          </p:cNvSpPr>
          <p:nvPr>
            <p:ph type="title"/>
          </p:nvPr>
        </p:nvSpPr>
        <p:spPr>
          <a:xfrm>
            <a:off x="533400" y="533400"/>
            <a:ext cx="8153400" cy="649014"/>
          </a:xfrm>
        </p:spPr>
        <p:txBody>
          <a:bodyPr/>
          <a:lstStyle/>
          <a:p>
            <a:r>
              <a:rPr lang="en-US" u="sng">
                <a:solidFill>
                  <a:schemeClr val="tx1"/>
                </a:solidFill>
              </a:rPr>
              <a:t>Duration Recording</a:t>
            </a:r>
            <a:endParaRPr lang="en-US" u="sng"/>
          </a:p>
        </p:txBody>
      </p:sp>
      <p:sp>
        <p:nvSpPr>
          <p:cNvPr id="18" name="Rectangle 17">
            <a:extLst>
              <a:ext uri="{FF2B5EF4-FFF2-40B4-BE49-F238E27FC236}">
                <a16:creationId xmlns:a16="http://schemas.microsoft.com/office/drawing/2014/main" id="{837421E5-5F4F-49F3-BA65-1AF69714F33D}"/>
              </a:ext>
            </a:extLst>
          </p:cNvPr>
          <p:cNvSpPr/>
          <p:nvPr/>
        </p:nvSpPr>
        <p:spPr>
          <a:xfrm>
            <a:off x="641120" y="1267066"/>
            <a:ext cx="8660296" cy="98488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sng" strike="noStrike" kern="1200" cap="none" spc="0" normalizeH="0" baseline="0" noProof="0">
                <a:ln>
                  <a:noFill/>
                </a:ln>
                <a:solidFill>
                  <a:srgbClr val="000000"/>
                </a:solidFill>
                <a:effectLst/>
                <a:uLnTx/>
                <a:uFillTx/>
                <a:latin typeface="Comic Sans MS" panose="030F0702030302020204" pitchFamily="66" charset="0"/>
                <a:ea typeface="+mn-ea"/>
                <a:cs typeface="+mn-cs"/>
              </a:rPr>
              <a:t>Behavior</a:t>
            </a:r>
            <a:r>
              <a:rPr kumimoji="0" lang="en-US" sz="1400" b="1"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 </a:t>
            </a:r>
            <a:r>
              <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Working individually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sng" strike="noStrike" kern="1200" cap="none" spc="0" normalizeH="0" baseline="0" noProof="0">
                <a:ln>
                  <a:noFill/>
                </a:ln>
                <a:solidFill>
                  <a:srgbClr val="000000"/>
                </a:solidFill>
                <a:effectLst/>
                <a:uLnTx/>
                <a:uFillTx/>
                <a:latin typeface="Comic Sans MS" panose="030F0702030302020204" pitchFamily="66" charset="0"/>
                <a:ea typeface="+mn-ea"/>
                <a:cs typeface="+mn-cs"/>
              </a:rPr>
              <a:t>Behavior Definition</a:t>
            </a:r>
            <a:r>
              <a:rPr kumimoji="0" lang="en-US" sz="1400" b="1"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a:t>
            </a:r>
            <a:r>
              <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 Sitting at desk, with an assignment on the desk, looking at assignment, not talking to peers. Once student looks up (not looking at assignment any more), the behavior has stopped. If student begins talking to peers while looking at assignment, behavior has stopped. </a:t>
            </a: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762375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561E-7DB0-41AD-B76F-92A73F5139BB}"/>
              </a:ext>
            </a:extLst>
          </p:cNvPr>
          <p:cNvSpPr>
            <a:spLocks noGrp="1"/>
          </p:cNvSpPr>
          <p:nvPr>
            <p:ph type="title"/>
          </p:nvPr>
        </p:nvSpPr>
        <p:spPr>
          <a:xfrm>
            <a:off x="533400" y="533400"/>
            <a:ext cx="8153400" cy="486234"/>
          </a:xfrm>
        </p:spPr>
        <p:txBody>
          <a:bodyPr/>
          <a:lstStyle/>
          <a:p>
            <a:r>
              <a:rPr lang="en-US" u="sng">
                <a:solidFill>
                  <a:schemeClr val="tx1"/>
                </a:solidFill>
              </a:rPr>
              <a:t>Duration Recording</a:t>
            </a:r>
            <a:endParaRPr lang="en-US" u="sng"/>
          </a:p>
        </p:txBody>
      </p:sp>
      <p:sp>
        <p:nvSpPr>
          <p:cNvPr id="3" name="Content Placeholder 2">
            <a:extLst>
              <a:ext uri="{FF2B5EF4-FFF2-40B4-BE49-F238E27FC236}">
                <a16:creationId xmlns:a16="http://schemas.microsoft.com/office/drawing/2014/main" id="{87ED5CD4-F2D1-43BA-B77A-477FD1476CD5}"/>
              </a:ext>
            </a:extLst>
          </p:cNvPr>
          <p:cNvSpPr>
            <a:spLocks noGrp="1"/>
          </p:cNvSpPr>
          <p:nvPr>
            <p:ph idx="1"/>
          </p:nvPr>
        </p:nvSpPr>
        <p:spPr>
          <a:xfrm>
            <a:off x="533400" y="1355834"/>
            <a:ext cx="8153400" cy="4587766"/>
          </a:xfrm>
        </p:spPr>
        <p:txBody>
          <a:bodyPr/>
          <a:lstStyle/>
          <a:p>
            <a:endParaRPr lang="en-US" sz="2400">
              <a:solidFill>
                <a:schemeClr val="tx1"/>
              </a:solidFill>
            </a:endParaRPr>
          </a:p>
          <a:p>
            <a:pPr marL="0" indent="0">
              <a:buNone/>
            </a:pPr>
            <a:endParaRPr lang="en-US" sz="2400">
              <a:solidFill>
                <a:schemeClr val="tx1"/>
              </a:solidFill>
            </a:endParaRPr>
          </a:p>
          <a:p>
            <a:endParaRPr lang="en-US" sz="1000">
              <a:solidFill>
                <a:schemeClr val="tx1"/>
              </a:solidFill>
            </a:endParaRPr>
          </a:p>
          <a:p>
            <a:pPr marL="0" indent="0" algn="ctr">
              <a:buNone/>
            </a:pPr>
            <a:endParaRPr lang="en-US" sz="1400" b="1">
              <a:solidFill>
                <a:schemeClr val="tx1"/>
              </a:solidFill>
              <a:hlinkClick r:id="" action="ppaction://noaction"/>
            </a:endParaRPr>
          </a:p>
          <a:p>
            <a:pPr marL="0" indent="0" algn="ctr">
              <a:buNone/>
            </a:pPr>
            <a:endParaRPr lang="en-US" sz="1400" b="1">
              <a:solidFill>
                <a:schemeClr val="tx1"/>
              </a:solidFill>
              <a:hlinkClick r:id="" action="ppaction://noaction"/>
            </a:endParaRPr>
          </a:p>
          <a:p>
            <a:pPr marL="0" indent="0" algn="ctr">
              <a:buNone/>
            </a:pPr>
            <a:endParaRPr lang="en-US" sz="1400" b="1">
              <a:solidFill>
                <a:schemeClr val="tx1"/>
              </a:solidFill>
              <a:hlinkClick r:id="" action="ppaction://noaction"/>
            </a:endParaRPr>
          </a:p>
          <a:p>
            <a:pPr marL="1371600" indent="0" algn="ctr">
              <a:buNone/>
            </a:pPr>
            <a:endParaRPr lang="en-US" sz="1400" b="1">
              <a:solidFill>
                <a:schemeClr val="tx1"/>
              </a:solidFill>
              <a:hlinkClick r:id="" action="ppaction://noaction"/>
            </a:endParaRPr>
          </a:p>
          <a:p>
            <a:pPr marL="1371600" indent="0" algn="ctr">
              <a:buNone/>
            </a:pPr>
            <a:endParaRPr lang="en-US" sz="1400" b="1">
              <a:solidFill>
                <a:schemeClr val="tx1"/>
              </a:solidFill>
              <a:hlinkClick r:id="" action="ppaction://noaction"/>
            </a:endParaRPr>
          </a:p>
        </p:txBody>
      </p:sp>
      <p:pic>
        <p:nvPicPr>
          <p:cNvPr id="4" name="Picture 3">
            <a:extLst>
              <a:ext uri="{FF2B5EF4-FFF2-40B4-BE49-F238E27FC236}">
                <a16:creationId xmlns:a16="http://schemas.microsoft.com/office/drawing/2014/main" id="{13CD7484-EE36-4250-96F7-046ABA702191}"/>
              </a:ext>
            </a:extLst>
          </p:cNvPr>
          <p:cNvPicPr>
            <a:picLocks noChangeAspect="1"/>
          </p:cNvPicPr>
          <p:nvPr/>
        </p:nvPicPr>
        <p:blipFill>
          <a:blip r:embed="rId2"/>
          <a:stretch>
            <a:fillRect/>
          </a:stretch>
        </p:blipFill>
        <p:spPr>
          <a:xfrm>
            <a:off x="1472544" y="1101024"/>
            <a:ext cx="6275111" cy="4655952"/>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0718F5BA-2620-4424-8AB3-3FD2D0987C19}"/>
              </a:ext>
            </a:extLst>
          </p:cNvPr>
          <p:cNvSpPr/>
          <p:nvPr/>
        </p:nvSpPr>
        <p:spPr>
          <a:xfrm>
            <a:off x="1688123" y="5862935"/>
            <a:ext cx="7336607" cy="73866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hlinkClick r:id="rId3"/>
              </a:rPr>
              <a:t>https://view.officeapps.live.com/op/view.aspx?src=https%3A%2F%2Fwww.swsc.org%2Fcms%2Flib04%2FMN01000693%2FCentricity%2FDomain%2F130%2F4.Duration%2520Data%2520Sheet.doc</a:t>
            </a:r>
            <a:r>
              <a:rPr kumimoji="0" lang="en-US" sz="1400" b="1" i="0" u="none" strike="noStrike" kern="1200" cap="none" spc="0" normalizeH="0" baseline="0" noProof="0">
                <a:ln>
                  <a:noFill/>
                </a:ln>
                <a:solidFill>
                  <a:srgbClr val="000000"/>
                </a:solidFill>
                <a:effectLst/>
                <a:uLnTx/>
                <a:uFillTx/>
                <a:latin typeface="Arial" charset="0"/>
                <a:ea typeface="+mn-ea"/>
                <a:cs typeface="+mn-cs"/>
              </a:rPr>
              <a:t> </a:t>
            </a:r>
          </a:p>
        </p:txBody>
      </p:sp>
    </p:spTree>
    <p:extLst>
      <p:ext uri="{BB962C8B-B14F-4D97-AF65-F5344CB8AC3E}">
        <p14:creationId xmlns:p14="http://schemas.microsoft.com/office/powerpoint/2010/main" val="8449366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561E-7DB0-41AD-B76F-92A73F5139BB}"/>
              </a:ext>
            </a:extLst>
          </p:cNvPr>
          <p:cNvSpPr>
            <a:spLocks noGrp="1"/>
          </p:cNvSpPr>
          <p:nvPr>
            <p:ph type="title"/>
          </p:nvPr>
        </p:nvSpPr>
        <p:spPr>
          <a:xfrm>
            <a:off x="533400" y="533400"/>
            <a:ext cx="8153400" cy="649014"/>
          </a:xfrm>
        </p:spPr>
        <p:txBody>
          <a:bodyPr/>
          <a:lstStyle/>
          <a:p>
            <a:r>
              <a:rPr lang="en-US" u="sng">
                <a:solidFill>
                  <a:schemeClr val="tx1"/>
                </a:solidFill>
              </a:rPr>
              <a:t>Duration Recording</a:t>
            </a:r>
            <a:endParaRPr lang="en-US" u="sng"/>
          </a:p>
        </p:txBody>
      </p:sp>
      <p:sp>
        <p:nvSpPr>
          <p:cNvPr id="3" name="Content Placeholder 2">
            <a:extLst>
              <a:ext uri="{FF2B5EF4-FFF2-40B4-BE49-F238E27FC236}">
                <a16:creationId xmlns:a16="http://schemas.microsoft.com/office/drawing/2014/main" id="{87ED5CD4-F2D1-43BA-B77A-477FD1476CD5}"/>
              </a:ext>
            </a:extLst>
          </p:cNvPr>
          <p:cNvSpPr>
            <a:spLocks noGrp="1"/>
          </p:cNvSpPr>
          <p:nvPr>
            <p:ph idx="1"/>
          </p:nvPr>
        </p:nvSpPr>
        <p:spPr>
          <a:xfrm>
            <a:off x="533400" y="1285461"/>
            <a:ext cx="8153400" cy="5317561"/>
          </a:xfrm>
        </p:spPr>
        <p:txBody>
          <a:bodyPr/>
          <a:lstStyle/>
          <a:p>
            <a:pPr marL="0" indent="0">
              <a:buNone/>
            </a:pPr>
            <a:r>
              <a:rPr lang="en-US" sz="2200" b="1" u="sng">
                <a:solidFill>
                  <a:schemeClr val="tx1"/>
                </a:solidFill>
              </a:rPr>
              <a:t>Duration per Occurrence</a:t>
            </a:r>
            <a:r>
              <a:rPr lang="en-US" sz="2200" b="1">
                <a:solidFill>
                  <a:schemeClr val="tx1"/>
                </a:solidFill>
              </a:rPr>
              <a:t> </a:t>
            </a:r>
            <a:r>
              <a:rPr lang="en-US" sz="2200">
                <a:solidFill>
                  <a:schemeClr val="tx1"/>
                </a:solidFill>
              </a:rPr>
              <a:t>– measure of the </a:t>
            </a:r>
            <a:r>
              <a:rPr lang="en-US" sz="2200" u="sng">
                <a:solidFill>
                  <a:schemeClr val="tx1"/>
                </a:solidFill>
              </a:rPr>
              <a:t>duration</a:t>
            </a:r>
            <a:r>
              <a:rPr lang="en-US" sz="2200">
                <a:solidFill>
                  <a:schemeClr val="tx1"/>
                </a:solidFill>
              </a:rPr>
              <a:t> of time that </a:t>
            </a:r>
            <a:r>
              <a:rPr lang="en-US" sz="2200" u="sng">
                <a:solidFill>
                  <a:schemeClr val="tx1"/>
                </a:solidFill>
              </a:rPr>
              <a:t>each instance </a:t>
            </a:r>
            <a:r>
              <a:rPr lang="en-US" sz="2200">
                <a:solidFill>
                  <a:schemeClr val="tx1"/>
                </a:solidFill>
              </a:rPr>
              <a:t>of the target behavior occurs</a:t>
            </a:r>
          </a:p>
          <a:p>
            <a:pPr marL="365760" indent="0">
              <a:buNone/>
            </a:pPr>
            <a:r>
              <a:rPr lang="en-US" sz="2200" u="sng">
                <a:solidFill>
                  <a:schemeClr val="tx1"/>
                </a:solidFill>
              </a:rPr>
              <a:t>Example</a:t>
            </a:r>
            <a:r>
              <a:rPr lang="en-US" sz="2200">
                <a:solidFill>
                  <a:schemeClr val="tx1"/>
                </a:solidFill>
              </a:rPr>
              <a:t>:  </a:t>
            </a:r>
          </a:p>
          <a:p>
            <a:pPr marL="708660">
              <a:buFontTx/>
              <a:buChar char="-"/>
            </a:pPr>
            <a:r>
              <a:rPr lang="en-US" sz="2200">
                <a:solidFill>
                  <a:schemeClr val="tx1"/>
                </a:solidFill>
              </a:rPr>
              <a:t>Each time a student leaves their seat, teacher starts a stopwatch.</a:t>
            </a:r>
          </a:p>
          <a:p>
            <a:pPr marL="708660">
              <a:buFontTx/>
              <a:buChar char="-"/>
            </a:pPr>
            <a:r>
              <a:rPr lang="en-US" sz="2200">
                <a:solidFill>
                  <a:schemeClr val="tx1"/>
                </a:solidFill>
              </a:rPr>
              <a:t>Teacher stops it when child returns to seat.  </a:t>
            </a:r>
          </a:p>
          <a:p>
            <a:pPr marL="708660">
              <a:buFontTx/>
              <a:buChar char="-"/>
            </a:pPr>
            <a:r>
              <a:rPr lang="en-US" sz="2200">
                <a:solidFill>
                  <a:schemeClr val="tx1"/>
                </a:solidFill>
              </a:rPr>
              <a:t>Total time is recorded and the timer is reset.  </a:t>
            </a:r>
          </a:p>
          <a:p>
            <a:pPr marL="708660">
              <a:buFontTx/>
              <a:buChar char="-"/>
            </a:pPr>
            <a:r>
              <a:rPr lang="en-US" sz="2200">
                <a:solidFill>
                  <a:schemeClr val="tx1"/>
                </a:solidFill>
              </a:rPr>
              <a:t>Process is repeated as needed throughout observation period.</a:t>
            </a:r>
          </a:p>
          <a:p>
            <a:pPr marL="708660">
              <a:buFontTx/>
              <a:buChar char="-"/>
            </a:pPr>
            <a:r>
              <a:rPr lang="en-US" sz="2200">
                <a:solidFill>
                  <a:schemeClr val="tx1"/>
                </a:solidFill>
              </a:rPr>
              <a:t>Resulting measures yield data on duration of occurrences of each out of seat behavior over the observation period.</a:t>
            </a:r>
          </a:p>
          <a:p>
            <a:pPr marL="1371600" indent="0">
              <a:buNone/>
            </a:pPr>
            <a:endParaRPr lang="en-US" sz="1400" b="1">
              <a:solidFill>
                <a:schemeClr val="tx1"/>
              </a:solidFill>
            </a:endParaRPr>
          </a:p>
          <a:p>
            <a:pPr marL="1371600" indent="0">
              <a:buNone/>
            </a:pPr>
            <a:endParaRPr lang="en-US" sz="1400" b="1">
              <a:solidFill>
                <a:schemeClr val="tx1"/>
              </a:solidFill>
            </a:endParaRPr>
          </a:p>
          <a:p>
            <a:pPr marL="1371600" indent="0">
              <a:buNone/>
            </a:pPr>
            <a:endParaRPr lang="en-US" sz="1400" b="1">
              <a:solidFill>
                <a:schemeClr val="tx1"/>
              </a:solidFill>
            </a:endParaRPr>
          </a:p>
          <a:p>
            <a:pPr marL="1371600" indent="0">
              <a:buNone/>
            </a:pPr>
            <a:r>
              <a:rPr lang="en-US" sz="1400" b="1">
                <a:solidFill>
                  <a:schemeClr val="tx1"/>
                </a:solidFill>
              </a:rPr>
              <a:t>Cooper, John O., Timothy E. Heron, William L. </a:t>
            </a:r>
            <a:r>
              <a:rPr lang="en-US" sz="1400" b="1" err="1">
                <a:solidFill>
                  <a:schemeClr val="tx1"/>
                </a:solidFill>
              </a:rPr>
              <a:t>Heward</a:t>
            </a:r>
            <a:r>
              <a:rPr lang="en-US" sz="1400" b="1">
                <a:solidFill>
                  <a:schemeClr val="tx1"/>
                </a:solidFill>
              </a:rPr>
              <a:t>. </a:t>
            </a:r>
            <a:r>
              <a:rPr lang="en-US" sz="1400" b="1" i="1">
                <a:solidFill>
                  <a:schemeClr val="tx1"/>
                </a:solidFill>
              </a:rPr>
              <a:t>Applied Behavior Analysis 2</a:t>
            </a:r>
            <a:r>
              <a:rPr lang="en-US" sz="1400" b="1" i="1" baseline="30000">
                <a:solidFill>
                  <a:schemeClr val="tx1"/>
                </a:solidFill>
              </a:rPr>
              <a:t>nd</a:t>
            </a:r>
            <a:r>
              <a:rPr lang="en-US" sz="1400" b="1" i="1">
                <a:solidFill>
                  <a:schemeClr val="tx1"/>
                </a:solidFill>
              </a:rPr>
              <a:t> Edition, </a:t>
            </a:r>
            <a:r>
              <a:rPr lang="en-US" sz="1400" b="1">
                <a:solidFill>
                  <a:schemeClr val="tx1"/>
                </a:solidFill>
              </a:rPr>
              <a:t>Columbus: Pearson, 2007. </a:t>
            </a:r>
          </a:p>
        </p:txBody>
      </p:sp>
    </p:spTree>
    <p:extLst>
      <p:ext uri="{BB962C8B-B14F-4D97-AF65-F5344CB8AC3E}">
        <p14:creationId xmlns:p14="http://schemas.microsoft.com/office/powerpoint/2010/main" val="5886059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0900C-95D1-4FD0-8FC7-6614C9C007F9}"/>
              </a:ext>
            </a:extLst>
          </p:cNvPr>
          <p:cNvSpPr>
            <a:spLocks noGrp="1"/>
          </p:cNvSpPr>
          <p:nvPr>
            <p:ph type="title"/>
          </p:nvPr>
        </p:nvSpPr>
        <p:spPr>
          <a:xfrm>
            <a:off x="533400" y="533399"/>
            <a:ext cx="8153400" cy="1418493"/>
          </a:xfrm>
        </p:spPr>
        <p:txBody>
          <a:bodyPr/>
          <a:lstStyle/>
          <a:p>
            <a:r>
              <a:rPr lang="en-US" sz="2300" u="sng">
                <a:solidFill>
                  <a:schemeClr val="tx1"/>
                </a:solidFill>
              </a:rPr>
              <a:t>Duration Recording</a:t>
            </a:r>
            <a:br>
              <a:rPr lang="en-US" sz="2300" u="sng">
                <a:solidFill>
                  <a:schemeClr val="tx1"/>
                </a:solidFill>
              </a:rPr>
            </a:br>
            <a:br>
              <a:rPr lang="en-US" sz="2300" u="sng">
                <a:solidFill>
                  <a:schemeClr val="tx1"/>
                </a:solidFill>
              </a:rPr>
            </a:br>
            <a:r>
              <a:rPr lang="en-US" sz="2000" u="sng">
                <a:solidFill>
                  <a:schemeClr val="tx1"/>
                </a:solidFill>
              </a:rPr>
              <a:t>Duration per Occurrence</a:t>
            </a:r>
            <a:r>
              <a:rPr lang="en-US" sz="2000">
                <a:solidFill>
                  <a:schemeClr val="tx1"/>
                </a:solidFill>
              </a:rPr>
              <a:t> – measure of the duration of time that each instance of the target behavior occurs</a:t>
            </a:r>
            <a:endParaRPr lang="en-US" sz="2000"/>
          </a:p>
        </p:txBody>
      </p:sp>
      <p:graphicFrame>
        <p:nvGraphicFramePr>
          <p:cNvPr id="4" name="Content Placeholder 3">
            <a:extLst>
              <a:ext uri="{FF2B5EF4-FFF2-40B4-BE49-F238E27FC236}">
                <a16:creationId xmlns:a16="http://schemas.microsoft.com/office/drawing/2014/main" id="{7E2F99AC-AC96-4DC0-A155-1A8D9E8B40F0}"/>
              </a:ext>
            </a:extLst>
          </p:cNvPr>
          <p:cNvGraphicFramePr>
            <a:graphicFrameLocks noGrp="1"/>
          </p:cNvGraphicFramePr>
          <p:nvPr>
            <p:ph idx="1"/>
          </p:nvPr>
        </p:nvGraphicFramePr>
        <p:xfrm>
          <a:off x="533400" y="2230316"/>
          <a:ext cx="8153400" cy="35102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14146">
                  <a:extLst>
                    <a:ext uri="{9D8B030D-6E8A-4147-A177-3AD203B41FA5}">
                      <a16:colId xmlns:a16="http://schemas.microsoft.com/office/drawing/2014/main" val="1944593028"/>
                    </a:ext>
                  </a:extLst>
                </a:gridCol>
                <a:gridCol w="2831123">
                  <a:extLst>
                    <a:ext uri="{9D8B030D-6E8A-4147-A177-3AD203B41FA5}">
                      <a16:colId xmlns:a16="http://schemas.microsoft.com/office/drawing/2014/main" val="546020792"/>
                    </a:ext>
                  </a:extLst>
                </a:gridCol>
                <a:gridCol w="3508131">
                  <a:extLst>
                    <a:ext uri="{9D8B030D-6E8A-4147-A177-3AD203B41FA5}">
                      <a16:colId xmlns:a16="http://schemas.microsoft.com/office/drawing/2014/main" val="3499581059"/>
                    </a:ext>
                  </a:extLst>
                </a:gridCol>
              </a:tblGrid>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a:solidFill>
                            <a:schemeClr val="tx1"/>
                          </a:solidFill>
                        </a:rPr>
                        <a:t>Behavior</a:t>
                      </a:r>
                      <a:r>
                        <a:rPr lang="en-US">
                          <a:solidFill>
                            <a:schemeClr val="tx1"/>
                          </a:solidFill>
                        </a:rPr>
                        <a:t>:  Leaving Seat</a:t>
                      </a:r>
                      <a:r>
                        <a:rPr lang="en-US" b="0">
                          <a:solidFill>
                            <a:schemeClr val="tx1"/>
                          </a:solidFill>
                        </a:rPr>
                        <a:t> – </a:t>
                      </a:r>
                      <a:r>
                        <a:rPr lang="en-US" sz="1800" b="0">
                          <a:solidFill>
                            <a:schemeClr val="tx1"/>
                          </a:solidFill>
                        </a:rPr>
                        <a:t>Any instance in which XXX is at least one foot away from his desk/seat anytime after the lesson has started.  Includes times when he has asked, but was not given permission to leave desk/seat 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96607699"/>
                  </a:ext>
                </a:extLst>
              </a:tr>
              <a:tr h="370840">
                <a:tc>
                  <a:txBody>
                    <a:bodyPr/>
                    <a:lstStyle/>
                    <a:p>
                      <a:pPr algn="ctr"/>
                      <a:r>
                        <a:rPr lang="en-US" b="1" u="sng">
                          <a:solidFill>
                            <a:schemeClr val="tx1"/>
                          </a:solidFill>
                        </a:rPr>
                        <a:t>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u="sng">
                          <a:solidFill>
                            <a:schemeClr val="tx1"/>
                          </a:solidFill>
                        </a:rPr>
                        <a:t>Observation Period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u="sng">
                          <a:solidFill>
                            <a:schemeClr val="tx1"/>
                          </a:solidFill>
                        </a:rPr>
                        <a:t>Total Duration Per Occurrence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2347111"/>
                  </a:ext>
                </a:extLst>
              </a:tr>
              <a:tr h="370840">
                <a:tc>
                  <a:txBody>
                    <a:bodyPr/>
                    <a:lstStyle/>
                    <a:p>
                      <a:pPr algn="ctr"/>
                      <a:r>
                        <a:rPr lang="en-US">
                          <a:solidFill>
                            <a:schemeClr val="tx1"/>
                          </a:solidFill>
                        </a:rPr>
                        <a:t>5/6/2020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chemeClr val="tx1"/>
                          </a:solidFill>
                        </a:rPr>
                        <a:t>Math 12:00-12:45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chemeClr val="tx1"/>
                          </a:solidFill>
                        </a:rPr>
                        <a:t>14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4194995"/>
                  </a:ext>
                </a:extLst>
              </a:tr>
              <a:tr h="370840">
                <a:tc>
                  <a:txBody>
                    <a:bodyPr/>
                    <a:lstStyle/>
                    <a:p>
                      <a:pPr algn="ctr"/>
                      <a:r>
                        <a:rPr lang="en-US">
                          <a:solidFill>
                            <a:schemeClr val="tx1"/>
                          </a:solidFill>
                        </a:rPr>
                        <a:t>5/7/2020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Math 12:00-12:45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9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0397494"/>
                  </a:ext>
                </a:extLst>
              </a:tr>
              <a:tr h="370840">
                <a:tc>
                  <a:txBody>
                    <a:bodyPr/>
                    <a:lstStyle/>
                    <a:p>
                      <a:pPr algn="ctr"/>
                      <a:r>
                        <a:rPr lang="en-US">
                          <a:solidFill>
                            <a:schemeClr val="tx1"/>
                          </a:solidFill>
                        </a:rPr>
                        <a:t>5/8/2020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Writing 9:15-9:45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3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0599201"/>
                  </a:ext>
                </a:extLst>
              </a:tr>
              <a:tr h="370840">
                <a:tc>
                  <a:txBody>
                    <a:bodyPr/>
                    <a:lstStyle/>
                    <a:p>
                      <a:pPr algn="ctr"/>
                      <a:r>
                        <a:rPr lang="en-US">
                          <a:solidFill>
                            <a:schemeClr val="tx1"/>
                          </a:solidFill>
                        </a:rPr>
                        <a:t>5/10/2020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Science 1:00-1:40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1 minute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9061319"/>
                  </a:ext>
                </a:extLst>
              </a:tr>
              <a:tr h="370840">
                <a:tc>
                  <a:txBody>
                    <a:bodyPr/>
                    <a:lstStyle/>
                    <a:p>
                      <a:pPr algn="ctr"/>
                      <a:r>
                        <a:rPr lang="en-US">
                          <a:solidFill>
                            <a:schemeClr val="tx1"/>
                          </a:solidFill>
                        </a:rPr>
                        <a:t>5/11/2020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Math 12:00-12:45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7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9272350"/>
                  </a:ext>
                </a:extLst>
              </a:tr>
              <a:tr h="370840">
                <a:tc>
                  <a:txBody>
                    <a:bodyPr/>
                    <a:lstStyle/>
                    <a:p>
                      <a:pPr algn="ctr"/>
                      <a:r>
                        <a:rPr lang="en-US">
                          <a:solidFill>
                            <a:schemeClr val="tx1"/>
                          </a:solidFill>
                        </a:rPr>
                        <a:t>5/12/2020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Circle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0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4984391"/>
                  </a:ext>
                </a:extLst>
              </a:tr>
            </a:tbl>
          </a:graphicData>
        </a:graphic>
      </p:graphicFrame>
    </p:spTree>
    <p:extLst>
      <p:ext uri="{BB962C8B-B14F-4D97-AF65-F5344CB8AC3E}">
        <p14:creationId xmlns:p14="http://schemas.microsoft.com/office/powerpoint/2010/main" val="7870525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561E-7DB0-41AD-B76F-92A73F5139BB}"/>
              </a:ext>
            </a:extLst>
          </p:cNvPr>
          <p:cNvSpPr>
            <a:spLocks noGrp="1"/>
          </p:cNvSpPr>
          <p:nvPr>
            <p:ph type="title"/>
          </p:nvPr>
        </p:nvSpPr>
        <p:spPr>
          <a:xfrm>
            <a:off x="533400" y="533400"/>
            <a:ext cx="8153400" cy="468923"/>
          </a:xfrm>
        </p:spPr>
        <p:txBody>
          <a:bodyPr/>
          <a:lstStyle/>
          <a:p>
            <a:r>
              <a:rPr lang="en-US" u="sng">
                <a:solidFill>
                  <a:schemeClr val="tx1"/>
                </a:solidFill>
              </a:rPr>
              <a:t>Duration Recording</a:t>
            </a:r>
            <a:endParaRPr lang="en-US" u="sng"/>
          </a:p>
        </p:txBody>
      </p:sp>
      <p:sp>
        <p:nvSpPr>
          <p:cNvPr id="3" name="Content Placeholder 2">
            <a:extLst>
              <a:ext uri="{FF2B5EF4-FFF2-40B4-BE49-F238E27FC236}">
                <a16:creationId xmlns:a16="http://schemas.microsoft.com/office/drawing/2014/main" id="{87ED5CD4-F2D1-43BA-B77A-477FD1476CD5}"/>
              </a:ext>
            </a:extLst>
          </p:cNvPr>
          <p:cNvSpPr>
            <a:spLocks noGrp="1"/>
          </p:cNvSpPr>
          <p:nvPr>
            <p:ph idx="1"/>
          </p:nvPr>
        </p:nvSpPr>
        <p:spPr>
          <a:xfrm>
            <a:off x="533400" y="1125415"/>
            <a:ext cx="8153400" cy="5477608"/>
          </a:xfrm>
        </p:spPr>
        <p:txBody>
          <a:bodyPr/>
          <a:lstStyle/>
          <a:p>
            <a:pPr marL="0" indent="0">
              <a:buNone/>
            </a:pPr>
            <a:r>
              <a:rPr lang="en-US" sz="2200" b="1" u="sng">
                <a:solidFill>
                  <a:schemeClr val="tx1"/>
                </a:solidFill>
              </a:rPr>
              <a:t>Total Duration per Session</a:t>
            </a:r>
            <a:r>
              <a:rPr lang="en-US" sz="2200" b="1">
                <a:solidFill>
                  <a:schemeClr val="tx1"/>
                </a:solidFill>
              </a:rPr>
              <a:t> </a:t>
            </a:r>
            <a:r>
              <a:rPr lang="en-US" sz="2200">
                <a:solidFill>
                  <a:schemeClr val="tx1"/>
                </a:solidFill>
              </a:rPr>
              <a:t>– measure of the </a:t>
            </a:r>
            <a:r>
              <a:rPr lang="en-US" sz="2200" u="sng">
                <a:solidFill>
                  <a:schemeClr val="tx1"/>
                </a:solidFill>
              </a:rPr>
              <a:t>cumulative</a:t>
            </a:r>
            <a:r>
              <a:rPr lang="en-US" sz="2200">
                <a:solidFill>
                  <a:schemeClr val="tx1"/>
                </a:solidFill>
              </a:rPr>
              <a:t> amount of time in which a person engages in the target behavior</a:t>
            </a:r>
          </a:p>
          <a:p>
            <a:pPr marL="365760" indent="0">
              <a:buNone/>
            </a:pPr>
            <a:r>
              <a:rPr lang="en-US" sz="2200" u="sng">
                <a:solidFill>
                  <a:schemeClr val="tx1"/>
                </a:solidFill>
              </a:rPr>
              <a:t>Example</a:t>
            </a:r>
            <a:r>
              <a:rPr lang="en-US" sz="2200">
                <a:solidFill>
                  <a:schemeClr val="tx1"/>
                </a:solidFill>
              </a:rPr>
              <a:t>:  </a:t>
            </a:r>
          </a:p>
          <a:p>
            <a:pPr marL="708660">
              <a:buFontTx/>
              <a:buChar char="-"/>
            </a:pPr>
            <a:r>
              <a:rPr lang="en-US" sz="2200">
                <a:solidFill>
                  <a:schemeClr val="tx1"/>
                </a:solidFill>
              </a:rPr>
              <a:t>Teacher is concerned that a K student spends too much time playing alone</a:t>
            </a:r>
          </a:p>
          <a:p>
            <a:pPr marL="708660">
              <a:buFontTx/>
              <a:buChar char="-"/>
            </a:pPr>
            <a:r>
              <a:rPr lang="en-US" sz="2200">
                <a:solidFill>
                  <a:schemeClr val="tx1"/>
                </a:solidFill>
              </a:rPr>
              <a:t>During Free Play, teacher will start stopwatch anytime child engages in solitary play.</a:t>
            </a:r>
          </a:p>
          <a:p>
            <a:pPr marL="708660">
              <a:buFontTx/>
              <a:buChar char="-"/>
            </a:pPr>
            <a:r>
              <a:rPr lang="en-US" sz="2200">
                <a:solidFill>
                  <a:schemeClr val="tx1"/>
                </a:solidFill>
              </a:rPr>
              <a:t>If child engages with peers, teacher stops timer, but does not reset it.  </a:t>
            </a:r>
          </a:p>
          <a:p>
            <a:pPr marL="708660">
              <a:buFontTx/>
              <a:buChar char="-"/>
            </a:pPr>
            <a:r>
              <a:rPr lang="en-US" sz="2200">
                <a:solidFill>
                  <a:schemeClr val="tx1"/>
                </a:solidFill>
              </a:rPr>
              <a:t>If child drifts into solitary play again, teacher starts stopwatch again.  </a:t>
            </a:r>
          </a:p>
          <a:p>
            <a:pPr marL="708660">
              <a:buFontTx/>
              <a:buChar char="-"/>
            </a:pPr>
            <a:r>
              <a:rPr lang="en-US" sz="2200">
                <a:solidFill>
                  <a:schemeClr val="tx1"/>
                </a:solidFill>
              </a:rPr>
              <a:t>At the end of the 30 minute play activity, teacher will have </a:t>
            </a:r>
            <a:r>
              <a:rPr lang="en-US" sz="2200" u="sng">
                <a:solidFill>
                  <a:schemeClr val="tx1"/>
                </a:solidFill>
              </a:rPr>
              <a:t>total duration</a:t>
            </a:r>
            <a:r>
              <a:rPr lang="en-US" sz="2200">
                <a:solidFill>
                  <a:schemeClr val="tx1"/>
                </a:solidFill>
              </a:rPr>
              <a:t> of solitary play. </a:t>
            </a:r>
            <a:endParaRPr lang="en-US" sz="1400" b="1">
              <a:solidFill>
                <a:schemeClr val="tx1"/>
              </a:solidFill>
            </a:endParaRPr>
          </a:p>
          <a:p>
            <a:pPr marL="0" indent="0" algn="ctr">
              <a:buNone/>
            </a:pPr>
            <a:endParaRPr lang="en-US" sz="1400" b="1">
              <a:solidFill>
                <a:schemeClr val="tx1"/>
              </a:solidFill>
            </a:endParaRPr>
          </a:p>
          <a:p>
            <a:pPr marL="1371600" indent="0">
              <a:buNone/>
            </a:pPr>
            <a:r>
              <a:rPr lang="en-US" sz="1050" b="1">
                <a:solidFill>
                  <a:schemeClr val="tx1"/>
                </a:solidFill>
              </a:rPr>
              <a:t>Cooper, John O., Timothy E. Heron, William L. </a:t>
            </a:r>
            <a:r>
              <a:rPr lang="en-US" sz="1050" b="1" err="1">
                <a:solidFill>
                  <a:schemeClr val="tx1"/>
                </a:solidFill>
              </a:rPr>
              <a:t>Heward</a:t>
            </a:r>
            <a:r>
              <a:rPr lang="en-US" sz="1050" b="1">
                <a:solidFill>
                  <a:schemeClr val="tx1"/>
                </a:solidFill>
              </a:rPr>
              <a:t>. </a:t>
            </a:r>
            <a:r>
              <a:rPr lang="en-US" sz="1050" b="1" i="1">
                <a:solidFill>
                  <a:schemeClr val="tx1"/>
                </a:solidFill>
              </a:rPr>
              <a:t>Applied Behavior Analysis 2</a:t>
            </a:r>
            <a:r>
              <a:rPr lang="en-US" sz="1050" b="1" i="1" baseline="30000">
                <a:solidFill>
                  <a:schemeClr val="tx1"/>
                </a:solidFill>
              </a:rPr>
              <a:t>nd</a:t>
            </a:r>
            <a:r>
              <a:rPr lang="en-US" sz="1050" b="1" i="1">
                <a:solidFill>
                  <a:schemeClr val="tx1"/>
                </a:solidFill>
              </a:rPr>
              <a:t> Edition, </a:t>
            </a:r>
            <a:r>
              <a:rPr lang="en-US" sz="1050" b="1">
                <a:solidFill>
                  <a:schemeClr val="tx1"/>
                </a:solidFill>
              </a:rPr>
              <a:t>Columbus: Pearson, 2007. </a:t>
            </a:r>
          </a:p>
        </p:txBody>
      </p:sp>
    </p:spTree>
    <p:extLst>
      <p:ext uri="{BB962C8B-B14F-4D97-AF65-F5344CB8AC3E}">
        <p14:creationId xmlns:p14="http://schemas.microsoft.com/office/powerpoint/2010/main" val="2038347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47241-37FE-44A0-BB2E-70C0A34BC2EF}"/>
              </a:ext>
            </a:extLst>
          </p:cNvPr>
          <p:cNvSpPr>
            <a:spLocks noGrp="1"/>
          </p:cNvSpPr>
          <p:nvPr>
            <p:ph type="title"/>
          </p:nvPr>
        </p:nvSpPr>
        <p:spPr>
          <a:xfrm>
            <a:off x="1490124" y="762521"/>
            <a:ext cx="6115051" cy="514351"/>
          </a:xfrm>
        </p:spPr>
        <p:txBody>
          <a:bodyPr/>
          <a:lstStyle/>
          <a:p>
            <a:r>
              <a:rPr lang="en-US" sz="4000" u="sng">
                <a:solidFill>
                  <a:srgbClr val="9E0000"/>
                </a:solidFill>
              </a:rPr>
              <a:t>Procedural Manual </a:t>
            </a:r>
          </a:p>
        </p:txBody>
      </p:sp>
      <p:sp>
        <p:nvSpPr>
          <p:cNvPr id="7" name="TextBox 6">
            <a:extLst>
              <a:ext uri="{FF2B5EF4-FFF2-40B4-BE49-F238E27FC236}">
                <a16:creationId xmlns:a16="http://schemas.microsoft.com/office/drawing/2014/main" id="{6D4439DF-4216-4C3D-821B-ECFAB03A8BD2}"/>
              </a:ext>
            </a:extLst>
          </p:cNvPr>
          <p:cNvSpPr txBox="1"/>
          <p:nvPr/>
        </p:nvSpPr>
        <p:spPr>
          <a:xfrm>
            <a:off x="1208545" y="5791200"/>
            <a:ext cx="6868727" cy="400110"/>
          </a:xfrm>
          <a:prstGeom prst="rect">
            <a:avLst/>
          </a:prstGeom>
          <a:noFill/>
        </p:spPr>
        <p:txBody>
          <a:bodyPr wrap="square">
            <a:spAutoFit/>
          </a:bodyPr>
          <a:lstStyle/>
          <a:p>
            <a:pPr marL="0" marR="0" lvl="0" indent="0" algn="l" defTabSz="685783"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mn-ea"/>
                <a:cs typeface="+mn-cs"/>
                <a:hlinkClick r:id="rId2"/>
              </a:rPr>
              <a:t>https://www.maine.gov/doe/learning/specialed/manual</a:t>
            </a:r>
            <a:endParaRPr kumimoji="0" lang="en-US" sz="2000" b="1" i="0" u="none" strike="noStrike" kern="1200" cap="none" spc="0" normalizeH="0" baseline="0" noProof="0">
              <a:ln>
                <a:noFill/>
              </a:ln>
              <a:solidFill>
                <a:srgbClr val="000000"/>
              </a:solidFill>
              <a:effectLst/>
              <a:uLnTx/>
              <a:uFillTx/>
              <a:latin typeface="Arial" charset="0"/>
              <a:ea typeface="+mn-ea"/>
              <a:cs typeface="+mn-cs"/>
            </a:endParaRPr>
          </a:p>
        </p:txBody>
      </p:sp>
      <p:pic>
        <p:nvPicPr>
          <p:cNvPr id="4" name="Picture 3" descr="Graphical user interface&#10;&#10;Description automatically generated with medium confidence">
            <a:extLst>
              <a:ext uri="{FF2B5EF4-FFF2-40B4-BE49-F238E27FC236}">
                <a16:creationId xmlns:a16="http://schemas.microsoft.com/office/drawing/2014/main" id="{4A63608B-08BB-4EB4-B4C4-2CD29EE426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265" y="1399579"/>
            <a:ext cx="6593479" cy="4268917"/>
          </a:xfrm>
          <a:prstGeom prst="rect">
            <a:avLst/>
          </a:prstGeom>
        </p:spPr>
      </p:pic>
    </p:spTree>
    <p:extLst>
      <p:ext uri="{BB962C8B-B14F-4D97-AF65-F5344CB8AC3E}">
        <p14:creationId xmlns:p14="http://schemas.microsoft.com/office/powerpoint/2010/main" val="2572368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0900C-95D1-4FD0-8FC7-6614C9C007F9}"/>
              </a:ext>
            </a:extLst>
          </p:cNvPr>
          <p:cNvSpPr>
            <a:spLocks noGrp="1"/>
          </p:cNvSpPr>
          <p:nvPr>
            <p:ph type="title"/>
          </p:nvPr>
        </p:nvSpPr>
        <p:spPr>
          <a:xfrm>
            <a:off x="533400" y="533399"/>
            <a:ext cx="8153400" cy="1418493"/>
          </a:xfrm>
        </p:spPr>
        <p:txBody>
          <a:bodyPr/>
          <a:lstStyle/>
          <a:p>
            <a:r>
              <a:rPr lang="en-US" sz="2300" u="sng">
                <a:solidFill>
                  <a:schemeClr val="tx1"/>
                </a:solidFill>
              </a:rPr>
              <a:t>Duration Recording</a:t>
            </a:r>
            <a:br>
              <a:rPr lang="en-US" sz="2300" u="sng">
                <a:solidFill>
                  <a:schemeClr val="tx1"/>
                </a:solidFill>
              </a:rPr>
            </a:br>
            <a:br>
              <a:rPr lang="en-US" sz="2300" u="sng">
                <a:solidFill>
                  <a:schemeClr val="tx1"/>
                </a:solidFill>
              </a:rPr>
            </a:br>
            <a:r>
              <a:rPr lang="en-US" sz="2000" u="sng">
                <a:solidFill>
                  <a:schemeClr val="tx1"/>
                </a:solidFill>
              </a:rPr>
              <a:t>Total Duration per Session</a:t>
            </a:r>
            <a:r>
              <a:rPr lang="en-US" sz="2000">
                <a:solidFill>
                  <a:schemeClr val="tx1"/>
                </a:solidFill>
              </a:rPr>
              <a:t> – measure of the cumulative amount of time in which a person engages in the target behavior</a:t>
            </a:r>
            <a:endParaRPr lang="en-US" sz="2000"/>
          </a:p>
        </p:txBody>
      </p:sp>
      <p:graphicFrame>
        <p:nvGraphicFramePr>
          <p:cNvPr id="4" name="Content Placeholder 3">
            <a:extLst>
              <a:ext uri="{FF2B5EF4-FFF2-40B4-BE49-F238E27FC236}">
                <a16:creationId xmlns:a16="http://schemas.microsoft.com/office/drawing/2014/main" id="{7E2F99AC-AC96-4DC0-A155-1A8D9E8B40F0}"/>
              </a:ext>
            </a:extLst>
          </p:cNvPr>
          <p:cNvGraphicFramePr>
            <a:graphicFrameLocks noGrp="1"/>
          </p:cNvGraphicFramePr>
          <p:nvPr>
            <p:ph idx="1"/>
          </p:nvPr>
        </p:nvGraphicFramePr>
        <p:xfrm>
          <a:off x="638908" y="2300654"/>
          <a:ext cx="8153400" cy="32359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14146">
                  <a:extLst>
                    <a:ext uri="{9D8B030D-6E8A-4147-A177-3AD203B41FA5}">
                      <a16:colId xmlns:a16="http://schemas.microsoft.com/office/drawing/2014/main" val="1944593028"/>
                    </a:ext>
                  </a:extLst>
                </a:gridCol>
                <a:gridCol w="3226777">
                  <a:extLst>
                    <a:ext uri="{9D8B030D-6E8A-4147-A177-3AD203B41FA5}">
                      <a16:colId xmlns:a16="http://schemas.microsoft.com/office/drawing/2014/main" val="546020792"/>
                    </a:ext>
                  </a:extLst>
                </a:gridCol>
                <a:gridCol w="3112477">
                  <a:extLst>
                    <a:ext uri="{9D8B030D-6E8A-4147-A177-3AD203B41FA5}">
                      <a16:colId xmlns:a16="http://schemas.microsoft.com/office/drawing/2014/main" val="3499581059"/>
                    </a:ext>
                  </a:extLst>
                </a:gridCol>
              </a:tblGrid>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a:solidFill>
                            <a:schemeClr val="tx1"/>
                          </a:solidFill>
                        </a:rPr>
                        <a:t>Behavior</a:t>
                      </a:r>
                      <a:r>
                        <a:rPr lang="en-US">
                          <a:solidFill>
                            <a:schemeClr val="tx1"/>
                          </a:solidFill>
                        </a:rPr>
                        <a:t>:  Solitary Play </a:t>
                      </a:r>
                      <a:r>
                        <a:rPr lang="en-US" b="0">
                          <a:solidFill>
                            <a:schemeClr val="tx1"/>
                          </a:solidFill>
                        </a:rPr>
                        <a:t>–</a:t>
                      </a:r>
                      <a:r>
                        <a:rPr lang="en-US">
                          <a:solidFill>
                            <a:schemeClr val="tx1"/>
                          </a:solidFill>
                        </a:rPr>
                        <a:t> </a:t>
                      </a:r>
                      <a:r>
                        <a:rPr lang="en-US" sz="1800" b="0">
                          <a:solidFill>
                            <a:schemeClr val="tx1"/>
                          </a:solidFill>
                        </a:rPr>
                        <a:t>Any instance in which XXX engages in solitary activity, and is not engaging with peers.  Can include parallel play.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96607699"/>
                  </a:ext>
                </a:extLst>
              </a:tr>
              <a:tr h="370840">
                <a:tc>
                  <a:txBody>
                    <a:bodyPr/>
                    <a:lstStyle/>
                    <a:p>
                      <a:pPr algn="ctr"/>
                      <a:r>
                        <a:rPr lang="en-US" b="1" u="sng">
                          <a:solidFill>
                            <a:schemeClr val="tx1"/>
                          </a:solidFill>
                        </a:rPr>
                        <a:t>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u="sng">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u="sng">
                          <a:solidFill>
                            <a:schemeClr val="tx1"/>
                          </a:solidFill>
                        </a:rPr>
                        <a:t>Total Duration Per 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2347111"/>
                  </a:ext>
                </a:extLst>
              </a:tr>
              <a:tr h="370840">
                <a:tc>
                  <a:txBody>
                    <a:bodyPr/>
                    <a:lstStyle/>
                    <a:p>
                      <a:pPr algn="ctr"/>
                      <a:r>
                        <a:rPr lang="en-US">
                          <a:solidFill>
                            <a:schemeClr val="tx1"/>
                          </a:solidFill>
                        </a:rPr>
                        <a:t>5/6/2020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chemeClr val="tx1"/>
                          </a:solidFill>
                        </a:rPr>
                        <a:t>Free Play – 30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chemeClr val="tx1"/>
                          </a:solidFill>
                        </a:rPr>
                        <a:t>12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4194995"/>
                  </a:ext>
                </a:extLst>
              </a:tr>
              <a:tr h="370840">
                <a:tc>
                  <a:txBody>
                    <a:bodyPr/>
                    <a:lstStyle/>
                    <a:p>
                      <a:pPr algn="ctr"/>
                      <a:r>
                        <a:rPr lang="en-US">
                          <a:solidFill>
                            <a:schemeClr val="tx1"/>
                          </a:solidFill>
                        </a:rPr>
                        <a:t>5/7/2020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Free Play – 30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7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0397494"/>
                  </a:ext>
                </a:extLst>
              </a:tr>
              <a:tr h="370840">
                <a:tc>
                  <a:txBody>
                    <a:bodyPr/>
                    <a:lstStyle/>
                    <a:p>
                      <a:pPr algn="ctr"/>
                      <a:r>
                        <a:rPr lang="en-US">
                          <a:solidFill>
                            <a:schemeClr val="tx1"/>
                          </a:solidFill>
                        </a:rPr>
                        <a:t>5/8/2020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Free Play – 30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8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0599201"/>
                  </a:ext>
                </a:extLst>
              </a:tr>
              <a:tr h="370840">
                <a:tc>
                  <a:txBody>
                    <a:bodyPr/>
                    <a:lstStyle/>
                    <a:p>
                      <a:pPr algn="ctr"/>
                      <a:r>
                        <a:rPr lang="en-US">
                          <a:solidFill>
                            <a:schemeClr val="tx1"/>
                          </a:solidFill>
                        </a:rPr>
                        <a:t>5/10/2020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Free Play – 30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15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9061319"/>
                  </a:ext>
                </a:extLst>
              </a:tr>
              <a:tr h="370840">
                <a:tc>
                  <a:txBody>
                    <a:bodyPr/>
                    <a:lstStyle/>
                    <a:p>
                      <a:pPr algn="ctr"/>
                      <a:r>
                        <a:rPr lang="en-US">
                          <a:solidFill>
                            <a:schemeClr val="tx1"/>
                          </a:solidFill>
                        </a:rPr>
                        <a:t>5/11/2020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Free Play – 30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16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9272350"/>
                  </a:ext>
                </a:extLst>
              </a:tr>
              <a:tr h="370840">
                <a:tc>
                  <a:txBody>
                    <a:bodyPr/>
                    <a:lstStyle/>
                    <a:p>
                      <a:pPr algn="ctr"/>
                      <a:r>
                        <a:rPr lang="en-US">
                          <a:solidFill>
                            <a:schemeClr val="tx1"/>
                          </a:solidFill>
                        </a:rPr>
                        <a:t>5/12/2020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Free Play – 30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4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4984391"/>
                  </a:ext>
                </a:extLst>
              </a:tr>
            </a:tbl>
          </a:graphicData>
        </a:graphic>
      </p:graphicFrame>
    </p:spTree>
    <p:extLst>
      <p:ext uri="{BB962C8B-B14F-4D97-AF65-F5344CB8AC3E}">
        <p14:creationId xmlns:p14="http://schemas.microsoft.com/office/powerpoint/2010/main" val="20907963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831CC-E587-4623-9175-2ABE92CF046E}"/>
              </a:ext>
            </a:extLst>
          </p:cNvPr>
          <p:cNvSpPr>
            <a:spLocks noGrp="1"/>
          </p:cNvSpPr>
          <p:nvPr>
            <p:ph type="title"/>
          </p:nvPr>
        </p:nvSpPr>
        <p:spPr>
          <a:xfrm>
            <a:off x="600173" y="229147"/>
            <a:ext cx="8153400" cy="889737"/>
          </a:xfrm>
        </p:spPr>
        <p:txBody>
          <a:bodyPr/>
          <a:lstStyle/>
          <a:p>
            <a:r>
              <a:rPr lang="en-US" u="sng">
                <a:solidFill>
                  <a:schemeClr val="tx1"/>
                </a:solidFill>
              </a:rPr>
              <a:t>Frequency/Duration Data Tracking Sheet</a:t>
            </a:r>
          </a:p>
        </p:txBody>
      </p:sp>
      <p:pic>
        <p:nvPicPr>
          <p:cNvPr id="4" name="Content Placeholder 3">
            <a:extLst>
              <a:ext uri="{FF2B5EF4-FFF2-40B4-BE49-F238E27FC236}">
                <a16:creationId xmlns:a16="http://schemas.microsoft.com/office/drawing/2014/main" id="{42D9560B-FEA6-44E7-B266-E99CA3ED229F}"/>
              </a:ext>
            </a:extLst>
          </p:cNvPr>
          <p:cNvPicPr>
            <a:picLocks noGrp="1" noChangeAspect="1"/>
          </p:cNvPicPr>
          <p:nvPr>
            <p:ph idx="1"/>
          </p:nvPr>
        </p:nvPicPr>
        <p:blipFill>
          <a:blip r:embed="rId2"/>
          <a:stretch>
            <a:fillRect/>
          </a:stretch>
        </p:blipFill>
        <p:spPr>
          <a:xfrm>
            <a:off x="772998" y="1118884"/>
            <a:ext cx="8220173" cy="5065100"/>
          </a:xfrm>
          <a:prstGeom prst="rect">
            <a:avLst/>
          </a:prstGeom>
        </p:spPr>
      </p:pic>
      <p:sp>
        <p:nvSpPr>
          <p:cNvPr id="5" name="Rectangle 4">
            <a:extLst>
              <a:ext uri="{FF2B5EF4-FFF2-40B4-BE49-F238E27FC236}">
                <a16:creationId xmlns:a16="http://schemas.microsoft.com/office/drawing/2014/main" id="{2EB50F34-9C56-4E24-94E2-C5F65460E28E}"/>
              </a:ext>
            </a:extLst>
          </p:cNvPr>
          <p:cNvSpPr/>
          <p:nvPr/>
        </p:nvSpPr>
        <p:spPr>
          <a:xfrm>
            <a:off x="2918411" y="6364607"/>
            <a:ext cx="3289427" cy="5847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hlinkClick r:id="rId3"/>
              </a:rPr>
              <a:t>https://www.earlywood.org/Page/556</a:t>
            </a:r>
            <a:endParaRPr kumimoji="0" lang="en-US" sz="1400" b="1" i="0" u="none" strike="noStrike" kern="1200" cap="none" spc="0" normalizeH="0" baseline="0" noProof="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221131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561E-7DB0-41AD-B76F-92A73F5139BB}"/>
              </a:ext>
            </a:extLst>
          </p:cNvPr>
          <p:cNvSpPr>
            <a:spLocks noGrp="1"/>
          </p:cNvSpPr>
          <p:nvPr>
            <p:ph type="title"/>
          </p:nvPr>
        </p:nvSpPr>
        <p:spPr>
          <a:xfrm>
            <a:off x="533400" y="533400"/>
            <a:ext cx="8153400" cy="601717"/>
          </a:xfrm>
        </p:spPr>
        <p:txBody>
          <a:bodyPr/>
          <a:lstStyle/>
          <a:p>
            <a:r>
              <a:rPr lang="en-US" u="sng">
                <a:solidFill>
                  <a:schemeClr val="tx1"/>
                </a:solidFill>
              </a:rPr>
              <a:t>Any Data Collection</a:t>
            </a:r>
            <a:endParaRPr lang="en-US" u="sng"/>
          </a:p>
        </p:txBody>
      </p:sp>
      <p:sp>
        <p:nvSpPr>
          <p:cNvPr id="3" name="Content Placeholder 2">
            <a:extLst>
              <a:ext uri="{FF2B5EF4-FFF2-40B4-BE49-F238E27FC236}">
                <a16:creationId xmlns:a16="http://schemas.microsoft.com/office/drawing/2014/main" id="{87ED5CD4-F2D1-43BA-B77A-477FD1476CD5}"/>
              </a:ext>
            </a:extLst>
          </p:cNvPr>
          <p:cNvSpPr>
            <a:spLocks noGrp="1"/>
          </p:cNvSpPr>
          <p:nvPr>
            <p:ph idx="1"/>
          </p:nvPr>
        </p:nvSpPr>
        <p:spPr>
          <a:xfrm>
            <a:off x="533400" y="1537252"/>
            <a:ext cx="8153400" cy="4787348"/>
          </a:xfrm>
        </p:spPr>
        <p:txBody>
          <a:bodyPr/>
          <a:lstStyle/>
          <a:p>
            <a:pPr marL="0" indent="0">
              <a:buNone/>
            </a:pPr>
            <a:r>
              <a:rPr lang="en-US" b="1" u="sng">
                <a:solidFill>
                  <a:schemeClr val="tx1"/>
                </a:solidFill>
              </a:rPr>
              <a:t>Special Considerations</a:t>
            </a:r>
            <a:r>
              <a:rPr lang="en-US" b="1">
                <a:solidFill>
                  <a:schemeClr val="tx1"/>
                </a:solidFill>
              </a:rPr>
              <a:t> – </a:t>
            </a:r>
          </a:p>
          <a:p>
            <a:pPr marL="0" indent="0">
              <a:buNone/>
            </a:pPr>
            <a:endParaRPr lang="en-US" sz="1000">
              <a:solidFill>
                <a:schemeClr val="tx1"/>
              </a:solidFill>
            </a:endParaRPr>
          </a:p>
          <a:p>
            <a:r>
              <a:rPr lang="en-US" b="1" u="sng">
                <a:solidFill>
                  <a:schemeClr val="tx1"/>
                </a:solidFill>
              </a:rPr>
              <a:t>Intensity</a:t>
            </a:r>
            <a:r>
              <a:rPr lang="en-US">
                <a:solidFill>
                  <a:schemeClr val="tx1"/>
                </a:solidFill>
              </a:rPr>
              <a:t> – the force with which a behavior occurs</a:t>
            </a:r>
          </a:p>
          <a:p>
            <a:r>
              <a:rPr lang="en-US">
                <a:solidFill>
                  <a:schemeClr val="tx1"/>
                </a:solidFill>
              </a:rPr>
              <a:t>Always consider the </a:t>
            </a:r>
            <a:r>
              <a:rPr lang="en-US" b="1" u="sng">
                <a:solidFill>
                  <a:schemeClr val="tx1"/>
                </a:solidFill>
              </a:rPr>
              <a:t>INTENSITY</a:t>
            </a:r>
            <a:r>
              <a:rPr lang="en-US">
                <a:solidFill>
                  <a:schemeClr val="tx1"/>
                </a:solidFill>
              </a:rPr>
              <a:t> of the behavior in conjunction with the duration.</a:t>
            </a:r>
          </a:p>
          <a:p>
            <a:r>
              <a:rPr lang="en-US">
                <a:solidFill>
                  <a:schemeClr val="tx1"/>
                </a:solidFill>
              </a:rPr>
              <a:t>Adjust accordingly</a:t>
            </a:r>
            <a:endParaRPr lang="en-US" u="sng">
              <a:solidFill>
                <a:schemeClr val="tx1"/>
              </a:solidFill>
            </a:endParaRPr>
          </a:p>
          <a:p>
            <a:pPr marL="0" indent="0">
              <a:buNone/>
            </a:pPr>
            <a:endParaRPr lang="en-US" u="sng">
              <a:solidFill>
                <a:schemeClr val="tx1"/>
              </a:solidFill>
            </a:endParaRPr>
          </a:p>
          <a:p>
            <a:pPr marL="0" indent="0" algn="ctr">
              <a:buNone/>
            </a:pPr>
            <a:r>
              <a:rPr lang="en-US" b="1" u="sng">
                <a:solidFill>
                  <a:schemeClr val="tx1"/>
                </a:solidFill>
              </a:rPr>
              <a:t>Pay Close Attention</a:t>
            </a:r>
            <a:r>
              <a:rPr lang="en-US" b="1">
                <a:solidFill>
                  <a:schemeClr val="tx1"/>
                </a:solidFill>
              </a:rPr>
              <a:t> </a:t>
            </a:r>
          </a:p>
          <a:p>
            <a:pPr marL="0" indent="0" algn="ctr">
              <a:buNone/>
            </a:pPr>
            <a:r>
              <a:rPr lang="en-US" b="1">
                <a:solidFill>
                  <a:schemeClr val="tx1"/>
                </a:solidFill>
              </a:rPr>
              <a:t>to extreme or intense behaviors</a:t>
            </a:r>
          </a:p>
        </p:txBody>
      </p:sp>
    </p:spTree>
    <p:extLst>
      <p:ext uri="{BB962C8B-B14F-4D97-AF65-F5344CB8AC3E}">
        <p14:creationId xmlns:p14="http://schemas.microsoft.com/office/powerpoint/2010/main" val="36865810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103D-8B50-40B8-A50F-1AAB0A1C459C}"/>
              </a:ext>
            </a:extLst>
          </p:cNvPr>
          <p:cNvSpPr>
            <a:spLocks noGrp="1"/>
          </p:cNvSpPr>
          <p:nvPr>
            <p:ph type="title"/>
          </p:nvPr>
        </p:nvSpPr>
        <p:spPr>
          <a:xfrm>
            <a:off x="533400" y="533400"/>
            <a:ext cx="8153400" cy="512885"/>
          </a:xfrm>
        </p:spPr>
        <p:txBody>
          <a:bodyPr/>
          <a:lstStyle/>
          <a:p>
            <a:r>
              <a:rPr lang="en-US" u="sng">
                <a:solidFill>
                  <a:schemeClr val="tx1"/>
                </a:solidFill>
              </a:rPr>
              <a:t>REMEMBER</a:t>
            </a:r>
            <a:r>
              <a:rPr lang="en-US">
                <a:solidFill>
                  <a:schemeClr val="tx1"/>
                </a:solidFill>
              </a:rPr>
              <a:t>…</a:t>
            </a:r>
            <a:endParaRPr lang="en-US" u="sng">
              <a:solidFill>
                <a:schemeClr val="tx1"/>
              </a:solidFill>
            </a:endParaRPr>
          </a:p>
        </p:txBody>
      </p:sp>
      <p:sp>
        <p:nvSpPr>
          <p:cNvPr id="3" name="Content Placeholder 2">
            <a:extLst>
              <a:ext uri="{FF2B5EF4-FFF2-40B4-BE49-F238E27FC236}">
                <a16:creationId xmlns:a16="http://schemas.microsoft.com/office/drawing/2014/main" id="{03D12106-2B0C-4FF8-A911-960E3FB68353}"/>
              </a:ext>
            </a:extLst>
          </p:cNvPr>
          <p:cNvSpPr>
            <a:spLocks noGrp="1"/>
          </p:cNvSpPr>
          <p:nvPr>
            <p:ph idx="1"/>
          </p:nvPr>
        </p:nvSpPr>
        <p:spPr>
          <a:xfrm>
            <a:off x="533400" y="1325217"/>
            <a:ext cx="8305800" cy="5014623"/>
          </a:xfrm>
        </p:spPr>
        <p:txBody>
          <a:bodyPr/>
          <a:lstStyle/>
          <a:p>
            <a:r>
              <a:rPr lang="en-US">
                <a:solidFill>
                  <a:schemeClr val="tx1"/>
                </a:solidFill>
              </a:rPr>
              <a:t>Avoid writing </a:t>
            </a:r>
            <a:r>
              <a:rPr lang="en-US" u="sng">
                <a:solidFill>
                  <a:schemeClr val="tx1"/>
                </a:solidFill>
              </a:rPr>
              <a:t>Outcomes</a:t>
            </a:r>
            <a:r>
              <a:rPr lang="en-US">
                <a:solidFill>
                  <a:schemeClr val="tx1"/>
                </a:solidFill>
              </a:rPr>
              <a:t>, either Academic or Functional.</a:t>
            </a:r>
          </a:p>
          <a:p>
            <a:r>
              <a:rPr lang="en-US">
                <a:solidFill>
                  <a:schemeClr val="tx1"/>
                </a:solidFill>
              </a:rPr>
              <a:t>We can not guarantee outcomes.</a:t>
            </a:r>
          </a:p>
          <a:p>
            <a:r>
              <a:rPr lang="en-US">
                <a:solidFill>
                  <a:schemeClr val="tx1"/>
                </a:solidFill>
              </a:rPr>
              <a:t>Focus on </a:t>
            </a:r>
            <a:r>
              <a:rPr lang="en-US" b="1" u="sng">
                <a:solidFill>
                  <a:schemeClr val="tx1"/>
                </a:solidFill>
              </a:rPr>
              <a:t>Distinctly Measurable and Persistent Gaps</a:t>
            </a:r>
            <a:r>
              <a:rPr lang="en-US" b="1">
                <a:solidFill>
                  <a:schemeClr val="tx1"/>
                </a:solidFill>
              </a:rPr>
              <a:t>.</a:t>
            </a:r>
          </a:p>
          <a:p>
            <a:r>
              <a:rPr lang="en-US">
                <a:solidFill>
                  <a:schemeClr val="tx1"/>
                </a:solidFill>
              </a:rPr>
              <a:t>What skill deficits are interfering with the child’s ability to reach those outcomes we expect for all children?</a:t>
            </a:r>
          </a:p>
          <a:p>
            <a:r>
              <a:rPr lang="en-US">
                <a:solidFill>
                  <a:schemeClr val="tx1"/>
                </a:solidFill>
              </a:rPr>
              <a:t>What skills are you teaching?</a:t>
            </a:r>
          </a:p>
          <a:p>
            <a:r>
              <a:rPr lang="en-US">
                <a:solidFill>
                  <a:schemeClr val="tx1"/>
                </a:solidFill>
              </a:rPr>
              <a:t>Goals and Data should focus on Skills.</a:t>
            </a:r>
          </a:p>
        </p:txBody>
      </p:sp>
    </p:spTree>
    <p:extLst>
      <p:ext uri="{BB962C8B-B14F-4D97-AF65-F5344CB8AC3E}">
        <p14:creationId xmlns:p14="http://schemas.microsoft.com/office/powerpoint/2010/main" val="41817515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ED5CD4-F2D1-43BA-B77A-477FD1476CD5}"/>
              </a:ext>
            </a:extLst>
          </p:cNvPr>
          <p:cNvSpPr>
            <a:spLocks noGrp="1"/>
          </p:cNvSpPr>
          <p:nvPr>
            <p:ph idx="1"/>
          </p:nvPr>
        </p:nvSpPr>
        <p:spPr>
          <a:xfrm>
            <a:off x="533400" y="1837592"/>
            <a:ext cx="8153400" cy="4106008"/>
          </a:xfrm>
        </p:spPr>
        <p:txBody>
          <a:bodyPr/>
          <a:lstStyle/>
          <a:p>
            <a:pPr marL="0" indent="0" algn="ctr">
              <a:buNone/>
            </a:pPr>
            <a:endParaRPr lang="en-US" b="1" u="sng">
              <a:solidFill>
                <a:schemeClr val="tx1"/>
              </a:solidFill>
            </a:endParaRPr>
          </a:p>
          <a:p>
            <a:pPr marL="0" indent="0" algn="ctr">
              <a:buNone/>
            </a:pPr>
            <a:endParaRPr lang="en-US" b="1" u="sng">
              <a:solidFill>
                <a:schemeClr val="tx1"/>
              </a:solidFill>
            </a:endParaRPr>
          </a:p>
          <a:p>
            <a:pPr marL="0" indent="0" algn="ctr">
              <a:buNone/>
            </a:pPr>
            <a:endParaRPr lang="en-US" b="1" u="sng">
              <a:solidFill>
                <a:schemeClr val="tx1"/>
              </a:solidFill>
            </a:endParaRPr>
          </a:p>
          <a:p>
            <a:pPr marL="0" indent="0" algn="ctr">
              <a:buNone/>
            </a:pPr>
            <a:r>
              <a:rPr lang="en-US" b="1" u="sng">
                <a:solidFill>
                  <a:schemeClr val="tx1"/>
                </a:solidFill>
              </a:rPr>
              <a:t>Avoid Writing Outcome Goals</a:t>
            </a:r>
          </a:p>
          <a:p>
            <a:pPr marL="0" indent="0">
              <a:buNone/>
            </a:pPr>
            <a:endParaRPr lang="en-US" sz="2400" b="1" u="sng">
              <a:solidFill>
                <a:schemeClr val="tx1"/>
              </a:solidFill>
            </a:endParaRPr>
          </a:p>
          <a:p>
            <a:pPr marL="0" indent="0" algn="ctr">
              <a:buNone/>
            </a:pPr>
            <a:r>
              <a:rPr lang="en-US" sz="2400" b="1" u="sng">
                <a:solidFill>
                  <a:schemeClr val="tx1"/>
                </a:solidFill>
              </a:rPr>
              <a:t>Data Collection</a:t>
            </a:r>
            <a:r>
              <a:rPr lang="en-US" sz="2400">
                <a:solidFill>
                  <a:schemeClr val="tx1"/>
                </a:solidFill>
              </a:rPr>
              <a:t> can continue to be useful when considering teaching </a:t>
            </a:r>
            <a:r>
              <a:rPr lang="en-US" sz="2400" b="1" u="sng">
                <a:solidFill>
                  <a:schemeClr val="tx1"/>
                </a:solidFill>
              </a:rPr>
              <a:t>skills</a:t>
            </a:r>
            <a:r>
              <a:rPr lang="en-US" sz="2400">
                <a:solidFill>
                  <a:schemeClr val="tx1"/>
                </a:solidFill>
              </a:rPr>
              <a:t> that will facilitate a change in any outcome based goal. </a:t>
            </a:r>
          </a:p>
          <a:p>
            <a:pPr marL="0" indent="0" algn="ctr">
              <a:buNone/>
            </a:pPr>
            <a:endParaRPr lang="en-US" sz="2400" b="1" u="sng">
              <a:solidFill>
                <a:schemeClr val="tx1"/>
              </a:solidFill>
            </a:endParaRPr>
          </a:p>
          <a:p>
            <a:pPr marL="0" indent="0">
              <a:buNone/>
            </a:pPr>
            <a:endParaRPr lang="en-US" sz="2400">
              <a:solidFill>
                <a:schemeClr val="tx1"/>
              </a:solidFill>
            </a:endParaRPr>
          </a:p>
          <a:p>
            <a:pPr marL="0" indent="0">
              <a:buNone/>
            </a:pPr>
            <a:endParaRPr lang="en-US" sz="1000">
              <a:solidFill>
                <a:schemeClr val="tx1"/>
              </a:solidFill>
            </a:endParaRPr>
          </a:p>
        </p:txBody>
      </p:sp>
      <p:pic>
        <p:nvPicPr>
          <p:cNvPr id="5" name="Picture 4">
            <a:extLst>
              <a:ext uri="{FF2B5EF4-FFF2-40B4-BE49-F238E27FC236}">
                <a16:creationId xmlns:a16="http://schemas.microsoft.com/office/drawing/2014/main" id="{F3CFBBB7-8AC4-4730-AD99-AD36864EC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2624" y="914400"/>
            <a:ext cx="2354952" cy="2348165"/>
          </a:xfrm>
          <a:prstGeom prst="rect">
            <a:avLst/>
          </a:prstGeom>
        </p:spPr>
      </p:pic>
    </p:spTree>
    <p:extLst>
      <p:ext uri="{BB962C8B-B14F-4D97-AF65-F5344CB8AC3E}">
        <p14:creationId xmlns:p14="http://schemas.microsoft.com/office/powerpoint/2010/main" val="19077343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9C0A4B-8FE3-41DF-A49B-EF6BA7E22C8C}"/>
              </a:ext>
            </a:extLst>
          </p:cNvPr>
          <p:cNvSpPr>
            <a:spLocks noGrp="1"/>
          </p:cNvSpPr>
          <p:nvPr>
            <p:ph idx="1"/>
          </p:nvPr>
        </p:nvSpPr>
        <p:spPr>
          <a:xfrm>
            <a:off x="533400" y="817685"/>
            <a:ext cx="8153400" cy="5125915"/>
          </a:xfrm>
        </p:spPr>
        <p:txBody>
          <a:bodyPr/>
          <a:lstStyle/>
          <a:p>
            <a:pPr marL="0" indent="0" algn="ctr">
              <a:buNone/>
            </a:pPr>
            <a:r>
              <a:rPr lang="en-US" sz="3600">
                <a:solidFill>
                  <a:schemeClr val="tx1"/>
                </a:solidFill>
              </a:rPr>
              <a:t>On an IEP, </a:t>
            </a:r>
          </a:p>
          <a:p>
            <a:pPr marL="0" indent="0" algn="ctr">
              <a:buNone/>
            </a:pPr>
            <a:r>
              <a:rPr lang="en-US" sz="3600" b="1" u="sng">
                <a:solidFill>
                  <a:schemeClr val="tx1"/>
                </a:solidFill>
              </a:rPr>
              <a:t>Data</a:t>
            </a:r>
            <a:r>
              <a:rPr lang="en-US" sz="3600" b="1">
                <a:solidFill>
                  <a:schemeClr val="tx1"/>
                </a:solidFill>
              </a:rPr>
              <a:t> </a:t>
            </a:r>
            <a:r>
              <a:rPr lang="en-US" sz="3600">
                <a:solidFill>
                  <a:schemeClr val="tx1"/>
                </a:solidFill>
              </a:rPr>
              <a:t>is </a:t>
            </a:r>
            <a:r>
              <a:rPr lang="en-US" sz="3600" i="1">
                <a:solidFill>
                  <a:schemeClr val="tx1"/>
                </a:solidFill>
              </a:rPr>
              <a:t>necessary</a:t>
            </a:r>
            <a:r>
              <a:rPr lang="en-US" sz="3600">
                <a:solidFill>
                  <a:schemeClr val="tx1"/>
                </a:solidFill>
              </a:rPr>
              <a:t> to reflect </a:t>
            </a:r>
          </a:p>
          <a:p>
            <a:pPr marL="0" indent="0" algn="ctr">
              <a:buNone/>
            </a:pPr>
            <a:r>
              <a:rPr lang="en-US" sz="3600" b="1" u="sng">
                <a:solidFill>
                  <a:schemeClr val="tx1"/>
                </a:solidFill>
              </a:rPr>
              <a:t>Present Level</a:t>
            </a:r>
            <a:r>
              <a:rPr lang="en-US" sz="3600" b="1">
                <a:solidFill>
                  <a:schemeClr val="tx1"/>
                </a:solidFill>
              </a:rPr>
              <a:t>.</a:t>
            </a:r>
          </a:p>
          <a:p>
            <a:pPr marL="0" indent="0">
              <a:buNone/>
            </a:pPr>
            <a:endParaRPr lang="en-US" sz="3200" b="1">
              <a:solidFill>
                <a:schemeClr val="tx1"/>
              </a:solidFill>
              <a:highlight>
                <a:srgbClr val="FFFF00"/>
              </a:highlight>
            </a:endParaRPr>
          </a:p>
          <a:p>
            <a:endParaRPr lang="en-US" sz="3200" b="1">
              <a:solidFill>
                <a:schemeClr val="tx1"/>
              </a:solidFill>
              <a:highlight>
                <a:srgbClr val="FFFF00"/>
              </a:highlight>
            </a:endParaRPr>
          </a:p>
        </p:txBody>
      </p:sp>
      <p:pic>
        <p:nvPicPr>
          <p:cNvPr id="5" name="Picture 4">
            <a:extLst>
              <a:ext uri="{FF2B5EF4-FFF2-40B4-BE49-F238E27FC236}">
                <a16:creationId xmlns:a16="http://schemas.microsoft.com/office/drawing/2014/main" id="{5033E2A3-B5BF-47E7-85EA-9F5CD42AEC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9487" y="3264877"/>
            <a:ext cx="2105025" cy="2438400"/>
          </a:xfrm>
          <a:prstGeom prst="rect">
            <a:avLst/>
          </a:prstGeom>
        </p:spPr>
      </p:pic>
    </p:spTree>
    <p:extLst>
      <p:ext uri="{BB962C8B-B14F-4D97-AF65-F5344CB8AC3E}">
        <p14:creationId xmlns:p14="http://schemas.microsoft.com/office/powerpoint/2010/main" val="20995715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10875-B69D-44F8-AF3A-0C47C1A75A26}"/>
              </a:ext>
            </a:extLst>
          </p:cNvPr>
          <p:cNvSpPr>
            <a:spLocks noGrp="1"/>
          </p:cNvSpPr>
          <p:nvPr>
            <p:ph type="title"/>
          </p:nvPr>
        </p:nvSpPr>
        <p:spPr>
          <a:xfrm>
            <a:off x="533400" y="533400"/>
            <a:ext cx="8153400" cy="723900"/>
          </a:xfrm>
        </p:spPr>
        <p:txBody>
          <a:bodyPr/>
          <a:lstStyle/>
          <a:p>
            <a:r>
              <a:rPr lang="en-US" u="sng">
                <a:solidFill>
                  <a:schemeClr val="tx1"/>
                </a:solidFill>
              </a:rPr>
              <a:t>Academic Goal</a:t>
            </a:r>
            <a:r>
              <a:rPr lang="en-US">
                <a:solidFill>
                  <a:schemeClr val="tx1"/>
                </a:solidFill>
              </a:rPr>
              <a:t> – </a:t>
            </a:r>
          </a:p>
        </p:txBody>
      </p:sp>
      <p:sp>
        <p:nvSpPr>
          <p:cNvPr id="3" name="Content Placeholder 2">
            <a:extLst>
              <a:ext uri="{FF2B5EF4-FFF2-40B4-BE49-F238E27FC236}">
                <a16:creationId xmlns:a16="http://schemas.microsoft.com/office/drawing/2014/main" id="{34DC9714-D583-44A8-B013-AE4DB8CF521A}"/>
              </a:ext>
            </a:extLst>
          </p:cNvPr>
          <p:cNvSpPr>
            <a:spLocks noGrp="1"/>
          </p:cNvSpPr>
          <p:nvPr>
            <p:ph idx="1"/>
          </p:nvPr>
        </p:nvSpPr>
        <p:spPr>
          <a:xfrm>
            <a:off x="694592" y="1890346"/>
            <a:ext cx="7992208" cy="4053254"/>
          </a:xfrm>
        </p:spPr>
        <p:txBody>
          <a:bodyPr/>
          <a:lstStyle/>
          <a:p>
            <a:pPr marL="0" indent="0" fontAlgn="auto">
              <a:buNone/>
              <a:defRPr/>
            </a:pPr>
            <a:r>
              <a:rPr lang="en-US">
                <a:solidFill>
                  <a:schemeClr val="tx1"/>
                </a:solidFill>
                <a:cs typeface="Times New Roman" panose="02020603050405020304" pitchFamily="18" charset="0"/>
                <a:sym typeface="Arial"/>
              </a:rPr>
              <a:t>By June 10, 2020, given a variety of inset puzzles and specially designed instruction, XXXXX will demonstrate mastery of 5 inset puzzles, with 100% mastery across 3 consecutive presentations, as measured by data collection, teacher observation, work samples or similar. CCSS.Math.Content.K.G.A.3</a:t>
            </a:r>
          </a:p>
        </p:txBody>
      </p:sp>
    </p:spTree>
    <p:extLst>
      <p:ext uri="{BB962C8B-B14F-4D97-AF65-F5344CB8AC3E}">
        <p14:creationId xmlns:p14="http://schemas.microsoft.com/office/powerpoint/2010/main" val="20200473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E03EDBB-A2DC-420B-B91A-65ACB3B00F85}"/>
              </a:ext>
            </a:extLst>
          </p:cNvPr>
          <p:cNvSpPr>
            <a:spLocks noGrp="1"/>
          </p:cNvSpPr>
          <p:nvPr>
            <p:ph type="title"/>
          </p:nvPr>
        </p:nvSpPr>
        <p:spPr>
          <a:xfrm>
            <a:off x="725365" y="533400"/>
            <a:ext cx="8153400" cy="1031631"/>
          </a:xfrm>
        </p:spPr>
        <p:txBody>
          <a:bodyPr/>
          <a:lstStyle/>
          <a:p>
            <a:r>
              <a:rPr lang="en-US">
                <a:solidFill>
                  <a:schemeClr val="tx1"/>
                </a:solidFill>
              </a:rPr>
              <a:t> </a:t>
            </a:r>
            <a:r>
              <a:rPr lang="en-US" sz="3000" u="sng">
                <a:solidFill>
                  <a:schemeClr val="tx1"/>
                </a:solidFill>
              </a:rPr>
              <a:t>Section 5:  Academic Performance</a:t>
            </a:r>
            <a:br>
              <a:rPr lang="en-US" sz="3000" u="sng">
                <a:solidFill>
                  <a:schemeClr val="tx1"/>
                </a:solidFill>
              </a:rPr>
            </a:br>
            <a:r>
              <a:rPr lang="en-US" sz="3000" u="sng">
                <a:solidFill>
                  <a:schemeClr val="tx1"/>
                </a:solidFill>
              </a:rPr>
              <a:t>Present Level and Standards Based Goals</a:t>
            </a:r>
          </a:p>
        </p:txBody>
      </p:sp>
      <p:sp>
        <p:nvSpPr>
          <p:cNvPr id="8" name="Rectangle 7">
            <a:extLst>
              <a:ext uri="{FF2B5EF4-FFF2-40B4-BE49-F238E27FC236}">
                <a16:creationId xmlns:a16="http://schemas.microsoft.com/office/drawing/2014/main" id="{24D7EAB2-AD4C-4DC2-BF4D-20A69EA5ABFF}"/>
              </a:ext>
            </a:extLst>
          </p:cNvPr>
          <p:cNvSpPr/>
          <p:nvPr/>
        </p:nvSpPr>
        <p:spPr>
          <a:xfrm>
            <a:off x="492003" y="5062762"/>
            <a:ext cx="8159993" cy="954107"/>
          </a:xfrm>
          <a:prstGeom prst="rect">
            <a:avLst/>
          </a:prstGeom>
        </p:spPr>
        <p:txBody>
          <a:bodyPr wrap="square">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Arial"/>
                <a:ea typeface="+mn-ea"/>
                <a:cs typeface="+mn-cs"/>
              </a:rPr>
              <a:t>If there is a goal, there should be a present level of performance directly above it. </a:t>
            </a:r>
          </a:p>
        </p:txBody>
      </p:sp>
      <p:pic>
        <p:nvPicPr>
          <p:cNvPr id="2" name="Picture 1">
            <a:extLst>
              <a:ext uri="{FF2B5EF4-FFF2-40B4-BE49-F238E27FC236}">
                <a16:creationId xmlns:a16="http://schemas.microsoft.com/office/drawing/2014/main" id="{1A4DA5F5-18DA-4FC6-A71F-DD758CF8E6DF}"/>
              </a:ext>
            </a:extLst>
          </p:cNvPr>
          <p:cNvPicPr>
            <a:picLocks noChangeAspect="1"/>
          </p:cNvPicPr>
          <p:nvPr/>
        </p:nvPicPr>
        <p:blipFill>
          <a:blip r:embed="rId2"/>
          <a:stretch>
            <a:fillRect/>
          </a:stretch>
        </p:blipFill>
        <p:spPr>
          <a:xfrm>
            <a:off x="490363" y="1795238"/>
            <a:ext cx="8415339" cy="289603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061816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28F51A8-6A88-4E3A-A9A5-34565BB49D0F}"/>
              </a:ext>
            </a:extLst>
          </p:cNvPr>
          <p:cNvGraphicFramePr>
            <a:graphicFrameLocks noGrp="1"/>
          </p:cNvGraphicFramePr>
          <p:nvPr>
            <p:ph idx="1"/>
          </p:nvPr>
        </p:nvGraphicFramePr>
        <p:xfrm>
          <a:off x="1125415" y="627280"/>
          <a:ext cx="6828690" cy="5603440"/>
        </p:xfrm>
        <a:graphic>
          <a:graphicData uri="http://schemas.openxmlformats.org/drawingml/2006/table">
            <a:tbl>
              <a:tblPr firstRow="1" bandRow="1">
                <a:tableStyleId>{5C22544A-7EE6-4342-B048-85BDC9FD1C3A}</a:tableStyleId>
              </a:tblPr>
              <a:tblGrid>
                <a:gridCol w="620790">
                  <a:extLst>
                    <a:ext uri="{9D8B030D-6E8A-4147-A177-3AD203B41FA5}">
                      <a16:colId xmlns:a16="http://schemas.microsoft.com/office/drawing/2014/main" val="185203494"/>
                    </a:ext>
                  </a:extLst>
                </a:gridCol>
                <a:gridCol w="620790">
                  <a:extLst>
                    <a:ext uri="{9D8B030D-6E8A-4147-A177-3AD203B41FA5}">
                      <a16:colId xmlns:a16="http://schemas.microsoft.com/office/drawing/2014/main" val="2872438972"/>
                    </a:ext>
                  </a:extLst>
                </a:gridCol>
                <a:gridCol w="620790">
                  <a:extLst>
                    <a:ext uri="{9D8B030D-6E8A-4147-A177-3AD203B41FA5}">
                      <a16:colId xmlns:a16="http://schemas.microsoft.com/office/drawing/2014/main" val="1664793632"/>
                    </a:ext>
                  </a:extLst>
                </a:gridCol>
                <a:gridCol w="620790">
                  <a:extLst>
                    <a:ext uri="{9D8B030D-6E8A-4147-A177-3AD203B41FA5}">
                      <a16:colId xmlns:a16="http://schemas.microsoft.com/office/drawing/2014/main" val="1211502413"/>
                    </a:ext>
                  </a:extLst>
                </a:gridCol>
                <a:gridCol w="620790">
                  <a:extLst>
                    <a:ext uri="{9D8B030D-6E8A-4147-A177-3AD203B41FA5}">
                      <a16:colId xmlns:a16="http://schemas.microsoft.com/office/drawing/2014/main" val="1990692292"/>
                    </a:ext>
                  </a:extLst>
                </a:gridCol>
                <a:gridCol w="620790">
                  <a:extLst>
                    <a:ext uri="{9D8B030D-6E8A-4147-A177-3AD203B41FA5}">
                      <a16:colId xmlns:a16="http://schemas.microsoft.com/office/drawing/2014/main" val="3289159211"/>
                    </a:ext>
                  </a:extLst>
                </a:gridCol>
                <a:gridCol w="620790">
                  <a:extLst>
                    <a:ext uri="{9D8B030D-6E8A-4147-A177-3AD203B41FA5}">
                      <a16:colId xmlns:a16="http://schemas.microsoft.com/office/drawing/2014/main" val="1497372892"/>
                    </a:ext>
                  </a:extLst>
                </a:gridCol>
                <a:gridCol w="620790">
                  <a:extLst>
                    <a:ext uri="{9D8B030D-6E8A-4147-A177-3AD203B41FA5}">
                      <a16:colId xmlns:a16="http://schemas.microsoft.com/office/drawing/2014/main" val="4051589593"/>
                    </a:ext>
                  </a:extLst>
                </a:gridCol>
                <a:gridCol w="620790">
                  <a:extLst>
                    <a:ext uri="{9D8B030D-6E8A-4147-A177-3AD203B41FA5}">
                      <a16:colId xmlns:a16="http://schemas.microsoft.com/office/drawing/2014/main" val="2358804410"/>
                    </a:ext>
                  </a:extLst>
                </a:gridCol>
                <a:gridCol w="620790">
                  <a:extLst>
                    <a:ext uri="{9D8B030D-6E8A-4147-A177-3AD203B41FA5}">
                      <a16:colId xmlns:a16="http://schemas.microsoft.com/office/drawing/2014/main" val="2314470379"/>
                    </a:ext>
                  </a:extLst>
                </a:gridCol>
                <a:gridCol w="620790">
                  <a:extLst>
                    <a:ext uri="{9D8B030D-6E8A-4147-A177-3AD203B41FA5}">
                      <a16:colId xmlns:a16="http://schemas.microsoft.com/office/drawing/2014/main" val="535291904"/>
                    </a:ext>
                  </a:extLst>
                </a:gridCol>
              </a:tblGrid>
              <a:tr h="480296">
                <a:tc gridSpan="10">
                  <a:txBody>
                    <a:bodyPr/>
                    <a:lstStyle/>
                    <a:p>
                      <a:pPr algn="ctr"/>
                      <a:r>
                        <a:rPr lang="en-US" b="1" u="sng">
                          <a:solidFill>
                            <a:schemeClr val="tx1"/>
                          </a:solidFill>
                          <a:latin typeface="Arial Narrow" panose="020B0606020202030204" pitchFamily="34" charset="0"/>
                        </a:rPr>
                        <a:t>Program Name</a:t>
                      </a:r>
                      <a:r>
                        <a:rPr lang="en-US" b="1" u="none">
                          <a:solidFill>
                            <a:schemeClr val="tx1"/>
                          </a:solidFill>
                          <a:latin typeface="Arial Narrow" panose="020B0606020202030204" pitchFamily="34" charset="0"/>
                        </a:rPr>
                        <a:t>:  </a:t>
                      </a:r>
                      <a:r>
                        <a:rPr lang="en-US" b="0" u="none">
                          <a:solidFill>
                            <a:schemeClr val="tx1"/>
                          </a:solidFill>
                          <a:latin typeface="Arial Narrow" panose="020B0606020202030204" pitchFamily="34" charset="0"/>
                        </a:rPr>
                        <a:t>Puzzles – Inset Numbers – 10 Pieces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lang="en-US" sz="16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6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6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6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6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6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6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6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6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0" u="none">
                        <a:solidFill>
                          <a:schemeClr val="tx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816718056"/>
                  </a:ext>
                </a:extLst>
              </a:tr>
              <a:tr h="480296">
                <a:tc>
                  <a:txBody>
                    <a:bodyPr/>
                    <a:lstStyle/>
                    <a:p>
                      <a:pPr algn="ctr"/>
                      <a:r>
                        <a:rPr lang="en-US" b="1" u="sng">
                          <a:solidFill>
                            <a:schemeClr val="tx1"/>
                          </a:solidFill>
                          <a:latin typeface="Arial Narrow" panose="020B0606020202030204" pitchFamily="34" charset="0"/>
                        </a:rPr>
                        <a:t>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a:solidFill>
                            <a:schemeClr val="tx1"/>
                          </a:solidFill>
                        </a:rPr>
                        <a:t>4/10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a:solidFill>
                            <a:schemeClr val="tx1"/>
                          </a:solidFill>
                        </a:rPr>
                        <a:t>4/11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a:solidFill>
                            <a:schemeClr val="tx1"/>
                          </a:solidFill>
                        </a:rPr>
                        <a:t>4/12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a:solidFill>
                            <a:schemeClr val="tx1"/>
                          </a:solidFill>
                        </a:rPr>
                        <a:t>4/13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a:solidFill>
                            <a:schemeClr val="tx1"/>
                          </a:solidFill>
                        </a:rPr>
                        <a:t>4/20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a:solidFill>
                            <a:schemeClr val="tx1"/>
                          </a:solidFill>
                        </a:rPr>
                        <a:t>4/25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a:solidFill>
                            <a:schemeClr val="tx1"/>
                          </a:solidFill>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a:solidFill>
                            <a:schemeClr val="tx1"/>
                          </a:solidFill>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a:solidFill>
                            <a:schemeClr val="tx1"/>
                          </a:solidFill>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697624648"/>
                  </a:ext>
                </a:extLst>
              </a:tr>
              <a:tr h="480296">
                <a:tc rowSpan="2">
                  <a:txBody>
                    <a:bodyPr/>
                    <a:lstStyle/>
                    <a:p>
                      <a:pPr algn="ctr"/>
                      <a:endParaRPr lang="en-US" sz="1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300" b="1">
                          <a:solidFill>
                            <a:schemeClr val="tx1"/>
                          </a:solidFill>
                        </a:rPr>
                        <a:t>3/10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a:solidFill>
                            <a:schemeClr val="tx1"/>
                          </a:solidFill>
                        </a:rPr>
                        <a:t>4/10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a:solidFill>
                            <a:schemeClr val="tx1"/>
                          </a:solidFill>
                        </a:rPr>
                        <a:t>5/10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a:solidFill>
                            <a:schemeClr val="tx1"/>
                          </a:solidFill>
                        </a:rPr>
                        <a:t>7/10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a:solidFill>
                            <a:schemeClr val="tx1"/>
                          </a:solidFill>
                        </a:rPr>
                        <a:t>7/10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a:solidFill>
                            <a:schemeClr val="tx1"/>
                          </a:solidFill>
                        </a:rPr>
                        <a:t>9/10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a:solidFill>
                            <a:schemeClr val="tx1"/>
                          </a:solidFill>
                        </a:rPr>
                        <a:t>10/10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a:solidFill>
                            <a:schemeClr val="tx1"/>
                          </a:solidFill>
                        </a:rPr>
                        <a:t>10/10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a:solidFill>
                            <a:schemeClr val="tx1"/>
                          </a:solidFill>
                        </a:rPr>
                        <a:t>10/10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M</a:t>
                      </a:r>
                    </a:p>
                    <a:p>
                      <a:pPr algn="ctr"/>
                      <a:r>
                        <a:rPr lang="en-US" sz="1200" b="1">
                          <a:solidFill>
                            <a:schemeClr val="tx1"/>
                          </a:solidFill>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150610267"/>
                  </a:ext>
                </a:extLst>
              </a:tr>
              <a:tr h="480296">
                <a:tc vMerge="1">
                  <a:txBody>
                    <a:bodyPr/>
                    <a:lstStyle/>
                    <a:p>
                      <a:pPr algn="ctr"/>
                      <a:endParaRPr lang="en-US" sz="1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300" b="1">
                          <a:solidFill>
                            <a:schemeClr val="tx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a:solidFill>
                            <a:schemeClr val="tx1"/>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a:solidFill>
                            <a:schemeClr val="tx1"/>
                          </a:solidFill>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a:solidFill>
                            <a:schemeClr val="tx1"/>
                          </a:solidFill>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a:solidFill>
                            <a:schemeClr val="tx1"/>
                          </a:solidFill>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300" b="1">
                          <a:solidFill>
                            <a:schemeClr val="tx1"/>
                          </a:solidFill>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300" b="1">
                          <a:solidFill>
                            <a:schemeClr val="tx1"/>
                          </a:solidFill>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endParaRPr lang="en-US" sz="1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3497013080"/>
                  </a:ext>
                </a:extLst>
              </a:tr>
              <a:tr h="480296">
                <a:tc>
                  <a:txBody>
                    <a:bodyPr/>
                    <a:lstStyle/>
                    <a:p>
                      <a:pPr algn="ctr"/>
                      <a:endParaRPr lang="en-US" sz="1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488212950"/>
                  </a:ext>
                </a:extLst>
              </a:tr>
              <a:tr h="320196">
                <a:tc>
                  <a:txBody>
                    <a:bodyPr/>
                    <a:lstStyle/>
                    <a:p>
                      <a:pPr algn="ctr"/>
                      <a:r>
                        <a:rPr lang="en-US" sz="1400" b="1">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3779984627"/>
                  </a:ext>
                </a:extLst>
              </a:tr>
              <a:tr h="320196">
                <a:tc>
                  <a:txBody>
                    <a:bodyPr/>
                    <a:lstStyle/>
                    <a:p>
                      <a:pPr algn="ctr"/>
                      <a:r>
                        <a:rPr lang="en-US" sz="1400" b="1">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565044596"/>
                  </a:ext>
                </a:extLst>
              </a:tr>
              <a:tr h="320196">
                <a:tc>
                  <a:txBody>
                    <a:bodyPr/>
                    <a:lstStyle/>
                    <a:p>
                      <a:pPr algn="ctr"/>
                      <a:r>
                        <a:rPr lang="en-US" sz="1400" b="1">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4214408987"/>
                  </a:ext>
                </a:extLst>
              </a:tr>
              <a:tr h="320196">
                <a:tc>
                  <a:txBody>
                    <a:bodyPr/>
                    <a:lstStyle/>
                    <a:p>
                      <a:pPr algn="ctr"/>
                      <a:r>
                        <a:rPr lang="en-US" sz="1400" b="1">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572858132"/>
                  </a:ext>
                </a:extLst>
              </a:tr>
              <a:tr h="320196">
                <a:tc>
                  <a:txBody>
                    <a:bodyPr/>
                    <a:lstStyle/>
                    <a:p>
                      <a:pPr algn="ctr"/>
                      <a:r>
                        <a:rPr lang="en-US" sz="1400" b="1">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433307110"/>
                  </a:ext>
                </a:extLst>
              </a:tr>
              <a:tr h="320196">
                <a:tc>
                  <a:txBody>
                    <a:bodyPr/>
                    <a:lstStyle/>
                    <a:p>
                      <a:pPr algn="ctr"/>
                      <a:r>
                        <a:rPr lang="en-US" sz="1400" b="1">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765367719"/>
                  </a:ext>
                </a:extLst>
              </a:tr>
              <a:tr h="320196">
                <a:tc>
                  <a:txBody>
                    <a:bodyPr/>
                    <a:lstStyle/>
                    <a:p>
                      <a:pPr algn="ctr"/>
                      <a:r>
                        <a:rPr lang="en-US" sz="1400" b="1">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623864969"/>
                  </a:ext>
                </a:extLst>
              </a:tr>
              <a:tr h="320196">
                <a:tc>
                  <a:txBody>
                    <a:bodyPr/>
                    <a:lstStyle/>
                    <a:p>
                      <a:pPr algn="ctr"/>
                      <a:r>
                        <a:rPr lang="en-US" sz="1400" b="1">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970919664"/>
                  </a:ext>
                </a:extLst>
              </a:tr>
              <a:tr h="320196">
                <a:tc>
                  <a:txBody>
                    <a:bodyPr/>
                    <a:lstStyle/>
                    <a:p>
                      <a:pPr algn="ctr"/>
                      <a:r>
                        <a:rPr lang="en-US" sz="1400" b="1">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3998651762"/>
                  </a:ext>
                </a:extLst>
              </a:tr>
              <a:tr h="320196">
                <a:tc>
                  <a:txBody>
                    <a:bodyPr/>
                    <a:lstStyle/>
                    <a:p>
                      <a:pPr algn="ctr"/>
                      <a:r>
                        <a:rPr lang="en-US" sz="1400" b="1">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82584429"/>
                  </a:ext>
                </a:extLst>
              </a:tr>
            </a:tbl>
          </a:graphicData>
        </a:graphic>
      </p:graphicFrame>
    </p:spTree>
    <p:extLst>
      <p:ext uri="{BB962C8B-B14F-4D97-AF65-F5344CB8AC3E}">
        <p14:creationId xmlns:p14="http://schemas.microsoft.com/office/powerpoint/2010/main" val="32734843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28F51A8-6A88-4E3A-A9A5-34565BB49D0F}"/>
              </a:ext>
            </a:extLst>
          </p:cNvPr>
          <p:cNvGraphicFramePr>
            <a:graphicFrameLocks noGrp="1"/>
          </p:cNvGraphicFramePr>
          <p:nvPr>
            <p:ph idx="1"/>
          </p:nvPr>
        </p:nvGraphicFramePr>
        <p:xfrm>
          <a:off x="977462" y="627280"/>
          <a:ext cx="7665371" cy="5216472"/>
        </p:xfrm>
        <a:graphic>
          <a:graphicData uri="http://schemas.openxmlformats.org/drawingml/2006/table">
            <a:tbl>
              <a:tblPr firstRow="1" bandRow="1">
                <a:tableStyleId>{5C22544A-7EE6-4342-B048-85BDC9FD1C3A}</a:tableStyleId>
              </a:tblPr>
              <a:tblGrid>
                <a:gridCol w="1231911">
                  <a:extLst>
                    <a:ext uri="{9D8B030D-6E8A-4147-A177-3AD203B41FA5}">
                      <a16:colId xmlns:a16="http://schemas.microsoft.com/office/drawing/2014/main" val="185203494"/>
                    </a:ext>
                  </a:extLst>
                </a:gridCol>
                <a:gridCol w="643346">
                  <a:extLst>
                    <a:ext uri="{9D8B030D-6E8A-4147-A177-3AD203B41FA5}">
                      <a16:colId xmlns:a16="http://schemas.microsoft.com/office/drawing/2014/main" val="2872438972"/>
                    </a:ext>
                  </a:extLst>
                </a:gridCol>
                <a:gridCol w="643346">
                  <a:extLst>
                    <a:ext uri="{9D8B030D-6E8A-4147-A177-3AD203B41FA5}">
                      <a16:colId xmlns:a16="http://schemas.microsoft.com/office/drawing/2014/main" val="1664793632"/>
                    </a:ext>
                  </a:extLst>
                </a:gridCol>
                <a:gridCol w="643346">
                  <a:extLst>
                    <a:ext uri="{9D8B030D-6E8A-4147-A177-3AD203B41FA5}">
                      <a16:colId xmlns:a16="http://schemas.microsoft.com/office/drawing/2014/main" val="1211502413"/>
                    </a:ext>
                  </a:extLst>
                </a:gridCol>
                <a:gridCol w="643346">
                  <a:extLst>
                    <a:ext uri="{9D8B030D-6E8A-4147-A177-3AD203B41FA5}">
                      <a16:colId xmlns:a16="http://schemas.microsoft.com/office/drawing/2014/main" val="1990692292"/>
                    </a:ext>
                  </a:extLst>
                </a:gridCol>
                <a:gridCol w="643346">
                  <a:extLst>
                    <a:ext uri="{9D8B030D-6E8A-4147-A177-3AD203B41FA5}">
                      <a16:colId xmlns:a16="http://schemas.microsoft.com/office/drawing/2014/main" val="3289159211"/>
                    </a:ext>
                  </a:extLst>
                </a:gridCol>
                <a:gridCol w="643346">
                  <a:extLst>
                    <a:ext uri="{9D8B030D-6E8A-4147-A177-3AD203B41FA5}">
                      <a16:colId xmlns:a16="http://schemas.microsoft.com/office/drawing/2014/main" val="1497372892"/>
                    </a:ext>
                  </a:extLst>
                </a:gridCol>
                <a:gridCol w="643346">
                  <a:extLst>
                    <a:ext uri="{9D8B030D-6E8A-4147-A177-3AD203B41FA5}">
                      <a16:colId xmlns:a16="http://schemas.microsoft.com/office/drawing/2014/main" val="4051589593"/>
                    </a:ext>
                  </a:extLst>
                </a:gridCol>
                <a:gridCol w="643346">
                  <a:extLst>
                    <a:ext uri="{9D8B030D-6E8A-4147-A177-3AD203B41FA5}">
                      <a16:colId xmlns:a16="http://schemas.microsoft.com/office/drawing/2014/main" val="2358804410"/>
                    </a:ext>
                  </a:extLst>
                </a:gridCol>
                <a:gridCol w="643346">
                  <a:extLst>
                    <a:ext uri="{9D8B030D-6E8A-4147-A177-3AD203B41FA5}">
                      <a16:colId xmlns:a16="http://schemas.microsoft.com/office/drawing/2014/main" val="2314470379"/>
                    </a:ext>
                  </a:extLst>
                </a:gridCol>
                <a:gridCol w="643346">
                  <a:extLst>
                    <a:ext uri="{9D8B030D-6E8A-4147-A177-3AD203B41FA5}">
                      <a16:colId xmlns:a16="http://schemas.microsoft.com/office/drawing/2014/main" val="371574189"/>
                    </a:ext>
                  </a:extLst>
                </a:gridCol>
              </a:tblGrid>
              <a:tr h="539636">
                <a:tc gridSpan="11">
                  <a:txBody>
                    <a:bodyPr/>
                    <a:lstStyle/>
                    <a:p>
                      <a:pPr algn="ctr"/>
                      <a:r>
                        <a:rPr lang="en-US" b="1" u="sng">
                          <a:solidFill>
                            <a:schemeClr val="tx1"/>
                          </a:solidFill>
                          <a:latin typeface="Arial Narrow" panose="020B0606020202030204" pitchFamily="34" charset="0"/>
                        </a:rPr>
                        <a:t>Program Name</a:t>
                      </a:r>
                      <a:r>
                        <a:rPr lang="en-US" b="1" u="none">
                          <a:solidFill>
                            <a:schemeClr val="tx1"/>
                          </a:solidFill>
                          <a:latin typeface="Arial Narrow" panose="020B0606020202030204" pitchFamily="34" charset="0"/>
                        </a:rPr>
                        <a:t>:  </a:t>
                      </a:r>
                      <a:r>
                        <a:rPr lang="en-US" b="0" u="none">
                          <a:solidFill>
                            <a:schemeClr val="tx1"/>
                          </a:solidFill>
                          <a:latin typeface="Arial Narrow" panose="020B0606020202030204" pitchFamily="34" charset="0"/>
                        </a:rPr>
                        <a:t>Puzzles – Inset Shapes – 7 Pieces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lang="en-US" sz="16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6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6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6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6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6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6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6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6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b="0" u="none">
                        <a:solidFill>
                          <a:schemeClr val="tx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816718056"/>
                  </a:ext>
                </a:extLst>
              </a:tr>
              <a:tr h="539636">
                <a:tc>
                  <a:txBody>
                    <a:bodyPr/>
                    <a:lstStyle/>
                    <a:p>
                      <a:pPr algn="ctr"/>
                      <a:r>
                        <a:rPr lang="en-US" b="1" u="sng">
                          <a:solidFill>
                            <a:schemeClr val="tx1"/>
                          </a:solidFill>
                          <a:latin typeface="Arial Narrow" panose="020B0606020202030204" pitchFamily="34" charset="0"/>
                        </a:rPr>
                        <a:t>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a:solidFill>
                            <a:schemeClr val="tx1"/>
                          </a:solidFill>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a:solidFill>
                            <a:schemeClr val="tx1"/>
                          </a:solidFill>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a:solidFill>
                            <a:schemeClr val="tx1"/>
                          </a:solidFill>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a:solidFill>
                            <a:schemeClr val="tx1"/>
                          </a:solidFill>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a:solidFill>
                            <a:schemeClr val="tx1"/>
                          </a:solidFill>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a:solidFill>
                            <a:schemeClr val="tx1"/>
                          </a:solidFill>
                        </a:rPr>
                        <a:t>5/10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a:solidFill>
                            <a:schemeClr val="tx1"/>
                          </a:solidFill>
                        </a:rPr>
                        <a:t>5/11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a:solidFill>
                            <a:schemeClr val="tx1"/>
                          </a:solidFill>
                        </a:rPr>
                        <a:t>5/12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M</a:t>
                      </a:r>
                    </a:p>
                    <a:p>
                      <a:pPr algn="ctr"/>
                      <a:r>
                        <a:rPr lang="en-US" sz="1200" b="1">
                          <a:solidFill>
                            <a:schemeClr val="tx1"/>
                          </a:solidFill>
                        </a:rPr>
                        <a:t>5/12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697624648"/>
                  </a:ext>
                </a:extLst>
              </a:tr>
              <a:tr h="539636">
                <a:tc rowSpan="2">
                  <a:txBody>
                    <a:bodyPr/>
                    <a:lstStyle/>
                    <a:p>
                      <a:pPr algn="ctr"/>
                      <a:endParaRPr lang="en-US" sz="1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300" b="1">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a:solidFill>
                            <a:schemeClr val="tx1"/>
                          </a:solidFill>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a:solidFill>
                            <a:schemeClr val="tx1"/>
                          </a:solidFill>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a:solidFill>
                            <a:schemeClr val="tx1"/>
                          </a:solidFill>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a:solidFill>
                            <a:schemeClr val="tx1"/>
                          </a:solidFill>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a:solidFill>
                            <a:schemeClr val="tx1"/>
                          </a:solidFill>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a:solidFill>
                            <a:schemeClr val="tx1"/>
                          </a:solidFill>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150610267"/>
                  </a:ext>
                </a:extLst>
              </a:tr>
              <a:tr h="539636">
                <a:tc vMerge="1">
                  <a:txBody>
                    <a:bodyPr/>
                    <a:lstStyle/>
                    <a:p>
                      <a:pPr algn="ctr"/>
                      <a:endParaRPr lang="en-US" sz="1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300" b="1">
                          <a:solidFill>
                            <a:schemeClr val="tx1"/>
                          </a:solidFill>
                        </a:rPr>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a:solidFill>
                            <a:schemeClr val="tx1"/>
                          </a:solidFill>
                        </a:rPr>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a:solidFill>
                            <a:schemeClr val="tx1"/>
                          </a:solidFill>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a:solidFill>
                            <a:schemeClr val="tx1"/>
                          </a:solidFill>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a:solidFill>
                            <a:schemeClr val="tx1"/>
                          </a:solidFill>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a:solidFill>
                            <a:schemeClr val="tx1"/>
                          </a:solidFill>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Arial"/>
                          <a:ea typeface="+mn-ea"/>
                          <a:cs typeface="+mn-cs"/>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Arial"/>
                          <a:ea typeface="+mn-ea"/>
                          <a:cs typeface="+mn-cs"/>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endParaRPr lang="en-US" sz="1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3497013080"/>
                  </a:ext>
                </a:extLst>
              </a:tr>
              <a:tr h="539636">
                <a:tc>
                  <a:txBody>
                    <a:bodyPr/>
                    <a:lstStyle/>
                    <a:p>
                      <a:pPr algn="ctr"/>
                      <a:endParaRPr lang="en-US" sz="1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488212950"/>
                  </a:ext>
                </a:extLst>
              </a:tr>
              <a:tr h="359756">
                <a:tc>
                  <a:txBody>
                    <a:bodyPr/>
                    <a:lstStyle/>
                    <a:p>
                      <a:pPr algn="ctr"/>
                      <a:r>
                        <a:rPr lang="en-US" sz="1400" b="1">
                          <a:solidFill>
                            <a:schemeClr val="tx1"/>
                          </a:solidFill>
                        </a:rPr>
                        <a:t>Square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3779984627"/>
                  </a:ext>
                </a:extLst>
              </a:tr>
              <a:tr h="359756">
                <a:tc>
                  <a:txBody>
                    <a:bodyPr/>
                    <a:lstStyle/>
                    <a:p>
                      <a:pPr algn="ctr"/>
                      <a:r>
                        <a:rPr lang="en-US" sz="1400" b="1">
                          <a:solidFill>
                            <a:schemeClr val="tx1"/>
                          </a:solidFill>
                        </a:rPr>
                        <a:t>Circle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565044596"/>
                  </a:ext>
                </a:extLst>
              </a:tr>
              <a:tr h="359756">
                <a:tc>
                  <a:txBody>
                    <a:bodyPr/>
                    <a:lstStyle/>
                    <a:p>
                      <a:pPr algn="ctr"/>
                      <a:r>
                        <a:rPr lang="en-US" sz="1400" b="1">
                          <a:solidFill>
                            <a:schemeClr val="tx1"/>
                          </a:solidFill>
                        </a:rPr>
                        <a:t>Triangle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4214408987"/>
                  </a:ext>
                </a:extLst>
              </a:tr>
              <a:tr h="359756">
                <a:tc>
                  <a:txBody>
                    <a:bodyPr/>
                    <a:lstStyle/>
                    <a:p>
                      <a:pPr algn="ctr"/>
                      <a:r>
                        <a:rPr lang="en-US" sz="1400" b="1">
                          <a:solidFill>
                            <a:schemeClr val="tx1"/>
                          </a:solidFill>
                        </a:rPr>
                        <a:t>Oval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572858132"/>
                  </a:ext>
                </a:extLst>
              </a:tr>
              <a:tr h="359756">
                <a:tc>
                  <a:txBody>
                    <a:bodyPr/>
                    <a:lstStyle/>
                    <a:p>
                      <a:pPr algn="ctr"/>
                      <a:r>
                        <a:rPr lang="en-US" sz="1400" b="1">
                          <a:solidFill>
                            <a:schemeClr val="tx1"/>
                          </a:solidFill>
                        </a:rPr>
                        <a:t>Diamond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433307110"/>
                  </a:ext>
                </a:extLst>
              </a:tr>
              <a:tr h="359756">
                <a:tc>
                  <a:txBody>
                    <a:bodyPr/>
                    <a:lstStyle/>
                    <a:p>
                      <a:pPr algn="ctr"/>
                      <a:r>
                        <a:rPr lang="en-US" sz="1400" b="1">
                          <a:solidFill>
                            <a:schemeClr val="tx1"/>
                          </a:solidFill>
                        </a:rPr>
                        <a:t>Rectangle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765367719"/>
                  </a:ext>
                </a:extLst>
              </a:tr>
              <a:tr h="359756">
                <a:tc>
                  <a:txBody>
                    <a:bodyPr/>
                    <a:lstStyle/>
                    <a:p>
                      <a:pPr algn="ctr"/>
                      <a:r>
                        <a:rPr lang="en-US" sz="1400" b="1">
                          <a:solidFill>
                            <a:schemeClr val="tx1"/>
                          </a:solidFill>
                        </a:rPr>
                        <a:t>Star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623864969"/>
                  </a:ext>
                </a:extLst>
              </a:tr>
            </a:tbl>
          </a:graphicData>
        </a:graphic>
      </p:graphicFrame>
    </p:spTree>
    <p:extLst>
      <p:ext uri="{BB962C8B-B14F-4D97-AF65-F5344CB8AC3E}">
        <p14:creationId xmlns:p14="http://schemas.microsoft.com/office/powerpoint/2010/main" val="2251266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47241-37FE-44A0-BB2E-70C0A34BC2EF}"/>
              </a:ext>
            </a:extLst>
          </p:cNvPr>
          <p:cNvSpPr>
            <a:spLocks noGrp="1"/>
          </p:cNvSpPr>
          <p:nvPr>
            <p:ph type="title"/>
          </p:nvPr>
        </p:nvSpPr>
        <p:spPr>
          <a:xfrm>
            <a:off x="533400" y="533400"/>
            <a:ext cx="8153400" cy="922176"/>
          </a:xfrm>
        </p:spPr>
        <p:txBody>
          <a:bodyPr/>
          <a:lstStyle/>
          <a:p>
            <a:r>
              <a:rPr lang="en-US" sz="2800" u="sng">
                <a:solidFill>
                  <a:schemeClr val="tx1"/>
                </a:solidFill>
              </a:rPr>
              <a:t>Maine Unified Special Education Regulations (MUSER)</a:t>
            </a:r>
          </a:p>
        </p:txBody>
      </p:sp>
      <p:pic>
        <p:nvPicPr>
          <p:cNvPr id="3" name="Picture 2">
            <a:extLst>
              <a:ext uri="{FF2B5EF4-FFF2-40B4-BE49-F238E27FC236}">
                <a16:creationId xmlns:a16="http://schemas.microsoft.com/office/drawing/2014/main" id="{E9CE5189-9765-4C8A-8E56-C52E45CC1AF9}"/>
              </a:ext>
            </a:extLst>
          </p:cNvPr>
          <p:cNvPicPr>
            <a:picLocks noChangeAspect="1"/>
          </p:cNvPicPr>
          <p:nvPr/>
        </p:nvPicPr>
        <p:blipFill>
          <a:blip r:embed="rId2"/>
          <a:stretch>
            <a:fillRect/>
          </a:stretch>
        </p:blipFill>
        <p:spPr>
          <a:xfrm>
            <a:off x="2133600" y="1524000"/>
            <a:ext cx="4876800" cy="3910149"/>
          </a:xfrm>
          <a:prstGeom prst="rect">
            <a:avLst/>
          </a:prstGeom>
          <a:effectLst>
            <a:glow rad="63500">
              <a:schemeClr val="tx1">
                <a:alpha val="40000"/>
              </a:schemeClr>
            </a:glow>
          </a:effectLst>
        </p:spPr>
      </p:pic>
      <p:sp>
        <p:nvSpPr>
          <p:cNvPr id="4" name="Rectangle 3">
            <a:extLst>
              <a:ext uri="{FF2B5EF4-FFF2-40B4-BE49-F238E27FC236}">
                <a16:creationId xmlns:a16="http://schemas.microsoft.com/office/drawing/2014/main" id="{93F9E14D-F1D6-475F-B5BA-2DD7A3B2B1E8}"/>
              </a:ext>
            </a:extLst>
          </p:cNvPr>
          <p:cNvSpPr/>
          <p:nvPr/>
        </p:nvSpPr>
        <p:spPr>
          <a:xfrm>
            <a:off x="1943100" y="6021161"/>
            <a:ext cx="5439747"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TextBox 5">
            <a:extLst>
              <a:ext uri="{FF2B5EF4-FFF2-40B4-BE49-F238E27FC236}">
                <a16:creationId xmlns:a16="http://schemas.microsoft.com/office/drawing/2014/main" id="{2613E1A7-66F0-41B2-B6D6-8AFB10F9A1E1}"/>
              </a:ext>
            </a:extLst>
          </p:cNvPr>
          <p:cNvSpPr txBox="1"/>
          <p:nvPr/>
        </p:nvSpPr>
        <p:spPr>
          <a:xfrm>
            <a:off x="1702836" y="5572943"/>
            <a:ext cx="5814527"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mn-ea"/>
                <a:cs typeface="+mn-cs"/>
                <a:hlinkClick r:id="rId3"/>
              </a:rPr>
              <a:t>https://www.maine.gov/doe/cds/muser</a:t>
            </a:r>
            <a:endParaRPr kumimoji="0" lang="en-US" sz="24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818426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10875-B69D-44F8-AF3A-0C47C1A75A26}"/>
              </a:ext>
            </a:extLst>
          </p:cNvPr>
          <p:cNvSpPr>
            <a:spLocks noGrp="1"/>
          </p:cNvSpPr>
          <p:nvPr>
            <p:ph type="title"/>
          </p:nvPr>
        </p:nvSpPr>
        <p:spPr>
          <a:xfrm>
            <a:off x="533400" y="533400"/>
            <a:ext cx="8153400" cy="715108"/>
          </a:xfrm>
        </p:spPr>
        <p:txBody>
          <a:bodyPr/>
          <a:lstStyle/>
          <a:p>
            <a:r>
              <a:rPr lang="en-US" u="sng">
                <a:solidFill>
                  <a:schemeClr val="tx1"/>
                </a:solidFill>
              </a:rPr>
              <a:t>Functional Goal</a:t>
            </a:r>
            <a:r>
              <a:rPr lang="en-US">
                <a:solidFill>
                  <a:schemeClr val="tx1"/>
                </a:solidFill>
              </a:rPr>
              <a:t> – </a:t>
            </a:r>
          </a:p>
        </p:txBody>
      </p:sp>
      <p:sp>
        <p:nvSpPr>
          <p:cNvPr id="3" name="Content Placeholder 2">
            <a:extLst>
              <a:ext uri="{FF2B5EF4-FFF2-40B4-BE49-F238E27FC236}">
                <a16:creationId xmlns:a16="http://schemas.microsoft.com/office/drawing/2014/main" id="{34DC9714-D583-44A8-B013-AE4DB8CF521A}"/>
              </a:ext>
            </a:extLst>
          </p:cNvPr>
          <p:cNvSpPr>
            <a:spLocks noGrp="1"/>
          </p:cNvSpPr>
          <p:nvPr>
            <p:ph idx="1"/>
          </p:nvPr>
        </p:nvSpPr>
        <p:spPr>
          <a:xfrm>
            <a:off x="694592" y="1934308"/>
            <a:ext cx="7992208" cy="4009292"/>
          </a:xfrm>
        </p:spPr>
        <p:txBody>
          <a:bodyPr/>
          <a:lstStyle/>
          <a:p>
            <a:pPr marL="0" indent="0" fontAlgn="auto">
              <a:buNone/>
              <a:defRPr/>
            </a:pPr>
            <a:r>
              <a:rPr lang="en-US">
                <a:solidFill>
                  <a:schemeClr val="tx1"/>
                </a:solidFill>
                <a:cs typeface="Times New Roman" panose="02020603050405020304" pitchFamily="18" charset="0"/>
                <a:sym typeface="Arial"/>
              </a:rPr>
              <a:t>By June 10, 2020, given prepared daily visual schedule and specially designed instruction, XXXXX will follow task analysis to transition through all activities in the day, with 80% mastery across 3 consecutive opportunities, as measured by data collection, teacher observation, work samples or similar. </a:t>
            </a:r>
          </a:p>
        </p:txBody>
      </p:sp>
    </p:spTree>
    <p:extLst>
      <p:ext uri="{BB962C8B-B14F-4D97-AF65-F5344CB8AC3E}">
        <p14:creationId xmlns:p14="http://schemas.microsoft.com/office/powerpoint/2010/main" val="17625086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681C71A-DD5E-4CEB-B08B-FE53C3502C7B}"/>
              </a:ext>
            </a:extLst>
          </p:cNvPr>
          <p:cNvSpPr>
            <a:spLocks noGrp="1"/>
          </p:cNvSpPr>
          <p:nvPr>
            <p:ph type="title"/>
          </p:nvPr>
        </p:nvSpPr>
        <p:spPr>
          <a:xfrm>
            <a:off x="382465" y="550984"/>
            <a:ext cx="8379069" cy="954106"/>
          </a:xfrm>
        </p:spPr>
        <p:txBody>
          <a:bodyPr/>
          <a:lstStyle/>
          <a:p>
            <a:r>
              <a:rPr lang="en-US"/>
              <a:t> </a:t>
            </a:r>
            <a:r>
              <a:rPr lang="en-US" sz="2500" u="sng"/>
              <a:t>Section 5:  Functional/Developmental Performance –</a:t>
            </a:r>
            <a:br>
              <a:rPr lang="en-US" sz="2500" u="sng"/>
            </a:br>
            <a:r>
              <a:rPr lang="en-US" sz="2500" u="sng"/>
              <a:t>Present Level and Goals</a:t>
            </a:r>
          </a:p>
        </p:txBody>
      </p:sp>
      <p:sp>
        <p:nvSpPr>
          <p:cNvPr id="6" name="Rectangle 5">
            <a:extLst>
              <a:ext uri="{FF2B5EF4-FFF2-40B4-BE49-F238E27FC236}">
                <a16:creationId xmlns:a16="http://schemas.microsoft.com/office/drawing/2014/main" id="{43AA8BE6-5ADF-4ACF-A20C-2217C3934906}"/>
              </a:ext>
            </a:extLst>
          </p:cNvPr>
          <p:cNvSpPr/>
          <p:nvPr/>
        </p:nvSpPr>
        <p:spPr>
          <a:xfrm>
            <a:off x="498229" y="4842954"/>
            <a:ext cx="8159993" cy="954107"/>
          </a:xfrm>
          <a:prstGeom prst="rect">
            <a:avLst/>
          </a:prstGeom>
        </p:spPr>
        <p:txBody>
          <a:bodyPr wrap="square">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Arial"/>
                <a:ea typeface="+mn-ea"/>
                <a:cs typeface="+mn-cs"/>
              </a:rPr>
              <a:t>If there is a goal, there should be a present level of performance directly above it.</a:t>
            </a:r>
          </a:p>
        </p:txBody>
      </p:sp>
      <p:pic>
        <p:nvPicPr>
          <p:cNvPr id="2" name="Picture 1">
            <a:extLst>
              <a:ext uri="{FF2B5EF4-FFF2-40B4-BE49-F238E27FC236}">
                <a16:creationId xmlns:a16="http://schemas.microsoft.com/office/drawing/2014/main" id="{C110A06D-3360-4BDE-BCB6-38F55C4ECE8F}"/>
              </a:ext>
            </a:extLst>
          </p:cNvPr>
          <p:cNvPicPr>
            <a:picLocks noChangeAspect="1"/>
          </p:cNvPicPr>
          <p:nvPr/>
        </p:nvPicPr>
        <p:blipFill>
          <a:blip r:embed="rId2"/>
          <a:stretch>
            <a:fillRect/>
          </a:stretch>
        </p:blipFill>
        <p:spPr>
          <a:xfrm>
            <a:off x="499277" y="1822964"/>
            <a:ext cx="8262257" cy="266627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996865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6AA61A8-0DCC-4CD8-85AF-2741D4AAFAB3}"/>
              </a:ext>
            </a:extLst>
          </p:cNvPr>
          <p:cNvSpPr>
            <a:spLocks noGrp="1"/>
          </p:cNvSpPr>
          <p:nvPr>
            <p:ph idx="1"/>
          </p:nvPr>
        </p:nvSpPr>
        <p:spPr>
          <a:xfrm>
            <a:off x="624254" y="1371600"/>
            <a:ext cx="8153400" cy="4496778"/>
          </a:xfrm>
        </p:spPr>
        <p:txBody>
          <a:bodyPr/>
          <a:lstStyle/>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sz="2400" b="1">
                <a:solidFill>
                  <a:schemeClr val="tx1"/>
                </a:solidFill>
              </a:rPr>
              <a:t>	</a:t>
            </a:r>
          </a:p>
          <a:p>
            <a:pPr marL="0" indent="0">
              <a:buNone/>
            </a:pPr>
            <a:r>
              <a:rPr lang="en-US" sz="2400" b="1">
                <a:solidFill>
                  <a:schemeClr val="tx1"/>
                </a:solidFill>
              </a:rPr>
              <a:t>	</a:t>
            </a:r>
            <a:r>
              <a:rPr lang="en-US" sz="2400" b="1" u="sng">
                <a:solidFill>
                  <a:schemeClr val="tx1"/>
                </a:solidFill>
              </a:rPr>
              <a:t>Data Analysis</a:t>
            </a:r>
            <a:r>
              <a:rPr lang="en-US" sz="2400" b="1">
                <a:solidFill>
                  <a:schemeClr val="tx1"/>
                </a:solidFill>
              </a:rPr>
              <a:t> – </a:t>
            </a:r>
          </a:p>
          <a:p>
            <a:pPr marL="0" indent="0">
              <a:buNone/>
            </a:pPr>
            <a:r>
              <a:rPr lang="en-US" sz="2400" b="1">
                <a:solidFill>
                  <a:schemeClr val="tx1"/>
                </a:solidFill>
              </a:rPr>
              <a:t>		</a:t>
            </a:r>
            <a:r>
              <a:rPr lang="en-US" sz="2400">
                <a:solidFill>
                  <a:schemeClr val="tx1"/>
                </a:solidFill>
              </a:rPr>
              <a:t>5/1 – 67%</a:t>
            </a:r>
          </a:p>
          <a:p>
            <a:pPr marL="0" indent="0">
              <a:buNone/>
            </a:pPr>
            <a:r>
              <a:rPr lang="en-US" sz="2400">
                <a:solidFill>
                  <a:schemeClr val="tx1"/>
                </a:solidFill>
              </a:rPr>
              <a:t>		5/2 – 80%</a:t>
            </a:r>
          </a:p>
          <a:p>
            <a:pPr marL="0" indent="0">
              <a:buNone/>
            </a:pPr>
            <a:r>
              <a:rPr lang="en-US" sz="2400">
                <a:solidFill>
                  <a:schemeClr val="tx1"/>
                </a:solidFill>
              </a:rPr>
              <a:t>		5/3 – 86%</a:t>
            </a:r>
          </a:p>
          <a:p>
            <a:pPr marL="0" indent="0">
              <a:buNone/>
            </a:pPr>
            <a:r>
              <a:rPr lang="en-US" sz="2400">
                <a:solidFill>
                  <a:schemeClr val="tx1"/>
                </a:solidFill>
              </a:rPr>
              <a:t>		5/4 – 100%</a:t>
            </a:r>
          </a:p>
          <a:p>
            <a:pPr marL="0" indent="0">
              <a:buNone/>
            </a:pPr>
            <a:r>
              <a:rPr lang="en-US" sz="2400">
                <a:solidFill>
                  <a:schemeClr val="tx1"/>
                </a:solidFill>
              </a:rPr>
              <a:t>		</a:t>
            </a:r>
            <a:r>
              <a:rPr lang="en-US" sz="2400" b="1" u="sng">
                <a:solidFill>
                  <a:schemeClr val="tx1"/>
                </a:solidFill>
              </a:rPr>
              <a:t>MASTERED</a:t>
            </a:r>
            <a:r>
              <a:rPr lang="en-US" sz="2400" b="1">
                <a:solidFill>
                  <a:schemeClr val="tx1"/>
                </a:solidFill>
              </a:rPr>
              <a:t> 5/4 – 83%</a:t>
            </a:r>
          </a:p>
        </p:txBody>
      </p:sp>
      <p:graphicFrame>
        <p:nvGraphicFramePr>
          <p:cNvPr id="8" name="Table 7">
            <a:extLst>
              <a:ext uri="{FF2B5EF4-FFF2-40B4-BE49-F238E27FC236}">
                <a16:creationId xmlns:a16="http://schemas.microsoft.com/office/drawing/2014/main" id="{282FA7F0-24F7-43D0-9C66-77257E5CC990}"/>
              </a:ext>
            </a:extLst>
          </p:cNvPr>
          <p:cNvGraphicFramePr>
            <a:graphicFrameLocks noGrp="1"/>
          </p:cNvGraphicFramePr>
          <p:nvPr/>
        </p:nvGraphicFramePr>
        <p:xfrm>
          <a:off x="624254" y="684823"/>
          <a:ext cx="8046720" cy="3124200"/>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19145457"/>
                    </a:ext>
                  </a:extLst>
                </a:gridCol>
                <a:gridCol w="1371600">
                  <a:extLst>
                    <a:ext uri="{9D8B030D-6E8A-4147-A177-3AD203B41FA5}">
                      <a16:colId xmlns:a16="http://schemas.microsoft.com/office/drawing/2014/main" val="1599692514"/>
                    </a:ext>
                  </a:extLst>
                </a:gridCol>
                <a:gridCol w="1371600">
                  <a:extLst>
                    <a:ext uri="{9D8B030D-6E8A-4147-A177-3AD203B41FA5}">
                      <a16:colId xmlns:a16="http://schemas.microsoft.com/office/drawing/2014/main" val="2646152704"/>
                    </a:ext>
                  </a:extLst>
                </a:gridCol>
                <a:gridCol w="1371600">
                  <a:extLst>
                    <a:ext uri="{9D8B030D-6E8A-4147-A177-3AD203B41FA5}">
                      <a16:colId xmlns:a16="http://schemas.microsoft.com/office/drawing/2014/main" val="2852492492"/>
                    </a:ext>
                  </a:extLst>
                </a:gridCol>
                <a:gridCol w="1371600">
                  <a:extLst>
                    <a:ext uri="{9D8B030D-6E8A-4147-A177-3AD203B41FA5}">
                      <a16:colId xmlns:a16="http://schemas.microsoft.com/office/drawing/2014/main" val="699843832"/>
                    </a:ext>
                  </a:extLst>
                </a:gridCol>
              </a:tblGrid>
              <a:tr h="548640">
                <a:tc gridSpan="5">
                  <a:txBody>
                    <a:bodyPr/>
                    <a:lstStyle/>
                    <a:p>
                      <a:pPr algn="ctr"/>
                      <a:r>
                        <a:rPr lang="en-US" b="1" u="sng">
                          <a:solidFill>
                            <a:schemeClr val="tx1"/>
                          </a:solidFill>
                        </a:rPr>
                        <a:t>Program Name</a:t>
                      </a:r>
                      <a:r>
                        <a:rPr lang="en-US" b="1" u="none">
                          <a:solidFill>
                            <a:schemeClr val="tx1"/>
                          </a:solidFill>
                        </a:rPr>
                        <a:t>:  </a:t>
                      </a:r>
                      <a:r>
                        <a:rPr lang="en-US" b="0" u="none">
                          <a:solidFill>
                            <a:schemeClr val="tx1"/>
                          </a:solidFill>
                        </a:rPr>
                        <a:t>Transitions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5184922"/>
                  </a:ext>
                </a:extLst>
              </a:tr>
              <a:tr h="370840">
                <a:tc>
                  <a:txBody>
                    <a:bodyPr/>
                    <a:lstStyle/>
                    <a:p>
                      <a:pPr algn="ctr"/>
                      <a:r>
                        <a:rPr lang="en-US" b="1" u="sng">
                          <a:solidFill>
                            <a:schemeClr val="tx1"/>
                          </a:solidFill>
                        </a:rPr>
                        <a:t>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a:solidFill>
                            <a:schemeClr val="tx1"/>
                          </a:solidFill>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a:solidFill>
                            <a:schemeClr val="tx1"/>
                          </a:solidFill>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a:solidFill>
                            <a:schemeClr val="tx1"/>
                          </a:solidFill>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a:solidFill>
                            <a:schemeClr val="tx1"/>
                          </a:solidFill>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6845071"/>
                  </a:ext>
                </a:extLst>
              </a:tr>
              <a:tr h="370840">
                <a:tc rowSpan="2">
                  <a:txBody>
                    <a:bodyPr/>
                    <a:lstStyle/>
                    <a:p>
                      <a:pPr algn="ctr"/>
                      <a:endParaRPr lang="en-US"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a:solidFill>
                            <a:schemeClr val="tx1"/>
                          </a:solidFill>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a:solidFill>
                            <a:schemeClr val="tx1"/>
                          </a:solidFill>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a:solidFill>
                            <a:schemeClr val="tx1"/>
                          </a:solidFill>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a:solidFill>
                            <a:schemeClr val="tx1"/>
                          </a:solidFill>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4948040"/>
                  </a:ext>
                </a:extLst>
              </a:tr>
              <a:tr h="370840">
                <a:tc vMerge="1">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9751740"/>
                  </a:ext>
                </a:extLst>
              </a:tr>
              <a:tr h="731520">
                <a:tc>
                  <a:txBody>
                    <a:bodyPr/>
                    <a:lstStyle/>
                    <a:p>
                      <a:pPr algn="ctr"/>
                      <a:r>
                        <a:rPr lang="en-US">
                          <a:solidFill>
                            <a:schemeClr val="tx1"/>
                          </a:solidFill>
                        </a:rPr>
                        <a:t>Number of Opportunities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2967796"/>
                  </a:ext>
                </a:extLst>
              </a:tr>
              <a:tr h="731520">
                <a:tc>
                  <a:txBody>
                    <a:bodyPr/>
                    <a:lstStyle/>
                    <a:p>
                      <a:pPr algn="ctr"/>
                      <a:r>
                        <a:rPr lang="en-US">
                          <a:solidFill>
                            <a:schemeClr val="tx1"/>
                          </a:solidFill>
                        </a:rPr>
                        <a:t>Number of Prompts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972659"/>
                  </a:ext>
                </a:extLst>
              </a:tr>
            </a:tbl>
          </a:graphicData>
        </a:graphic>
      </p:graphicFrame>
    </p:spTree>
    <p:extLst>
      <p:ext uri="{BB962C8B-B14F-4D97-AF65-F5344CB8AC3E}">
        <p14:creationId xmlns:p14="http://schemas.microsoft.com/office/powerpoint/2010/main" val="42142266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43E3-7B53-431D-BB7C-C0A01DD99227}"/>
              </a:ext>
            </a:extLst>
          </p:cNvPr>
          <p:cNvSpPr>
            <a:spLocks noGrp="1"/>
          </p:cNvSpPr>
          <p:nvPr>
            <p:ph type="title"/>
          </p:nvPr>
        </p:nvSpPr>
        <p:spPr>
          <a:xfrm>
            <a:off x="533400" y="533400"/>
            <a:ext cx="8153400" cy="685800"/>
          </a:xfrm>
        </p:spPr>
        <p:txBody>
          <a:bodyPr/>
          <a:lstStyle/>
          <a:p>
            <a:r>
              <a:rPr lang="en-US" sz="4000" u="sng">
                <a:solidFill>
                  <a:schemeClr val="tx1"/>
                </a:solidFill>
              </a:rPr>
              <a:t>Review</a:t>
            </a:r>
          </a:p>
        </p:txBody>
      </p:sp>
      <p:sp>
        <p:nvSpPr>
          <p:cNvPr id="3" name="Content Placeholder 2">
            <a:extLst>
              <a:ext uri="{FF2B5EF4-FFF2-40B4-BE49-F238E27FC236}">
                <a16:creationId xmlns:a16="http://schemas.microsoft.com/office/drawing/2014/main" id="{B08E9983-B3BF-42C0-A327-4CD57BC116C2}"/>
              </a:ext>
            </a:extLst>
          </p:cNvPr>
          <p:cNvSpPr>
            <a:spLocks noGrp="1"/>
          </p:cNvSpPr>
          <p:nvPr>
            <p:ph idx="1"/>
          </p:nvPr>
        </p:nvSpPr>
        <p:spPr>
          <a:xfrm>
            <a:off x="655555" y="1660866"/>
            <a:ext cx="8153400" cy="4267200"/>
          </a:xfrm>
        </p:spPr>
        <p:txBody>
          <a:bodyPr/>
          <a:lstStyle/>
          <a:p>
            <a:pPr marL="0" indent="0">
              <a:buNone/>
            </a:pPr>
            <a:r>
              <a:rPr lang="en-US" sz="3200">
                <a:solidFill>
                  <a:schemeClr val="tx1"/>
                </a:solidFill>
              </a:rPr>
              <a:t>Joanne will decrease her defiant behavior to 2 or fewer episodes per day.</a:t>
            </a:r>
          </a:p>
          <a:p>
            <a:endParaRPr lang="en-US"/>
          </a:p>
        </p:txBody>
      </p:sp>
      <p:sp>
        <p:nvSpPr>
          <p:cNvPr id="4" name="Rectangle 3">
            <a:extLst>
              <a:ext uri="{FF2B5EF4-FFF2-40B4-BE49-F238E27FC236}">
                <a16:creationId xmlns:a16="http://schemas.microsoft.com/office/drawing/2014/main" id="{70184F72-EEB6-4E27-811A-4E33149A97BE}"/>
              </a:ext>
            </a:extLst>
          </p:cNvPr>
          <p:cNvSpPr/>
          <p:nvPr/>
        </p:nvSpPr>
        <p:spPr>
          <a:xfrm>
            <a:off x="1568683" y="6258911"/>
            <a:ext cx="6977514" cy="30777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hlinkClick r:id="rId2"/>
              </a:rPr>
              <a:t>https://www.thoughtco.com/data-collection-for-iep-implementation-3110992</a:t>
            </a:r>
            <a:endParaRPr kumimoji="0" lang="en-US" sz="1400" b="1" i="0" u="none" strike="noStrike" kern="1200" cap="none" spc="0" normalizeH="0" baseline="0" noProof="0">
              <a:ln>
                <a:noFill/>
              </a:ln>
              <a:solidFill>
                <a:srgbClr val="000000"/>
              </a:solidFill>
              <a:effectLst/>
              <a:uLnTx/>
              <a:uFillTx/>
              <a:latin typeface="Arial" charset="0"/>
              <a:ea typeface="+mn-ea"/>
              <a:cs typeface="+mn-cs"/>
            </a:endParaRPr>
          </a:p>
        </p:txBody>
      </p:sp>
      <p:pic>
        <p:nvPicPr>
          <p:cNvPr id="6" name="Picture 5">
            <a:extLst>
              <a:ext uri="{FF2B5EF4-FFF2-40B4-BE49-F238E27FC236}">
                <a16:creationId xmlns:a16="http://schemas.microsoft.com/office/drawing/2014/main" id="{CFCCFCA3-1E0C-483D-A6D1-CB38DFF0033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46937" y="3426842"/>
            <a:ext cx="1650125" cy="2062657"/>
          </a:xfrm>
          <a:prstGeom prst="rect">
            <a:avLst/>
          </a:prstGeom>
        </p:spPr>
      </p:pic>
      <p:sp>
        <p:nvSpPr>
          <p:cNvPr id="7" name="TextBox 6">
            <a:extLst>
              <a:ext uri="{FF2B5EF4-FFF2-40B4-BE49-F238E27FC236}">
                <a16:creationId xmlns:a16="http://schemas.microsoft.com/office/drawing/2014/main" id="{5C969001-4C10-43CA-9A44-A507263317F6}"/>
              </a:ext>
            </a:extLst>
          </p:cNvPr>
          <p:cNvSpPr txBox="1"/>
          <p:nvPr/>
        </p:nvSpPr>
        <p:spPr>
          <a:xfrm>
            <a:off x="3195144" y="5479220"/>
            <a:ext cx="3384331"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charset="0"/>
                <a:ea typeface="+mn-ea"/>
                <a:cs typeface="+mn-cs"/>
                <a:hlinkClick r:id="rId4" tooltip="http://rackell24lumberio.blogspot.com/"/>
              </a:rPr>
              <a:t>This Photo</a:t>
            </a:r>
            <a:r>
              <a:rPr kumimoji="0" lang="en-US" sz="800" b="1" i="0" u="none" strike="noStrike" kern="1200" cap="none" spc="0" normalizeH="0" baseline="0" noProof="0">
                <a:ln>
                  <a:noFill/>
                </a:ln>
                <a:solidFill>
                  <a:srgbClr val="000000"/>
                </a:solidFill>
                <a:effectLst/>
                <a:uLnTx/>
                <a:uFillTx/>
                <a:latin typeface="Arial" charset="0"/>
                <a:ea typeface="+mn-ea"/>
                <a:cs typeface="+mn-cs"/>
              </a:rPr>
              <a:t> by Unknown Author is licensed under </a:t>
            </a:r>
            <a:r>
              <a:rPr kumimoji="0" lang="en-US" sz="800" b="1" i="0" u="none" strike="noStrike" kern="1200" cap="none" spc="0" normalizeH="0" baseline="0" noProof="0">
                <a:ln>
                  <a:noFill/>
                </a:ln>
                <a:solidFill>
                  <a:srgbClr val="000000"/>
                </a:solidFill>
                <a:effectLst/>
                <a:uLnTx/>
                <a:uFillTx/>
                <a:latin typeface="Arial" charset="0"/>
                <a:ea typeface="+mn-ea"/>
                <a:cs typeface="+mn-cs"/>
                <a:hlinkClick r:id="rId5" tooltip="https://creativecommons.org/licenses/by-nc-nd/3.0/"/>
              </a:rPr>
              <a:t>CC BY-NC-ND</a:t>
            </a:r>
            <a:endParaRPr kumimoji="0" lang="en-US" sz="8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316142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7B91A-7512-4C0C-B6C1-7498922B625D}"/>
              </a:ext>
            </a:extLst>
          </p:cNvPr>
          <p:cNvSpPr>
            <a:spLocks noGrp="1"/>
          </p:cNvSpPr>
          <p:nvPr>
            <p:ph idx="1"/>
          </p:nvPr>
        </p:nvSpPr>
        <p:spPr>
          <a:xfrm>
            <a:off x="533400" y="149469"/>
            <a:ext cx="8153400" cy="6013939"/>
          </a:xfrm>
        </p:spPr>
        <p:txBody>
          <a:bodyPr/>
          <a:lstStyle/>
          <a:p>
            <a:endParaRPr lang="en-US" b="1">
              <a:solidFill>
                <a:schemeClr val="tx1"/>
              </a:solidFill>
              <a:highlight>
                <a:srgbClr val="FFFF00"/>
              </a:highlight>
            </a:endParaRPr>
          </a:p>
          <a:p>
            <a:pPr marL="0" indent="0" algn="ctr">
              <a:buNone/>
            </a:pPr>
            <a:r>
              <a:rPr lang="en-US" sz="3200" b="1" u="sng">
                <a:solidFill>
                  <a:schemeClr val="tx1"/>
                </a:solidFill>
              </a:rPr>
              <a:t>Do Not Write Goals </a:t>
            </a:r>
          </a:p>
          <a:p>
            <a:pPr marL="0" indent="0" algn="ctr">
              <a:buNone/>
            </a:pPr>
            <a:r>
              <a:rPr lang="en-US" sz="3200" b="1" u="sng">
                <a:solidFill>
                  <a:schemeClr val="tx1"/>
                </a:solidFill>
              </a:rPr>
              <a:t>Around Outcomes</a:t>
            </a:r>
          </a:p>
          <a:p>
            <a:pPr>
              <a:buFontTx/>
              <a:buChar char="-"/>
            </a:pPr>
            <a:endParaRPr lang="en-US">
              <a:solidFill>
                <a:schemeClr val="tx1"/>
              </a:solidFill>
            </a:endParaRPr>
          </a:p>
          <a:p>
            <a:pPr marL="0" indent="0">
              <a:buNone/>
            </a:pPr>
            <a:r>
              <a:rPr lang="en-US" b="1" u="sng">
                <a:solidFill>
                  <a:schemeClr val="tx1"/>
                </a:solidFill>
              </a:rPr>
              <a:t>Examples</a:t>
            </a:r>
            <a:r>
              <a:rPr lang="en-US">
                <a:solidFill>
                  <a:schemeClr val="tx1"/>
                </a:solidFill>
              </a:rPr>
              <a:t>:</a:t>
            </a:r>
          </a:p>
          <a:p>
            <a:pPr>
              <a:buFontTx/>
              <a:buChar char="-"/>
            </a:pPr>
            <a:r>
              <a:rPr lang="en-US">
                <a:solidFill>
                  <a:schemeClr val="tx1"/>
                </a:solidFill>
              </a:rPr>
              <a:t>Attendance</a:t>
            </a:r>
          </a:p>
          <a:p>
            <a:pPr>
              <a:buFontTx/>
              <a:buChar char="-"/>
            </a:pPr>
            <a:r>
              <a:rPr lang="en-US">
                <a:solidFill>
                  <a:schemeClr val="tx1"/>
                </a:solidFill>
              </a:rPr>
              <a:t>Work Completion</a:t>
            </a:r>
          </a:p>
          <a:p>
            <a:pPr>
              <a:buFontTx/>
              <a:buChar char="-"/>
            </a:pPr>
            <a:r>
              <a:rPr lang="en-US">
                <a:solidFill>
                  <a:schemeClr val="tx1"/>
                </a:solidFill>
              </a:rPr>
              <a:t>Attention to Task</a:t>
            </a:r>
          </a:p>
          <a:p>
            <a:pPr>
              <a:buFontTx/>
              <a:buChar char="-"/>
            </a:pPr>
            <a:r>
              <a:rPr lang="en-US">
                <a:solidFill>
                  <a:schemeClr val="tx1"/>
                </a:solidFill>
              </a:rPr>
              <a:t>Reduce Aggressions</a:t>
            </a:r>
          </a:p>
          <a:p>
            <a:pPr>
              <a:buFontTx/>
              <a:buChar char="-"/>
            </a:pPr>
            <a:r>
              <a:rPr lang="en-US">
                <a:solidFill>
                  <a:schemeClr val="tx1"/>
                </a:solidFill>
              </a:rPr>
              <a:t>Reduce Tantrum Behaviors</a:t>
            </a:r>
          </a:p>
          <a:p>
            <a:pPr marL="0" indent="0" algn="ctr">
              <a:buNone/>
            </a:pPr>
            <a:endParaRPr lang="en-US" b="1">
              <a:solidFill>
                <a:schemeClr val="tx1"/>
              </a:solidFill>
            </a:endParaRPr>
          </a:p>
          <a:p>
            <a:pPr marL="0" indent="0" algn="ctr">
              <a:buNone/>
            </a:pPr>
            <a:endParaRPr lang="en-US" b="1">
              <a:solidFill>
                <a:schemeClr val="tx1"/>
              </a:solidFill>
            </a:endParaRPr>
          </a:p>
        </p:txBody>
      </p:sp>
      <p:pic>
        <p:nvPicPr>
          <p:cNvPr id="4" name="Picture 3">
            <a:extLst>
              <a:ext uri="{FF2B5EF4-FFF2-40B4-BE49-F238E27FC236}">
                <a16:creationId xmlns:a16="http://schemas.microsoft.com/office/drawing/2014/main" id="{D8AE1C40-E3FC-4DFB-A0B5-E9A3E675383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05254" y="2317222"/>
            <a:ext cx="3181546" cy="2926693"/>
          </a:xfrm>
          <a:prstGeom prst="rect">
            <a:avLst/>
          </a:prstGeom>
        </p:spPr>
      </p:pic>
      <p:sp>
        <p:nvSpPr>
          <p:cNvPr id="5" name="TextBox 4">
            <a:extLst>
              <a:ext uri="{FF2B5EF4-FFF2-40B4-BE49-F238E27FC236}">
                <a16:creationId xmlns:a16="http://schemas.microsoft.com/office/drawing/2014/main" id="{B7A2A779-BE26-4B73-A37E-AF2ECC84E024}"/>
              </a:ext>
            </a:extLst>
          </p:cNvPr>
          <p:cNvSpPr txBox="1"/>
          <p:nvPr/>
        </p:nvSpPr>
        <p:spPr>
          <a:xfrm>
            <a:off x="5705885" y="5243915"/>
            <a:ext cx="3621071"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charset="0"/>
                <a:ea typeface="+mn-ea"/>
                <a:cs typeface="+mn-cs"/>
                <a:hlinkClick r:id="rId3" tooltip="https://en.wikipedia.org/wiki/File:No_sign.svg"/>
              </a:rPr>
              <a:t>This Photo</a:t>
            </a:r>
            <a:r>
              <a:rPr kumimoji="0" lang="en-US" sz="800" b="1" i="0" u="none" strike="noStrike" kern="1200" cap="none" spc="0" normalizeH="0" baseline="0" noProof="0">
                <a:ln>
                  <a:noFill/>
                </a:ln>
                <a:solidFill>
                  <a:srgbClr val="000000"/>
                </a:solidFill>
                <a:effectLst/>
                <a:uLnTx/>
                <a:uFillTx/>
                <a:latin typeface="Arial" charset="0"/>
                <a:ea typeface="+mn-ea"/>
                <a:cs typeface="+mn-cs"/>
              </a:rPr>
              <a:t> by Unknown Author is licensed under </a:t>
            </a:r>
            <a:r>
              <a:rPr kumimoji="0" lang="en-US" sz="800" b="1" i="0" u="none" strike="noStrike" kern="1200" cap="none" spc="0" normalizeH="0" baseline="0" noProof="0">
                <a:ln>
                  <a:noFill/>
                </a:ln>
                <a:solidFill>
                  <a:srgbClr val="000000"/>
                </a:solidFill>
                <a:effectLst/>
                <a:uLnTx/>
                <a:uFillTx/>
                <a:latin typeface="Arial" charset="0"/>
                <a:ea typeface="+mn-ea"/>
                <a:cs typeface="+mn-cs"/>
                <a:hlinkClick r:id="rId4" tooltip="https://creativecommons.org/licenses/by-sa/3.0/"/>
              </a:rPr>
              <a:t>CC BY-SA</a:t>
            </a:r>
            <a:endParaRPr kumimoji="0" lang="en-US" sz="8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308944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7B91A-7512-4C0C-B6C1-7498922B625D}"/>
              </a:ext>
            </a:extLst>
          </p:cNvPr>
          <p:cNvSpPr>
            <a:spLocks noGrp="1"/>
          </p:cNvSpPr>
          <p:nvPr>
            <p:ph idx="1"/>
          </p:nvPr>
        </p:nvSpPr>
        <p:spPr>
          <a:xfrm>
            <a:off x="533400" y="1"/>
            <a:ext cx="8494986" cy="6163408"/>
          </a:xfrm>
        </p:spPr>
        <p:txBody>
          <a:bodyPr/>
          <a:lstStyle/>
          <a:p>
            <a:endParaRPr lang="en-US" b="1">
              <a:solidFill>
                <a:schemeClr val="tx1"/>
              </a:solidFill>
              <a:highlight>
                <a:srgbClr val="FFFF00"/>
              </a:highlight>
            </a:endParaRPr>
          </a:p>
          <a:p>
            <a:pPr marL="0" indent="0" algn="ctr">
              <a:buNone/>
            </a:pPr>
            <a:r>
              <a:rPr lang="en-US" sz="3200" b="1" u="sng">
                <a:solidFill>
                  <a:schemeClr val="tx1"/>
                </a:solidFill>
              </a:rPr>
              <a:t>Do Not Write</a:t>
            </a:r>
          </a:p>
          <a:p>
            <a:pPr marL="0" indent="0" algn="ctr">
              <a:buNone/>
            </a:pPr>
            <a:r>
              <a:rPr lang="en-US" sz="3200" b="1" u="sng">
                <a:solidFill>
                  <a:schemeClr val="tx1"/>
                </a:solidFill>
              </a:rPr>
              <a:t>Outcome Based Goals</a:t>
            </a:r>
          </a:p>
          <a:p>
            <a:pPr>
              <a:buFontTx/>
              <a:buChar char="-"/>
            </a:pPr>
            <a:endParaRPr lang="en-US">
              <a:solidFill>
                <a:schemeClr val="tx1"/>
              </a:solidFill>
            </a:endParaRPr>
          </a:p>
          <a:p>
            <a:pPr marL="0" indent="0">
              <a:buNone/>
            </a:pPr>
            <a:r>
              <a:rPr lang="en-US">
                <a:solidFill>
                  <a:schemeClr val="tx1"/>
                </a:solidFill>
              </a:rPr>
              <a:t>Focus on </a:t>
            </a:r>
          </a:p>
          <a:p>
            <a:pPr marL="0" indent="0">
              <a:buNone/>
            </a:pPr>
            <a:r>
              <a:rPr lang="en-US" b="1" u="sng">
                <a:solidFill>
                  <a:schemeClr val="tx1"/>
                </a:solidFill>
              </a:rPr>
              <a:t>Distinctly Measurable and Persistent Skill Gaps</a:t>
            </a:r>
            <a:r>
              <a:rPr lang="en-US" b="1">
                <a:solidFill>
                  <a:schemeClr val="tx1"/>
                </a:solidFill>
              </a:rPr>
              <a:t>.</a:t>
            </a:r>
          </a:p>
          <a:p>
            <a:pPr>
              <a:buFont typeface="Arial" panose="020B0604020202020204" pitchFamily="34" charset="0"/>
              <a:buChar char="•"/>
            </a:pPr>
            <a:endParaRPr lang="en-US" b="1">
              <a:solidFill>
                <a:schemeClr val="tx1"/>
              </a:solidFill>
            </a:endParaRPr>
          </a:p>
          <a:p>
            <a:pPr>
              <a:buFont typeface="Arial" panose="020B0604020202020204" pitchFamily="34" charset="0"/>
              <a:buChar char="•"/>
            </a:pPr>
            <a:r>
              <a:rPr lang="en-US" sz="2400">
                <a:solidFill>
                  <a:schemeClr val="tx1"/>
                </a:solidFill>
              </a:rPr>
              <a:t>Instead of: “XXXXX will reduce instances of defiant behavior”</a:t>
            </a:r>
          </a:p>
          <a:p>
            <a:pPr>
              <a:buFont typeface="Arial" panose="020B0604020202020204" pitchFamily="34" charset="0"/>
              <a:buChar char="•"/>
            </a:pPr>
            <a:r>
              <a:rPr lang="en-US" sz="2400">
                <a:solidFill>
                  <a:schemeClr val="tx1"/>
                </a:solidFill>
              </a:rPr>
              <a:t>Consider the skill deficits that result in defiant behavior</a:t>
            </a:r>
          </a:p>
          <a:p>
            <a:pPr>
              <a:buFont typeface="Arial" panose="020B0604020202020204" pitchFamily="34" charset="0"/>
              <a:buChar char="•"/>
            </a:pPr>
            <a:r>
              <a:rPr lang="en-US" sz="2400">
                <a:solidFill>
                  <a:schemeClr val="tx1"/>
                </a:solidFill>
              </a:rPr>
              <a:t>Write goal around the skills that you are teaching that will reduce the defiant behavior.</a:t>
            </a:r>
          </a:p>
          <a:p>
            <a:pPr>
              <a:buFont typeface="Arial" panose="020B0604020202020204" pitchFamily="34" charset="0"/>
              <a:buChar char="•"/>
            </a:pPr>
            <a:r>
              <a:rPr lang="en-US" sz="2400">
                <a:solidFill>
                  <a:schemeClr val="tx1"/>
                </a:solidFill>
              </a:rPr>
              <a:t>“XXXXX will …”</a:t>
            </a:r>
          </a:p>
          <a:p>
            <a:pPr marL="0" indent="0" algn="ctr">
              <a:buNone/>
            </a:pPr>
            <a:endParaRPr lang="en-US" b="1">
              <a:solidFill>
                <a:schemeClr val="tx1"/>
              </a:solidFill>
            </a:endParaRPr>
          </a:p>
        </p:txBody>
      </p:sp>
      <p:sp>
        <p:nvSpPr>
          <p:cNvPr id="2" name="Arrow: Right 1">
            <a:extLst>
              <a:ext uri="{FF2B5EF4-FFF2-40B4-BE49-F238E27FC236}">
                <a16:creationId xmlns:a16="http://schemas.microsoft.com/office/drawing/2014/main" id="{A8E854C4-7D2E-4658-A21A-231EA30A039F}"/>
              </a:ext>
            </a:extLst>
          </p:cNvPr>
          <p:cNvSpPr/>
          <p:nvPr/>
        </p:nvSpPr>
        <p:spPr>
          <a:xfrm>
            <a:off x="2585545" y="2354317"/>
            <a:ext cx="1902372" cy="2942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475466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A6524-395C-457F-B34A-8ED3611A3461}"/>
              </a:ext>
            </a:extLst>
          </p:cNvPr>
          <p:cNvSpPr>
            <a:spLocks noGrp="1"/>
          </p:cNvSpPr>
          <p:nvPr>
            <p:ph type="title"/>
          </p:nvPr>
        </p:nvSpPr>
        <p:spPr/>
        <p:txBody>
          <a:bodyPr/>
          <a:lstStyle/>
          <a:p>
            <a:r>
              <a:rPr lang="en-US" sz="4800" u="sng">
                <a:solidFill>
                  <a:schemeClr val="tx1"/>
                </a:solidFill>
              </a:rPr>
              <a:t>Chat Box Check In</a:t>
            </a:r>
          </a:p>
        </p:txBody>
      </p:sp>
      <p:sp>
        <p:nvSpPr>
          <p:cNvPr id="3" name="Content Placeholder 2">
            <a:extLst>
              <a:ext uri="{FF2B5EF4-FFF2-40B4-BE49-F238E27FC236}">
                <a16:creationId xmlns:a16="http://schemas.microsoft.com/office/drawing/2014/main" id="{D59E9F32-56C3-4A1B-A64F-50C7B9609FBA}"/>
              </a:ext>
            </a:extLst>
          </p:cNvPr>
          <p:cNvSpPr>
            <a:spLocks noGrp="1"/>
          </p:cNvSpPr>
          <p:nvPr>
            <p:ph idx="1"/>
          </p:nvPr>
        </p:nvSpPr>
        <p:spPr>
          <a:xfrm>
            <a:off x="533400" y="1965434"/>
            <a:ext cx="8153400" cy="3978166"/>
          </a:xfrm>
        </p:spPr>
        <p:txBody>
          <a:bodyPr/>
          <a:lstStyle/>
          <a:p>
            <a:pPr marL="0" indent="0" algn="ctr">
              <a:buNone/>
            </a:pPr>
            <a:r>
              <a:rPr lang="en-US" sz="3500" b="1">
                <a:solidFill>
                  <a:schemeClr val="tx1"/>
                </a:solidFill>
              </a:rPr>
              <a:t>What skill(s) might you teach              to decrease the Defiant Behavior?</a:t>
            </a:r>
          </a:p>
        </p:txBody>
      </p:sp>
      <p:pic>
        <p:nvPicPr>
          <p:cNvPr id="9" name="Picture 8">
            <a:extLst>
              <a:ext uri="{FF2B5EF4-FFF2-40B4-BE49-F238E27FC236}">
                <a16:creationId xmlns:a16="http://schemas.microsoft.com/office/drawing/2014/main" id="{F2F239B7-CCFE-4F39-862F-F71368D71C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055" y="3429000"/>
            <a:ext cx="2735889" cy="3187609"/>
          </a:xfrm>
          <a:prstGeom prst="rect">
            <a:avLst/>
          </a:prstGeom>
        </p:spPr>
      </p:pic>
    </p:spTree>
    <p:extLst>
      <p:ext uri="{BB962C8B-B14F-4D97-AF65-F5344CB8AC3E}">
        <p14:creationId xmlns:p14="http://schemas.microsoft.com/office/powerpoint/2010/main" val="30394345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3F2E8-040B-40B8-BFD2-ACC826291277}"/>
              </a:ext>
            </a:extLst>
          </p:cNvPr>
          <p:cNvSpPr>
            <a:spLocks noGrp="1"/>
          </p:cNvSpPr>
          <p:nvPr>
            <p:ph type="title"/>
          </p:nvPr>
        </p:nvSpPr>
        <p:spPr>
          <a:xfrm>
            <a:off x="2305882" y="630502"/>
            <a:ext cx="3582186" cy="688731"/>
          </a:xfrm>
        </p:spPr>
        <p:txBody>
          <a:bodyPr/>
          <a:lstStyle/>
          <a:p>
            <a:pPr algn="l"/>
            <a:r>
              <a:rPr lang="en-US" u="sng">
                <a:solidFill>
                  <a:schemeClr val="tx1"/>
                </a:solidFill>
                <a:cs typeface="Arial"/>
              </a:rPr>
              <a:t>Recording Data</a:t>
            </a:r>
            <a:endParaRPr lang="en-US" u="sng">
              <a:solidFill>
                <a:schemeClr val="tx1"/>
              </a:solidFill>
            </a:endParaRPr>
          </a:p>
        </p:txBody>
      </p:sp>
      <p:sp>
        <p:nvSpPr>
          <p:cNvPr id="3" name="Content Placeholder 2">
            <a:extLst>
              <a:ext uri="{FF2B5EF4-FFF2-40B4-BE49-F238E27FC236}">
                <a16:creationId xmlns:a16="http://schemas.microsoft.com/office/drawing/2014/main" id="{8642503F-4125-415A-BC2D-AE7326DE8DC2}"/>
              </a:ext>
            </a:extLst>
          </p:cNvPr>
          <p:cNvSpPr>
            <a:spLocks noGrp="1"/>
          </p:cNvSpPr>
          <p:nvPr>
            <p:ph idx="1"/>
          </p:nvPr>
        </p:nvSpPr>
        <p:spPr>
          <a:xfrm>
            <a:off x="627668" y="1741136"/>
            <a:ext cx="8153400" cy="4420237"/>
          </a:xfrm>
        </p:spPr>
        <p:txBody>
          <a:bodyPr/>
          <a:lstStyle/>
          <a:p>
            <a:r>
              <a:rPr lang="en-US">
                <a:solidFill>
                  <a:schemeClr val="tx1"/>
                </a:solidFill>
                <a:cs typeface="Arial"/>
              </a:rPr>
              <a:t>Typically providing the student with biweekly probes in alignment with their goals provides good solid data tracking information. </a:t>
            </a:r>
          </a:p>
          <a:p>
            <a:r>
              <a:rPr lang="en-US">
                <a:solidFill>
                  <a:schemeClr val="tx1"/>
                </a:solidFill>
                <a:cs typeface="Arial"/>
              </a:rPr>
              <a:t>Keeping the expectation and environment consistent when administering the probes helps keep the data true.</a:t>
            </a:r>
          </a:p>
          <a:p>
            <a:r>
              <a:rPr lang="en-US">
                <a:solidFill>
                  <a:schemeClr val="tx1"/>
                </a:solidFill>
                <a:cs typeface="Arial"/>
              </a:rPr>
              <a:t>Having the student graph their own data as well maintains a record on their progress that they can see visually as well as motivation for them to try their best.</a:t>
            </a:r>
          </a:p>
        </p:txBody>
      </p:sp>
      <p:pic>
        <p:nvPicPr>
          <p:cNvPr id="5" name="Picture 4">
            <a:extLst>
              <a:ext uri="{FF2B5EF4-FFF2-40B4-BE49-F238E27FC236}">
                <a16:creationId xmlns:a16="http://schemas.microsoft.com/office/drawing/2014/main" id="{62AF3D89-DDAF-45B8-B8E2-FFC21625716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56255" y="0"/>
            <a:ext cx="2812330" cy="1586060"/>
          </a:xfrm>
          <a:prstGeom prst="rect">
            <a:avLst/>
          </a:prstGeom>
        </p:spPr>
      </p:pic>
      <p:sp>
        <p:nvSpPr>
          <p:cNvPr id="6" name="TextBox 5">
            <a:extLst>
              <a:ext uri="{FF2B5EF4-FFF2-40B4-BE49-F238E27FC236}">
                <a16:creationId xmlns:a16="http://schemas.microsoft.com/office/drawing/2014/main" id="{8EA55AC0-294E-47C4-BADB-12DE4CA74FBA}"/>
              </a:ext>
            </a:extLst>
          </p:cNvPr>
          <p:cNvSpPr txBox="1"/>
          <p:nvPr/>
        </p:nvSpPr>
        <p:spPr>
          <a:xfrm>
            <a:off x="6148552" y="1586060"/>
            <a:ext cx="3288220"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charset="0"/>
                <a:ea typeface="+mn-ea"/>
                <a:cs typeface="+mn-cs"/>
                <a:hlinkClick r:id="rId3" tooltip="https://www.cmswire.com/digital-marketing/keep-your-engagement-marketing-simple-and-consistent/"/>
              </a:rPr>
              <a:t>This Photo</a:t>
            </a:r>
            <a:r>
              <a:rPr kumimoji="0" lang="en-US" sz="800" b="1" i="0" u="none" strike="noStrike" kern="1200" cap="none" spc="0" normalizeH="0" baseline="0" noProof="0">
                <a:ln>
                  <a:noFill/>
                </a:ln>
                <a:solidFill>
                  <a:srgbClr val="000000"/>
                </a:solidFill>
                <a:effectLst/>
                <a:uLnTx/>
                <a:uFillTx/>
                <a:latin typeface="Arial" charset="0"/>
                <a:ea typeface="+mn-ea"/>
                <a:cs typeface="+mn-cs"/>
              </a:rPr>
              <a:t> by Unknown Author is licensed under </a:t>
            </a:r>
            <a:r>
              <a:rPr kumimoji="0" lang="en-US" sz="800" b="1" i="0" u="none" strike="noStrike" kern="1200" cap="none" spc="0" normalizeH="0" baseline="0" noProof="0">
                <a:ln>
                  <a:noFill/>
                </a:ln>
                <a:solidFill>
                  <a:srgbClr val="000000"/>
                </a:solidFill>
                <a:effectLst/>
                <a:uLnTx/>
                <a:uFillTx/>
                <a:latin typeface="Arial" charset="0"/>
                <a:ea typeface="+mn-ea"/>
                <a:cs typeface="+mn-cs"/>
                <a:hlinkClick r:id="rId4" tooltip="https://creativecommons.org/licenses/by-sa/3.0/"/>
              </a:rPr>
              <a:t>CC BY-SA</a:t>
            </a:r>
            <a:endParaRPr kumimoji="0" lang="en-US" sz="8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911605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1D8F2-0393-4E0C-A203-191DCBD52CD6}"/>
              </a:ext>
            </a:extLst>
          </p:cNvPr>
          <p:cNvSpPr>
            <a:spLocks noGrp="1"/>
          </p:cNvSpPr>
          <p:nvPr>
            <p:ph type="title"/>
          </p:nvPr>
        </p:nvSpPr>
        <p:spPr/>
        <p:txBody>
          <a:bodyPr/>
          <a:lstStyle/>
          <a:p>
            <a:r>
              <a:rPr lang="en-US" u="sng">
                <a:solidFill>
                  <a:schemeClr val="tx1"/>
                </a:solidFill>
                <a:cs typeface="Arial"/>
              </a:rPr>
              <a:t>Tracking and Graphing Data</a:t>
            </a:r>
            <a:endParaRPr lang="en-US" u="sng">
              <a:solidFill>
                <a:schemeClr val="tx1"/>
              </a:solidFill>
            </a:endParaRPr>
          </a:p>
        </p:txBody>
      </p:sp>
      <p:sp>
        <p:nvSpPr>
          <p:cNvPr id="3" name="Content Placeholder 2">
            <a:extLst>
              <a:ext uri="{FF2B5EF4-FFF2-40B4-BE49-F238E27FC236}">
                <a16:creationId xmlns:a16="http://schemas.microsoft.com/office/drawing/2014/main" id="{B1D3EA2E-A38C-4F50-B297-B4E033AB28B7}"/>
              </a:ext>
            </a:extLst>
          </p:cNvPr>
          <p:cNvSpPr>
            <a:spLocks noGrp="1"/>
          </p:cNvSpPr>
          <p:nvPr>
            <p:ph idx="1"/>
          </p:nvPr>
        </p:nvSpPr>
        <p:spPr/>
        <p:txBody>
          <a:bodyPr/>
          <a:lstStyle/>
          <a:p>
            <a:r>
              <a:rPr lang="en-US" sz="3200">
                <a:solidFill>
                  <a:schemeClr val="tx1"/>
                </a:solidFill>
                <a:cs typeface="Arial"/>
              </a:rPr>
              <a:t>Keep data sheets consistent with each type of reading and/or math probe. </a:t>
            </a:r>
          </a:p>
          <a:p>
            <a:r>
              <a:rPr lang="en-US" sz="3200">
                <a:solidFill>
                  <a:schemeClr val="tx1"/>
                </a:solidFill>
                <a:cs typeface="Arial"/>
              </a:rPr>
              <a:t>Stay true to the schedule of administering probes. </a:t>
            </a:r>
          </a:p>
          <a:p>
            <a:r>
              <a:rPr lang="en-US" sz="3200">
                <a:solidFill>
                  <a:schemeClr val="tx1"/>
                </a:solidFill>
                <a:cs typeface="Arial"/>
              </a:rPr>
              <a:t>Graph data to make it more parent and IEP Team friendly</a:t>
            </a:r>
            <a:r>
              <a:rPr lang="en-US">
                <a:cs typeface="Arial"/>
              </a:rPr>
              <a:t>.</a:t>
            </a:r>
          </a:p>
          <a:p>
            <a:endParaRPr lang="en-US">
              <a:cs typeface="Arial"/>
            </a:endParaRPr>
          </a:p>
        </p:txBody>
      </p:sp>
    </p:spTree>
    <p:extLst>
      <p:ext uri="{BB962C8B-B14F-4D97-AF65-F5344CB8AC3E}">
        <p14:creationId xmlns:p14="http://schemas.microsoft.com/office/powerpoint/2010/main" val="38755348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8D9A62-A890-46C2-B5AB-8030BE7449FE}"/>
              </a:ext>
            </a:extLst>
          </p:cNvPr>
          <p:cNvSpPr>
            <a:spLocks noGrp="1"/>
          </p:cNvSpPr>
          <p:nvPr>
            <p:ph idx="1"/>
          </p:nvPr>
        </p:nvSpPr>
        <p:spPr>
          <a:xfrm>
            <a:off x="533400" y="1513491"/>
            <a:ext cx="8153400" cy="4913686"/>
          </a:xfrm>
          <a:solidFill>
            <a:schemeClr val="bg1">
              <a:lumMod val="85000"/>
            </a:schemeClr>
          </a:solidFill>
          <a:effectLst>
            <a:outerShdw blurRad="50800" dist="38100" dir="2700000" algn="tl" rotWithShape="0">
              <a:prstClr val="black">
                <a:alpha val="40000"/>
              </a:prstClr>
            </a:outerShdw>
          </a:effectLst>
        </p:spPr>
        <p:txBody>
          <a:bodyPr/>
          <a:lstStyle/>
          <a:p>
            <a:pPr marL="0" indent="0">
              <a:buNone/>
            </a:pPr>
            <a:endParaRPr lang="en-US" b="1" u="sng">
              <a:solidFill>
                <a:schemeClr val="tx1"/>
              </a:solidFill>
            </a:endParaRPr>
          </a:p>
          <a:p>
            <a:pPr marL="0" indent="0">
              <a:buNone/>
            </a:pPr>
            <a:r>
              <a:rPr lang="en-US" b="1" u="sng">
                <a:solidFill>
                  <a:schemeClr val="tx1"/>
                </a:solidFill>
              </a:rPr>
              <a:t>Data</a:t>
            </a:r>
            <a:r>
              <a:rPr lang="en-US" b="1">
                <a:solidFill>
                  <a:schemeClr val="tx1"/>
                </a:solidFill>
              </a:rPr>
              <a:t> </a:t>
            </a:r>
            <a:r>
              <a:rPr lang="en-US">
                <a:solidFill>
                  <a:schemeClr val="tx1"/>
                </a:solidFill>
              </a:rPr>
              <a:t>– information, experience and knowledge which helps make decisions </a:t>
            </a:r>
            <a:r>
              <a:rPr lang="en-US" b="1" i="1">
                <a:solidFill>
                  <a:schemeClr val="tx1"/>
                </a:solidFill>
              </a:rPr>
              <a:t>AND</a:t>
            </a:r>
            <a:r>
              <a:rPr lang="en-US">
                <a:solidFill>
                  <a:schemeClr val="tx1"/>
                </a:solidFill>
              </a:rPr>
              <a:t> drives programming.  </a:t>
            </a:r>
          </a:p>
          <a:p>
            <a:pPr marL="0" indent="0">
              <a:buNone/>
            </a:pPr>
            <a:endParaRPr lang="en-US" b="1">
              <a:solidFill>
                <a:schemeClr val="tx1"/>
              </a:solidFill>
            </a:endParaRPr>
          </a:p>
          <a:p>
            <a:pPr marL="0" indent="0">
              <a:buNone/>
            </a:pPr>
            <a:r>
              <a:rPr lang="en-US">
                <a:solidFill>
                  <a:schemeClr val="tx1"/>
                </a:solidFill>
              </a:rPr>
              <a:t>So, although not everyone </a:t>
            </a:r>
            <a:r>
              <a:rPr lang="en-US" b="1" u="sng">
                <a:solidFill>
                  <a:schemeClr val="tx1"/>
                </a:solidFill>
              </a:rPr>
              <a:t>collects</a:t>
            </a:r>
            <a:r>
              <a:rPr lang="en-US">
                <a:solidFill>
                  <a:schemeClr val="tx1"/>
                </a:solidFill>
              </a:rPr>
              <a:t> data, everyone should be </a:t>
            </a:r>
            <a:r>
              <a:rPr lang="en-US" b="1" u="sng">
                <a:solidFill>
                  <a:schemeClr val="tx1"/>
                </a:solidFill>
              </a:rPr>
              <a:t>looking</a:t>
            </a:r>
            <a:r>
              <a:rPr lang="en-US" b="1">
                <a:solidFill>
                  <a:schemeClr val="tx1"/>
                </a:solidFill>
              </a:rPr>
              <a:t> </a:t>
            </a:r>
            <a:r>
              <a:rPr lang="en-US">
                <a:solidFill>
                  <a:schemeClr val="tx1"/>
                </a:solidFill>
              </a:rPr>
              <a:t>at it and </a:t>
            </a:r>
            <a:r>
              <a:rPr lang="en-US" b="1" u="sng">
                <a:solidFill>
                  <a:schemeClr val="tx1"/>
                </a:solidFill>
              </a:rPr>
              <a:t>considering</a:t>
            </a:r>
            <a:r>
              <a:rPr lang="en-US" b="1">
                <a:solidFill>
                  <a:schemeClr val="tx1"/>
                </a:solidFill>
              </a:rPr>
              <a:t> </a:t>
            </a:r>
            <a:r>
              <a:rPr lang="en-US">
                <a:solidFill>
                  <a:schemeClr val="tx1"/>
                </a:solidFill>
              </a:rPr>
              <a:t>it when </a:t>
            </a:r>
            <a:r>
              <a:rPr lang="en-US" b="1" u="sng">
                <a:solidFill>
                  <a:schemeClr val="tx1"/>
                </a:solidFill>
              </a:rPr>
              <a:t>developing programming</a:t>
            </a:r>
            <a:r>
              <a:rPr lang="en-US" b="1">
                <a:solidFill>
                  <a:schemeClr val="tx1"/>
                </a:solidFill>
              </a:rPr>
              <a:t>.</a:t>
            </a:r>
            <a:endParaRPr lang="en-US" sz="1000">
              <a:solidFill>
                <a:schemeClr val="tx1"/>
              </a:solidFill>
            </a:endParaRPr>
          </a:p>
          <a:p>
            <a:pPr marL="457200" indent="0">
              <a:buNone/>
            </a:pPr>
            <a:endParaRPr lang="en-US" sz="1200">
              <a:solidFill>
                <a:schemeClr val="tx1"/>
              </a:solidFill>
            </a:endParaRPr>
          </a:p>
        </p:txBody>
      </p:sp>
      <p:sp>
        <p:nvSpPr>
          <p:cNvPr id="2" name="Rectangle 1">
            <a:extLst>
              <a:ext uri="{FF2B5EF4-FFF2-40B4-BE49-F238E27FC236}">
                <a16:creationId xmlns:a16="http://schemas.microsoft.com/office/drawing/2014/main" id="{09E8A68D-D640-401B-8845-AD8F23857967}"/>
              </a:ext>
            </a:extLst>
          </p:cNvPr>
          <p:cNvSpPr/>
          <p:nvPr/>
        </p:nvSpPr>
        <p:spPr>
          <a:xfrm>
            <a:off x="533401" y="744050"/>
            <a:ext cx="8153399" cy="769441"/>
          </a:xfrm>
          <a:prstGeom prst="rect">
            <a:avLst/>
          </a:prstGeom>
          <a:solidFill>
            <a:schemeClr val="bg1">
              <a:lumMod val="65000"/>
            </a:schemeClr>
          </a:solidFill>
          <a:effectLst>
            <a:outerShdw blurRad="50800" dist="38100" dir="2700000" algn="tl" rotWithShape="0">
              <a:prstClr val="black">
                <a:alpha val="40000"/>
              </a:prstClr>
            </a:outerShdw>
          </a:effectLst>
        </p:spPr>
        <p:txBody>
          <a:bodyPr wrap="square">
            <a:spAutoFit/>
          </a:bodyPr>
          <a:lstStyle/>
          <a:p>
            <a:pPr marL="0" indent="0" algn="ctr">
              <a:buNone/>
            </a:pPr>
            <a:r>
              <a:rPr lang="en-US" sz="4400" b="1" u="sng"/>
              <a:t>Remember</a:t>
            </a:r>
            <a:r>
              <a:rPr lang="en-US" sz="4400" b="1"/>
              <a:t> – </a:t>
            </a:r>
            <a:endParaRPr lang="en-US" sz="4400" b="1" u="sng"/>
          </a:p>
        </p:txBody>
      </p:sp>
    </p:spTree>
    <p:extLst>
      <p:ext uri="{BB962C8B-B14F-4D97-AF65-F5344CB8AC3E}">
        <p14:creationId xmlns:p14="http://schemas.microsoft.com/office/powerpoint/2010/main" val="2833654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59502C-E8EC-4A06-B1DB-294C747BCE49}"/>
              </a:ext>
            </a:extLst>
          </p:cNvPr>
          <p:cNvSpPr>
            <a:spLocks noGrp="1"/>
          </p:cNvSpPr>
          <p:nvPr>
            <p:ph idx="1"/>
          </p:nvPr>
        </p:nvSpPr>
        <p:spPr/>
        <p:txBody>
          <a:bodyPr/>
          <a:lstStyle/>
          <a:p>
            <a:pPr marL="0" indent="0">
              <a:buNone/>
            </a:pPr>
            <a:endParaRPr lang="en-US"/>
          </a:p>
          <a:p>
            <a:pPr marL="0" indent="0">
              <a:buNone/>
            </a:pPr>
            <a:endParaRPr lang="en-US"/>
          </a:p>
          <a:p>
            <a:pPr marL="0" indent="0">
              <a:buNone/>
            </a:pPr>
            <a:endParaRPr lang="en-US"/>
          </a:p>
          <a:p>
            <a:pPr marL="0" indent="0" algn="ctr">
              <a:buNone/>
            </a:pPr>
            <a:endParaRPr lang="en-US" sz="1400" b="1">
              <a:solidFill>
                <a:srgbClr val="0070C0"/>
              </a:solidFill>
              <a:ea typeface="+mn-lt"/>
              <a:cs typeface="+mn-lt"/>
              <a:hlinkClick r:id="rId2">
                <a:extLst>
                  <a:ext uri="{A12FA001-AC4F-418D-AE19-62706E023703}">
                    <ahyp:hlinkClr xmlns:ahyp="http://schemas.microsoft.com/office/drawing/2018/hyperlinkcolor" val="tx"/>
                  </a:ext>
                </a:extLst>
              </a:hlinkClick>
            </a:endParaRPr>
          </a:p>
          <a:p>
            <a:pPr marL="0" indent="0" algn="ctr">
              <a:buNone/>
            </a:pPr>
            <a:endParaRPr lang="en-US" sz="1400" b="1">
              <a:solidFill>
                <a:srgbClr val="0070C0"/>
              </a:solidFill>
              <a:ea typeface="+mn-lt"/>
              <a:cs typeface="+mn-lt"/>
              <a:hlinkClick r:id="rId2">
                <a:extLst>
                  <a:ext uri="{A12FA001-AC4F-418D-AE19-62706E023703}">
                    <ahyp:hlinkClr xmlns:ahyp="http://schemas.microsoft.com/office/drawing/2018/hyperlinkcolor" val="tx"/>
                  </a:ext>
                </a:extLst>
              </a:hlinkClick>
            </a:endParaRPr>
          </a:p>
          <a:p>
            <a:pPr>
              <a:buFont typeface="Arial" panose="020B0604020202020204" pitchFamily="34" charset="0"/>
              <a:buChar char="•"/>
            </a:pPr>
            <a:endParaRPr lang="en-US" sz="1800">
              <a:solidFill>
                <a:schemeClr val="tx1"/>
              </a:solidFill>
            </a:endParaRPr>
          </a:p>
          <a:p>
            <a:pPr>
              <a:buFont typeface="Arial" panose="020B0604020202020204" pitchFamily="34" charset="0"/>
              <a:buChar char="•"/>
            </a:pPr>
            <a:r>
              <a:rPr lang="en-US" sz="2000">
                <a:solidFill>
                  <a:schemeClr val="tx1"/>
                </a:solidFill>
              </a:rPr>
              <a:t>used to track </a:t>
            </a:r>
            <a:r>
              <a:rPr lang="en-US" sz="2000" u="sng">
                <a:solidFill>
                  <a:schemeClr val="tx1"/>
                </a:solidFill>
              </a:rPr>
              <a:t>academic</a:t>
            </a:r>
            <a:r>
              <a:rPr lang="en-US" sz="2000">
                <a:solidFill>
                  <a:schemeClr val="tx1"/>
                </a:solidFill>
              </a:rPr>
              <a:t> and/or </a:t>
            </a:r>
            <a:r>
              <a:rPr lang="en-US" sz="2000" u="sng">
                <a:solidFill>
                  <a:schemeClr val="tx1"/>
                </a:solidFill>
              </a:rPr>
              <a:t>behavior</a:t>
            </a:r>
            <a:r>
              <a:rPr lang="en-US" sz="2000">
                <a:solidFill>
                  <a:schemeClr val="tx1"/>
                </a:solidFill>
              </a:rPr>
              <a:t> performance</a:t>
            </a:r>
          </a:p>
          <a:p>
            <a:pPr>
              <a:buFont typeface="Arial" panose="020B0604020202020204" pitchFamily="34" charset="0"/>
              <a:buChar char="•"/>
            </a:pPr>
            <a:r>
              <a:rPr lang="en-US" sz="2000">
                <a:solidFill>
                  <a:schemeClr val="tx1"/>
                </a:solidFill>
              </a:rPr>
              <a:t>determines the </a:t>
            </a:r>
            <a:r>
              <a:rPr lang="en-US" sz="2000" u="sng">
                <a:solidFill>
                  <a:schemeClr val="tx1"/>
                </a:solidFill>
              </a:rPr>
              <a:t>effectiveness</a:t>
            </a:r>
            <a:r>
              <a:rPr lang="en-US" sz="2000">
                <a:solidFill>
                  <a:schemeClr val="tx1"/>
                </a:solidFill>
              </a:rPr>
              <a:t> of programming</a:t>
            </a:r>
          </a:p>
          <a:p>
            <a:pPr>
              <a:buFont typeface="Arial" panose="020B0604020202020204" pitchFamily="34" charset="0"/>
              <a:buChar char="•"/>
            </a:pPr>
            <a:r>
              <a:rPr lang="en-US" sz="2000">
                <a:solidFill>
                  <a:schemeClr val="tx1"/>
                </a:solidFill>
              </a:rPr>
              <a:t>needs to be </a:t>
            </a:r>
            <a:r>
              <a:rPr lang="en-US" sz="2000" u="sng">
                <a:solidFill>
                  <a:schemeClr val="tx1"/>
                </a:solidFill>
              </a:rPr>
              <a:t>systematic</a:t>
            </a:r>
            <a:r>
              <a:rPr lang="en-US" sz="2000">
                <a:solidFill>
                  <a:schemeClr val="tx1"/>
                </a:solidFill>
              </a:rPr>
              <a:t> and </a:t>
            </a:r>
            <a:r>
              <a:rPr lang="en-US" sz="2000" u="sng">
                <a:solidFill>
                  <a:schemeClr val="tx1"/>
                </a:solidFill>
              </a:rPr>
              <a:t>intentional</a:t>
            </a:r>
          </a:p>
          <a:p>
            <a:pPr>
              <a:buFont typeface="Arial" panose="020B0604020202020204" pitchFamily="34" charset="0"/>
              <a:buChar char="•"/>
            </a:pPr>
            <a:r>
              <a:rPr lang="en-US" sz="2000">
                <a:solidFill>
                  <a:schemeClr val="tx1"/>
                </a:solidFill>
                <a:highlight>
                  <a:srgbClr val="FFFF99"/>
                </a:highlight>
              </a:rPr>
              <a:t>MUST</a:t>
            </a:r>
            <a:r>
              <a:rPr lang="en-US" sz="2000">
                <a:solidFill>
                  <a:schemeClr val="tx1"/>
                </a:solidFill>
              </a:rPr>
              <a:t> include </a:t>
            </a:r>
            <a:r>
              <a:rPr lang="en-US" sz="2000" u="sng">
                <a:solidFill>
                  <a:schemeClr val="tx1"/>
                </a:solidFill>
              </a:rPr>
              <a:t>information gathering</a:t>
            </a:r>
            <a:r>
              <a:rPr lang="en-US" sz="2000">
                <a:solidFill>
                  <a:schemeClr val="tx1"/>
                </a:solidFill>
              </a:rPr>
              <a:t> and </a:t>
            </a:r>
            <a:r>
              <a:rPr lang="en-US" sz="2000" u="sng">
                <a:solidFill>
                  <a:schemeClr val="tx1"/>
                </a:solidFill>
              </a:rPr>
              <a:t>decision making</a:t>
            </a:r>
          </a:p>
          <a:p>
            <a:pPr>
              <a:buFont typeface="Arial" panose="020B0604020202020204" pitchFamily="34" charset="0"/>
              <a:buChar char="•"/>
            </a:pPr>
            <a:r>
              <a:rPr lang="en-US" sz="2000">
                <a:solidFill>
                  <a:schemeClr val="tx1"/>
                </a:solidFill>
                <a:highlight>
                  <a:srgbClr val="FFFF99"/>
                </a:highlight>
              </a:rPr>
              <a:t>MUST</a:t>
            </a:r>
            <a:r>
              <a:rPr lang="en-US" sz="2000">
                <a:solidFill>
                  <a:schemeClr val="tx1"/>
                </a:solidFill>
              </a:rPr>
              <a:t> be considered when making </a:t>
            </a:r>
            <a:r>
              <a:rPr lang="en-US" sz="2000" u="sng">
                <a:solidFill>
                  <a:schemeClr val="tx1"/>
                </a:solidFill>
              </a:rPr>
              <a:t>programming decisions</a:t>
            </a:r>
          </a:p>
          <a:p>
            <a:pPr marL="0" indent="0" algn="ctr">
              <a:buNone/>
            </a:pPr>
            <a:endParaRPr lang="en-US" sz="2000" b="1">
              <a:solidFill>
                <a:srgbClr val="0070C0"/>
              </a:solidFill>
              <a:ea typeface="+mn-lt"/>
              <a:cs typeface="+mn-lt"/>
              <a:hlinkClick r:id="rId2">
                <a:extLst>
                  <a:ext uri="{A12FA001-AC4F-418D-AE19-62706E023703}">
                    <ahyp:hlinkClr xmlns:ahyp="http://schemas.microsoft.com/office/drawing/2018/hyperlinkcolor" val="tx"/>
                  </a:ext>
                </a:extLst>
              </a:hlinkClick>
            </a:endParaRPr>
          </a:p>
          <a:p>
            <a:endParaRPr lang="en-US"/>
          </a:p>
        </p:txBody>
      </p:sp>
      <p:pic>
        <p:nvPicPr>
          <p:cNvPr id="6" name="Picture 5">
            <a:extLst>
              <a:ext uri="{FF2B5EF4-FFF2-40B4-BE49-F238E27FC236}">
                <a16:creationId xmlns:a16="http://schemas.microsoft.com/office/drawing/2014/main" id="{6DAA4038-0520-42FD-B24D-A9DB86024E47}"/>
              </a:ext>
            </a:extLst>
          </p:cNvPr>
          <p:cNvPicPr>
            <a:picLocks noChangeAspect="1"/>
          </p:cNvPicPr>
          <p:nvPr/>
        </p:nvPicPr>
        <p:blipFill>
          <a:blip r:embed="rId3"/>
          <a:stretch>
            <a:fillRect/>
          </a:stretch>
        </p:blipFill>
        <p:spPr>
          <a:xfrm>
            <a:off x="506741" y="1110734"/>
            <a:ext cx="8206717" cy="2554409"/>
          </a:xfrm>
          <a:prstGeom prst="rect">
            <a:avLst/>
          </a:prstGeom>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0FD96B8B-7C04-439A-8C54-06C7FF4A88AD}"/>
              </a:ext>
            </a:extLst>
          </p:cNvPr>
          <p:cNvSpPr/>
          <p:nvPr/>
        </p:nvSpPr>
        <p:spPr>
          <a:xfrm>
            <a:off x="2787161" y="464403"/>
            <a:ext cx="3569677" cy="646331"/>
          </a:xfrm>
          <a:prstGeom prst="rect">
            <a:avLst/>
          </a:prstGeom>
        </p:spPr>
        <p:txBody>
          <a:bodyPr wrap="square">
            <a:spAutoFit/>
          </a:bodyPr>
          <a:lstStyle/>
          <a:p>
            <a:pPr marL="0" indent="0">
              <a:buNone/>
            </a:pPr>
            <a:r>
              <a:rPr lang="en-US" sz="3600" b="1" u="sng"/>
              <a:t>Data Collection</a:t>
            </a:r>
            <a:endParaRPr lang="en-US" sz="3600" b="1" u="sng">
              <a:ea typeface="+mn-lt"/>
              <a:cs typeface="+mn-lt"/>
              <a:hlinkClick r:id="rId2">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8692135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ta driven decisions &amp;amp; strategy BOOYAH! - Success Kid | Make ...">
            <a:extLst>
              <a:ext uri="{FF2B5EF4-FFF2-40B4-BE49-F238E27FC236}">
                <a16:creationId xmlns:a16="http://schemas.microsoft.com/office/drawing/2014/main" id="{EC5437FA-0050-481F-98D0-A5E654639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590" y="2797469"/>
            <a:ext cx="3622819" cy="3622819"/>
          </a:xfrm>
          <a:prstGeom prst="rect">
            <a:avLst/>
          </a:prstGeom>
          <a:solidFill>
            <a:srgbClr val="FFFFFF">
              <a:shade val="85000"/>
            </a:srgbClr>
          </a:solidFill>
          <a:ln w="88900" cap="sq">
            <a:solidFill>
              <a:srgbClr val="FFFFFF"/>
            </a:solidFill>
            <a:miter lim="800000"/>
          </a:ln>
          <a:effectLst>
            <a:outerShdw blurRad="50800" dist="1270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E4C182D5-B488-4461-83E1-5A5124694B16}"/>
              </a:ext>
            </a:extLst>
          </p:cNvPr>
          <p:cNvSpPr txBox="1"/>
          <p:nvPr/>
        </p:nvSpPr>
        <p:spPr>
          <a:xfrm>
            <a:off x="651641" y="626936"/>
            <a:ext cx="7673635" cy="1938992"/>
          </a:xfrm>
          <a:prstGeom prst="rect">
            <a:avLst/>
          </a:prstGeom>
          <a:noFill/>
        </p:spPr>
        <p:txBody>
          <a:bodyPr wrap="square" rtlCol="0">
            <a:spAutoFit/>
          </a:bodyPr>
          <a:lstStyle/>
          <a:p>
            <a:pPr algn="ctr"/>
            <a:r>
              <a:rPr lang="en-US" sz="4000" b="1"/>
              <a:t>IEP meetings are more meaningful and useful when there is – </a:t>
            </a:r>
          </a:p>
        </p:txBody>
      </p:sp>
    </p:spTree>
    <p:extLst>
      <p:ext uri="{BB962C8B-B14F-4D97-AF65-F5344CB8AC3E}">
        <p14:creationId xmlns:p14="http://schemas.microsoft.com/office/powerpoint/2010/main" val="40505330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9787A-B378-4536-AA14-C9DBC269F9D8}"/>
              </a:ext>
            </a:extLst>
          </p:cNvPr>
          <p:cNvSpPr>
            <a:spLocks noGrp="1"/>
          </p:cNvSpPr>
          <p:nvPr>
            <p:ph type="title"/>
          </p:nvPr>
        </p:nvSpPr>
        <p:spPr>
          <a:xfrm>
            <a:off x="495300" y="578431"/>
            <a:ext cx="8153400" cy="570186"/>
          </a:xfrm>
        </p:spPr>
        <p:txBody>
          <a:bodyPr/>
          <a:lstStyle/>
          <a:p>
            <a:pPr algn="l"/>
            <a:r>
              <a:rPr lang="en-US" u="sng">
                <a:solidFill>
                  <a:schemeClr val="tx1"/>
                </a:solidFill>
                <a:cs typeface="Arial"/>
              </a:rPr>
              <a:t>Use of Data</a:t>
            </a:r>
            <a:endParaRPr lang="en-US" sz="2400">
              <a:solidFill>
                <a:schemeClr val="tx1"/>
              </a:solidFill>
            </a:endParaRPr>
          </a:p>
        </p:txBody>
      </p:sp>
      <p:pic>
        <p:nvPicPr>
          <p:cNvPr id="4" name="Picture 4" descr="Moving from Open Data to Open Knowledge: Announcing the ...">
            <a:extLst>
              <a:ext uri="{FF2B5EF4-FFF2-40B4-BE49-F238E27FC236}">
                <a16:creationId xmlns:a16="http://schemas.microsoft.com/office/drawing/2014/main" id="{01F7904E-4E71-4A98-9D33-33CE553B88D3}"/>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705507" y="3429000"/>
            <a:ext cx="8153400" cy="2446020"/>
          </a:xfrm>
          <a:prstGeom prst="rect">
            <a:avLst/>
          </a:prstGeom>
          <a:solidFill>
            <a:schemeClr val="bg1">
              <a:lumMod val="75000"/>
            </a:schemeClr>
          </a:solidFill>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D14DBE94-A31D-4902-BAD5-0CA60B69EE3A}"/>
              </a:ext>
            </a:extLst>
          </p:cNvPr>
          <p:cNvSpPr/>
          <p:nvPr/>
        </p:nvSpPr>
        <p:spPr>
          <a:xfrm>
            <a:off x="1903356" y="2198886"/>
            <a:ext cx="5413485" cy="830997"/>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sz="2400" b="0" i="0" u="none" strike="noStrike" kern="1200" cap="none" spc="0" normalizeH="0" baseline="0" noProof="0">
                <a:ln>
                  <a:noFill/>
                </a:ln>
                <a:solidFill>
                  <a:srgbClr val="000000"/>
                </a:solidFill>
                <a:effectLst/>
                <a:uLnTx/>
                <a:uFillTx/>
                <a:latin typeface="Arial" charset="0"/>
                <a:ea typeface="+mn-ea"/>
                <a:cs typeface="+mn-cs"/>
              </a:rPr>
              <a:t>assist in program effectiveness</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sz="2400" b="0" i="0" u="none" strike="noStrike" kern="1200" cap="none" spc="0" normalizeH="0" baseline="0" noProof="0">
                <a:ln>
                  <a:noFill/>
                </a:ln>
                <a:solidFill>
                  <a:srgbClr val="000000"/>
                </a:solidFill>
                <a:effectLst/>
                <a:uLnTx/>
                <a:uFillTx/>
                <a:latin typeface="Arial" charset="0"/>
                <a:ea typeface="+mn-ea"/>
                <a:cs typeface="+mn-cs"/>
              </a:rPr>
              <a:t>determining the need for change</a:t>
            </a:r>
          </a:p>
        </p:txBody>
      </p:sp>
      <p:sp>
        <p:nvSpPr>
          <p:cNvPr id="6" name="Rectangle 5">
            <a:extLst>
              <a:ext uri="{FF2B5EF4-FFF2-40B4-BE49-F238E27FC236}">
                <a16:creationId xmlns:a16="http://schemas.microsoft.com/office/drawing/2014/main" id="{A0F304DC-BC29-4144-8787-43404DC04361}"/>
              </a:ext>
            </a:extLst>
          </p:cNvPr>
          <p:cNvSpPr/>
          <p:nvPr/>
        </p:nvSpPr>
        <p:spPr>
          <a:xfrm>
            <a:off x="2479548" y="1522913"/>
            <a:ext cx="4261103"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sng" strike="noStrike" kern="1200" cap="none" spc="0" normalizeH="0" baseline="0" noProof="0">
                <a:ln>
                  <a:noFill/>
                </a:ln>
                <a:solidFill>
                  <a:srgbClr val="000000"/>
                </a:solidFill>
                <a:effectLst/>
                <a:uLnTx/>
                <a:uFillTx/>
                <a:latin typeface="Arial" charset="0"/>
                <a:ea typeface="+mn-ea"/>
                <a:cs typeface="+mn-cs"/>
              </a:rPr>
              <a:t>Data should be used to</a:t>
            </a:r>
            <a:r>
              <a:rPr kumimoji="0" lang="en-US" sz="2800" b="1" i="0" u="none" strike="noStrike" kern="1200" cap="none" spc="0" normalizeH="0" baseline="0" noProof="0">
                <a:ln>
                  <a:noFill/>
                </a:ln>
                <a:solidFill>
                  <a:srgbClr val="000000"/>
                </a:solidFill>
                <a:effectLst/>
                <a:uLnTx/>
                <a:uFillTx/>
                <a:latin typeface="Arial" charset="0"/>
                <a:ea typeface="+mn-ea"/>
                <a:cs typeface="+mn-cs"/>
              </a:rPr>
              <a:t>:</a:t>
            </a:r>
            <a:endParaRPr kumimoji="0" lang="en-US" sz="2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131847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EE9E8-F1B7-4018-B24F-1E5969164CD5}"/>
              </a:ext>
            </a:extLst>
          </p:cNvPr>
          <p:cNvSpPr>
            <a:spLocks noGrp="1"/>
          </p:cNvSpPr>
          <p:nvPr>
            <p:ph type="title"/>
          </p:nvPr>
        </p:nvSpPr>
        <p:spPr>
          <a:xfrm>
            <a:off x="533400" y="670033"/>
            <a:ext cx="8153400" cy="1915511"/>
          </a:xfrm>
          <a:solidFill>
            <a:schemeClr val="bg2">
              <a:lumMod val="20000"/>
              <a:lumOff val="80000"/>
            </a:schemeClr>
          </a:solidFill>
          <a:effectLst>
            <a:outerShdw blurRad="50800" dist="38100" dir="2700000" algn="tl" rotWithShape="0">
              <a:prstClr val="black">
                <a:alpha val="40000"/>
              </a:prstClr>
            </a:outerShdw>
          </a:effectLst>
        </p:spPr>
        <p:txBody>
          <a:bodyPr/>
          <a:lstStyle/>
          <a:p>
            <a:r>
              <a:rPr lang="en-US" sz="3600" u="sng">
                <a:solidFill>
                  <a:schemeClr val="tx1"/>
                </a:solidFill>
              </a:rPr>
              <a:t>Endrew F. vs. </a:t>
            </a:r>
            <a:br>
              <a:rPr lang="en-US" sz="3600" u="sng">
                <a:solidFill>
                  <a:schemeClr val="tx1"/>
                </a:solidFill>
              </a:rPr>
            </a:br>
            <a:r>
              <a:rPr lang="en-US" sz="3600" u="sng">
                <a:solidFill>
                  <a:schemeClr val="tx1"/>
                </a:solidFill>
              </a:rPr>
              <a:t>Douglas County School District</a:t>
            </a:r>
            <a:br>
              <a:rPr lang="en-US" sz="3600" u="sng">
                <a:solidFill>
                  <a:schemeClr val="tx1"/>
                </a:solidFill>
              </a:rPr>
            </a:br>
            <a:endParaRPr lang="en-US" sz="3600" u="sng">
              <a:solidFill>
                <a:schemeClr val="tx1"/>
              </a:solidFill>
            </a:endParaRPr>
          </a:p>
        </p:txBody>
      </p:sp>
      <p:sp>
        <p:nvSpPr>
          <p:cNvPr id="3" name="Content Placeholder 2">
            <a:extLst>
              <a:ext uri="{FF2B5EF4-FFF2-40B4-BE49-F238E27FC236}">
                <a16:creationId xmlns:a16="http://schemas.microsoft.com/office/drawing/2014/main" id="{574723CE-AC12-4B85-9907-67157835637A}"/>
              </a:ext>
            </a:extLst>
          </p:cNvPr>
          <p:cNvSpPr>
            <a:spLocks noGrp="1"/>
          </p:cNvSpPr>
          <p:nvPr>
            <p:ph idx="1"/>
          </p:nvPr>
        </p:nvSpPr>
        <p:spPr>
          <a:xfrm>
            <a:off x="533400" y="2766348"/>
            <a:ext cx="8153400" cy="3177251"/>
          </a:xfrm>
          <a:solidFill>
            <a:schemeClr val="bg2">
              <a:lumMod val="40000"/>
              <a:lumOff val="60000"/>
            </a:schemeClr>
          </a:solidFill>
          <a:effectLst>
            <a:outerShdw blurRad="50800" dist="38100" dir="2700000" algn="tl" rotWithShape="0">
              <a:prstClr val="black">
                <a:alpha val="40000"/>
              </a:prstClr>
            </a:outerShdw>
          </a:effectLst>
        </p:spPr>
        <p:txBody>
          <a:bodyPr/>
          <a:lstStyle/>
          <a:p>
            <a:pPr marL="0" indent="0" algn="ctr">
              <a:buNone/>
            </a:pPr>
            <a:endParaRPr lang="en-US" sz="3600" b="1">
              <a:hlinkClick r:id="rId2"/>
            </a:endParaRPr>
          </a:p>
          <a:p>
            <a:pPr marL="0" indent="0" algn="ctr">
              <a:buNone/>
            </a:pPr>
            <a:r>
              <a:rPr lang="en-US" sz="4000" b="1">
                <a:hlinkClick r:id="rId2"/>
              </a:rPr>
              <a:t>https://www.youtube.com/</a:t>
            </a:r>
          </a:p>
          <a:p>
            <a:pPr marL="0" indent="0" algn="ctr">
              <a:buNone/>
            </a:pPr>
            <a:r>
              <a:rPr lang="en-US" sz="4000" b="1">
                <a:hlinkClick r:id="rId2"/>
              </a:rPr>
              <a:t>watch?v=CF7RmLJo32c</a:t>
            </a:r>
            <a:r>
              <a:rPr lang="en-US" sz="4000" b="1"/>
              <a:t> </a:t>
            </a:r>
          </a:p>
        </p:txBody>
      </p:sp>
    </p:spTree>
    <p:extLst>
      <p:ext uri="{BB962C8B-B14F-4D97-AF65-F5344CB8AC3E}">
        <p14:creationId xmlns:p14="http://schemas.microsoft.com/office/powerpoint/2010/main" val="3013752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D0A3D0-4F92-4662-94E3-64A3786F8666}"/>
              </a:ext>
            </a:extLst>
          </p:cNvPr>
          <p:cNvSpPr>
            <a:spLocks noGrp="1"/>
          </p:cNvSpPr>
          <p:nvPr>
            <p:ph idx="1"/>
          </p:nvPr>
        </p:nvSpPr>
        <p:spPr>
          <a:xfrm>
            <a:off x="662152" y="628650"/>
            <a:ext cx="7683062" cy="5887764"/>
          </a:xfrm>
          <a:solidFill>
            <a:schemeClr val="bg1">
              <a:lumMod val="85000"/>
            </a:schemeClr>
          </a:solidFill>
          <a:effectLst>
            <a:outerShdw blurRad="50800" dist="63500" dir="2700000" algn="tl" rotWithShape="0">
              <a:prstClr val="black">
                <a:alpha val="40000"/>
              </a:prstClr>
            </a:outerShdw>
          </a:effectLst>
        </p:spPr>
        <p:txBody>
          <a:bodyPr/>
          <a:lstStyle/>
          <a:p>
            <a:pPr marL="0" indent="0" algn="ctr">
              <a:buNone/>
            </a:pPr>
            <a:endParaRPr lang="en-US" sz="2400" b="1">
              <a:solidFill>
                <a:schemeClr val="tx1"/>
              </a:solidFill>
            </a:endParaRPr>
          </a:p>
          <a:p>
            <a:pPr marL="0" indent="0" algn="ctr">
              <a:buNone/>
            </a:pPr>
            <a:r>
              <a:rPr lang="en-US" sz="2400" b="1">
                <a:solidFill>
                  <a:schemeClr val="tx1"/>
                </a:solidFill>
              </a:rPr>
              <a:t>UNITED STATES DEPARTMENT OF EDUCATION </a:t>
            </a:r>
            <a:endParaRPr lang="en-US" sz="2400">
              <a:solidFill>
                <a:schemeClr val="tx1"/>
              </a:solidFill>
            </a:endParaRPr>
          </a:p>
          <a:p>
            <a:pPr marL="0" indent="0" algn="ctr">
              <a:buNone/>
            </a:pPr>
            <a:r>
              <a:rPr lang="en-US" sz="2400">
                <a:solidFill>
                  <a:schemeClr val="tx1"/>
                </a:solidFill>
              </a:rPr>
              <a:t>WASHINGTON, DC 20202 </a:t>
            </a:r>
          </a:p>
          <a:p>
            <a:pPr marL="0" indent="0" algn="ctr">
              <a:buNone/>
            </a:pPr>
            <a:endParaRPr lang="en-US" sz="2400">
              <a:solidFill>
                <a:schemeClr val="tx1"/>
              </a:solidFill>
            </a:endParaRPr>
          </a:p>
          <a:p>
            <a:pPr marL="0" indent="0" algn="ctr">
              <a:buNone/>
            </a:pPr>
            <a:r>
              <a:rPr lang="en-US" sz="2400">
                <a:solidFill>
                  <a:schemeClr val="tx1"/>
                </a:solidFill>
              </a:rPr>
              <a:t>December 7, 2017 </a:t>
            </a:r>
          </a:p>
          <a:p>
            <a:pPr marL="0" indent="0" algn="ctr">
              <a:buNone/>
            </a:pPr>
            <a:endParaRPr lang="en-US" sz="2400" b="1">
              <a:solidFill>
                <a:schemeClr val="tx1"/>
              </a:solidFill>
            </a:endParaRPr>
          </a:p>
          <a:p>
            <a:pPr marL="0" indent="0" algn="ctr">
              <a:buNone/>
            </a:pPr>
            <a:r>
              <a:rPr lang="en-US" sz="2400" b="1">
                <a:solidFill>
                  <a:schemeClr val="tx1"/>
                </a:solidFill>
              </a:rPr>
              <a:t>Questions and Answers (Q&amp;A) on </a:t>
            </a:r>
          </a:p>
          <a:p>
            <a:pPr marL="0" indent="0" algn="ctr">
              <a:buNone/>
            </a:pPr>
            <a:r>
              <a:rPr lang="en-US" sz="2400" b="1" i="1">
                <a:solidFill>
                  <a:schemeClr val="tx1"/>
                </a:solidFill>
              </a:rPr>
              <a:t>U. S. Supreme Court Case Decision </a:t>
            </a:r>
          </a:p>
          <a:p>
            <a:pPr marL="0" indent="0" algn="ctr">
              <a:buNone/>
            </a:pPr>
            <a:r>
              <a:rPr lang="en-US" sz="2400" b="1" i="1">
                <a:solidFill>
                  <a:schemeClr val="tx1"/>
                </a:solidFill>
              </a:rPr>
              <a:t>Endrew F. v. Douglas County School District Re-1</a:t>
            </a:r>
          </a:p>
          <a:p>
            <a:pPr marL="0" indent="0">
              <a:buNone/>
            </a:pPr>
            <a:endParaRPr lang="en-US" sz="3200" b="1"/>
          </a:p>
          <a:p>
            <a:pPr marL="0" indent="0" algn="ctr">
              <a:buNone/>
            </a:pPr>
            <a:r>
              <a:rPr lang="en-US" sz="3200" b="1">
                <a:hlinkClick r:id="rId2"/>
              </a:rPr>
              <a:t>https://sites.ed.gov/idea/files/qa-endrewcase-12-07-2017.pdf</a:t>
            </a:r>
            <a:r>
              <a:rPr lang="en-US" sz="3200" b="1"/>
              <a:t> </a:t>
            </a:r>
          </a:p>
        </p:txBody>
      </p:sp>
    </p:spTree>
    <p:extLst>
      <p:ext uri="{BB962C8B-B14F-4D97-AF65-F5344CB8AC3E}">
        <p14:creationId xmlns:p14="http://schemas.microsoft.com/office/powerpoint/2010/main" val="14506079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FF25D-0C68-4238-A385-43993499AD9F}"/>
              </a:ext>
            </a:extLst>
          </p:cNvPr>
          <p:cNvSpPr>
            <a:spLocks noGrp="1"/>
          </p:cNvSpPr>
          <p:nvPr>
            <p:ph type="title"/>
          </p:nvPr>
        </p:nvSpPr>
        <p:spPr/>
        <p:txBody>
          <a:bodyPr/>
          <a:lstStyle/>
          <a:p>
            <a:r>
              <a:rPr lang="en-US" u="sng">
                <a:solidFill>
                  <a:schemeClr val="tx1"/>
                </a:solidFill>
              </a:rPr>
              <a:t>Disclaimer</a:t>
            </a:r>
            <a:r>
              <a:rPr lang="en-US"/>
              <a:t>:</a:t>
            </a:r>
          </a:p>
        </p:txBody>
      </p:sp>
      <p:sp>
        <p:nvSpPr>
          <p:cNvPr id="3" name="Content Placeholder 2">
            <a:extLst>
              <a:ext uri="{FF2B5EF4-FFF2-40B4-BE49-F238E27FC236}">
                <a16:creationId xmlns:a16="http://schemas.microsoft.com/office/drawing/2014/main" id="{03F0EA7D-3257-453F-956E-E1414A95D960}"/>
              </a:ext>
            </a:extLst>
          </p:cNvPr>
          <p:cNvSpPr>
            <a:spLocks noGrp="1"/>
          </p:cNvSpPr>
          <p:nvPr>
            <p:ph idx="1"/>
          </p:nvPr>
        </p:nvSpPr>
        <p:spPr>
          <a:xfrm>
            <a:off x="533400" y="1866378"/>
            <a:ext cx="8153400" cy="4077222"/>
          </a:xfrm>
        </p:spPr>
        <p:txBody>
          <a:bodyPr/>
          <a:lstStyle/>
          <a:p>
            <a:pPr marL="0" indent="0" algn="ctr">
              <a:buNone/>
            </a:pPr>
            <a:r>
              <a:rPr lang="en-US" b="1">
                <a:solidFill>
                  <a:schemeClr val="tx1"/>
                </a:solidFill>
              </a:rPr>
              <a:t>The links and websites shared in this PowerPoint are for information and reference only and are not endorsed in any way by the Maine Department of Education.</a:t>
            </a:r>
          </a:p>
        </p:txBody>
      </p:sp>
      <p:pic>
        <p:nvPicPr>
          <p:cNvPr id="3074" name="Picture 2">
            <a:extLst>
              <a:ext uri="{FF2B5EF4-FFF2-40B4-BE49-F238E27FC236}">
                <a16:creationId xmlns:a16="http://schemas.microsoft.com/office/drawing/2014/main" id="{087490CA-A879-46CD-A23D-831713BFE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035" y="4117317"/>
            <a:ext cx="2017930" cy="18262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EF61638-141A-45C2-A85C-4EF4B3429CF9}"/>
              </a:ext>
            </a:extLst>
          </p:cNvPr>
          <p:cNvSpPr/>
          <p:nvPr/>
        </p:nvSpPr>
        <p:spPr>
          <a:xfrm>
            <a:off x="2324100" y="5761973"/>
            <a:ext cx="4572000" cy="230832"/>
          </a:xfrm>
          <a:prstGeom prst="rect">
            <a:avLst/>
          </a:prstGeom>
        </p:spPr>
        <p:txBody>
          <a:bodyPr>
            <a:spAutoFit/>
          </a:bodyPr>
          <a:lstStyle/>
          <a:p>
            <a:pPr algn="ctr" fontAlgn="auto"/>
            <a:r>
              <a:rPr lang="en-US" sz="900" b="1" u="sng">
                <a:latin typeface="Arial" panose="020B0604020202020204" pitchFamily="34" charset="0"/>
                <a:hlinkClick r:id="rId3"/>
              </a:rPr>
              <a:t>This Photo</a:t>
            </a:r>
            <a:r>
              <a:rPr lang="en-US" sz="900" b="1">
                <a:solidFill>
                  <a:srgbClr val="000000"/>
                </a:solidFill>
                <a:latin typeface="Arial" panose="020B0604020202020204" pitchFamily="34" charset="0"/>
              </a:rPr>
              <a:t> by Unknown author is licensed under </a:t>
            </a:r>
            <a:r>
              <a:rPr lang="en-US" sz="900" b="1" u="sng">
                <a:latin typeface="Arial" panose="020B0604020202020204" pitchFamily="34" charset="0"/>
                <a:hlinkClick r:id="rId4"/>
              </a:rPr>
              <a:t>CC BY-SA</a:t>
            </a:r>
            <a:r>
              <a:rPr lang="en-US" sz="900" b="1">
                <a:solidFill>
                  <a:srgbClr val="000000"/>
                </a:solidFill>
                <a:latin typeface="Arial" panose="020B0604020202020204" pitchFamily="34" charset="0"/>
              </a:rPr>
              <a:t>.</a:t>
            </a:r>
            <a:endParaRPr lang="en-US" sz="900" b="1" i="0">
              <a:effectLst/>
              <a:latin typeface="Calibri" panose="020F0502020204030204" pitchFamily="34" charset="0"/>
            </a:endParaRPr>
          </a:p>
        </p:txBody>
      </p:sp>
    </p:spTree>
    <p:extLst>
      <p:ext uri="{BB962C8B-B14F-4D97-AF65-F5344CB8AC3E}">
        <p14:creationId xmlns:p14="http://schemas.microsoft.com/office/powerpoint/2010/main" val="1476626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low confidence">
            <a:extLst>
              <a:ext uri="{FF2B5EF4-FFF2-40B4-BE49-F238E27FC236}">
                <a16:creationId xmlns:a16="http://schemas.microsoft.com/office/drawing/2014/main" id="{32855B0B-EC67-4C77-9F46-EB02892882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173" y="1247338"/>
            <a:ext cx="5315539" cy="2371988"/>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E058A0B4-37C1-4139-847C-3603970D3D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071" y="3429000"/>
            <a:ext cx="1807041" cy="3069341"/>
          </a:xfrm>
          <a:prstGeom prst="rect">
            <a:avLst/>
          </a:prstGeom>
        </p:spPr>
      </p:pic>
      <p:sp>
        <p:nvSpPr>
          <p:cNvPr id="6" name="TextBox 5">
            <a:extLst>
              <a:ext uri="{FF2B5EF4-FFF2-40B4-BE49-F238E27FC236}">
                <a16:creationId xmlns:a16="http://schemas.microsoft.com/office/drawing/2014/main" id="{3C497795-A80D-40AA-9C85-50E2A691B316}"/>
              </a:ext>
            </a:extLst>
          </p:cNvPr>
          <p:cNvSpPr txBox="1"/>
          <p:nvPr/>
        </p:nvSpPr>
        <p:spPr>
          <a:xfrm>
            <a:off x="422106" y="3714989"/>
            <a:ext cx="4451058" cy="57708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hlinkClick r:id="rId4"/>
              </a:rPr>
              <a:t>https://forms.office.com/g/by472QQLDJ</a:t>
            </a:r>
            <a:endParaRPr kumimoji="0" lang="en-US"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pic>
        <p:nvPicPr>
          <p:cNvPr id="8" name="Picture 7" descr="Qr code&#10;&#10;Description automatically generated">
            <a:extLst>
              <a:ext uri="{FF2B5EF4-FFF2-40B4-BE49-F238E27FC236}">
                <a16:creationId xmlns:a16="http://schemas.microsoft.com/office/drawing/2014/main" id="{2B38CA97-894F-42BD-BFC8-030422DD70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8261" y="4110503"/>
            <a:ext cx="2101967" cy="2101967"/>
          </a:xfrm>
          <a:prstGeom prst="rect">
            <a:avLst/>
          </a:prstGeom>
        </p:spPr>
      </p:pic>
      <p:sp>
        <p:nvSpPr>
          <p:cNvPr id="9" name="TextBox 8">
            <a:extLst>
              <a:ext uri="{FF2B5EF4-FFF2-40B4-BE49-F238E27FC236}">
                <a16:creationId xmlns:a16="http://schemas.microsoft.com/office/drawing/2014/main" id="{18E8D02D-A9B4-403A-B23D-9F587C6FC4D1}"/>
              </a:ext>
            </a:extLst>
          </p:cNvPr>
          <p:cNvSpPr txBox="1"/>
          <p:nvPr/>
        </p:nvSpPr>
        <p:spPr>
          <a:xfrm>
            <a:off x="5869669" y="1520821"/>
            <a:ext cx="3069759" cy="132343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Use the link to complete the form on your computer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 </a:t>
            </a:r>
            <a:r>
              <a:rPr kumimoji="0" lang="en-US" sz="1600" b="1" i="0" u="sng" strike="noStrike" kern="1200" cap="none" spc="0" normalizeH="0" baseline="0" noProof="0">
                <a:ln>
                  <a:noFill/>
                </a:ln>
                <a:solidFill>
                  <a:srgbClr val="000000"/>
                </a:solidFill>
                <a:effectLst/>
                <a:uLnTx/>
                <a:uFillTx/>
                <a:latin typeface="Arial"/>
                <a:ea typeface="+mn-ea"/>
                <a:cs typeface="+mn-cs"/>
              </a:rPr>
              <a:t>OR</a:t>
            </a:r>
            <a:r>
              <a:rPr kumimoji="0" lang="en-US" sz="1600" b="0" i="0" u="none" strike="noStrike" kern="1200" cap="none" spc="0" normalizeH="0" baseline="0" noProof="0">
                <a:ln>
                  <a:noFill/>
                </a:ln>
                <a:solidFill>
                  <a:srgbClr val="000000"/>
                </a:solidFill>
                <a:effectLst/>
                <a:uLnTx/>
                <a:uFillTx/>
                <a:latin typeface="Arial"/>
                <a:ea typeface="+mn-ea"/>
                <a:cs typeface="+mn-cs"/>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Use the QR code to complete the form on your mobile device</a:t>
            </a:r>
          </a:p>
        </p:txBody>
      </p:sp>
      <p:sp>
        <p:nvSpPr>
          <p:cNvPr id="7" name="Title 1">
            <a:extLst>
              <a:ext uri="{FF2B5EF4-FFF2-40B4-BE49-F238E27FC236}">
                <a16:creationId xmlns:a16="http://schemas.microsoft.com/office/drawing/2014/main" id="{5B513ED0-3842-44C5-B516-88BE07EA6B7D}"/>
              </a:ext>
            </a:extLst>
          </p:cNvPr>
          <p:cNvSpPr txBox="1">
            <a:spLocks/>
          </p:cNvSpPr>
          <p:nvPr/>
        </p:nvSpPr>
        <p:spPr>
          <a:xfrm>
            <a:off x="404275" y="544136"/>
            <a:ext cx="8676906" cy="485508"/>
          </a:xfrm>
          <a:prstGeom prst="rect">
            <a:avLst/>
          </a:prstGeom>
          <a:solidFill>
            <a:srgbClr val="FFFF99"/>
          </a:solidFill>
          <a:effectLst>
            <a:outerShdw blurRad="76200" dist="38100" dir="2700000" algn="tl" rotWithShape="0">
              <a:prstClr val="black">
                <a:alpha val="40000"/>
              </a:prstClr>
            </a:outerShdw>
          </a:effectLst>
        </p:spPr>
        <p:txBody>
          <a:bodyPr/>
          <a:lstStyle>
            <a:lvl1pPr algn="ctr" rtl="0" eaLnBrk="1" fontAlgn="base" hangingPunct="1">
              <a:spcBef>
                <a:spcPct val="0"/>
              </a:spcBef>
              <a:spcAft>
                <a:spcPct val="0"/>
              </a:spcAft>
              <a:defRPr sz="2400" b="1">
                <a:solidFill>
                  <a:srgbClr val="162C40"/>
                </a:solidFill>
                <a:latin typeface="+mj-lt"/>
                <a:ea typeface="+mj-ea"/>
                <a:cs typeface="+mj-cs"/>
              </a:defRPr>
            </a:lvl1pPr>
            <a:lvl2pPr algn="ctr" rtl="0" eaLnBrk="1" fontAlgn="base" hangingPunct="1">
              <a:spcBef>
                <a:spcPct val="0"/>
              </a:spcBef>
              <a:spcAft>
                <a:spcPct val="0"/>
              </a:spcAft>
              <a:defRPr sz="2400" b="1">
                <a:solidFill>
                  <a:srgbClr val="162C40"/>
                </a:solidFill>
                <a:latin typeface="Arial" charset="0"/>
              </a:defRPr>
            </a:lvl2pPr>
            <a:lvl3pPr algn="ctr" rtl="0" eaLnBrk="1" fontAlgn="base" hangingPunct="1">
              <a:spcBef>
                <a:spcPct val="0"/>
              </a:spcBef>
              <a:spcAft>
                <a:spcPct val="0"/>
              </a:spcAft>
              <a:defRPr sz="2400" b="1">
                <a:solidFill>
                  <a:srgbClr val="162C40"/>
                </a:solidFill>
                <a:latin typeface="Arial" charset="0"/>
              </a:defRPr>
            </a:lvl3pPr>
            <a:lvl4pPr algn="ctr" rtl="0" eaLnBrk="1" fontAlgn="base" hangingPunct="1">
              <a:spcBef>
                <a:spcPct val="0"/>
              </a:spcBef>
              <a:spcAft>
                <a:spcPct val="0"/>
              </a:spcAft>
              <a:defRPr sz="2400" b="1">
                <a:solidFill>
                  <a:srgbClr val="162C40"/>
                </a:solidFill>
                <a:latin typeface="Arial" charset="0"/>
              </a:defRPr>
            </a:lvl4pPr>
            <a:lvl5pPr algn="ctr" rtl="0" eaLnBrk="1" fontAlgn="base" hangingPunct="1">
              <a:spcBef>
                <a:spcPct val="0"/>
              </a:spcBef>
              <a:spcAft>
                <a:spcPct val="0"/>
              </a:spcAft>
              <a:defRPr sz="2400" b="1">
                <a:solidFill>
                  <a:srgbClr val="162C40"/>
                </a:solidFill>
                <a:latin typeface="Arial" charset="0"/>
              </a:defRPr>
            </a:lvl5pPr>
            <a:lvl6pPr marL="342900" algn="ctr" rtl="0" eaLnBrk="1" fontAlgn="base" hangingPunct="1">
              <a:spcBef>
                <a:spcPct val="0"/>
              </a:spcBef>
              <a:spcAft>
                <a:spcPct val="0"/>
              </a:spcAft>
              <a:defRPr sz="2400" b="1">
                <a:solidFill>
                  <a:srgbClr val="162C40"/>
                </a:solidFill>
                <a:latin typeface="Arial" charset="0"/>
              </a:defRPr>
            </a:lvl6pPr>
            <a:lvl7pPr marL="685800" algn="ctr" rtl="0" eaLnBrk="1" fontAlgn="base" hangingPunct="1">
              <a:spcBef>
                <a:spcPct val="0"/>
              </a:spcBef>
              <a:spcAft>
                <a:spcPct val="0"/>
              </a:spcAft>
              <a:defRPr sz="2400" b="1">
                <a:solidFill>
                  <a:srgbClr val="162C40"/>
                </a:solidFill>
                <a:latin typeface="Arial" charset="0"/>
              </a:defRPr>
            </a:lvl7pPr>
            <a:lvl8pPr marL="1028700" algn="ctr" rtl="0" eaLnBrk="1" fontAlgn="base" hangingPunct="1">
              <a:spcBef>
                <a:spcPct val="0"/>
              </a:spcBef>
              <a:spcAft>
                <a:spcPct val="0"/>
              </a:spcAft>
              <a:defRPr sz="2400" b="1">
                <a:solidFill>
                  <a:srgbClr val="162C40"/>
                </a:solidFill>
                <a:latin typeface="Arial" charset="0"/>
              </a:defRPr>
            </a:lvl8pPr>
            <a:lvl9pPr marL="1371600" algn="ctr" rtl="0" eaLnBrk="1" fontAlgn="base" hangingPunct="1">
              <a:spcBef>
                <a:spcPct val="0"/>
              </a:spcBef>
              <a:spcAft>
                <a:spcPct val="0"/>
              </a:spcAft>
              <a:defRPr sz="2400" b="1">
                <a:solidFill>
                  <a:srgbClr val="162C40"/>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a:ln>
                  <a:noFill/>
                </a:ln>
                <a:solidFill>
                  <a:srgbClr val="000000"/>
                </a:solidFill>
                <a:effectLst/>
                <a:uLnTx/>
                <a:uFillTx/>
                <a:latin typeface="Arial"/>
                <a:ea typeface="+mj-ea"/>
                <a:cs typeface="+mj-cs"/>
              </a:rPr>
              <a:t>Professional Learning Feedback and Contact Hour Form.</a:t>
            </a:r>
          </a:p>
        </p:txBody>
      </p:sp>
      <p:pic>
        <p:nvPicPr>
          <p:cNvPr id="10" name="Picture 9">
            <a:extLst>
              <a:ext uri="{FF2B5EF4-FFF2-40B4-BE49-F238E27FC236}">
                <a16:creationId xmlns:a16="http://schemas.microsoft.com/office/drawing/2014/main" id="{A9F54760-F5B6-4F27-8E86-EB75E8511EB5}"/>
              </a:ext>
            </a:extLst>
          </p:cNvPr>
          <p:cNvPicPr>
            <a:picLocks noChangeAspect="1"/>
          </p:cNvPicPr>
          <p:nvPr/>
        </p:nvPicPr>
        <p:blipFill>
          <a:blip r:embed="rId6"/>
          <a:stretch>
            <a:fillRect/>
          </a:stretch>
        </p:blipFill>
        <p:spPr>
          <a:xfrm>
            <a:off x="1196009" y="4712313"/>
            <a:ext cx="3135233" cy="898349"/>
          </a:xfrm>
          <a:prstGeom prst="rect">
            <a:avLst/>
          </a:prstGeom>
        </p:spPr>
      </p:pic>
    </p:spTree>
    <p:extLst>
      <p:ext uri="{BB962C8B-B14F-4D97-AF65-F5344CB8AC3E}">
        <p14:creationId xmlns:p14="http://schemas.microsoft.com/office/powerpoint/2010/main" val="25991274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A565-95FC-404E-9393-5F0E957EBDDB}"/>
              </a:ext>
            </a:extLst>
          </p:cNvPr>
          <p:cNvSpPr>
            <a:spLocks noGrp="1"/>
          </p:cNvSpPr>
          <p:nvPr>
            <p:ph type="title"/>
          </p:nvPr>
        </p:nvSpPr>
        <p:spPr>
          <a:xfrm>
            <a:off x="533400" y="457200"/>
            <a:ext cx="8382000" cy="685800"/>
          </a:xfrm>
          <a:solidFill>
            <a:schemeClr val="bg1">
              <a:lumMod val="75000"/>
            </a:schemeClr>
          </a:solidFill>
          <a:ln w="28575">
            <a:solidFill>
              <a:schemeClr val="tx1"/>
            </a:solidFill>
          </a:ln>
          <a:effectLst>
            <a:outerShdw blurRad="50800" dist="63500" dir="2700000" algn="tl" rotWithShape="0">
              <a:prstClr val="black">
                <a:alpha val="40000"/>
              </a:prstClr>
            </a:outerShdw>
          </a:effectLst>
        </p:spPr>
        <p:txBody>
          <a:bodyPr/>
          <a:lstStyle/>
          <a:p>
            <a:r>
              <a:rPr lang="en-US" sz="4000" u="sng">
                <a:solidFill>
                  <a:schemeClr val="tx1"/>
                </a:solidFill>
              </a:rPr>
              <a:t>Resources</a:t>
            </a:r>
          </a:p>
        </p:txBody>
      </p:sp>
      <p:sp>
        <p:nvSpPr>
          <p:cNvPr id="3" name="Content Placeholder 2">
            <a:extLst>
              <a:ext uri="{FF2B5EF4-FFF2-40B4-BE49-F238E27FC236}">
                <a16:creationId xmlns:a16="http://schemas.microsoft.com/office/drawing/2014/main" id="{F5715D75-219A-4CAD-9836-A160BC2F38DF}"/>
              </a:ext>
            </a:extLst>
          </p:cNvPr>
          <p:cNvSpPr>
            <a:spLocks noGrp="1"/>
          </p:cNvSpPr>
          <p:nvPr>
            <p:ph idx="1"/>
          </p:nvPr>
        </p:nvSpPr>
        <p:spPr>
          <a:xfrm>
            <a:off x="533400" y="1219200"/>
            <a:ext cx="8382000" cy="5257800"/>
          </a:xfrm>
          <a:solidFill>
            <a:schemeClr val="bg1">
              <a:lumMod val="85000"/>
            </a:schemeClr>
          </a:solidFill>
          <a:ln w="9525">
            <a:solidFill>
              <a:schemeClr val="tx1"/>
            </a:solidFill>
          </a:ln>
          <a:effectLst>
            <a:outerShdw blurRad="50800" dist="63500" dir="2700000" algn="tl" rotWithShape="0">
              <a:prstClr val="black">
                <a:alpha val="40000"/>
              </a:prstClr>
            </a:outerShdw>
          </a:effectLst>
        </p:spPr>
        <p:txBody>
          <a:bodyPr/>
          <a:lstStyle/>
          <a:p>
            <a:pPr marL="0" indent="0" algn="ctr">
              <a:buNone/>
            </a:pPr>
            <a:r>
              <a:rPr lang="en-US" sz="1800" b="1">
                <a:solidFill>
                  <a:schemeClr val="tx1"/>
                </a:solidFill>
              </a:rPr>
              <a:t>Professional Development Calendar –  </a:t>
            </a:r>
          </a:p>
          <a:p>
            <a:pPr marL="0" indent="0" algn="ctr">
              <a:buNone/>
            </a:pPr>
            <a:r>
              <a:rPr lang="en-US" sz="1800" b="1">
                <a:hlinkClick r:id="rId2"/>
              </a:rPr>
              <a:t>https://www.maine.gov/doe/calendar</a:t>
            </a:r>
            <a:r>
              <a:rPr lang="en-US" sz="1800" b="1"/>
              <a:t> </a:t>
            </a:r>
          </a:p>
          <a:p>
            <a:pPr marL="0" indent="0" algn="ctr">
              <a:buNone/>
            </a:pPr>
            <a:endParaRPr lang="en-US" sz="1800" b="1"/>
          </a:p>
          <a:p>
            <a:pPr marL="0" indent="0" algn="ctr">
              <a:buNone/>
            </a:pPr>
            <a:r>
              <a:rPr lang="en-US" sz="1800" b="1">
                <a:solidFill>
                  <a:schemeClr val="tx1"/>
                </a:solidFill>
              </a:rPr>
              <a:t>Link for Recordings and Power Points – </a:t>
            </a:r>
            <a:r>
              <a:rPr lang="en-US" sz="1800" b="1"/>
              <a:t> </a:t>
            </a:r>
            <a:r>
              <a:rPr lang="en-US" sz="1800" b="1">
                <a:hlinkClick r:id="rId3"/>
              </a:rPr>
              <a:t>https://www.maine.gov/doe/learning/specialed/pl</a:t>
            </a:r>
            <a:endParaRPr lang="en-US" sz="1800" b="1"/>
          </a:p>
          <a:p>
            <a:pPr marL="0" indent="0" algn="ctr">
              <a:buNone/>
            </a:pPr>
            <a:endParaRPr lang="en-US" sz="1800" b="1"/>
          </a:p>
          <a:p>
            <a:pPr marL="0" indent="0" algn="ctr">
              <a:buNone/>
            </a:pPr>
            <a:r>
              <a:rPr lang="en-US" sz="1800" b="1">
                <a:solidFill>
                  <a:schemeClr val="tx1"/>
                </a:solidFill>
              </a:rPr>
              <a:t>Special Education Resources – </a:t>
            </a:r>
          </a:p>
          <a:p>
            <a:pPr marL="0" indent="0" algn="ctr">
              <a:buNone/>
            </a:pPr>
            <a:r>
              <a:rPr lang="en-US" sz="1800" b="1">
                <a:solidFill>
                  <a:schemeClr val="tx1"/>
                </a:solidFill>
                <a:hlinkClick r:id="rId4"/>
              </a:rPr>
              <a:t>https://www.maine.gov/doe/learning/specialed/supervision</a:t>
            </a:r>
            <a:endParaRPr lang="en-US" sz="1800" b="1">
              <a:solidFill>
                <a:schemeClr val="tx1"/>
              </a:solidFill>
            </a:endParaRPr>
          </a:p>
          <a:p>
            <a:pPr marL="0" indent="0" algn="ctr">
              <a:buNone/>
            </a:pPr>
            <a:endParaRPr lang="en-US" sz="1800" b="1">
              <a:solidFill>
                <a:schemeClr val="tx1"/>
              </a:solidFill>
            </a:endParaRPr>
          </a:p>
          <a:p>
            <a:pPr marL="0" indent="0" algn="ctr">
              <a:buNone/>
            </a:pPr>
            <a:r>
              <a:rPr lang="en-US" sz="1800" b="1">
                <a:solidFill>
                  <a:schemeClr val="tx1"/>
                </a:solidFill>
              </a:rPr>
              <a:t>Special Education Laws and Regulations – </a:t>
            </a:r>
          </a:p>
          <a:p>
            <a:pPr marL="0" indent="0" algn="ctr">
              <a:buNone/>
            </a:pPr>
            <a:r>
              <a:rPr lang="en-US" sz="1800" b="1">
                <a:hlinkClick r:id="rId5"/>
              </a:rPr>
              <a:t>https://www.maine.gov/doe/learning/specialed/law</a:t>
            </a:r>
            <a:endParaRPr lang="en-US" sz="1800" b="1"/>
          </a:p>
          <a:p>
            <a:pPr marL="0" indent="0" algn="ctr">
              <a:buNone/>
            </a:pPr>
            <a:endParaRPr lang="en-US" sz="1800" b="1"/>
          </a:p>
          <a:p>
            <a:pPr marL="0" indent="0" algn="ctr">
              <a:buNone/>
            </a:pPr>
            <a:r>
              <a:rPr lang="en-US" sz="1800" b="1">
                <a:solidFill>
                  <a:schemeClr val="tx1"/>
                </a:solidFill>
              </a:rPr>
              <a:t>Special Education Forms and Reporting – </a:t>
            </a:r>
          </a:p>
          <a:p>
            <a:pPr marL="0" indent="0" algn="ctr">
              <a:buNone/>
            </a:pPr>
            <a:r>
              <a:rPr lang="en-US" sz="1800" b="1">
                <a:hlinkClick r:id="rId6"/>
              </a:rPr>
              <a:t>https://www.maine.gov/doe/learning/specialed/forms</a:t>
            </a:r>
            <a:endParaRPr lang="en-US" sz="1800" b="1"/>
          </a:p>
          <a:p>
            <a:pPr marL="0" indent="0" algn="ctr">
              <a:buNone/>
            </a:pPr>
            <a:r>
              <a:rPr lang="en-US" sz="1800" b="1"/>
              <a:t>  </a:t>
            </a:r>
          </a:p>
          <a:p>
            <a:pPr marL="0" indent="0" algn="ctr">
              <a:buNone/>
            </a:pPr>
            <a:r>
              <a:rPr lang="en-US"/>
              <a:t>	</a:t>
            </a:r>
          </a:p>
        </p:txBody>
      </p:sp>
    </p:spTree>
    <p:extLst>
      <p:ext uri="{BB962C8B-B14F-4D97-AF65-F5344CB8AC3E}">
        <p14:creationId xmlns:p14="http://schemas.microsoft.com/office/powerpoint/2010/main" val="36188258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8E1FBA-AC95-4F75-9294-69722165CE78}"/>
              </a:ext>
            </a:extLst>
          </p:cNvPr>
          <p:cNvSpPr/>
          <p:nvPr/>
        </p:nvSpPr>
        <p:spPr>
          <a:xfrm>
            <a:off x="1027522" y="2054377"/>
            <a:ext cx="7359102" cy="4261582"/>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a:spAutoFit/>
          </a:bodyPr>
          <a:lstStyle/>
          <a:p>
            <a:pPr marL="0" marR="0" lvl="0" indent="0" algn="l" defTabSz="514350" rtl="0" eaLnBrk="1" fontAlgn="base" latinLnBrk="0" hangingPunct="1">
              <a:lnSpc>
                <a:spcPct val="100000"/>
              </a:lnSpc>
              <a:spcBef>
                <a:spcPts val="141"/>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mn-ea"/>
                <a:cs typeface="+mn-cs"/>
              </a:rPr>
              <a:t>Colette Sullivan – Federal Programs Coordinator</a:t>
            </a:r>
          </a:p>
          <a:p>
            <a:pPr marL="257175" marR="0" lvl="0" indent="0" algn="l" defTabSz="514350" rtl="0" eaLnBrk="1" fontAlgn="base" latinLnBrk="0" hangingPunct="1">
              <a:lnSpc>
                <a:spcPct val="100000"/>
              </a:lnSpc>
              <a:spcBef>
                <a:spcPts val="141"/>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mn-ea"/>
                <a:cs typeface="+mn-cs"/>
                <a:hlinkClick r:id="rId2"/>
              </a:rPr>
              <a:t>colette.sullivan@maine.gov</a:t>
            </a:r>
            <a:r>
              <a:rPr kumimoji="0" lang="en-US" sz="1800" b="1" i="0" u="none" strike="noStrike" kern="1200" cap="none" spc="0" normalizeH="0" baseline="0" noProof="0">
                <a:ln>
                  <a:noFill/>
                </a:ln>
                <a:solidFill>
                  <a:srgbClr val="000000"/>
                </a:solidFill>
                <a:effectLst/>
                <a:uLnTx/>
                <a:uFillTx/>
                <a:latin typeface="Arial" charset="0"/>
                <a:ea typeface="+mn-ea"/>
                <a:cs typeface="+mn-cs"/>
              </a:rPr>
              <a:t> </a:t>
            </a:r>
          </a:p>
          <a:p>
            <a:pPr marL="257175" marR="0" lvl="0" indent="0" algn="l" defTabSz="514350" rtl="0" eaLnBrk="1" fontAlgn="base" latinLnBrk="0" hangingPunct="1">
              <a:lnSpc>
                <a:spcPct val="100000"/>
              </a:lnSpc>
              <a:spcBef>
                <a:spcPts val="141"/>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Arial"/>
            </a:endParaRPr>
          </a:p>
          <a:p>
            <a:pPr marL="0" marR="0" lvl="0" indent="0" algn="l" defTabSz="514350" rtl="0" eaLnBrk="1" fontAlgn="base" latinLnBrk="0" hangingPunct="1">
              <a:lnSpc>
                <a:spcPct val="100000"/>
              </a:lnSpc>
              <a:spcBef>
                <a:spcPts val="141"/>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mn-ea"/>
                <a:cs typeface="Arial"/>
              </a:rPr>
              <a:t>Leora Byras – Special Education Consultant</a:t>
            </a:r>
          </a:p>
          <a:p>
            <a:pPr marL="257175" marR="0" lvl="0" indent="0" algn="l" defTabSz="514350" rtl="0" eaLnBrk="1" fontAlgn="base" latinLnBrk="0" hangingPunct="1">
              <a:lnSpc>
                <a:spcPct val="100000"/>
              </a:lnSpc>
              <a:spcBef>
                <a:spcPts val="141"/>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mn-ea"/>
                <a:cs typeface="Arial"/>
                <a:hlinkClick r:id="rId3"/>
              </a:rPr>
              <a:t>leora.byras@maine.gov</a:t>
            </a:r>
            <a:r>
              <a:rPr kumimoji="0" lang="en-US" sz="1800" b="1" i="0" u="none" strike="noStrike" kern="1200" cap="none" spc="0" normalizeH="0" baseline="0" noProof="0">
                <a:ln>
                  <a:noFill/>
                </a:ln>
                <a:solidFill>
                  <a:srgbClr val="000000"/>
                </a:solidFill>
                <a:effectLst/>
                <a:uLnTx/>
                <a:uFillTx/>
                <a:latin typeface="Arial" charset="0"/>
                <a:ea typeface="+mn-ea"/>
                <a:cs typeface="Arial"/>
              </a:rPr>
              <a:t> </a:t>
            </a:r>
          </a:p>
          <a:p>
            <a:pPr marL="257175" marR="0" lvl="0" indent="0" algn="l" defTabSz="514350" rtl="0" eaLnBrk="1" fontAlgn="base" latinLnBrk="0" hangingPunct="1">
              <a:lnSpc>
                <a:spcPct val="100000"/>
              </a:lnSpc>
              <a:spcBef>
                <a:spcPts val="141"/>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Arial"/>
            </a:endParaRPr>
          </a:p>
          <a:p>
            <a:pPr marL="0" marR="0" lvl="0" indent="0" algn="l" defTabSz="514350" rtl="0" eaLnBrk="1" fontAlgn="base" latinLnBrk="0" hangingPunct="1">
              <a:lnSpc>
                <a:spcPct val="100000"/>
              </a:lnSpc>
              <a:spcBef>
                <a:spcPts val="141"/>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mn-ea"/>
                <a:cs typeface="Arial"/>
              </a:rPr>
              <a:t>Jennifer Gleason – Special Education Consultant</a:t>
            </a:r>
          </a:p>
          <a:p>
            <a:pPr marL="257175" marR="0" lvl="0" indent="0" algn="l" defTabSz="514350" rtl="0" eaLnBrk="1" fontAlgn="base" latinLnBrk="0" hangingPunct="1">
              <a:lnSpc>
                <a:spcPct val="100000"/>
              </a:lnSpc>
              <a:spcBef>
                <a:spcPts val="141"/>
              </a:spcBef>
              <a:spcAft>
                <a:spcPct val="0"/>
              </a:spcAft>
              <a:buClrTx/>
              <a:buSzTx/>
              <a:buFontTx/>
              <a:buNone/>
              <a:tabLst/>
              <a:defRPr/>
            </a:pPr>
            <a:r>
              <a:rPr kumimoji="0" lang="en-US" sz="1800" b="1" i="0" u="sng" strike="noStrike" kern="1200" cap="none" spc="0" normalizeH="0" baseline="0" noProof="0">
                <a:ln>
                  <a:noFill/>
                </a:ln>
                <a:solidFill>
                  <a:srgbClr val="990000"/>
                </a:solidFill>
                <a:effectLst/>
                <a:uLnTx/>
                <a:uFillTx/>
                <a:latin typeface="Arial" charset="0"/>
                <a:ea typeface="+mn-ea"/>
                <a:cs typeface="Arial"/>
                <a:hlinkClick r:id="rId4"/>
              </a:rPr>
              <a:t>jennifer.gleason@maine.gov</a:t>
            </a:r>
            <a:endParaRPr kumimoji="0" lang="en-US" sz="1800" b="1" i="0" u="sng" strike="noStrike" kern="1200" cap="none" spc="0" normalizeH="0" baseline="0" noProof="0">
              <a:ln>
                <a:noFill/>
              </a:ln>
              <a:solidFill>
                <a:srgbClr val="990000"/>
              </a:solidFill>
              <a:effectLst/>
              <a:uLnTx/>
              <a:uFillTx/>
              <a:latin typeface="Arial" charset="0"/>
              <a:ea typeface="+mn-ea"/>
              <a:cs typeface="Arial"/>
            </a:endParaRPr>
          </a:p>
          <a:p>
            <a:pPr marL="257175" marR="0" lvl="0" indent="0" algn="l" defTabSz="514350" rtl="0" eaLnBrk="1" fontAlgn="base" latinLnBrk="0" hangingPunct="1">
              <a:lnSpc>
                <a:spcPct val="100000"/>
              </a:lnSpc>
              <a:spcBef>
                <a:spcPts val="141"/>
              </a:spcBef>
              <a:spcAft>
                <a:spcPct val="0"/>
              </a:spcAft>
              <a:buClrTx/>
              <a:buSzTx/>
              <a:buFontTx/>
              <a:buNone/>
              <a:tabLst/>
              <a:defRPr/>
            </a:pPr>
            <a:endParaRPr kumimoji="0" lang="en-US" sz="1800" b="1" i="0" u="sng" strike="noStrike" kern="1200" cap="none" spc="0" normalizeH="0" baseline="0" noProof="0">
              <a:ln>
                <a:noFill/>
              </a:ln>
              <a:solidFill>
                <a:srgbClr val="990000"/>
              </a:solidFill>
              <a:effectLst/>
              <a:uLnTx/>
              <a:uFillTx/>
              <a:latin typeface="Arial" charset="0"/>
              <a:ea typeface="+mn-ea"/>
              <a:cs typeface="Arial"/>
            </a:endParaRPr>
          </a:p>
          <a:p>
            <a:pPr marL="0" marR="0" lvl="0" indent="0" algn="l" defTabSz="514350" rtl="0" eaLnBrk="1" fontAlgn="base" latinLnBrk="0" hangingPunct="1">
              <a:lnSpc>
                <a:spcPct val="100000"/>
              </a:lnSpc>
              <a:spcBef>
                <a:spcPts val="141"/>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mn-ea"/>
                <a:cs typeface="Arial"/>
              </a:rPr>
              <a:t>Karlie Thibodeau – Special Education Consultant</a:t>
            </a:r>
          </a:p>
          <a:p>
            <a:pPr marL="257175" marR="0" lvl="0" indent="0" algn="l" defTabSz="514350" rtl="0" eaLnBrk="1" fontAlgn="base" latinLnBrk="0" hangingPunct="1">
              <a:lnSpc>
                <a:spcPct val="100000"/>
              </a:lnSpc>
              <a:spcBef>
                <a:spcPts val="141"/>
              </a:spcBef>
              <a:spcAft>
                <a:spcPct val="0"/>
              </a:spcAft>
              <a:buClrTx/>
              <a:buSzTx/>
              <a:buFontTx/>
              <a:buNone/>
              <a:tabLst/>
              <a:defRPr/>
            </a:pPr>
            <a:r>
              <a:rPr kumimoji="0" lang="en-US" sz="1800" b="1" i="0" u="sng" strike="noStrike" kern="1200" cap="none" spc="0" normalizeH="0" baseline="0" noProof="0">
                <a:ln>
                  <a:noFill/>
                </a:ln>
                <a:solidFill>
                  <a:srgbClr val="990000"/>
                </a:solidFill>
                <a:effectLst/>
                <a:uLnTx/>
                <a:uFillTx/>
                <a:latin typeface="Arial" charset="0"/>
                <a:ea typeface="+mn-ea"/>
                <a:cs typeface="Arial"/>
                <a:hlinkClick r:id="rId5"/>
              </a:rPr>
              <a:t>karlie.l.thibodeau@maine.gov</a:t>
            </a:r>
            <a:endParaRPr kumimoji="0" lang="en-US" sz="1800" b="1" i="0" u="sng" strike="noStrike" kern="1200" cap="none" spc="0" normalizeH="0" baseline="0" noProof="0">
              <a:ln>
                <a:noFill/>
              </a:ln>
              <a:solidFill>
                <a:srgbClr val="990000"/>
              </a:solidFill>
              <a:effectLst/>
              <a:uLnTx/>
              <a:uFillTx/>
              <a:latin typeface="Arial" charset="0"/>
              <a:ea typeface="+mn-ea"/>
              <a:cs typeface="Arial"/>
            </a:endParaRPr>
          </a:p>
          <a:p>
            <a:pPr marL="257175" marR="0" lvl="0" indent="0" algn="l" defTabSz="514350" rtl="0" eaLnBrk="1" fontAlgn="base" latinLnBrk="0" hangingPunct="1">
              <a:lnSpc>
                <a:spcPct val="100000"/>
              </a:lnSpc>
              <a:spcBef>
                <a:spcPts val="141"/>
              </a:spcBef>
              <a:spcAft>
                <a:spcPct val="0"/>
              </a:spcAft>
              <a:buClrTx/>
              <a:buSzTx/>
              <a:buFontTx/>
              <a:buNone/>
              <a:tabLst/>
              <a:defRPr/>
            </a:pPr>
            <a:endParaRPr kumimoji="0" lang="en-US" sz="1800" b="1" i="0" u="sng" strike="noStrike" kern="1200" cap="none" spc="0" normalizeH="0" baseline="0" noProof="0">
              <a:ln>
                <a:noFill/>
              </a:ln>
              <a:solidFill>
                <a:srgbClr val="990000"/>
              </a:solidFill>
              <a:effectLst/>
              <a:uLnTx/>
              <a:uFillTx/>
              <a:latin typeface="Arial" charset="0"/>
              <a:ea typeface="+mn-ea"/>
              <a:cs typeface="Arial"/>
            </a:endParaRPr>
          </a:p>
          <a:p>
            <a:pPr marL="0" marR="0" lvl="0" indent="0" algn="l" defTabSz="51435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Julie Pelletier – Secretary Associate</a:t>
            </a:r>
          </a:p>
          <a:p>
            <a:pPr marL="257175" marR="0" lvl="0" indent="0" algn="l" defTabSz="51435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hlinkClick r:id="rId6"/>
              </a:rPr>
              <a:t>julie.pelletier@maine.gov</a:t>
            </a: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endParaRPr kumimoji="0" lang="en-US" sz="1800" b="1"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pic>
        <p:nvPicPr>
          <p:cNvPr id="9" name="Picture 8" descr="Icon&#10;&#10;Description automatically generated">
            <a:extLst>
              <a:ext uri="{FF2B5EF4-FFF2-40B4-BE49-F238E27FC236}">
                <a16:creationId xmlns:a16="http://schemas.microsoft.com/office/drawing/2014/main" id="{E9BE25A6-0763-4B4E-A4EE-1C63961008C0}"/>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57375" y="218600"/>
            <a:ext cx="7629249" cy="1835777"/>
          </a:xfrm>
          <a:prstGeom prst="rect">
            <a:avLst/>
          </a:prstGeom>
        </p:spPr>
      </p:pic>
      <p:sp>
        <p:nvSpPr>
          <p:cNvPr id="11" name="TextBox 10">
            <a:extLst>
              <a:ext uri="{FF2B5EF4-FFF2-40B4-BE49-F238E27FC236}">
                <a16:creationId xmlns:a16="http://schemas.microsoft.com/office/drawing/2014/main" id="{EC6A8A9E-4AEC-4311-B2D9-7099AFB057C0}"/>
              </a:ext>
            </a:extLst>
          </p:cNvPr>
          <p:cNvSpPr txBox="1"/>
          <p:nvPr/>
        </p:nvSpPr>
        <p:spPr>
          <a:xfrm>
            <a:off x="5803395" y="6209197"/>
            <a:ext cx="2683694" cy="18466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1" i="0" u="none" strike="noStrike" kern="1200" cap="none" spc="0" normalizeH="0" baseline="0" noProof="0">
                <a:ln>
                  <a:noFill/>
                </a:ln>
                <a:solidFill>
                  <a:srgbClr val="000000"/>
                </a:solidFill>
                <a:effectLst/>
                <a:uLnTx/>
                <a:uFillTx/>
                <a:latin typeface="Arial" charset="0"/>
                <a:ea typeface="+mn-ea"/>
                <a:cs typeface="+mn-cs"/>
                <a:hlinkClick r:id="rId8" tooltip="https://pngimg.com/download/66630"/>
              </a:rPr>
              <a:t>This Photo</a:t>
            </a:r>
            <a:r>
              <a:rPr kumimoji="0" lang="en-US" sz="600" b="1" i="0" u="none" strike="noStrike" kern="1200" cap="none" spc="0" normalizeH="0" baseline="0" noProof="0">
                <a:ln>
                  <a:noFill/>
                </a:ln>
                <a:solidFill>
                  <a:srgbClr val="000000"/>
                </a:solidFill>
                <a:effectLst/>
                <a:uLnTx/>
                <a:uFillTx/>
                <a:latin typeface="Arial" charset="0"/>
                <a:ea typeface="+mn-ea"/>
                <a:cs typeface="+mn-cs"/>
              </a:rPr>
              <a:t> by Unknown Author is licensed under </a:t>
            </a:r>
            <a:r>
              <a:rPr kumimoji="0" lang="en-US" sz="600" b="1" i="0" u="none" strike="noStrike" kern="1200" cap="none" spc="0" normalizeH="0" baseline="0" noProof="0">
                <a:ln>
                  <a:noFill/>
                </a:ln>
                <a:solidFill>
                  <a:srgbClr val="000000"/>
                </a:solidFill>
                <a:effectLst/>
                <a:uLnTx/>
                <a:uFillTx/>
                <a:latin typeface="Arial" charset="0"/>
                <a:ea typeface="+mn-ea"/>
                <a:cs typeface="+mn-cs"/>
                <a:hlinkClick r:id="rId9" tooltip="https://creativecommons.org/licenses/by-nc/3.0/"/>
              </a:rPr>
              <a:t>CC BY-NC</a:t>
            </a:r>
            <a:endParaRPr kumimoji="0" lang="en-US" sz="600" b="1" i="0" u="none" strike="noStrike" kern="1200" cap="none" spc="0" normalizeH="0" baseline="0" noProof="0">
              <a:ln>
                <a:noFill/>
              </a:ln>
              <a:solidFill>
                <a:srgbClr val="000000"/>
              </a:solidFill>
              <a:effectLst/>
              <a:uLnTx/>
              <a:uFillTx/>
              <a:latin typeface="Arial" charset="0"/>
              <a:ea typeface="+mn-ea"/>
              <a:cs typeface="+mn-cs"/>
            </a:endParaRPr>
          </a:p>
        </p:txBody>
      </p:sp>
      <p:pic>
        <p:nvPicPr>
          <p:cNvPr id="13" name="Picture 12">
            <a:extLst>
              <a:ext uri="{FF2B5EF4-FFF2-40B4-BE49-F238E27FC236}">
                <a16:creationId xmlns:a16="http://schemas.microsoft.com/office/drawing/2014/main" id="{F8BE53DC-9B72-4DE1-BF8C-1E1EED9B4477}"/>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5468155" y="5466228"/>
            <a:ext cx="3018934" cy="820873"/>
          </a:xfrm>
          <a:prstGeom prst="rect">
            <a:avLst/>
          </a:prstGeom>
        </p:spPr>
      </p:pic>
      <p:sp>
        <p:nvSpPr>
          <p:cNvPr id="14" name="TextBox 13">
            <a:extLst>
              <a:ext uri="{FF2B5EF4-FFF2-40B4-BE49-F238E27FC236}">
                <a16:creationId xmlns:a16="http://schemas.microsoft.com/office/drawing/2014/main" id="{5ECEC10A-9EC7-49D5-8744-11163EF87941}"/>
              </a:ext>
            </a:extLst>
          </p:cNvPr>
          <p:cNvSpPr txBox="1"/>
          <p:nvPr/>
        </p:nvSpPr>
        <p:spPr>
          <a:xfrm>
            <a:off x="3129985" y="1691870"/>
            <a:ext cx="2884030" cy="18466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1" i="0" u="none" strike="noStrike" kern="1200" cap="none" spc="0" normalizeH="0" baseline="0" noProof="0">
                <a:ln>
                  <a:noFill/>
                </a:ln>
                <a:solidFill>
                  <a:srgbClr val="000000"/>
                </a:solidFill>
                <a:effectLst/>
                <a:uLnTx/>
                <a:uFillTx/>
                <a:latin typeface="Arial" charset="0"/>
                <a:ea typeface="+mn-ea"/>
                <a:cs typeface="+mn-cs"/>
                <a:hlinkClick r:id="rId11" tooltip="https://www.pngall.com/graphic-design-png"/>
              </a:rPr>
              <a:t>This Photo</a:t>
            </a:r>
            <a:r>
              <a:rPr kumimoji="0" lang="en-US" sz="600" b="1" i="0" u="none" strike="noStrike" kern="1200" cap="none" spc="0" normalizeH="0" baseline="0" noProof="0">
                <a:ln>
                  <a:noFill/>
                </a:ln>
                <a:solidFill>
                  <a:srgbClr val="000000"/>
                </a:solidFill>
                <a:effectLst/>
                <a:uLnTx/>
                <a:uFillTx/>
                <a:latin typeface="Arial" charset="0"/>
                <a:ea typeface="+mn-ea"/>
                <a:cs typeface="+mn-cs"/>
              </a:rPr>
              <a:t> by Unknown Author is licensed under </a:t>
            </a:r>
            <a:r>
              <a:rPr kumimoji="0" lang="en-US" sz="600" b="1" i="0" u="none" strike="noStrike" kern="1200" cap="none" spc="0" normalizeH="0" baseline="0" noProof="0">
                <a:ln>
                  <a:noFill/>
                </a:ln>
                <a:solidFill>
                  <a:srgbClr val="000000"/>
                </a:solidFill>
                <a:effectLst/>
                <a:uLnTx/>
                <a:uFillTx/>
                <a:latin typeface="Arial" charset="0"/>
                <a:ea typeface="+mn-ea"/>
                <a:cs typeface="+mn-cs"/>
                <a:hlinkClick r:id="rId9" tooltip="https://creativecommons.org/licenses/by-nc/3.0/"/>
              </a:rPr>
              <a:t>CC BY-NC</a:t>
            </a:r>
            <a:endParaRPr kumimoji="0" lang="en-US" sz="6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78438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C3CF2-A442-4341-89A3-6E742772E6CD}"/>
              </a:ext>
            </a:extLst>
          </p:cNvPr>
          <p:cNvSpPr>
            <a:spLocks noGrp="1"/>
          </p:cNvSpPr>
          <p:nvPr>
            <p:ph type="title"/>
          </p:nvPr>
        </p:nvSpPr>
        <p:spPr>
          <a:xfrm>
            <a:off x="533400" y="533400"/>
            <a:ext cx="8153400" cy="688731"/>
          </a:xfrm>
        </p:spPr>
        <p:txBody>
          <a:bodyPr/>
          <a:lstStyle/>
          <a:p>
            <a:r>
              <a:rPr lang="en-US" sz="4000" u="sng">
                <a:solidFill>
                  <a:schemeClr val="tx1"/>
                </a:solidFill>
              </a:rPr>
              <a:t>Things to Do</a:t>
            </a:r>
            <a:r>
              <a:rPr lang="en-US" sz="4000">
                <a:solidFill>
                  <a:schemeClr val="tx1"/>
                </a:solidFill>
              </a:rPr>
              <a:t> </a:t>
            </a:r>
            <a:r>
              <a:rPr lang="en-US">
                <a:solidFill>
                  <a:schemeClr val="tx1"/>
                </a:solidFill>
              </a:rPr>
              <a:t>– </a:t>
            </a:r>
          </a:p>
        </p:txBody>
      </p:sp>
      <p:sp>
        <p:nvSpPr>
          <p:cNvPr id="3" name="Content Placeholder 2">
            <a:extLst>
              <a:ext uri="{FF2B5EF4-FFF2-40B4-BE49-F238E27FC236}">
                <a16:creationId xmlns:a16="http://schemas.microsoft.com/office/drawing/2014/main" id="{8038F415-C135-4D55-9FDB-CC9948B66974}"/>
              </a:ext>
            </a:extLst>
          </p:cNvPr>
          <p:cNvSpPr>
            <a:spLocks noGrp="1"/>
          </p:cNvSpPr>
          <p:nvPr>
            <p:ph idx="1"/>
          </p:nvPr>
        </p:nvSpPr>
        <p:spPr>
          <a:xfrm>
            <a:off x="533400" y="1538654"/>
            <a:ext cx="8153400" cy="4404946"/>
          </a:xfrm>
        </p:spPr>
        <p:txBody>
          <a:bodyPr/>
          <a:lstStyle/>
          <a:p>
            <a:pPr>
              <a:buFont typeface="Wingdings" panose="05000000000000000000" pitchFamily="2" charset="2"/>
              <a:buChar char="ü"/>
            </a:pPr>
            <a:r>
              <a:rPr lang="en-US">
                <a:solidFill>
                  <a:schemeClr val="tx1"/>
                </a:solidFill>
              </a:rPr>
              <a:t>Select the Academic Skill and/or Behavior</a:t>
            </a:r>
          </a:p>
          <a:p>
            <a:pPr>
              <a:buFont typeface="Wingdings" panose="05000000000000000000" pitchFamily="2" charset="2"/>
              <a:buChar char="ü"/>
            </a:pPr>
            <a:r>
              <a:rPr lang="en-US">
                <a:solidFill>
                  <a:schemeClr val="tx1"/>
                </a:solidFill>
              </a:rPr>
              <a:t>Define the Skill or Target Behavior(s)</a:t>
            </a:r>
          </a:p>
          <a:p>
            <a:pPr>
              <a:buFont typeface="Wingdings" panose="05000000000000000000" pitchFamily="2" charset="2"/>
              <a:buChar char="ü"/>
            </a:pPr>
            <a:r>
              <a:rPr lang="en-US">
                <a:solidFill>
                  <a:schemeClr val="tx1"/>
                </a:solidFill>
              </a:rPr>
              <a:t>Choose a data collection system</a:t>
            </a:r>
          </a:p>
          <a:p>
            <a:pPr>
              <a:buFont typeface="Wingdings" panose="05000000000000000000" pitchFamily="2" charset="2"/>
              <a:buChar char="ü"/>
            </a:pPr>
            <a:r>
              <a:rPr lang="en-US">
                <a:solidFill>
                  <a:schemeClr val="tx1"/>
                </a:solidFill>
              </a:rPr>
              <a:t>Determine when to collect data</a:t>
            </a:r>
          </a:p>
          <a:p>
            <a:pPr>
              <a:buFont typeface="Wingdings" panose="05000000000000000000" pitchFamily="2" charset="2"/>
              <a:buChar char="ü"/>
            </a:pPr>
            <a:r>
              <a:rPr lang="en-US">
                <a:solidFill>
                  <a:schemeClr val="tx1"/>
                </a:solidFill>
              </a:rPr>
              <a:t>Implement the data collection system</a:t>
            </a:r>
          </a:p>
          <a:p>
            <a:pPr>
              <a:buFont typeface="Wingdings" panose="05000000000000000000" pitchFamily="2" charset="2"/>
              <a:buChar char="ü"/>
            </a:pPr>
            <a:r>
              <a:rPr lang="en-US">
                <a:solidFill>
                  <a:schemeClr val="tx1"/>
                </a:solidFill>
              </a:rPr>
              <a:t>Summarize and graph data</a:t>
            </a:r>
          </a:p>
          <a:p>
            <a:pPr>
              <a:buFont typeface="Wingdings" panose="05000000000000000000" pitchFamily="2" charset="2"/>
              <a:buChar char="ü"/>
            </a:pPr>
            <a:r>
              <a:rPr lang="en-US">
                <a:solidFill>
                  <a:schemeClr val="tx1"/>
                </a:solidFill>
              </a:rPr>
              <a:t>Utilize data to make decisions about program effectiveness</a:t>
            </a:r>
          </a:p>
          <a:p>
            <a:pPr>
              <a:buFont typeface="Wingdings" panose="05000000000000000000" pitchFamily="2" charset="2"/>
              <a:buChar char="ü"/>
            </a:pPr>
            <a:endParaRPr lang="en-US"/>
          </a:p>
        </p:txBody>
      </p:sp>
    </p:spTree>
    <p:extLst>
      <p:ext uri="{BB962C8B-B14F-4D97-AF65-F5344CB8AC3E}">
        <p14:creationId xmlns:p14="http://schemas.microsoft.com/office/powerpoint/2010/main" val="2080001303"/>
      </p:ext>
    </p:extLst>
  </p:cSld>
  <p:clrMapOvr>
    <a:masterClrMapping/>
  </p:clrMapOvr>
</p:sld>
</file>

<file path=ppt/theme/theme1.xml><?xml version="1.0" encoding="utf-8"?>
<a:theme xmlns:a="http://schemas.openxmlformats.org/drawingml/2006/main" name="MDOE-16">
  <a:themeElements>
    <a:clrScheme name="Office Theme 13">
      <a:dk1>
        <a:srgbClr val="000000"/>
      </a:dk1>
      <a:lt1>
        <a:srgbClr val="FFFFFF"/>
      </a:lt1>
      <a:dk2>
        <a:srgbClr val="000000"/>
      </a:dk2>
      <a:lt2>
        <a:srgbClr val="808080"/>
      </a:lt2>
      <a:accent1>
        <a:srgbClr val="BBE0E3"/>
      </a:accent1>
      <a:accent2>
        <a:srgbClr val="1E3D59"/>
      </a:accent2>
      <a:accent3>
        <a:srgbClr val="FFFFFF"/>
      </a:accent3>
      <a:accent4>
        <a:srgbClr val="000000"/>
      </a:accent4>
      <a:accent5>
        <a:srgbClr val="DAEDEF"/>
      </a:accent5>
      <a:accent6>
        <a:srgbClr val="1A3650"/>
      </a:accent6>
      <a:hlink>
        <a:srgbClr val="8A2E13"/>
      </a:hlink>
      <a:folHlink>
        <a:srgbClr val="8C5F14"/>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00000"/>
        </a:dk2>
        <a:lt2>
          <a:srgbClr val="808080"/>
        </a:lt2>
        <a:accent1>
          <a:srgbClr val="BBE0E3"/>
        </a:accent1>
        <a:accent2>
          <a:srgbClr val="1E3D59"/>
        </a:accent2>
        <a:accent3>
          <a:srgbClr val="FFFFFF"/>
        </a:accent3>
        <a:accent4>
          <a:srgbClr val="000000"/>
        </a:accent4>
        <a:accent5>
          <a:srgbClr val="DAEDEF"/>
        </a:accent5>
        <a:accent6>
          <a:srgbClr val="1A3650"/>
        </a:accent6>
        <a:hlink>
          <a:srgbClr val="8A2E13"/>
        </a:hlink>
        <a:folHlink>
          <a:srgbClr val="8C5F1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MDOE-16">
  <a:themeElements>
    <a:clrScheme name="Office Theme 13">
      <a:dk1>
        <a:srgbClr val="000000"/>
      </a:dk1>
      <a:lt1>
        <a:srgbClr val="FFFFFF"/>
      </a:lt1>
      <a:dk2>
        <a:srgbClr val="000000"/>
      </a:dk2>
      <a:lt2>
        <a:srgbClr val="808080"/>
      </a:lt2>
      <a:accent1>
        <a:srgbClr val="BBE0E3"/>
      </a:accent1>
      <a:accent2>
        <a:srgbClr val="1E3D59"/>
      </a:accent2>
      <a:accent3>
        <a:srgbClr val="FFFFFF"/>
      </a:accent3>
      <a:accent4>
        <a:srgbClr val="000000"/>
      </a:accent4>
      <a:accent5>
        <a:srgbClr val="DAEDEF"/>
      </a:accent5>
      <a:accent6>
        <a:srgbClr val="1A3650"/>
      </a:accent6>
      <a:hlink>
        <a:srgbClr val="8A2E13"/>
      </a:hlink>
      <a:folHlink>
        <a:srgbClr val="8C5F14"/>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00000"/>
        </a:dk2>
        <a:lt2>
          <a:srgbClr val="808080"/>
        </a:lt2>
        <a:accent1>
          <a:srgbClr val="BBE0E3"/>
        </a:accent1>
        <a:accent2>
          <a:srgbClr val="1E3D59"/>
        </a:accent2>
        <a:accent3>
          <a:srgbClr val="FFFFFF"/>
        </a:accent3>
        <a:accent4>
          <a:srgbClr val="000000"/>
        </a:accent4>
        <a:accent5>
          <a:srgbClr val="DAEDEF"/>
        </a:accent5>
        <a:accent6>
          <a:srgbClr val="1A3650"/>
        </a:accent6>
        <a:hlink>
          <a:srgbClr val="8A2E13"/>
        </a:hlink>
        <a:folHlink>
          <a:srgbClr val="8C5F1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DOE-16">
  <a:themeElements>
    <a:clrScheme name="Office Theme 13">
      <a:dk1>
        <a:srgbClr val="000000"/>
      </a:dk1>
      <a:lt1>
        <a:srgbClr val="FFFFFF"/>
      </a:lt1>
      <a:dk2>
        <a:srgbClr val="000000"/>
      </a:dk2>
      <a:lt2>
        <a:srgbClr val="808080"/>
      </a:lt2>
      <a:accent1>
        <a:srgbClr val="BBE0E3"/>
      </a:accent1>
      <a:accent2>
        <a:srgbClr val="1E3D59"/>
      </a:accent2>
      <a:accent3>
        <a:srgbClr val="FFFFFF"/>
      </a:accent3>
      <a:accent4>
        <a:srgbClr val="000000"/>
      </a:accent4>
      <a:accent5>
        <a:srgbClr val="DAEDEF"/>
      </a:accent5>
      <a:accent6>
        <a:srgbClr val="1A3650"/>
      </a:accent6>
      <a:hlink>
        <a:srgbClr val="8A2E13"/>
      </a:hlink>
      <a:folHlink>
        <a:srgbClr val="8C5F14"/>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00000"/>
        </a:dk2>
        <a:lt2>
          <a:srgbClr val="808080"/>
        </a:lt2>
        <a:accent1>
          <a:srgbClr val="BBE0E3"/>
        </a:accent1>
        <a:accent2>
          <a:srgbClr val="1E3D59"/>
        </a:accent2>
        <a:accent3>
          <a:srgbClr val="FFFFFF"/>
        </a:accent3>
        <a:accent4>
          <a:srgbClr val="000000"/>
        </a:accent4>
        <a:accent5>
          <a:srgbClr val="DAEDEF"/>
        </a:accent5>
        <a:accent6>
          <a:srgbClr val="1A3650"/>
        </a:accent6>
        <a:hlink>
          <a:srgbClr val="8A2E13"/>
        </a:hlink>
        <a:folHlink>
          <a:srgbClr val="8C5F1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a50d834-82e7-48d4-85f4-4a52d32fc046">
      <Terms xmlns="http://schemas.microsoft.com/office/infopath/2007/PartnerControls"/>
    </lcf76f155ced4ddcb4097134ff3c332f>
    <TaxCatchAll xmlns="0068e8c4-1122-4cbe-b983-450463e9f75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AFFAE1CF4C4B4A967C429EA30744A3" ma:contentTypeVersion="12" ma:contentTypeDescription="Create a new document." ma:contentTypeScope="" ma:versionID="8cdd9baa94651fc659144143b6299da1">
  <xsd:schema xmlns:xsd="http://www.w3.org/2001/XMLSchema" xmlns:xs="http://www.w3.org/2001/XMLSchema" xmlns:p="http://schemas.microsoft.com/office/2006/metadata/properties" xmlns:ns2="da50d834-82e7-48d4-85f4-4a52d32fc046" xmlns:ns3="0068e8c4-1122-4cbe-b983-450463e9f757" targetNamespace="http://schemas.microsoft.com/office/2006/metadata/properties" ma:root="true" ma:fieldsID="f782c78e439b6c4e7ebfdeb95a35ad75" ns2:_="" ns3:_="">
    <xsd:import namespace="da50d834-82e7-48d4-85f4-4a52d32fc046"/>
    <xsd:import namespace="0068e8c4-1122-4cbe-b983-450463e9f75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50d834-82e7-48d4-85f4-4a52d32fc0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68e8c4-1122-4cbe-b983-450463e9f75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4ae69ac-6a70-4147-ac83-1e12d3e44e16}" ma:internalName="TaxCatchAll" ma:showField="CatchAllData" ma:web="0068e8c4-1122-4cbe-b983-450463e9f7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7BF6F3-334B-4318-A10D-831A34BBF525}">
  <ds:schemaRefs>
    <ds:schemaRef ds:uri="0068e8c4-1122-4cbe-b983-450463e9f757"/>
    <ds:schemaRef ds:uri="da50d834-82e7-48d4-85f4-4a52d32fc04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612EFA8-BDFB-4D1B-A3CB-F1C1458E5C33}">
  <ds:schemaRefs>
    <ds:schemaRef ds:uri="http://schemas.microsoft.com/sharepoint/v3/contenttype/forms"/>
  </ds:schemaRefs>
</ds:datastoreItem>
</file>

<file path=customXml/itemProps3.xml><?xml version="1.0" encoding="utf-8"?>
<ds:datastoreItem xmlns:ds="http://schemas.openxmlformats.org/officeDocument/2006/customXml" ds:itemID="{F1B5C2DF-3994-4756-8252-CD875901DF74}">
  <ds:schemaRefs>
    <ds:schemaRef ds:uri="0068e8c4-1122-4cbe-b983-450463e9f757"/>
    <ds:schemaRef ds:uri="da50d834-82e7-48d4-85f4-4a52d32fc0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87</Slides>
  <Notes>1</Notes>
  <HiddenSlides>1</HiddenSlides>
  <ScaleCrop>false</ScaleCrop>
  <HeadingPairs>
    <vt:vector size="4" baseType="variant">
      <vt:variant>
        <vt:lpstr>Theme</vt:lpstr>
      </vt:variant>
      <vt:variant>
        <vt:i4>3</vt:i4>
      </vt:variant>
      <vt:variant>
        <vt:lpstr>Slide Titles</vt:lpstr>
      </vt:variant>
      <vt:variant>
        <vt:i4>87</vt:i4>
      </vt:variant>
    </vt:vector>
  </HeadingPairs>
  <TitlesOfParts>
    <vt:vector size="90" baseType="lpstr">
      <vt:lpstr>MDOE-16</vt:lpstr>
      <vt:lpstr>3_MDOE-16</vt:lpstr>
      <vt:lpstr>1_MDOE-16</vt:lpstr>
      <vt:lpstr>PowerPoint Presentation</vt:lpstr>
      <vt:lpstr>Data Collection  Maine Department of Education Special Services</vt:lpstr>
      <vt:lpstr>PowerPoint Presentation</vt:lpstr>
      <vt:lpstr>PowerPoint Presentation</vt:lpstr>
      <vt:lpstr>PowerPoint Presentation</vt:lpstr>
      <vt:lpstr>Procedural Manual </vt:lpstr>
      <vt:lpstr>Maine Unified Special Education Regulations (MUSER)</vt:lpstr>
      <vt:lpstr>PowerPoint Presentation</vt:lpstr>
      <vt:lpstr>Things to Do – </vt:lpstr>
      <vt:lpstr>Select the Skill and/or Behavior</vt:lpstr>
      <vt:lpstr>Define the Target Behavior(s)</vt:lpstr>
      <vt:lpstr>Determine When to Collect Data</vt:lpstr>
      <vt:lpstr>Choose a Data Collection System</vt:lpstr>
      <vt:lpstr>Implement the Data Collection System</vt:lpstr>
      <vt:lpstr>Summarize and Graph Data</vt:lpstr>
      <vt:lpstr>Summarize and Graph Data</vt:lpstr>
      <vt:lpstr>Summarize and Graph Data</vt:lpstr>
      <vt:lpstr>Summarize and Graph Data</vt:lpstr>
      <vt:lpstr>Utilize Data to Make Decisions About Program Effectiveness</vt:lpstr>
      <vt:lpstr>PowerPoint Presentation</vt:lpstr>
      <vt:lpstr>PowerPoint Presentation</vt:lpstr>
      <vt:lpstr>PowerPoint Presentation</vt:lpstr>
      <vt:lpstr>Analysis of Data</vt:lpstr>
      <vt:lpstr>Example of  Qualitative Data versus  Quantitative Data</vt:lpstr>
      <vt:lpstr>Converting Qualitative Data into Quantitative Data</vt:lpstr>
      <vt:lpstr>Why is Quantitative Data important?</vt:lpstr>
      <vt:lpstr>What do we know about Sammy the Cat?</vt:lpstr>
      <vt:lpstr>In the Chat Box, please share some Qualitative Data about Sammy the Cat.</vt:lpstr>
      <vt:lpstr>Qualitative Data</vt:lpstr>
      <vt:lpstr>In the Chat Box, please share some Quantitative Data about Sammy the Cat.</vt:lpstr>
      <vt:lpstr>Quantitative Data</vt:lpstr>
      <vt:lpstr>PowerPoint Presentation</vt:lpstr>
      <vt:lpstr>PowerPoint Presentation</vt:lpstr>
      <vt:lpstr>Frequency and Event Recording</vt:lpstr>
      <vt:lpstr>Frequency and Event Recording</vt:lpstr>
      <vt:lpstr>Why Choose Frequency Data Collection?</vt:lpstr>
      <vt:lpstr>Frequency and Event Recording</vt:lpstr>
      <vt:lpstr>Frequency Recording</vt:lpstr>
      <vt:lpstr>Event Recording</vt:lpstr>
      <vt:lpstr>Frequency and Event Recording</vt:lpstr>
      <vt:lpstr>Frequency and Event Recording</vt:lpstr>
      <vt:lpstr>PowerPoint Presentation</vt:lpstr>
      <vt:lpstr>PowerPoint Presentation</vt:lpstr>
      <vt:lpstr>Frequency Goals</vt:lpstr>
      <vt:lpstr>Data Collection Techniques  Here are 5 options for easier and more discrete data collection. Each of these techniques offers its own unique advantages and disadvantages. Try them and see what works best for you! </vt:lpstr>
      <vt:lpstr>Data Collection Techniques  Here are 5 options for easier and more discrete data collection. Each of these techniques offers its own unique advantages and disadvantages. Try them and see what works best for you! </vt:lpstr>
      <vt:lpstr>Frequency, Rate and Event Recording</vt:lpstr>
      <vt:lpstr>Frequency, Rate and Event Recording</vt:lpstr>
      <vt:lpstr>PowerPoint Presentation</vt:lpstr>
      <vt:lpstr>Duration Recording</vt:lpstr>
      <vt:lpstr>Duration Recording</vt:lpstr>
      <vt:lpstr>Duration Recording</vt:lpstr>
      <vt:lpstr>Duration Recording</vt:lpstr>
      <vt:lpstr>Duration Recording</vt:lpstr>
      <vt:lpstr>Duration Recording</vt:lpstr>
      <vt:lpstr>Duration Recording</vt:lpstr>
      <vt:lpstr>Duration Recording</vt:lpstr>
      <vt:lpstr>Duration Recording  Duration per Occurrence – measure of the duration of time that each instance of the target behavior occurs</vt:lpstr>
      <vt:lpstr>Duration Recording</vt:lpstr>
      <vt:lpstr>Duration Recording  Total Duration per Session – measure of the cumulative amount of time in which a person engages in the target behavior</vt:lpstr>
      <vt:lpstr>Frequency/Duration Data Tracking Sheet</vt:lpstr>
      <vt:lpstr>Any Data Collection</vt:lpstr>
      <vt:lpstr>REMEMBER…</vt:lpstr>
      <vt:lpstr>PowerPoint Presentation</vt:lpstr>
      <vt:lpstr>PowerPoint Presentation</vt:lpstr>
      <vt:lpstr>Academic Goal – </vt:lpstr>
      <vt:lpstr> Section 5:  Academic Performance Present Level and Standards Based Goals</vt:lpstr>
      <vt:lpstr>PowerPoint Presentation</vt:lpstr>
      <vt:lpstr>PowerPoint Presentation</vt:lpstr>
      <vt:lpstr>Functional Goal – </vt:lpstr>
      <vt:lpstr> Section 5:  Functional/Developmental Performance – Present Level and Goals</vt:lpstr>
      <vt:lpstr>PowerPoint Presentation</vt:lpstr>
      <vt:lpstr>Review</vt:lpstr>
      <vt:lpstr>PowerPoint Presentation</vt:lpstr>
      <vt:lpstr>PowerPoint Presentation</vt:lpstr>
      <vt:lpstr>Chat Box Check In</vt:lpstr>
      <vt:lpstr>Recording Data</vt:lpstr>
      <vt:lpstr>Tracking and Graphing Data</vt:lpstr>
      <vt:lpstr>PowerPoint Presentation</vt:lpstr>
      <vt:lpstr>PowerPoint Presentation</vt:lpstr>
      <vt:lpstr>Use of Data</vt:lpstr>
      <vt:lpstr>Endrew F. vs.  Douglas County School District </vt:lpstr>
      <vt:lpstr>PowerPoint Presentation</vt:lpstr>
      <vt:lpstr>Disclaimer:</vt:lpstr>
      <vt:lpstr>PowerPoint Presentation</vt:lpstr>
      <vt:lpstr>Resources</vt:lpstr>
      <vt:lpstr>PowerPoint Presentation</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IEP</dc:title>
  <dc:creator>Hamdel, Daniel</dc:creator>
  <cp:revision>1</cp:revision>
  <cp:lastPrinted>2019-07-23T15:54:59Z</cp:lastPrinted>
  <dcterms:created xsi:type="dcterms:W3CDTF">2017-07-24T17:46:57Z</dcterms:created>
  <dcterms:modified xsi:type="dcterms:W3CDTF">2023-05-24T17:09:18Z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0x010100A2AFFAE1CF4C4B4A967C429EA30744A3</vt:lpwstr>
  </property>
  <property fmtid="{D5CDD505-2E9C-101B-9397-08002B2CF9AE}" pid="3" name="MediaServiceImageTags">
    <vt:lpwstr/>
  </property>
</Properties>
</file>