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14"/>
  </p:notesMasterIdLst>
  <p:sldIdLst>
    <p:sldId id="256" r:id="rId5"/>
    <p:sldId id="301" r:id="rId6"/>
    <p:sldId id="305" r:id="rId7"/>
    <p:sldId id="302" r:id="rId8"/>
    <p:sldId id="303" r:id="rId9"/>
    <p:sldId id="304" r:id="rId10"/>
    <p:sldId id="306" r:id="rId11"/>
    <p:sldId id="307" r:id="rId12"/>
    <p:sldId id="30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ton, Morgan" initials="DM" lastIdx="1" clrIdx="0">
    <p:extLst>
      <p:ext uri="{19B8F6BF-5375-455C-9EA6-DF929625EA0E}">
        <p15:presenceInfo xmlns:p15="http://schemas.microsoft.com/office/powerpoint/2012/main" userId="S::morgan.dunton@maine.gov::91b7a865-94d5-4c26-b837-ffc0a489a358" providerId="AD"/>
      </p:ext>
    </p:extLst>
  </p:cmAuthor>
  <p:cmAuthor id="2" name="Saucier, Danielle M" initials="SM" lastIdx="2" clrIdx="1">
    <p:extLst>
      <p:ext uri="{19B8F6BF-5375-455C-9EA6-DF929625EA0E}">
        <p15:presenceInfo xmlns:p15="http://schemas.microsoft.com/office/powerpoint/2012/main" userId="S::danielle.m.saucier@maine.gov::7a0c4a39-58a1-41da-9ed7-8698c530ed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5298E5-8E43-456C-AD5B-95EF67F6B29B}" v="2572" dt="2020-08-11T12:19:45.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86" autoAdjust="0"/>
  </p:normalViewPr>
  <p:slideViewPr>
    <p:cSldViewPr snapToGrid="0">
      <p:cViewPr varScale="1">
        <p:scale>
          <a:sx n="55" d="100"/>
          <a:sy n="55" d="100"/>
        </p:scale>
        <p:origin x="107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189B1C-B1A3-4D73-9C3D-7FB72B49D319}" type="datetimeFigureOut">
              <a:rPr lang="en-US" smtClean="0"/>
              <a:t>4/27/2021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FD2D11-1EA4-49DA-BCCF-4D938C8113C1}" type="slidenum">
              <a:rPr lang="en-US" smtClean="0"/>
              <a:t>‹#›</a:t>
            </a:fld>
            <a:endParaRPr lang="en-US"/>
          </a:p>
        </p:txBody>
      </p:sp>
    </p:spTree>
    <p:extLst>
      <p:ext uri="{BB962C8B-B14F-4D97-AF65-F5344CB8AC3E}">
        <p14:creationId xmlns:p14="http://schemas.microsoft.com/office/powerpoint/2010/main" val="3604735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updated ELA standards reflect current best practices. Analyzing and aligning curriculum in this implementation effort should focus on opportunities to update practice and better prepare students for life and careers. </a:t>
            </a:r>
          </a:p>
        </p:txBody>
      </p:sp>
      <p:sp>
        <p:nvSpPr>
          <p:cNvPr id="4" name="Slide Number Placeholder 3"/>
          <p:cNvSpPr>
            <a:spLocks noGrp="1"/>
          </p:cNvSpPr>
          <p:nvPr>
            <p:ph type="sldNum" sz="quarter" idx="5"/>
          </p:nvPr>
        </p:nvSpPr>
        <p:spPr/>
        <p:txBody>
          <a:bodyPr/>
          <a:lstStyle/>
          <a:p>
            <a:fld id="{E6FD2D11-1EA4-49DA-BCCF-4D938C8113C1}" type="slidenum">
              <a:rPr lang="en-US" smtClean="0"/>
              <a:t>1</a:t>
            </a:fld>
            <a:endParaRPr lang="en-US"/>
          </a:p>
        </p:txBody>
      </p:sp>
    </p:spTree>
    <p:extLst>
      <p:ext uri="{BB962C8B-B14F-4D97-AF65-F5344CB8AC3E}">
        <p14:creationId xmlns:p14="http://schemas.microsoft.com/office/powerpoint/2010/main" val="348572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task for this review was to revise the standards, not reinvent. Therefore, the content of the updated standards should be very familiar, even if the format looks quite different. </a:t>
            </a:r>
          </a:p>
        </p:txBody>
      </p:sp>
      <p:sp>
        <p:nvSpPr>
          <p:cNvPr id="4" name="Slide Number Placeholder 3"/>
          <p:cNvSpPr>
            <a:spLocks noGrp="1"/>
          </p:cNvSpPr>
          <p:nvPr>
            <p:ph type="sldNum" sz="quarter" idx="5"/>
          </p:nvPr>
        </p:nvSpPr>
        <p:spPr/>
        <p:txBody>
          <a:bodyPr/>
          <a:lstStyle/>
          <a:p>
            <a:fld id="{E6FD2D11-1EA4-49DA-BCCF-4D938C8113C1}" type="slidenum">
              <a:rPr lang="en-US" smtClean="0"/>
              <a:t>2</a:t>
            </a:fld>
            <a:endParaRPr lang="en-US"/>
          </a:p>
        </p:txBody>
      </p:sp>
    </p:spTree>
    <p:extLst>
      <p:ext uri="{BB962C8B-B14F-4D97-AF65-F5344CB8AC3E}">
        <p14:creationId xmlns:p14="http://schemas.microsoft.com/office/powerpoint/2010/main" val="3347812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Guiding Principles have remained the same, but the updated standards bring them closer to the content by stating how they are related to the standards. </a:t>
            </a:r>
          </a:p>
        </p:txBody>
      </p:sp>
      <p:sp>
        <p:nvSpPr>
          <p:cNvPr id="4" name="Slide Number Placeholder 3"/>
          <p:cNvSpPr>
            <a:spLocks noGrp="1"/>
          </p:cNvSpPr>
          <p:nvPr>
            <p:ph type="sldNum" sz="quarter" idx="5"/>
          </p:nvPr>
        </p:nvSpPr>
        <p:spPr/>
        <p:txBody>
          <a:bodyPr/>
          <a:lstStyle/>
          <a:p>
            <a:fld id="{E6FD2D11-1EA4-49DA-BCCF-4D938C8113C1}" type="slidenum">
              <a:rPr lang="en-US" smtClean="0"/>
              <a:t>3</a:t>
            </a:fld>
            <a:endParaRPr lang="en-US"/>
          </a:p>
        </p:txBody>
      </p:sp>
    </p:spTree>
    <p:extLst>
      <p:ext uri="{BB962C8B-B14F-4D97-AF65-F5344CB8AC3E}">
        <p14:creationId xmlns:p14="http://schemas.microsoft.com/office/powerpoint/2010/main" val="1564234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Language standards have often been ignored, but they are critically important to understand what makes texts complex, how to speak accurately, and how to increase complexity and accuracy of writing. Deliberate and direct instruction of language standards should be embedded in each unit of study. </a:t>
            </a:r>
          </a:p>
        </p:txBody>
      </p:sp>
      <p:sp>
        <p:nvSpPr>
          <p:cNvPr id="4" name="Slide Number Placeholder 3"/>
          <p:cNvSpPr>
            <a:spLocks noGrp="1"/>
          </p:cNvSpPr>
          <p:nvPr>
            <p:ph type="sldNum" sz="quarter" idx="5"/>
          </p:nvPr>
        </p:nvSpPr>
        <p:spPr/>
        <p:txBody>
          <a:bodyPr/>
          <a:lstStyle/>
          <a:p>
            <a:fld id="{E6FD2D11-1EA4-49DA-BCCF-4D938C8113C1}" type="slidenum">
              <a:rPr lang="en-US" smtClean="0"/>
              <a:t>4</a:t>
            </a:fld>
            <a:endParaRPr lang="en-US"/>
          </a:p>
        </p:txBody>
      </p:sp>
    </p:spTree>
    <p:extLst>
      <p:ext uri="{BB962C8B-B14F-4D97-AF65-F5344CB8AC3E}">
        <p14:creationId xmlns:p14="http://schemas.microsoft.com/office/powerpoint/2010/main" val="108403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Accountable listening clarifies what happens during discussion. Instead of simple “turn and talk” protocols, productive talk provides students with clear expectations of what they will produce as a result of participating in the conversation. We will provide support for accountable listening in the speaking and listening strand. </a:t>
            </a:r>
          </a:p>
        </p:txBody>
      </p:sp>
      <p:sp>
        <p:nvSpPr>
          <p:cNvPr id="4" name="Slide Number Placeholder 3"/>
          <p:cNvSpPr>
            <a:spLocks noGrp="1"/>
          </p:cNvSpPr>
          <p:nvPr>
            <p:ph type="sldNum" sz="quarter" idx="5"/>
          </p:nvPr>
        </p:nvSpPr>
        <p:spPr/>
        <p:txBody>
          <a:bodyPr/>
          <a:lstStyle/>
          <a:p>
            <a:fld id="{E6FD2D11-1EA4-49DA-BCCF-4D938C8113C1}" type="slidenum">
              <a:rPr lang="en-US" smtClean="0"/>
              <a:t>5</a:t>
            </a:fld>
            <a:endParaRPr lang="en-US"/>
          </a:p>
        </p:txBody>
      </p:sp>
    </p:spTree>
    <p:extLst>
      <p:ext uri="{BB962C8B-B14F-4D97-AF65-F5344CB8AC3E}">
        <p14:creationId xmlns:p14="http://schemas.microsoft.com/office/powerpoint/2010/main" val="885882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reading strand is critical to teach and assess the other strands. Foundational skills K-12 will be addressed as a separate topic for professional learning. Ultimately, the goal is to help each student read independently increasingly complex texts.  </a:t>
            </a:r>
          </a:p>
        </p:txBody>
      </p:sp>
      <p:sp>
        <p:nvSpPr>
          <p:cNvPr id="4" name="Slide Number Placeholder 3"/>
          <p:cNvSpPr>
            <a:spLocks noGrp="1"/>
          </p:cNvSpPr>
          <p:nvPr>
            <p:ph type="sldNum" sz="quarter" idx="5"/>
          </p:nvPr>
        </p:nvSpPr>
        <p:spPr/>
        <p:txBody>
          <a:bodyPr/>
          <a:lstStyle/>
          <a:p>
            <a:fld id="{E6FD2D11-1EA4-49DA-BCCF-4D938C8113C1}" type="slidenum">
              <a:rPr lang="en-US" smtClean="0"/>
              <a:t>6</a:t>
            </a:fld>
            <a:endParaRPr lang="en-US"/>
          </a:p>
        </p:txBody>
      </p:sp>
    </p:spTree>
    <p:extLst>
      <p:ext uri="{BB962C8B-B14F-4D97-AF65-F5344CB8AC3E}">
        <p14:creationId xmlns:p14="http://schemas.microsoft.com/office/powerpoint/2010/main" val="2830969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writing revisions shift the focus from teaching students to write essays with specific criteria to teaching students to become effective writers. The learning should easily transfer to effective communication in general. </a:t>
            </a:r>
          </a:p>
        </p:txBody>
      </p:sp>
      <p:sp>
        <p:nvSpPr>
          <p:cNvPr id="4" name="Slide Number Placeholder 3"/>
          <p:cNvSpPr>
            <a:spLocks noGrp="1"/>
          </p:cNvSpPr>
          <p:nvPr>
            <p:ph type="sldNum" sz="quarter" idx="5"/>
          </p:nvPr>
        </p:nvSpPr>
        <p:spPr/>
        <p:txBody>
          <a:bodyPr/>
          <a:lstStyle/>
          <a:p>
            <a:fld id="{E6FD2D11-1EA4-49DA-BCCF-4D938C8113C1}" type="slidenum">
              <a:rPr lang="en-US" smtClean="0"/>
              <a:t>7</a:t>
            </a:fld>
            <a:endParaRPr lang="en-US"/>
          </a:p>
        </p:txBody>
      </p:sp>
    </p:spTree>
    <p:extLst>
      <p:ext uri="{BB962C8B-B14F-4D97-AF65-F5344CB8AC3E}">
        <p14:creationId xmlns:p14="http://schemas.microsoft.com/office/powerpoint/2010/main" val="1113519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review the updated standards, think about what has been simplified in the standards and how this can be addressed in your curriculum. Instruction will always remain complex and detailed. Please access the ELA standards in their vertical progression. </a:t>
            </a:r>
          </a:p>
        </p:txBody>
      </p:sp>
      <p:sp>
        <p:nvSpPr>
          <p:cNvPr id="4" name="Slide Number Placeholder 3"/>
          <p:cNvSpPr>
            <a:spLocks noGrp="1"/>
          </p:cNvSpPr>
          <p:nvPr>
            <p:ph type="sldNum" sz="quarter" idx="5"/>
          </p:nvPr>
        </p:nvSpPr>
        <p:spPr/>
        <p:txBody>
          <a:bodyPr/>
          <a:lstStyle/>
          <a:p>
            <a:fld id="{E6FD2D11-1EA4-49DA-BCCF-4D938C8113C1}" type="slidenum">
              <a:rPr lang="en-US" smtClean="0"/>
              <a:t>8</a:t>
            </a:fld>
            <a:endParaRPr lang="en-US"/>
          </a:p>
        </p:txBody>
      </p:sp>
    </p:spTree>
    <p:extLst>
      <p:ext uri="{BB962C8B-B14F-4D97-AF65-F5344CB8AC3E}">
        <p14:creationId xmlns:p14="http://schemas.microsoft.com/office/powerpoint/2010/main" val="2963829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gaps do you anticipate in your curriculum, instruction, or assessment? Look to the ELA standards website for further support of </a:t>
            </a:r>
            <a:r>
              <a:rPr lang="en-US"/>
              <a:t>each strand and critical topics. </a:t>
            </a:r>
            <a:endParaRPr lang="en-US" dirty="0"/>
          </a:p>
        </p:txBody>
      </p:sp>
      <p:sp>
        <p:nvSpPr>
          <p:cNvPr id="4" name="Slide Number Placeholder 3"/>
          <p:cNvSpPr>
            <a:spLocks noGrp="1"/>
          </p:cNvSpPr>
          <p:nvPr>
            <p:ph type="sldNum" sz="quarter" idx="5"/>
          </p:nvPr>
        </p:nvSpPr>
        <p:spPr/>
        <p:txBody>
          <a:bodyPr/>
          <a:lstStyle/>
          <a:p>
            <a:fld id="{E6FD2D11-1EA4-49DA-BCCF-4D938C8113C1}" type="slidenum">
              <a:rPr lang="en-US" smtClean="0"/>
              <a:t>9</a:t>
            </a:fld>
            <a:endParaRPr lang="en-US"/>
          </a:p>
        </p:txBody>
      </p:sp>
    </p:spTree>
    <p:extLst>
      <p:ext uri="{BB962C8B-B14F-4D97-AF65-F5344CB8AC3E}">
        <p14:creationId xmlns:p14="http://schemas.microsoft.com/office/powerpoint/2010/main" val="323684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3175" y="-19050"/>
            <a:ext cx="12201525" cy="6883400"/>
            <a:chOff x="-3175" y="-19050"/>
            <a:chExt cx="12201525" cy="6883400"/>
          </a:xfrm>
        </p:grpSpPr>
        <p:sp>
          <p:nvSpPr>
            <p:cNvPr id="24" name="Freeform 13"/>
            <p:cNvSpPr>
              <a:spLocks noEditPoints="1"/>
            </p:cNvSpPr>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solidFill>
              <a:schemeClr val="accent2"/>
            </a:solidFill>
            <a:ln>
              <a:noFill/>
            </a:ln>
          </p:spPr>
        </p:sp>
        <p:sp>
          <p:nvSpPr>
            <p:cNvPr id="19" name="Freeform 9"/>
            <p:cNvSpPr>
              <a:spLocks noEditPoints="1"/>
            </p:cNvSpPr>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solidFill>
              <a:schemeClr val="accent1"/>
            </a:solidFill>
            <a:ln>
              <a:noFill/>
            </a:ln>
          </p:spPr>
        </p:sp>
        <p:sp>
          <p:nvSpPr>
            <p:cNvPr id="14" name="Freeform 5"/>
            <p:cNvSpPr>
              <a:spLocks noEditPoints="1"/>
            </p:cNvSpPr>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solidFill>
              <a:schemeClr val="accent3"/>
            </a:solidFill>
            <a:ln>
              <a:noFill/>
            </a:ln>
          </p:spPr>
        </p:sp>
      </p:grpSp>
      <p:sp>
        <p:nvSpPr>
          <p:cNvPr id="4" name="Date Placeholder 3"/>
          <p:cNvSpPr>
            <a:spLocks noGrp="1"/>
          </p:cNvSpPr>
          <p:nvPr>
            <p:ph type="dt" sz="half" idx="10"/>
          </p:nvPr>
        </p:nvSpPr>
        <p:spPr>
          <a:xfrm>
            <a:off x="8973319" y="6442524"/>
            <a:ext cx="2743200" cy="365125"/>
          </a:xfrm>
        </p:spPr>
        <p:txBody>
          <a:bodyPr/>
          <a:lstStyle/>
          <a:p>
            <a:fld id="{941F70B6-803B-4D5D-82A2-2332567957C4}" type="datetime1">
              <a:rPr lang="en-US" smtClean="0"/>
              <a:t>4/27/2021</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smtClean="0"/>
              <a:pPr/>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5" name="Picture 14">
            <a:extLst>
              <a:ext uri="{FF2B5EF4-FFF2-40B4-BE49-F238E27FC236}">
                <a16:creationId xmlns:a16="http://schemas.microsoft.com/office/drawing/2014/main" id="{F84CD6DA-0849-4D32-BB14-F18C117C6EEC}"/>
              </a:ext>
            </a:extLst>
          </p:cNvPr>
          <p:cNvPicPr>
            <a:picLocks noChangeAspect="1"/>
          </p:cNvPicPr>
          <p:nvPr userDrawn="1"/>
        </p:nvPicPr>
        <p:blipFill>
          <a:blip r:embed="rId2"/>
          <a:stretch>
            <a:fillRect/>
          </a:stretch>
        </p:blipFill>
        <p:spPr>
          <a:xfrm>
            <a:off x="5590761" y="6442524"/>
            <a:ext cx="1010478" cy="368403"/>
          </a:xfrm>
          <a:prstGeom prst="rect">
            <a:avLst/>
          </a:prstGeom>
        </p:spPr>
      </p:pic>
    </p:spTree>
    <p:extLst>
      <p:ext uri="{BB962C8B-B14F-4D97-AF65-F5344CB8AC3E}">
        <p14:creationId xmlns:p14="http://schemas.microsoft.com/office/powerpoint/2010/main" val="2116867528"/>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ADB733-BEA4-4A94-9AE9-6C22EF098847}" type="datetime1">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a:p>
        </p:txBody>
      </p:sp>
      <p:pic>
        <p:nvPicPr>
          <p:cNvPr id="7" name="Picture 6">
            <a:extLst>
              <a:ext uri="{FF2B5EF4-FFF2-40B4-BE49-F238E27FC236}">
                <a16:creationId xmlns:a16="http://schemas.microsoft.com/office/drawing/2014/main" id="{CAFC2130-0274-4DA8-9912-5DF78584617A}"/>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398887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277965" y="6296615"/>
            <a:ext cx="2505996" cy="365125"/>
          </a:xfrm>
        </p:spPr>
        <p:txBody>
          <a:bodyPr/>
          <a:lstStyle/>
          <a:p>
            <a:fld id="{72EB5CDC-246D-4ABF-84C1-A35C48A6A336}" type="datetime1">
              <a:rPr lang="en-US" smtClean="0"/>
              <a:t>4/27/2021</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9B30449E-8C5C-4337-A64E-630EA989081E}"/>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44874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84B14E-F736-45D5-803C-05E8BEEA8A62}" type="datetime1">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a:p>
        </p:txBody>
      </p:sp>
      <p:pic>
        <p:nvPicPr>
          <p:cNvPr id="7" name="Picture 6">
            <a:extLst>
              <a:ext uri="{FF2B5EF4-FFF2-40B4-BE49-F238E27FC236}">
                <a16:creationId xmlns:a16="http://schemas.microsoft.com/office/drawing/2014/main" id="{43BAA1D0-CD50-4591-A1A1-CDC71D7A50EE}"/>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428243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3175"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9D758960-3769-4519-9EC6-F380F3F8153C}" type="datetime1">
              <a:rPr lang="en-US" smtClean="0"/>
              <a:t>4/27/2021</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smtClean="0"/>
              <a:pPr/>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3" name="Picture 12">
            <a:extLst>
              <a:ext uri="{FF2B5EF4-FFF2-40B4-BE49-F238E27FC236}">
                <a16:creationId xmlns:a16="http://schemas.microsoft.com/office/drawing/2014/main" id="{404A8FCE-7025-4AB0-B5EF-E967AA78E19E}"/>
              </a:ext>
            </a:extLst>
          </p:cNvPr>
          <p:cNvPicPr>
            <a:picLocks noChangeAspect="1"/>
          </p:cNvPicPr>
          <p:nvPr userDrawn="1"/>
        </p:nvPicPr>
        <p:blipFill>
          <a:blip r:embed="rId2"/>
          <a:stretch>
            <a:fillRect/>
          </a:stretch>
        </p:blipFill>
        <p:spPr>
          <a:xfrm>
            <a:off x="5586924" y="6299368"/>
            <a:ext cx="1010478" cy="368403"/>
          </a:xfrm>
          <a:prstGeom prst="rect">
            <a:avLst/>
          </a:prstGeom>
        </p:spPr>
      </p:pic>
    </p:spTree>
    <p:extLst>
      <p:ext uri="{BB962C8B-B14F-4D97-AF65-F5344CB8AC3E}">
        <p14:creationId xmlns:p14="http://schemas.microsoft.com/office/powerpoint/2010/main" val="370207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44DFC7-DBBB-49ED-BE5A-7AB3D63D9FFA}" type="datetime1">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a:p>
        </p:txBody>
      </p:sp>
      <p:pic>
        <p:nvPicPr>
          <p:cNvPr id="8" name="Picture 7">
            <a:extLst>
              <a:ext uri="{FF2B5EF4-FFF2-40B4-BE49-F238E27FC236}">
                <a16:creationId xmlns:a16="http://schemas.microsoft.com/office/drawing/2014/main" id="{E373DDF9-6836-4BD7-99B0-E4048460F4E8}"/>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61916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946A4F-BBF6-4D4D-993A-31F9884C710A}" type="datetime1">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a:p>
        </p:txBody>
      </p:sp>
      <p:pic>
        <p:nvPicPr>
          <p:cNvPr id="10" name="Picture 9">
            <a:extLst>
              <a:ext uri="{FF2B5EF4-FFF2-40B4-BE49-F238E27FC236}">
                <a16:creationId xmlns:a16="http://schemas.microsoft.com/office/drawing/2014/main" id="{177E5D55-B2D7-4F22-A559-3AB33A47DA65}"/>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3583292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42C19E-0ECD-46A6-9C6E-95272D7009F9}" type="datetime1">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a:p>
        </p:txBody>
      </p:sp>
      <p:pic>
        <p:nvPicPr>
          <p:cNvPr id="6" name="Picture 5">
            <a:extLst>
              <a:ext uri="{FF2B5EF4-FFF2-40B4-BE49-F238E27FC236}">
                <a16:creationId xmlns:a16="http://schemas.microsoft.com/office/drawing/2014/main" id="{6434B742-3675-45D5-9D17-0ADF5C0401EA}"/>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3307172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8"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7012645D-9E8B-40C2-80D0-E888A0A35F19}" type="datetime1">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a:p>
        </p:txBody>
      </p:sp>
      <p:pic>
        <p:nvPicPr>
          <p:cNvPr id="6" name="Picture 5">
            <a:extLst>
              <a:ext uri="{FF2B5EF4-FFF2-40B4-BE49-F238E27FC236}">
                <a16:creationId xmlns:a16="http://schemas.microsoft.com/office/drawing/2014/main" id="{EBCDB01B-1527-40A8-94CF-3BC45735F8CB}"/>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3392733838"/>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0DC3AF12-5924-4C2C-9EDB-8E1F41E0241E}" type="datetime1">
              <a:rPr lang="en-US" smtClean="0"/>
              <a:t>4/27/2021</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smtClean="0"/>
              <a:pPr/>
              <a:t>‹#›</a:t>
            </a:fld>
            <a:endParaRPr lang="en-US"/>
          </a:p>
        </p:txBody>
      </p:sp>
      <p:pic>
        <p:nvPicPr>
          <p:cNvPr id="9" name="Picture 8">
            <a:extLst>
              <a:ext uri="{FF2B5EF4-FFF2-40B4-BE49-F238E27FC236}">
                <a16:creationId xmlns:a16="http://schemas.microsoft.com/office/drawing/2014/main" id="{2D56A7A3-8486-4484-AE0D-6A880DA9185B}"/>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727928502"/>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D02DCA59-D737-43EA-A005-1F4982CE60C8}" type="datetime1">
              <a:rPr lang="en-US" smtClean="0"/>
              <a:t>4/27/2021</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smtClean="0"/>
              <a:pPr/>
              <a:t>‹#›</a:t>
            </a:fld>
            <a:endParaRPr lang="en-US"/>
          </a:p>
        </p:txBody>
      </p:sp>
      <p:pic>
        <p:nvPicPr>
          <p:cNvPr id="10" name="Picture 9">
            <a:extLst>
              <a:ext uri="{FF2B5EF4-FFF2-40B4-BE49-F238E27FC236}">
                <a16:creationId xmlns:a16="http://schemas.microsoft.com/office/drawing/2014/main" id="{64688B80-DFE2-4A41-8AA8-DAD0BD0E814B}"/>
              </a:ext>
            </a:extLst>
          </p:cNvPr>
          <p:cNvPicPr>
            <a:picLocks noChangeAspect="1"/>
          </p:cNvPicPr>
          <p:nvPr userDrawn="1"/>
        </p:nvPicPr>
        <p:blipFill>
          <a:blip r:embed="rId2"/>
          <a:stretch>
            <a:fillRect/>
          </a:stretch>
        </p:blipFill>
        <p:spPr>
          <a:xfrm>
            <a:off x="7760" y="6477538"/>
            <a:ext cx="1010478" cy="368403"/>
          </a:xfrm>
          <a:prstGeom prst="rect">
            <a:avLst/>
          </a:prstGeom>
        </p:spPr>
      </p:pic>
    </p:spTree>
    <p:extLst>
      <p:ext uri="{BB962C8B-B14F-4D97-AF65-F5344CB8AC3E}">
        <p14:creationId xmlns:p14="http://schemas.microsoft.com/office/powerpoint/2010/main" val="2131908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F2FE8BE3-970C-4C63-8749-AF4C1E28C990}" type="datetime1">
              <a:rPr lang="en-US" smtClean="0"/>
              <a:t>4/27/2021</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smtClean="0"/>
              <a:pPr/>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6682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ine.gov/doe/sites/maine.gov.doe/files/inline-files/ELA%20Vertical%20Progressions%202020_0.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F16F88EB-1D8B-46D1-8DCC-F82D534913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56"/>
            <a:ext cx="12192000" cy="6858000"/>
          </a:xfrm>
          <a:prstGeom prst="rect">
            <a:avLst/>
          </a:prstGeom>
          <a:solidFill>
            <a:srgbClr val="746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5">
            <a:extLst>
              <a:ext uri="{FF2B5EF4-FFF2-40B4-BE49-F238E27FC236}">
                <a16:creationId xmlns:a16="http://schemas.microsoft.com/office/drawing/2014/main" id="{ED5A7E67-0DC3-42C5-AB91-E64F38E4BA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50"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rgbClr val="FFFFFF">
              <a:alpha val="20000"/>
            </a:srgbClr>
          </a:solidFill>
          <a:ln>
            <a:noFill/>
          </a:ln>
        </p:spPr>
      </p:sp>
      <p:sp>
        <p:nvSpPr>
          <p:cNvPr id="77" name="Rounded Rectangle 7">
            <a:extLst>
              <a:ext uri="{FF2B5EF4-FFF2-40B4-BE49-F238E27FC236}">
                <a16:creationId xmlns:a16="http://schemas.microsoft.com/office/drawing/2014/main" id="{A27C48FB-2C24-49BF-A441-7619512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7784" y="467784"/>
            <a:ext cx="11260976" cy="5922963"/>
          </a:xfrm>
          <a:prstGeom prst="roundRect">
            <a:avLst>
              <a:gd name="adj" fmla="val 522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Freeform 18">
            <a:extLst>
              <a:ext uri="{FF2B5EF4-FFF2-40B4-BE49-F238E27FC236}">
                <a16:creationId xmlns:a16="http://schemas.microsoft.com/office/drawing/2014/main" id="{D5E3554D-5080-488A-9B8C-AFFCFE4CD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4" y="474134"/>
            <a:ext cx="11260976" cy="5922963"/>
          </a:xfrm>
          <a:custGeom>
            <a:avLst/>
            <a:gdLst>
              <a:gd name="connsiteX0" fmla="*/ 336522 w 11260976"/>
              <a:gd name="connsiteY0" fmla="*/ 196832 h 5922963"/>
              <a:gd name="connsiteX1" fmla="*/ 209530 w 11260976"/>
              <a:gd name="connsiteY1" fmla="*/ 323824 h 5922963"/>
              <a:gd name="connsiteX2" fmla="*/ 209530 w 11260976"/>
              <a:gd name="connsiteY2" fmla="*/ 5586441 h 5922963"/>
              <a:gd name="connsiteX3" fmla="*/ 336522 w 11260976"/>
              <a:gd name="connsiteY3" fmla="*/ 5713433 h 5922963"/>
              <a:gd name="connsiteX4" fmla="*/ 10938742 w 11260976"/>
              <a:gd name="connsiteY4" fmla="*/ 5713433 h 5922963"/>
              <a:gd name="connsiteX5" fmla="*/ 11065734 w 11260976"/>
              <a:gd name="connsiteY5" fmla="*/ 5586441 h 5922963"/>
              <a:gd name="connsiteX6" fmla="*/ 11065734 w 11260976"/>
              <a:gd name="connsiteY6" fmla="*/ 323824 h 5922963"/>
              <a:gd name="connsiteX7" fmla="*/ 10938742 w 11260976"/>
              <a:gd name="connsiteY7" fmla="*/ 196832 h 5922963"/>
              <a:gd name="connsiteX8" fmla="*/ 309593 w 11260976"/>
              <a:gd name="connsiteY8" fmla="*/ 0 h 5922963"/>
              <a:gd name="connsiteX9" fmla="*/ 10951383 w 11260976"/>
              <a:gd name="connsiteY9" fmla="*/ 0 h 5922963"/>
              <a:gd name="connsiteX10" fmla="*/ 11260976 w 11260976"/>
              <a:gd name="connsiteY10" fmla="*/ 309593 h 5922963"/>
              <a:gd name="connsiteX11" fmla="*/ 11260976 w 11260976"/>
              <a:gd name="connsiteY11" fmla="*/ 5613370 h 5922963"/>
              <a:gd name="connsiteX12" fmla="*/ 10951383 w 11260976"/>
              <a:gd name="connsiteY12" fmla="*/ 5922963 h 5922963"/>
              <a:gd name="connsiteX13" fmla="*/ 309593 w 11260976"/>
              <a:gd name="connsiteY13" fmla="*/ 5922963 h 5922963"/>
              <a:gd name="connsiteX14" fmla="*/ 0 w 11260976"/>
              <a:gd name="connsiteY14" fmla="*/ 5613370 h 5922963"/>
              <a:gd name="connsiteX15" fmla="*/ 0 w 11260976"/>
              <a:gd name="connsiteY15" fmla="*/ 309593 h 5922963"/>
              <a:gd name="connsiteX16" fmla="*/ 309593 w 11260976"/>
              <a:gd name="connsiteY16" fmla="*/ 0 h 592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260976" h="5922963">
                <a:moveTo>
                  <a:pt x="336522" y="196832"/>
                </a:moveTo>
                <a:cubicBezTo>
                  <a:pt x="266386" y="196832"/>
                  <a:pt x="209530" y="253688"/>
                  <a:pt x="209530" y="323824"/>
                </a:cubicBezTo>
                <a:lnTo>
                  <a:pt x="209530" y="5586441"/>
                </a:lnTo>
                <a:cubicBezTo>
                  <a:pt x="209530" y="5656577"/>
                  <a:pt x="266386" y="5713433"/>
                  <a:pt x="336522" y="5713433"/>
                </a:cubicBezTo>
                <a:lnTo>
                  <a:pt x="10938742" y="5713433"/>
                </a:lnTo>
                <a:cubicBezTo>
                  <a:pt x="11008878" y="5713433"/>
                  <a:pt x="11065734" y="5656577"/>
                  <a:pt x="11065734" y="5586441"/>
                </a:cubicBezTo>
                <a:lnTo>
                  <a:pt x="11065734" y="323824"/>
                </a:lnTo>
                <a:cubicBezTo>
                  <a:pt x="11065734" y="253688"/>
                  <a:pt x="11008878" y="196832"/>
                  <a:pt x="10938742" y="196832"/>
                </a:cubicBezTo>
                <a:close/>
                <a:moveTo>
                  <a:pt x="309593" y="0"/>
                </a:moveTo>
                <a:lnTo>
                  <a:pt x="10951383" y="0"/>
                </a:lnTo>
                <a:cubicBezTo>
                  <a:pt x="11122366" y="0"/>
                  <a:pt x="11260976" y="138610"/>
                  <a:pt x="11260976" y="309593"/>
                </a:cubicBezTo>
                <a:lnTo>
                  <a:pt x="11260976" y="5613370"/>
                </a:lnTo>
                <a:cubicBezTo>
                  <a:pt x="11260976" y="5784353"/>
                  <a:pt x="11122366" y="5922963"/>
                  <a:pt x="10951383" y="5922963"/>
                </a:cubicBezTo>
                <a:lnTo>
                  <a:pt x="309593" y="5922963"/>
                </a:lnTo>
                <a:cubicBezTo>
                  <a:pt x="138610" y="5922963"/>
                  <a:pt x="0" y="5784353"/>
                  <a:pt x="0" y="5613370"/>
                </a:cubicBezTo>
                <a:lnTo>
                  <a:pt x="0" y="309593"/>
                </a:lnTo>
                <a:cubicBezTo>
                  <a:pt x="0" y="138610"/>
                  <a:pt x="138610" y="0"/>
                  <a:pt x="309593"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ounded Rectangle 8">
            <a:extLst>
              <a:ext uri="{FF2B5EF4-FFF2-40B4-BE49-F238E27FC236}">
                <a16:creationId xmlns:a16="http://schemas.microsoft.com/office/drawing/2014/main" id="{80C01D01-5126-48DA-BDA1-30660A0E5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0964" y="670965"/>
            <a:ext cx="10856204" cy="5516602"/>
          </a:xfrm>
          <a:prstGeom prst="roundRect">
            <a:avLst>
              <a:gd name="adj" fmla="val 2462"/>
            </a:avLst>
          </a:prstGeom>
          <a:no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3AD30D3-D968-40A0-9340-1CE6476424B0}"/>
              </a:ext>
            </a:extLst>
          </p:cNvPr>
          <p:cNvSpPr>
            <a:spLocks noGrp="1"/>
          </p:cNvSpPr>
          <p:nvPr>
            <p:ph type="ctrTitle"/>
          </p:nvPr>
        </p:nvSpPr>
        <p:spPr>
          <a:xfrm>
            <a:off x="1068236" y="1023867"/>
            <a:ext cx="3241382" cy="3349641"/>
          </a:xfrm>
        </p:spPr>
        <p:txBody>
          <a:bodyPr>
            <a:normAutofit/>
          </a:bodyPr>
          <a:lstStyle/>
          <a:p>
            <a:r>
              <a:rPr lang="en-US">
                <a:solidFill>
                  <a:schemeClr val="tx2">
                    <a:lumMod val="75000"/>
                    <a:lumOff val="25000"/>
                  </a:schemeClr>
                </a:solidFill>
              </a:rPr>
              <a:t>The Deep Dive</a:t>
            </a:r>
          </a:p>
        </p:txBody>
      </p:sp>
      <p:sp>
        <p:nvSpPr>
          <p:cNvPr id="3" name="Subtitle 2">
            <a:extLst>
              <a:ext uri="{FF2B5EF4-FFF2-40B4-BE49-F238E27FC236}">
                <a16:creationId xmlns:a16="http://schemas.microsoft.com/office/drawing/2014/main" id="{580F79EF-DEA2-4598-B522-8A95544020AE}"/>
              </a:ext>
            </a:extLst>
          </p:cNvPr>
          <p:cNvSpPr>
            <a:spLocks noGrp="1"/>
          </p:cNvSpPr>
          <p:nvPr>
            <p:ph type="subTitle" idx="1"/>
          </p:nvPr>
        </p:nvSpPr>
        <p:spPr>
          <a:xfrm>
            <a:off x="1068236" y="4945377"/>
            <a:ext cx="3247732" cy="1037760"/>
          </a:xfrm>
        </p:spPr>
        <p:txBody>
          <a:bodyPr>
            <a:normAutofit/>
          </a:bodyPr>
          <a:lstStyle/>
          <a:p>
            <a:r>
              <a:rPr lang="en-US" sz="1900">
                <a:solidFill>
                  <a:schemeClr val="tx2">
                    <a:lumMod val="75000"/>
                    <a:lumOff val="25000"/>
                  </a:schemeClr>
                </a:solidFill>
              </a:rPr>
              <a:t>Preparing to implement Maine’s updated ELA standards</a:t>
            </a:r>
          </a:p>
        </p:txBody>
      </p:sp>
      <p:cxnSp>
        <p:nvCxnSpPr>
          <p:cNvPr id="83" name="Straight Connector 82">
            <a:extLst>
              <a:ext uri="{FF2B5EF4-FFF2-40B4-BE49-F238E27FC236}">
                <a16:creationId xmlns:a16="http://schemas.microsoft.com/office/drawing/2014/main" id="{74288391-5BD6-417C-B917-3598EA9163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1100" y="4629095"/>
            <a:ext cx="694944"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5" name="Round Same Side Corner Rectangle 16">
            <a:extLst>
              <a:ext uri="{FF2B5EF4-FFF2-40B4-BE49-F238E27FC236}">
                <a16:creationId xmlns:a16="http://schemas.microsoft.com/office/drawing/2014/main" id="{BF8C41F0-84C6-4FC9-8886-6C1BD6C8C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37665" y="-8283"/>
            <a:ext cx="5494196" cy="6897510"/>
          </a:xfrm>
          <a:prstGeom prst="round2SameRect">
            <a:avLst>
              <a:gd name="adj1" fmla="val 2412"/>
              <a:gd name="adj2" fmla="val 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ounded Rectangle 20">
            <a:extLst>
              <a:ext uri="{FF2B5EF4-FFF2-40B4-BE49-F238E27FC236}">
                <a16:creationId xmlns:a16="http://schemas.microsoft.com/office/drawing/2014/main" id="{AD61F23D-690E-4239-B504-869E77D11E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820" y="693372"/>
            <a:ext cx="10856204" cy="5494195"/>
          </a:xfrm>
          <a:prstGeom prst="roundRect">
            <a:avLst>
              <a:gd name="adj" fmla="val 2462"/>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Rounded Rectangle 26">
            <a:extLst>
              <a:ext uri="{FF2B5EF4-FFF2-40B4-BE49-F238E27FC236}">
                <a16:creationId xmlns:a16="http://schemas.microsoft.com/office/drawing/2014/main" id="{D43F36D3-8CEE-4D93-BDCD-5371112454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81823" y="1308487"/>
            <a:ext cx="5632801" cy="4285867"/>
          </a:xfrm>
          <a:prstGeom prst="roundRect">
            <a:avLst>
              <a:gd name="adj" fmla="val 2462"/>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descr="Deep Diving into Research | Harvard Graduate School of Education">
            <a:extLst>
              <a:ext uri="{FF2B5EF4-FFF2-40B4-BE49-F238E27FC236}">
                <a16:creationId xmlns:a16="http://schemas.microsoft.com/office/drawing/2014/main" id="{F4A84BB5-14F1-40D3-917C-2974E7670CF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594898" y="1700133"/>
            <a:ext cx="4994949" cy="3516444"/>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006D8C55-39EE-4C3C-840F-46FCC599F96C}"/>
              </a:ext>
            </a:extLst>
          </p:cNvPr>
          <p:cNvSpPr>
            <a:spLocks noGrp="1"/>
          </p:cNvSpPr>
          <p:nvPr>
            <p:ph type="sldNum" sz="quarter" idx="12"/>
          </p:nvPr>
        </p:nvSpPr>
        <p:spPr>
          <a:xfrm>
            <a:off x="466432" y="6442524"/>
            <a:ext cx="595457" cy="365125"/>
          </a:xfrm>
        </p:spPr>
        <p:txBody>
          <a:bodyPr>
            <a:normAutofit/>
          </a:bodyPr>
          <a:lstStyle/>
          <a:p>
            <a:pPr>
              <a:spcAft>
                <a:spcPts val="600"/>
              </a:spcAft>
            </a:pPr>
            <a:fld id="{FAEF9944-A4F6-4C59-AEBD-678D6480B8EA}" type="slidenum">
              <a:rPr lang="en-US">
                <a:solidFill>
                  <a:schemeClr val="bg2"/>
                </a:solidFill>
              </a:rPr>
              <a:pPr>
                <a:spcAft>
                  <a:spcPts val="600"/>
                </a:spcAft>
              </a:pPr>
              <a:t>1</a:t>
            </a:fld>
            <a:endParaRPr lang="en-US">
              <a:solidFill>
                <a:schemeClr val="bg2"/>
              </a:solidFill>
            </a:endParaRPr>
          </a:p>
        </p:txBody>
      </p:sp>
    </p:spTree>
    <p:extLst>
      <p:ext uri="{BB962C8B-B14F-4D97-AF65-F5344CB8AC3E}">
        <p14:creationId xmlns:p14="http://schemas.microsoft.com/office/powerpoint/2010/main" val="585312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2DC38-9165-4363-A140-E02EF6099BAB}"/>
              </a:ext>
            </a:extLst>
          </p:cNvPr>
          <p:cNvSpPr>
            <a:spLocks noGrp="1"/>
          </p:cNvSpPr>
          <p:nvPr>
            <p:ph type="title"/>
          </p:nvPr>
        </p:nvSpPr>
        <p:spPr/>
        <p:txBody>
          <a:bodyPr/>
          <a:lstStyle/>
          <a:p>
            <a:r>
              <a:rPr lang="en-US" dirty="0"/>
              <a:t>Not “NEW” </a:t>
            </a:r>
          </a:p>
        </p:txBody>
      </p:sp>
      <p:sp>
        <p:nvSpPr>
          <p:cNvPr id="3" name="Content Placeholder 2">
            <a:extLst>
              <a:ext uri="{FF2B5EF4-FFF2-40B4-BE49-F238E27FC236}">
                <a16:creationId xmlns:a16="http://schemas.microsoft.com/office/drawing/2014/main" id="{5EEC47D9-24CB-4919-B805-03FED8256737}"/>
              </a:ext>
            </a:extLst>
          </p:cNvPr>
          <p:cNvSpPr>
            <a:spLocks noGrp="1"/>
          </p:cNvSpPr>
          <p:nvPr>
            <p:ph idx="1"/>
          </p:nvPr>
        </p:nvSpPr>
        <p:spPr/>
        <p:txBody>
          <a:bodyPr/>
          <a:lstStyle/>
          <a:p>
            <a:r>
              <a:rPr lang="en-US" dirty="0"/>
              <a:t>Maine’s updated ELA standards are the same standards we have been working with for nearly a decade</a:t>
            </a:r>
          </a:p>
          <a:p>
            <a:r>
              <a:rPr lang="en-US" dirty="0"/>
              <a:t>Planning for implementation should involve gentle shifts, course corrections rather than mapping entirely new routes</a:t>
            </a:r>
          </a:p>
          <a:p>
            <a:r>
              <a:rPr lang="en-US" dirty="0"/>
              <a:t>Analysis of updates should reveal opportunities to revise practices </a:t>
            </a:r>
          </a:p>
          <a:p>
            <a:r>
              <a:rPr lang="en-US" dirty="0"/>
              <a:t>The updated standards may stimulate thinking about remote and blended learning practices </a:t>
            </a:r>
          </a:p>
          <a:p>
            <a:endParaRPr lang="en-US" dirty="0"/>
          </a:p>
        </p:txBody>
      </p:sp>
      <p:sp>
        <p:nvSpPr>
          <p:cNvPr id="4" name="Slide Number Placeholder 3">
            <a:extLst>
              <a:ext uri="{FF2B5EF4-FFF2-40B4-BE49-F238E27FC236}">
                <a16:creationId xmlns:a16="http://schemas.microsoft.com/office/drawing/2014/main" id="{5992F7FD-3DD0-4EB7-ACE9-D44C6252F2DD}"/>
              </a:ext>
            </a:extLst>
          </p:cNvPr>
          <p:cNvSpPr>
            <a:spLocks noGrp="1"/>
          </p:cNvSpPr>
          <p:nvPr>
            <p:ph type="sldNum" sz="quarter" idx="12"/>
          </p:nvPr>
        </p:nvSpPr>
        <p:spPr/>
        <p:txBody>
          <a:bodyPr/>
          <a:lstStyle/>
          <a:p>
            <a:fld id="{FAEF9944-A4F6-4C59-AEBD-678D6480B8EA}" type="slidenum">
              <a:rPr lang="en-US" smtClean="0"/>
              <a:t>2</a:t>
            </a:fld>
            <a:endParaRPr lang="en-US"/>
          </a:p>
        </p:txBody>
      </p:sp>
      <p:pic>
        <p:nvPicPr>
          <p:cNvPr id="1028" name="Picture 4" descr="Course Correction for Discrete Choice with Mobile Audiences ...">
            <a:extLst>
              <a:ext uri="{FF2B5EF4-FFF2-40B4-BE49-F238E27FC236}">
                <a16:creationId xmlns:a16="http://schemas.microsoft.com/office/drawing/2014/main" id="{60C2806D-7E83-4B09-A9F8-853FCAC442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506" y="2535021"/>
            <a:ext cx="2520194" cy="2520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86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D89A4-BBFD-4003-A775-4F16EADBFB34}"/>
              </a:ext>
            </a:extLst>
          </p:cNvPr>
          <p:cNvSpPr>
            <a:spLocks noGrp="1"/>
          </p:cNvSpPr>
          <p:nvPr>
            <p:ph type="title"/>
          </p:nvPr>
        </p:nvSpPr>
        <p:spPr>
          <a:xfrm>
            <a:off x="2781436" y="547239"/>
            <a:ext cx="8897565" cy="1560716"/>
          </a:xfrm>
        </p:spPr>
        <p:txBody>
          <a:bodyPr anchor="ctr"/>
          <a:lstStyle/>
          <a:p>
            <a:pPr algn="ctr"/>
            <a:r>
              <a:rPr lang="en-US" dirty="0"/>
              <a:t>What to look for: </a:t>
            </a:r>
            <a:br>
              <a:rPr lang="en-US" dirty="0"/>
            </a:br>
            <a:r>
              <a:rPr lang="en-US" dirty="0"/>
              <a:t>Guiding Principles</a:t>
            </a:r>
          </a:p>
        </p:txBody>
      </p:sp>
      <p:sp>
        <p:nvSpPr>
          <p:cNvPr id="3" name="Content Placeholder 2">
            <a:extLst>
              <a:ext uri="{FF2B5EF4-FFF2-40B4-BE49-F238E27FC236}">
                <a16:creationId xmlns:a16="http://schemas.microsoft.com/office/drawing/2014/main" id="{107D2899-C38E-48D4-9598-13C09FDCE0F0}"/>
              </a:ext>
            </a:extLst>
          </p:cNvPr>
          <p:cNvSpPr>
            <a:spLocks noGrp="1"/>
          </p:cNvSpPr>
          <p:nvPr>
            <p:ph idx="1"/>
          </p:nvPr>
        </p:nvSpPr>
        <p:spPr/>
        <p:txBody>
          <a:bodyPr/>
          <a:lstStyle/>
          <a:p>
            <a:r>
              <a:rPr lang="en-US" dirty="0"/>
              <a:t>Communicate in a variety of contexts including interpersonal, small group, large group, in-person, and digital with accuracy and clarity</a:t>
            </a:r>
          </a:p>
          <a:p>
            <a:r>
              <a:rPr lang="en-US" dirty="0"/>
              <a:t>Demonstrate the ability to transfer learning to new contexts with guidance and self-directed, to continuously improve literacy skills</a:t>
            </a:r>
          </a:p>
          <a:p>
            <a:r>
              <a:rPr lang="en-US" dirty="0"/>
              <a:t>Analyze, evaluate, collaborate and plan to solve problems </a:t>
            </a:r>
          </a:p>
          <a:p>
            <a:r>
              <a:rPr lang="en-US" dirty="0"/>
              <a:t>Emphasize the qualities of responsible and ethical behavior when gathering and using information, engaging with others, and presenting ideas</a:t>
            </a:r>
          </a:p>
          <a:p>
            <a:r>
              <a:rPr lang="en-US" dirty="0"/>
              <a:t>Explore multiple perspectives to verify and validate information and ideas</a:t>
            </a:r>
          </a:p>
        </p:txBody>
      </p:sp>
      <p:sp>
        <p:nvSpPr>
          <p:cNvPr id="4" name="Slide Number Placeholder 3">
            <a:extLst>
              <a:ext uri="{FF2B5EF4-FFF2-40B4-BE49-F238E27FC236}">
                <a16:creationId xmlns:a16="http://schemas.microsoft.com/office/drawing/2014/main" id="{6CCCA6EC-18F9-470C-98D4-97585E25D312}"/>
              </a:ext>
            </a:extLst>
          </p:cNvPr>
          <p:cNvSpPr>
            <a:spLocks noGrp="1"/>
          </p:cNvSpPr>
          <p:nvPr>
            <p:ph type="sldNum" sz="quarter" idx="12"/>
          </p:nvPr>
        </p:nvSpPr>
        <p:spPr/>
        <p:txBody>
          <a:bodyPr/>
          <a:lstStyle/>
          <a:p>
            <a:fld id="{FAEF9944-A4F6-4C59-AEBD-678D6480B8EA}" type="slidenum">
              <a:rPr lang="en-US" smtClean="0"/>
              <a:t>3</a:t>
            </a:fld>
            <a:endParaRPr lang="en-US"/>
          </a:p>
        </p:txBody>
      </p:sp>
    </p:spTree>
    <p:extLst>
      <p:ext uri="{BB962C8B-B14F-4D97-AF65-F5344CB8AC3E}">
        <p14:creationId xmlns:p14="http://schemas.microsoft.com/office/powerpoint/2010/main" val="276274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2C2BD-A1FC-4C4E-A918-E6D66E8AF850}"/>
              </a:ext>
            </a:extLst>
          </p:cNvPr>
          <p:cNvSpPr>
            <a:spLocks noGrp="1"/>
          </p:cNvSpPr>
          <p:nvPr>
            <p:ph type="title"/>
          </p:nvPr>
        </p:nvSpPr>
        <p:spPr/>
        <p:txBody>
          <a:bodyPr anchor="ctr"/>
          <a:lstStyle/>
          <a:p>
            <a:r>
              <a:rPr lang="en-US" dirty="0"/>
              <a:t>What to look for: Language</a:t>
            </a:r>
          </a:p>
        </p:txBody>
      </p:sp>
      <p:sp>
        <p:nvSpPr>
          <p:cNvPr id="3" name="Content Placeholder 2">
            <a:extLst>
              <a:ext uri="{FF2B5EF4-FFF2-40B4-BE49-F238E27FC236}">
                <a16:creationId xmlns:a16="http://schemas.microsoft.com/office/drawing/2014/main" id="{2D5775E6-CA4F-45CB-8DE4-28483F23FEC7}"/>
              </a:ext>
            </a:extLst>
          </p:cNvPr>
          <p:cNvSpPr>
            <a:spLocks noGrp="1"/>
          </p:cNvSpPr>
          <p:nvPr>
            <p:ph idx="1"/>
          </p:nvPr>
        </p:nvSpPr>
        <p:spPr/>
        <p:txBody>
          <a:bodyPr/>
          <a:lstStyle/>
          <a:p>
            <a:r>
              <a:rPr lang="en-US" dirty="0"/>
              <a:t>To be a clear and effective communicator, following rules of language use for the context of use is an essential understanding</a:t>
            </a:r>
          </a:p>
          <a:p>
            <a:pPr lvl="1"/>
            <a:r>
              <a:rPr lang="en-US" dirty="0"/>
              <a:t>Provide direct instruction of grammar, usage, mechanics, and word development </a:t>
            </a:r>
          </a:p>
          <a:p>
            <a:pPr lvl="1"/>
            <a:r>
              <a:rPr lang="en-US" dirty="0"/>
              <a:t>Evaluate language use in mentor texts, growing depth of analysis to reflect elevating complexity of texts </a:t>
            </a:r>
          </a:p>
          <a:p>
            <a:pPr lvl="1"/>
            <a:r>
              <a:rPr lang="en-US" dirty="0"/>
              <a:t>Select for instruction “vocabulary” words that may be familiar in one use, but quite different and unfamiliar in another </a:t>
            </a:r>
          </a:p>
          <a:p>
            <a:pPr lvl="1"/>
            <a:r>
              <a:rPr lang="en-US" dirty="0"/>
              <a:t>Teach vocabulary that informs discussion of a topic and appropriate presentation of ideas about a topic or concept</a:t>
            </a:r>
          </a:p>
        </p:txBody>
      </p:sp>
      <p:sp>
        <p:nvSpPr>
          <p:cNvPr id="4" name="Slide Number Placeholder 3">
            <a:extLst>
              <a:ext uri="{FF2B5EF4-FFF2-40B4-BE49-F238E27FC236}">
                <a16:creationId xmlns:a16="http://schemas.microsoft.com/office/drawing/2014/main" id="{88F2007E-2057-41BA-BBB7-0492CB531C18}"/>
              </a:ext>
            </a:extLst>
          </p:cNvPr>
          <p:cNvSpPr>
            <a:spLocks noGrp="1"/>
          </p:cNvSpPr>
          <p:nvPr>
            <p:ph type="sldNum" sz="quarter" idx="12"/>
          </p:nvPr>
        </p:nvSpPr>
        <p:spPr/>
        <p:txBody>
          <a:bodyPr/>
          <a:lstStyle/>
          <a:p>
            <a:fld id="{FAEF9944-A4F6-4C59-AEBD-678D6480B8EA}" type="slidenum">
              <a:rPr lang="en-US" smtClean="0"/>
              <a:t>4</a:t>
            </a:fld>
            <a:endParaRPr lang="en-US"/>
          </a:p>
        </p:txBody>
      </p:sp>
    </p:spTree>
    <p:extLst>
      <p:ext uri="{BB962C8B-B14F-4D97-AF65-F5344CB8AC3E}">
        <p14:creationId xmlns:p14="http://schemas.microsoft.com/office/powerpoint/2010/main" val="3808583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2C9BC-30BE-43E8-AC53-A87A9352EACF}"/>
              </a:ext>
            </a:extLst>
          </p:cNvPr>
          <p:cNvSpPr>
            <a:spLocks noGrp="1"/>
          </p:cNvSpPr>
          <p:nvPr>
            <p:ph type="title"/>
          </p:nvPr>
        </p:nvSpPr>
        <p:spPr/>
        <p:txBody>
          <a:bodyPr/>
          <a:lstStyle/>
          <a:p>
            <a:pPr algn="ctr"/>
            <a:r>
              <a:rPr lang="en-US" dirty="0"/>
              <a:t>What to look for: </a:t>
            </a:r>
            <a:br>
              <a:rPr lang="en-US" dirty="0"/>
            </a:br>
            <a:r>
              <a:rPr lang="en-US" dirty="0"/>
              <a:t>Speaking &amp; Listening</a:t>
            </a:r>
          </a:p>
        </p:txBody>
      </p:sp>
      <p:sp>
        <p:nvSpPr>
          <p:cNvPr id="3" name="Content Placeholder 2">
            <a:extLst>
              <a:ext uri="{FF2B5EF4-FFF2-40B4-BE49-F238E27FC236}">
                <a16:creationId xmlns:a16="http://schemas.microsoft.com/office/drawing/2014/main" id="{DF21591E-3DC2-404B-BF30-A7230FF7846F}"/>
              </a:ext>
            </a:extLst>
          </p:cNvPr>
          <p:cNvSpPr>
            <a:spLocks noGrp="1"/>
          </p:cNvSpPr>
          <p:nvPr>
            <p:ph idx="1"/>
          </p:nvPr>
        </p:nvSpPr>
        <p:spPr/>
        <p:txBody>
          <a:bodyPr/>
          <a:lstStyle/>
          <a:p>
            <a:r>
              <a:rPr lang="en-US" dirty="0"/>
              <a:t>Hold students accountable for listening during collaborative conversations: consider what is produced during productive talk</a:t>
            </a:r>
          </a:p>
          <a:p>
            <a:r>
              <a:rPr lang="en-US" dirty="0"/>
              <a:t>Provide mentor texts in a variety of media and include close “reading” practices for “text” analysis that reflects author’s craft </a:t>
            </a:r>
          </a:p>
          <a:p>
            <a:r>
              <a:rPr lang="en-US" dirty="0"/>
              <a:t>Presentation relies on an understanding of task, purpose and audience. Compare SL.3 to W.3. Look for the connected and transferable learning that is necessary for both standards.</a:t>
            </a:r>
          </a:p>
          <a:p>
            <a:r>
              <a:rPr lang="en-US" dirty="0"/>
              <a:t>Adapting speech requires an understanding of the context and can also relate to W.3</a:t>
            </a:r>
          </a:p>
        </p:txBody>
      </p:sp>
      <p:sp>
        <p:nvSpPr>
          <p:cNvPr id="4" name="Slide Number Placeholder 3">
            <a:extLst>
              <a:ext uri="{FF2B5EF4-FFF2-40B4-BE49-F238E27FC236}">
                <a16:creationId xmlns:a16="http://schemas.microsoft.com/office/drawing/2014/main" id="{D3BA7B18-6102-495A-A63D-E0E1B849D271}"/>
              </a:ext>
            </a:extLst>
          </p:cNvPr>
          <p:cNvSpPr>
            <a:spLocks noGrp="1"/>
          </p:cNvSpPr>
          <p:nvPr>
            <p:ph type="sldNum" sz="quarter" idx="12"/>
          </p:nvPr>
        </p:nvSpPr>
        <p:spPr/>
        <p:txBody>
          <a:bodyPr/>
          <a:lstStyle/>
          <a:p>
            <a:fld id="{FAEF9944-A4F6-4C59-AEBD-678D6480B8EA}" type="slidenum">
              <a:rPr lang="en-US" smtClean="0"/>
              <a:t>5</a:t>
            </a:fld>
            <a:endParaRPr lang="en-US"/>
          </a:p>
        </p:txBody>
      </p:sp>
    </p:spTree>
    <p:extLst>
      <p:ext uri="{BB962C8B-B14F-4D97-AF65-F5344CB8AC3E}">
        <p14:creationId xmlns:p14="http://schemas.microsoft.com/office/powerpoint/2010/main" val="416173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7567-DEE5-41A0-913E-DAFA9E95D594}"/>
              </a:ext>
            </a:extLst>
          </p:cNvPr>
          <p:cNvSpPr>
            <a:spLocks noGrp="1"/>
          </p:cNvSpPr>
          <p:nvPr>
            <p:ph type="title"/>
          </p:nvPr>
        </p:nvSpPr>
        <p:spPr/>
        <p:txBody>
          <a:bodyPr/>
          <a:lstStyle/>
          <a:p>
            <a:pPr algn="ctr"/>
            <a:r>
              <a:rPr lang="en-US" dirty="0"/>
              <a:t>What to look for: </a:t>
            </a:r>
            <a:br>
              <a:rPr lang="en-US" dirty="0"/>
            </a:br>
            <a:r>
              <a:rPr lang="en-US" dirty="0"/>
              <a:t>Reading </a:t>
            </a:r>
          </a:p>
        </p:txBody>
      </p:sp>
      <p:sp>
        <p:nvSpPr>
          <p:cNvPr id="3" name="Content Placeholder 2">
            <a:extLst>
              <a:ext uri="{FF2B5EF4-FFF2-40B4-BE49-F238E27FC236}">
                <a16:creationId xmlns:a16="http://schemas.microsoft.com/office/drawing/2014/main" id="{B79F57DA-82F4-4D07-83FE-1C8B15DA8BD4}"/>
              </a:ext>
            </a:extLst>
          </p:cNvPr>
          <p:cNvSpPr>
            <a:spLocks noGrp="1"/>
          </p:cNvSpPr>
          <p:nvPr>
            <p:ph idx="1"/>
          </p:nvPr>
        </p:nvSpPr>
        <p:spPr/>
        <p:txBody>
          <a:bodyPr/>
          <a:lstStyle/>
          <a:p>
            <a:r>
              <a:rPr lang="en-US" dirty="0"/>
              <a:t>Foundational skills may inform intervention strategies or areas to focus on close reading as new genres/forms of text are introduced or increasingly complex texts are examined. </a:t>
            </a:r>
          </a:p>
          <a:p>
            <a:r>
              <a:rPr lang="en-US" dirty="0"/>
              <a:t>R.4-6 Key Ideas and Details are essential to W.1 Inquiry</a:t>
            </a:r>
          </a:p>
          <a:p>
            <a:r>
              <a:rPr lang="en-US" dirty="0"/>
              <a:t>R.7-9 Craft and Structure are essential to W.2 and W.3 to develop an understanding of audience and genre norms</a:t>
            </a:r>
          </a:p>
          <a:p>
            <a:r>
              <a:rPr lang="en-US" dirty="0"/>
              <a:t>R.10-11 are essential to SL and writing as both rely on analysis and synthesis of the context and content </a:t>
            </a:r>
          </a:p>
          <a:p>
            <a:r>
              <a:rPr lang="en-US" dirty="0"/>
              <a:t>Fluency is critical to independent transfer of learning in any grade</a:t>
            </a:r>
          </a:p>
          <a:p>
            <a:endParaRPr lang="en-US" dirty="0"/>
          </a:p>
        </p:txBody>
      </p:sp>
      <p:sp>
        <p:nvSpPr>
          <p:cNvPr id="4" name="Slide Number Placeholder 3">
            <a:extLst>
              <a:ext uri="{FF2B5EF4-FFF2-40B4-BE49-F238E27FC236}">
                <a16:creationId xmlns:a16="http://schemas.microsoft.com/office/drawing/2014/main" id="{8D2839CD-6214-4F3F-B066-047336A21100}"/>
              </a:ext>
            </a:extLst>
          </p:cNvPr>
          <p:cNvSpPr>
            <a:spLocks noGrp="1"/>
          </p:cNvSpPr>
          <p:nvPr>
            <p:ph type="sldNum" sz="quarter" idx="12"/>
          </p:nvPr>
        </p:nvSpPr>
        <p:spPr/>
        <p:txBody>
          <a:bodyPr/>
          <a:lstStyle/>
          <a:p>
            <a:fld id="{FAEF9944-A4F6-4C59-AEBD-678D6480B8EA}" type="slidenum">
              <a:rPr lang="en-US" smtClean="0"/>
              <a:t>6</a:t>
            </a:fld>
            <a:endParaRPr lang="en-US"/>
          </a:p>
        </p:txBody>
      </p:sp>
    </p:spTree>
    <p:extLst>
      <p:ext uri="{BB962C8B-B14F-4D97-AF65-F5344CB8AC3E}">
        <p14:creationId xmlns:p14="http://schemas.microsoft.com/office/powerpoint/2010/main" val="43324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524C8-9042-4401-8298-682603521392}"/>
              </a:ext>
            </a:extLst>
          </p:cNvPr>
          <p:cNvSpPr>
            <a:spLocks noGrp="1"/>
          </p:cNvSpPr>
          <p:nvPr>
            <p:ph type="title"/>
          </p:nvPr>
        </p:nvSpPr>
        <p:spPr/>
        <p:txBody>
          <a:bodyPr/>
          <a:lstStyle/>
          <a:p>
            <a:pPr algn="ctr"/>
            <a:r>
              <a:rPr lang="en-US" dirty="0"/>
              <a:t>What to look for: </a:t>
            </a:r>
            <a:br>
              <a:rPr lang="en-US" dirty="0"/>
            </a:br>
            <a:r>
              <a:rPr lang="en-US" dirty="0"/>
              <a:t>Writing </a:t>
            </a:r>
          </a:p>
        </p:txBody>
      </p:sp>
      <p:sp>
        <p:nvSpPr>
          <p:cNvPr id="3" name="Content Placeholder 2">
            <a:extLst>
              <a:ext uri="{FF2B5EF4-FFF2-40B4-BE49-F238E27FC236}">
                <a16:creationId xmlns:a16="http://schemas.microsoft.com/office/drawing/2014/main" id="{8EDDB326-7F24-4629-85CD-ACA5ECFCFE85}"/>
              </a:ext>
            </a:extLst>
          </p:cNvPr>
          <p:cNvSpPr>
            <a:spLocks noGrp="1"/>
          </p:cNvSpPr>
          <p:nvPr>
            <p:ph idx="1"/>
          </p:nvPr>
        </p:nvSpPr>
        <p:spPr/>
        <p:txBody>
          <a:bodyPr/>
          <a:lstStyle/>
          <a:p>
            <a:r>
              <a:rPr lang="en-US" dirty="0"/>
              <a:t>Writing is the culmination of learning in all of the strands</a:t>
            </a:r>
          </a:p>
          <a:p>
            <a:r>
              <a:rPr lang="en-US" dirty="0"/>
              <a:t>Writing rubrics should reflect the unifying elements of other strands – i.e. analysis and use of evidence is informed by the SL and R standards; appropriate structures and word use is informed by the L standards</a:t>
            </a:r>
          </a:p>
          <a:p>
            <a:r>
              <a:rPr lang="en-US" dirty="0"/>
              <a:t>Form, the methods of presenting information, and format, the norms for that form, should directly reflect the audience, purpose, and topic </a:t>
            </a:r>
          </a:p>
        </p:txBody>
      </p:sp>
      <p:sp>
        <p:nvSpPr>
          <p:cNvPr id="4" name="Slide Number Placeholder 3">
            <a:extLst>
              <a:ext uri="{FF2B5EF4-FFF2-40B4-BE49-F238E27FC236}">
                <a16:creationId xmlns:a16="http://schemas.microsoft.com/office/drawing/2014/main" id="{82EA93A4-A33C-4925-88D9-4CA4BBD990AA}"/>
              </a:ext>
            </a:extLst>
          </p:cNvPr>
          <p:cNvSpPr>
            <a:spLocks noGrp="1"/>
          </p:cNvSpPr>
          <p:nvPr>
            <p:ph type="sldNum" sz="quarter" idx="12"/>
          </p:nvPr>
        </p:nvSpPr>
        <p:spPr/>
        <p:txBody>
          <a:bodyPr/>
          <a:lstStyle/>
          <a:p>
            <a:fld id="{FAEF9944-A4F6-4C59-AEBD-678D6480B8EA}" type="slidenum">
              <a:rPr lang="en-US" smtClean="0"/>
              <a:t>7</a:t>
            </a:fld>
            <a:endParaRPr lang="en-US"/>
          </a:p>
        </p:txBody>
      </p:sp>
    </p:spTree>
    <p:extLst>
      <p:ext uri="{BB962C8B-B14F-4D97-AF65-F5344CB8AC3E}">
        <p14:creationId xmlns:p14="http://schemas.microsoft.com/office/powerpoint/2010/main" val="974215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42067-B6D9-430E-8FA0-E3D0EFDEDAE3}"/>
              </a:ext>
            </a:extLst>
          </p:cNvPr>
          <p:cNvSpPr>
            <a:spLocks noGrp="1"/>
          </p:cNvSpPr>
          <p:nvPr>
            <p:ph type="title"/>
          </p:nvPr>
        </p:nvSpPr>
        <p:spPr/>
        <p:txBody>
          <a:bodyPr/>
          <a:lstStyle/>
          <a:p>
            <a:r>
              <a:rPr lang="en-US" dirty="0"/>
              <a:t>Study the ELA Standards Progression</a:t>
            </a:r>
          </a:p>
        </p:txBody>
      </p:sp>
      <p:sp>
        <p:nvSpPr>
          <p:cNvPr id="3" name="Content Placeholder 2">
            <a:extLst>
              <a:ext uri="{FF2B5EF4-FFF2-40B4-BE49-F238E27FC236}">
                <a16:creationId xmlns:a16="http://schemas.microsoft.com/office/drawing/2014/main" id="{3F41957C-9CBF-4029-88B8-1AF86D5E2F02}"/>
              </a:ext>
            </a:extLst>
          </p:cNvPr>
          <p:cNvSpPr>
            <a:spLocks noGrp="1"/>
          </p:cNvSpPr>
          <p:nvPr>
            <p:ph idx="1"/>
          </p:nvPr>
        </p:nvSpPr>
        <p:spPr/>
        <p:txBody>
          <a:bodyPr/>
          <a:lstStyle/>
          <a:p>
            <a:r>
              <a:rPr lang="en-US" dirty="0"/>
              <a:t>Read each standard K-12 and note the developmental changes</a:t>
            </a:r>
          </a:p>
          <a:p>
            <a:r>
              <a:rPr lang="en-US" dirty="0"/>
              <a:t>Consider need for direct instruction anticipating the next level of development and direct instruction to support the struggling learner</a:t>
            </a:r>
          </a:p>
          <a:p>
            <a:endParaRPr lang="en-US" dirty="0"/>
          </a:p>
          <a:p>
            <a:r>
              <a:rPr lang="en-US" dirty="0">
                <a:hlinkClick r:id="rId3"/>
              </a:rPr>
              <a:t>https://www.maine.gov/doe/sites/maine.gov.doe/files/inline-files/ELA%20Vertical%20Progressions%202020_0.docx</a:t>
            </a:r>
            <a:r>
              <a:rPr lang="en-US" dirty="0"/>
              <a:t>  </a:t>
            </a:r>
          </a:p>
        </p:txBody>
      </p:sp>
      <p:sp>
        <p:nvSpPr>
          <p:cNvPr id="4" name="Slide Number Placeholder 3">
            <a:extLst>
              <a:ext uri="{FF2B5EF4-FFF2-40B4-BE49-F238E27FC236}">
                <a16:creationId xmlns:a16="http://schemas.microsoft.com/office/drawing/2014/main" id="{4B181A3E-8BBB-4560-83E2-1D51A7B1D55F}"/>
              </a:ext>
            </a:extLst>
          </p:cNvPr>
          <p:cNvSpPr>
            <a:spLocks noGrp="1"/>
          </p:cNvSpPr>
          <p:nvPr>
            <p:ph type="sldNum" sz="quarter" idx="12"/>
          </p:nvPr>
        </p:nvSpPr>
        <p:spPr/>
        <p:txBody>
          <a:bodyPr/>
          <a:lstStyle/>
          <a:p>
            <a:fld id="{FAEF9944-A4F6-4C59-AEBD-678D6480B8EA}" type="slidenum">
              <a:rPr lang="en-US" smtClean="0"/>
              <a:t>8</a:t>
            </a:fld>
            <a:endParaRPr lang="en-US"/>
          </a:p>
        </p:txBody>
      </p:sp>
    </p:spTree>
    <p:extLst>
      <p:ext uri="{BB962C8B-B14F-4D97-AF65-F5344CB8AC3E}">
        <p14:creationId xmlns:p14="http://schemas.microsoft.com/office/powerpoint/2010/main" val="960774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1E1216-1900-494E-AC24-8FC26E203E97}"/>
              </a:ext>
            </a:extLst>
          </p:cNvPr>
          <p:cNvSpPr>
            <a:spLocks noGrp="1"/>
          </p:cNvSpPr>
          <p:nvPr>
            <p:ph type="title"/>
          </p:nvPr>
        </p:nvSpPr>
        <p:spPr>
          <a:xfrm>
            <a:off x="7852528" y="568345"/>
            <a:ext cx="3851743" cy="1560716"/>
          </a:xfrm>
        </p:spPr>
        <p:txBody>
          <a:bodyPr vert="horz" lIns="91440" tIns="45720" rIns="91440" bIns="45720" rtlCol="0" anchor="t">
            <a:normAutofit/>
          </a:bodyPr>
          <a:lstStyle/>
          <a:p>
            <a:pPr>
              <a:lnSpc>
                <a:spcPct val="99000"/>
              </a:lnSpc>
            </a:pPr>
            <a:r>
              <a:rPr lang="en-US" sz="4400"/>
              <a:t>PAUSE TO REFLECT</a:t>
            </a:r>
          </a:p>
        </p:txBody>
      </p:sp>
      <p:sp>
        <p:nvSpPr>
          <p:cNvPr id="7" name="Text Placeholder 6">
            <a:extLst>
              <a:ext uri="{FF2B5EF4-FFF2-40B4-BE49-F238E27FC236}">
                <a16:creationId xmlns:a16="http://schemas.microsoft.com/office/drawing/2014/main" id="{4B02F7F5-F0AF-4E13-BDC4-93CD7591983F}"/>
              </a:ext>
            </a:extLst>
          </p:cNvPr>
          <p:cNvSpPr>
            <a:spLocks noGrp="1"/>
          </p:cNvSpPr>
          <p:nvPr>
            <p:ph type="body" sz="half" idx="2"/>
          </p:nvPr>
        </p:nvSpPr>
        <p:spPr>
          <a:xfrm>
            <a:off x="7852528" y="2438399"/>
            <a:ext cx="3851743" cy="3661955"/>
          </a:xfrm>
        </p:spPr>
        <p:txBody>
          <a:bodyPr vert="horz" lIns="91440" tIns="45720" rIns="91440" bIns="45720" rtlCol="0" anchor="ctr">
            <a:normAutofit/>
          </a:bodyPr>
          <a:lstStyle/>
          <a:p>
            <a:pPr>
              <a:spcBef>
                <a:spcPts val="930"/>
              </a:spcBef>
            </a:pPr>
            <a:r>
              <a:rPr lang="en-US" sz="3600"/>
              <a:t>What are the possibilities? </a:t>
            </a:r>
          </a:p>
          <a:p>
            <a:pPr>
              <a:spcBef>
                <a:spcPts val="930"/>
              </a:spcBef>
            </a:pPr>
            <a:endParaRPr lang="en-US" sz="3600"/>
          </a:p>
          <a:p>
            <a:pPr>
              <a:spcBef>
                <a:spcPts val="930"/>
              </a:spcBef>
            </a:pPr>
            <a:r>
              <a:rPr lang="en-US" sz="3600"/>
              <a:t>Where do you begin or continue? </a:t>
            </a:r>
          </a:p>
        </p:txBody>
      </p:sp>
      <p:sp>
        <p:nvSpPr>
          <p:cNvPr id="4" name="Slide Number Placeholder 3">
            <a:extLst>
              <a:ext uri="{FF2B5EF4-FFF2-40B4-BE49-F238E27FC236}">
                <a16:creationId xmlns:a16="http://schemas.microsoft.com/office/drawing/2014/main" id="{CBB4586C-B75E-41A6-A9FD-88F7C43BAD82}"/>
              </a:ext>
            </a:extLst>
          </p:cNvPr>
          <p:cNvSpPr>
            <a:spLocks noGrp="1"/>
          </p:cNvSpPr>
          <p:nvPr>
            <p:ph type="sldNum" sz="quarter" idx="12"/>
          </p:nvPr>
        </p:nvSpPr>
        <p:spPr>
          <a:xfrm>
            <a:off x="512999" y="6177042"/>
            <a:ext cx="1884348" cy="604269"/>
          </a:xfrm>
        </p:spPr>
        <p:txBody>
          <a:bodyPr vert="horz" lIns="91440" tIns="45720" rIns="91440" bIns="45720" rtlCol="0" anchor="b">
            <a:normAutofit/>
          </a:bodyPr>
          <a:lstStyle/>
          <a:p>
            <a:pPr algn="r">
              <a:lnSpc>
                <a:spcPct val="90000"/>
              </a:lnSpc>
              <a:spcAft>
                <a:spcPts val="600"/>
              </a:spcAft>
            </a:pPr>
            <a:fld id="{FAEF9944-A4F6-4C59-AEBD-678D6480B8EA}" type="slidenum">
              <a:rPr lang="en-US" sz="3700" smtClean="0"/>
              <a:pPr algn="r">
                <a:lnSpc>
                  <a:spcPct val="90000"/>
                </a:lnSpc>
                <a:spcAft>
                  <a:spcPts val="600"/>
                </a:spcAft>
              </a:pPr>
              <a:t>9</a:t>
            </a:fld>
            <a:endParaRPr lang="en-US" sz="3700"/>
          </a:p>
        </p:txBody>
      </p:sp>
      <p:pic>
        <p:nvPicPr>
          <p:cNvPr id="8194" name="Picture 2" descr="Win your life by harnessing The Power Of Reflection">
            <a:extLst>
              <a:ext uri="{FF2B5EF4-FFF2-40B4-BE49-F238E27FC236}">
                <a16:creationId xmlns:a16="http://schemas.microsoft.com/office/drawing/2014/main" id="{A619D19D-0503-45C6-8BEB-CB3766242BA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3999" y="1042709"/>
            <a:ext cx="6898017" cy="4535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238599"/>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C181C"/>
      </a:dk2>
      <a:lt2>
        <a:srgbClr val="FEFCF7"/>
      </a:lt2>
      <a:accent1>
        <a:srgbClr val="72626E"/>
      </a:accent1>
      <a:accent2>
        <a:srgbClr val="AD8082"/>
      </a:accent2>
      <a:accent3>
        <a:srgbClr val="E9B29A"/>
      </a:accent3>
      <a:accent4>
        <a:srgbClr val="72A59F"/>
      </a:accent4>
      <a:accent5>
        <a:srgbClr val="798375"/>
      </a:accent5>
      <a:accent6>
        <a:srgbClr val="336971"/>
      </a:accent6>
      <a:hlink>
        <a:srgbClr val="72A59F"/>
      </a:hlink>
      <a:folHlink>
        <a:srgbClr val="72626E"/>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0DE630C6-BBA0-46FD-9C6B-084D4C5F4F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29149AD71310D4990FF18B99A747DDC" ma:contentTypeVersion="3" ma:contentTypeDescription="Create a new document." ma:contentTypeScope="" ma:versionID="708edb664a65b91c3527517c280e95b1">
  <xsd:schema xmlns:xsd="http://www.w3.org/2001/XMLSchema" xmlns:xs="http://www.w3.org/2001/XMLSchema" xmlns:p="http://schemas.microsoft.com/office/2006/metadata/properties" xmlns:ns2="89770dd5-030a-4897-898c-23eb25601d08" targetNamespace="http://schemas.microsoft.com/office/2006/metadata/properties" ma:root="true" ma:fieldsID="0d04ee98f97a28964831c6166dabdf51" ns2:_="">
    <xsd:import namespace="89770dd5-030a-4897-898c-23eb25601d08"/>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770dd5-030a-4897-898c-23eb25601d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2DB7F3-2B34-4EBC-B824-80D52E69A5F8}">
  <ds:schemaRefs>
    <ds:schemaRef ds:uri="http://schemas.microsoft.com/sharepoint/v3/contenttype/forms"/>
  </ds:schemaRefs>
</ds:datastoreItem>
</file>

<file path=customXml/itemProps2.xml><?xml version="1.0" encoding="utf-8"?>
<ds:datastoreItem xmlns:ds="http://schemas.openxmlformats.org/officeDocument/2006/customXml" ds:itemID="{EB26E025-C6FB-454A-84AF-10C8DD1461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770dd5-030a-4897-898c-23eb25601d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B0E84C-5067-4352-AF22-C4F0FE05DA37}">
  <ds:schemaRefs>
    <ds:schemaRef ds:uri="http://purl.org/dc/terms/"/>
    <ds:schemaRef ds:uri="http://schemas.openxmlformats.org/package/2006/metadata/core-properties"/>
    <ds:schemaRef ds:uri="89770dd5-030a-4897-898c-23eb25601d08"/>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170</TotalTime>
  <Words>995</Words>
  <Application>Microsoft Office PowerPoint</Application>
  <PresentationFormat>Widescreen</PresentationFormat>
  <Paragraphs>70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Century Schoolbook</vt:lpstr>
      <vt:lpstr>Corbel</vt:lpstr>
      <vt:lpstr>Feathered</vt:lpstr>
      <vt:lpstr>The Deep Dive</vt:lpstr>
      <vt:lpstr>Not “NEW” </vt:lpstr>
      <vt:lpstr>What to look for:  Guiding Principles</vt:lpstr>
      <vt:lpstr>What to look for: Language</vt:lpstr>
      <vt:lpstr>What to look for:  Speaking &amp; Listening</vt:lpstr>
      <vt:lpstr>What to look for:  Reading </vt:lpstr>
      <vt:lpstr>What to look for:  Writing </vt:lpstr>
      <vt:lpstr>Study the ELA Standards Progression</vt:lpstr>
      <vt:lpstr>PAUSE TO REFLECT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Deep Dive</dc:title>
  <dc:creator>Dunton, Morgan</dc:creator>
  <cp:lastModifiedBy>Dunton, Morgan</cp:lastModifiedBy>
  <cp:revision>2</cp:revision>
  <dcterms:created xsi:type="dcterms:W3CDTF">2020-06-05T17:26:37Z</dcterms:created>
  <dcterms:modified xsi:type="dcterms:W3CDTF">2021-04-27T10:52:51Z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0x010100A29149AD71310D4990FF18B99A747DDC</vt:lpwstr>
  </property>
</Properties>
</file>