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Century Gothic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BB21214-041D-4877-A5C6-683AF62D4956}">
  <a:tblStyle styleId="{4BB21214-041D-4877-A5C6-683AF62D495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.fntdata"/><Relationship Id="rId11" Type="http://schemas.openxmlformats.org/officeDocument/2006/relationships/slide" Target="slides/slide5.xml"/><Relationship Id="rId22" Type="http://schemas.openxmlformats.org/officeDocument/2006/relationships/font" Target="fonts/CenturyGothic-boldItalic.fntdata"/><Relationship Id="rId10" Type="http://schemas.openxmlformats.org/officeDocument/2006/relationships/slide" Target="slides/slide4.xml"/><Relationship Id="rId21" Type="http://schemas.openxmlformats.org/officeDocument/2006/relationships/font" Target="fonts/CenturyGothic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CenturyGothic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8ed6746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8ed6746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c6a5ea914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c6a5ea914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a5142c551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a5142c551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18ed67464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18ed67464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a9546eca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a9546eca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Photo: Ana Vaisenstein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a9546eca0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a9546eca0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https://www.cio.com/article/3267066/why-steve-jobs-is-the-reverse-case-study-for-it-leadership.html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c6a5ea914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c6a5ea914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a5ea9147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a5ea914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a5ea9147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a5ea9147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6a5ea9147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6a5ea914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c6a5ea9147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c6a5ea9147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6a5ea914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c6a5ea914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586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Prefixes</a:t>
            </a:r>
            <a:endParaRPr sz="36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924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 and Language Week 6, Days 3-4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do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 u="sng">
                <a:latin typeface="Century Gothic"/>
                <a:ea typeface="Century Gothic"/>
                <a:cs typeface="Century Gothic"/>
                <a:sym typeface="Century Gothic"/>
              </a:rPr>
              <a:t>re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do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4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Your turn!</a:t>
            </a:r>
            <a:endParaRPr sz="3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4"/>
          <p:cNvSpPr txBox="1"/>
          <p:nvPr/>
        </p:nvSpPr>
        <p:spPr>
          <a:xfrm>
            <a:off x="343725" y="1206850"/>
            <a:ext cx="4785000" cy="30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AutoNum type="arabicPeriod"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Choose one set of words.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AutoNum type="arabicPeriod"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Write a sentence that demonstrates the meaning of the first word.</a:t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3683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entury Gothic"/>
              <a:buAutoNum type="arabicPeriod"/>
            </a:pPr>
            <a:r>
              <a:rPr lang="en" sz="2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Write a sentence that demonstrates the meaning of the second word.</a:t>
            </a:r>
            <a:endParaRPr sz="22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9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117" name="Google Shape;117;p24"/>
          <p:cNvGraphicFramePr/>
          <p:nvPr/>
        </p:nvGraphicFramePr>
        <p:xfrm>
          <a:off x="5306575" y="1217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{4BB21214-041D-4877-A5C6-683AF62D4956}</a:tableStyleId>
              </a:tblPr>
              <a:tblGrid>
                <a:gridCol w="1762825"/>
                <a:gridCol w="1762825"/>
              </a:tblGrid>
              <a:tr h="676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pay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repay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676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tell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retell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76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build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rebuild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676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do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E9E9E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redo</a:t>
                      </a:r>
                      <a:endParaRPr sz="220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1155CC"/>
                      </a:solidFill>
                      <a:prstDash val="dot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1155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E9E9E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redirect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change the direction of something 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30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22222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6980750" y="2878425"/>
            <a:ext cx="1322400" cy="1063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8750" y="655975"/>
            <a:ext cx="3108275" cy="349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265500" y="108945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entury Gothic"/>
                <a:ea typeface="Century Gothic"/>
                <a:cs typeface="Century Gothic"/>
                <a:sym typeface="Century Gothic"/>
              </a:rPr>
              <a:t>reverse</a:t>
            </a:r>
            <a:endParaRPr b="1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265500" y="314312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move into the opposite position or direction</a:t>
            </a:r>
            <a:endParaRPr sz="18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6825" y="889750"/>
            <a:ext cx="4105275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pay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 u="sng">
                <a:latin typeface="Century Gothic"/>
                <a:ea typeface="Century Gothic"/>
                <a:cs typeface="Century Gothic"/>
                <a:sym typeface="Century Gothic"/>
              </a:rPr>
              <a:t>re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pay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tell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 u="sng">
                <a:latin typeface="Century Gothic"/>
                <a:ea typeface="Century Gothic"/>
                <a:cs typeface="Century Gothic"/>
                <a:sym typeface="Century Gothic"/>
              </a:rPr>
              <a:t>re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tell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build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idx="4294967295" type="title"/>
          </p:nvPr>
        </p:nvSpPr>
        <p:spPr>
          <a:xfrm>
            <a:off x="429450" y="2154000"/>
            <a:ext cx="8285100" cy="8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200" u="sng">
                <a:latin typeface="Century Gothic"/>
                <a:ea typeface="Century Gothic"/>
                <a:cs typeface="Century Gothic"/>
                <a:sym typeface="Century Gothic"/>
              </a:rPr>
              <a:t>re</a:t>
            </a:r>
            <a:r>
              <a:rPr b="1" lang="en" sz="4200">
                <a:latin typeface="Century Gothic"/>
                <a:ea typeface="Century Gothic"/>
                <a:cs typeface="Century Gothic"/>
                <a:sym typeface="Century Gothic"/>
              </a:rPr>
              <a:t>build</a:t>
            </a:r>
            <a:endParaRPr b="1" sz="42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