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B21214-041D-4877-A5C6-683AF62D4956}">
  <a:tblStyle styleId="{4BB21214-041D-4877-A5C6-683AF62D495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5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4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CenturyGothic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8ed6746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8ed6746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6a5ea914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6a5ea914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a5142c551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a5142c55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8ed67464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8ed67464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a9546ec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a9546ec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Photo: Ana Vaisenstein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a9546eca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a9546eca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https://www.cio.com/article/3267066/why-steve-jobs-is-the-reverse-case-study-for-it-leadership.html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a5ea914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a5ea914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a5ea914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a5ea914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a5ea914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a5ea914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a5ea914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a5ea914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a5ea914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a5ea914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6a5ea914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6a5ea914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586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Prefixes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92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 and Language Week 6, Days 3-4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do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 u="sng"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do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turn!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4"/>
          <p:cNvSpPr txBox="1"/>
          <p:nvPr/>
        </p:nvSpPr>
        <p:spPr>
          <a:xfrm>
            <a:off x="343725" y="1206850"/>
            <a:ext cx="4785000" cy="30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AutoNum type="arabicPeriod"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Choose one set of words.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AutoNum type="arabicPeriod"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a sentence that demonstrates the meaning of the first word.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AutoNum type="arabicPeriod"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a sentence that demonstrates the meaning of the second word.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17" name="Google Shape;117;p24"/>
          <p:cNvGraphicFramePr/>
          <p:nvPr/>
        </p:nvGraphicFramePr>
        <p:xfrm>
          <a:off x="5306575" y="121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{4BB21214-041D-4877-A5C6-683AF62D4956}</a:tableStyleId>
              </a:tblPr>
              <a:tblGrid>
                <a:gridCol w="1762825"/>
                <a:gridCol w="1762825"/>
              </a:tblGrid>
              <a:tr h="67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pay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repay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67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tell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retell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7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build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rebuild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7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redo</a:t>
                      </a:r>
                      <a:endParaRPr sz="2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1155C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redirect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change the direction of something 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6980750" y="2878425"/>
            <a:ext cx="1322400" cy="106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8750" y="655975"/>
            <a:ext cx="3108275" cy="349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reverse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move into the opposite position or direction</a:t>
            </a:r>
            <a:endParaRPr sz="1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6825" y="889750"/>
            <a:ext cx="4105275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pay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 u="sng"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pay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tell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 u="sng"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tell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build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 u="sng"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build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