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Cabin"/>
      <p:regular r:id="rId16"/>
      <p:bold r:id="rId17"/>
      <p:italic r:id="rId18"/>
      <p:boldItalic r:id="rId19"/>
    </p:embeddedFont>
    <p:embeddedFont>
      <p:font typeface="Questrial"/>
      <p:regular r:id="rId20"/>
    </p:embeddedFont>
    <p:embeddedFont>
      <p:font typeface="Century Gothic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estrial-regular.fntdata"/><Relationship Id="rId11" Type="http://schemas.openxmlformats.org/officeDocument/2006/relationships/slide" Target="slides/slide6.xml"/><Relationship Id="rId22" Type="http://schemas.openxmlformats.org/officeDocument/2006/relationships/font" Target="fonts/CenturyGothic-bold.fntdata"/><Relationship Id="rId10" Type="http://schemas.openxmlformats.org/officeDocument/2006/relationships/slide" Target="slides/slide5.xml"/><Relationship Id="rId21" Type="http://schemas.openxmlformats.org/officeDocument/2006/relationships/font" Target="fonts/CenturyGothic-regular.fntdata"/><Relationship Id="rId13" Type="http://schemas.openxmlformats.org/officeDocument/2006/relationships/slide" Target="slides/slide8.xml"/><Relationship Id="rId24" Type="http://schemas.openxmlformats.org/officeDocument/2006/relationships/font" Target="fonts/CenturyGothic-boldItalic.fntdata"/><Relationship Id="rId12" Type="http://schemas.openxmlformats.org/officeDocument/2006/relationships/slide" Target="slides/slide7.xml"/><Relationship Id="rId23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Cabin-bold.fntdata"/><Relationship Id="rId16" Type="http://schemas.openxmlformats.org/officeDocument/2006/relationships/font" Target="fonts/Cabin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abin-boldItalic.fntdata"/><Relationship Id="rId6" Type="http://schemas.openxmlformats.org/officeDocument/2006/relationships/slide" Target="slides/slide1.xml"/><Relationship Id="rId18" Type="http://schemas.openxmlformats.org/officeDocument/2006/relationships/font" Target="fonts/Cabin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2c8edfb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2c8edfb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62c8edfb04_0_4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62c8edfb04_0_4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2c8edfb0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2c8edfb0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531ba9e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531ba9e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2c8edfb04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2c8edfb0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2c8edfb04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2c8edfb04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62c8edfb04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62c8edfb04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2c8edfb04_0_4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2c8edfb04_0_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2c8edfb04_0_3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2c8edfb04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62c8edfb04_0_4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62c8edfb04_0_4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PS 2014">
  <p:cSld name="BPS 2014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 txBox="1"/>
          <p:nvPr>
            <p:ph type="title"/>
          </p:nvPr>
        </p:nvSpPr>
        <p:spPr>
          <a:xfrm>
            <a:off x="253312" y="443481"/>
            <a:ext cx="82296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BE3"/>
              </a:buClr>
              <a:buSzPts val="2800"/>
              <a:buFont typeface="Questrial"/>
              <a:buNone/>
              <a:defRPr b="1" i="0" sz="2800" u="none" cap="none" strike="noStrike">
                <a:solidFill>
                  <a:srgbClr val="428BE3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3"/>
          <p:cNvSpPr/>
          <p:nvPr/>
        </p:nvSpPr>
        <p:spPr>
          <a:xfrm>
            <a:off x="0" y="0"/>
            <a:ext cx="9144000" cy="358200"/>
          </a:xfrm>
          <a:prstGeom prst="rect">
            <a:avLst/>
          </a:prstGeom>
          <a:solidFill>
            <a:srgbClr val="FC58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6200" y="-57150"/>
            <a:ext cx="62331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Questrial"/>
              <a:buNone/>
            </a:pPr>
            <a:r>
              <a:rPr b="0" i="0" lang="en" sz="1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BOSTON PUBLIC SCHOOLS 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457200" y="400050"/>
            <a:ext cx="8229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457200" y="13716"/>
            <a:ext cx="28956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3429000" y="13716"/>
            <a:ext cx="41148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7620000" y="13716"/>
            <a:ext cx="10668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Argument Stages</a:t>
            </a:r>
            <a:endParaRPr/>
          </a:p>
        </p:txBody>
      </p:sp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</a:t>
            </a:r>
            <a:r>
              <a:rPr lang="en"/>
              <a:t> Week 6, Day 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Stages</a:t>
            </a:r>
            <a:endParaRPr sz="300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5" name="Google Shape;165;p24"/>
          <p:cNvSpPr txBox="1"/>
          <p:nvPr/>
        </p:nvSpPr>
        <p:spPr>
          <a:xfrm>
            <a:off x="571500" y="1143000"/>
            <a:ext cx="8196600" cy="466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Thesis: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should put away your Bristle Blocks when you are done playing with them.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4"/>
          <p:cNvSpPr txBox="1"/>
          <p:nvPr/>
        </p:nvSpPr>
        <p:spPr>
          <a:xfrm>
            <a:off x="1082850" y="1819775"/>
            <a:ext cx="19851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4"/>
          <p:cNvSpPr txBox="1"/>
          <p:nvPr/>
        </p:nvSpPr>
        <p:spPr>
          <a:xfrm>
            <a:off x="571500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Reason: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 blocks are pointy and can hurt people’s feet.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4"/>
          <p:cNvSpPr txBox="1"/>
          <p:nvPr/>
        </p:nvSpPr>
        <p:spPr>
          <a:xfrm>
            <a:off x="4737425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Reason: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When the blocks are not put away, you can’t find what you need.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4"/>
          <p:cNvSpPr txBox="1"/>
          <p:nvPr/>
        </p:nvSpPr>
        <p:spPr>
          <a:xfrm>
            <a:off x="571500" y="2797450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Evidence: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fell over crying when you stepped on a block the other day.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4737425" y="2797450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Evidence: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couldn’t find all the blocks you needed to build a house.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24"/>
          <p:cNvCxnSpPr>
            <a:endCxn id="167" idx="0"/>
          </p:cNvCxnSpPr>
          <p:nvPr/>
        </p:nvCxnSpPr>
        <p:spPr>
          <a:xfrm flipH="1">
            <a:off x="2556750" y="1624175"/>
            <a:ext cx="46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2" name="Google Shape;172;p24"/>
          <p:cNvCxnSpPr>
            <a:endCxn id="168" idx="0"/>
          </p:cNvCxnSpPr>
          <p:nvPr/>
        </p:nvCxnSpPr>
        <p:spPr>
          <a:xfrm>
            <a:off x="6286475" y="1624175"/>
            <a:ext cx="43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3" name="Google Shape;173;p24"/>
          <p:cNvCxnSpPr>
            <a:stCxn id="167" idx="2"/>
            <a:endCxn id="169" idx="0"/>
          </p:cNvCxnSpPr>
          <p:nvPr/>
        </p:nvCxnSpPr>
        <p:spPr>
          <a:xfrm>
            <a:off x="2556750" y="2572475"/>
            <a:ext cx="0" cy="22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4" name="Google Shape;174;p24"/>
          <p:cNvCxnSpPr/>
          <p:nvPr/>
        </p:nvCxnSpPr>
        <p:spPr>
          <a:xfrm>
            <a:off x="6722675" y="2519838"/>
            <a:ext cx="0" cy="277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5" name="Google Shape;175;p24"/>
          <p:cNvSpPr txBox="1"/>
          <p:nvPr/>
        </p:nvSpPr>
        <p:spPr>
          <a:xfrm>
            <a:off x="571500" y="3813350"/>
            <a:ext cx="8196600" cy="872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Reinforcement of the Thesis: 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remember to clean up the Bristle Blocks. You will protect the family’s feet and be able to find everything you need to play!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6" name="Google Shape;176;p24"/>
          <p:cNvCxnSpPr>
            <a:stCxn id="165" idx="1"/>
          </p:cNvCxnSpPr>
          <p:nvPr/>
        </p:nvCxnSpPr>
        <p:spPr>
          <a:xfrm flipH="1">
            <a:off x="221700" y="1376100"/>
            <a:ext cx="349800" cy="3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24"/>
          <p:cNvCxnSpPr/>
          <p:nvPr/>
        </p:nvCxnSpPr>
        <p:spPr>
          <a:xfrm>
            <a:off x="233100" y="1372200"/>
            <a:ext cx="16800" cy="2878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24"/>
          <p:cNvCxnSpPr>
            <a:endCxn id="175" idx="1"/>
          </p:cNvCxnSpPr>
          <p:nvPr/>
        </p:nvCxnSpPr>
        <p:spPr>
          <a:xfrm>
            <a:off x="236700" y="4248650"/>
            <a:ext cx="334800" cy="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9" name="Google Shape;179;p24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9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311875" y="437700"/>
            <a:ext cx="8520600" cy="42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September 28, </a:t>
            </a: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2017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/>
        </p:nvSpPr>
        <p:spPr>
          <a:xfrm>
            <a:off x="311875" y="437700"/>
            <a:ext cx="8520600" cy="42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</a:t>
            </a: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The blocks are very pointy, and they can hurt people’s feet. When you stepped on a block the other day, you fell over crying because it hurt so much and left a mark on your foot!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2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Stages</a:t>
            </a:r>
            <a:endParaRPr sz="300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/>
        </p:nvSpPr>
        <p:spPr>
          <a:xfrm>
            <a:off x="571500" y="1143000"/>
            <a:ext cx="8196600" cy="466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Thesis: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should put away your Bristle Blocks when you are done playing with them.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1082850" y="1819775"/>
            <a:ext cx="19851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/>
        </p:nvSpPr>
        <p:spPr>
          <a:xfrm>
            <a:off x="571500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Reason: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4737425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Reason: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571500" y="2797450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Evidence: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4737425" y="2797438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Evidence: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3" name="Google Shape;93;p18"/>
          <p:cNvCxnSpPr>
            <a:endCxn id="89" idx="0"/>
          </p:cNvCxnSpPr>
          <p:nvPr/>
        </p:nvCxnSpPr>
        <p:spPr>
          <a:xfrm flipH="1">
            <a:off x="2556750" y="1624175"/>
            <a:ext cx="46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4" name="Google Shape;94;p18"/>
          <p:cNvCxnSpPr>
            <a:endCxn id="90" idx="0"/>
          </p:cNvCxnSpPr>
          <p:nvPr/>
        </p:nvCxnSpPr>
        <p:spPr>
          <a:xfrm>
            <a:off x="6286475" y="1624175"/>
            <a:ext cx="43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5" name="Google Shape;95;p18"/>
          <p:cNvCxnSpPr>
            <a:stCxn id="89" idx="2"/>
            <a:endCxn id="91" idx="0"/>
          </p:cNvCxnSpPr>
          <p:nvPr/>
        </p:nvCxnSpPr>
        <p:spPr>
          <a:xfrm>
            <a:off x="2556750" y="2572475"/>
            <a:ext cx="0" cy="22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8"/>
          <p:cNvCxnSpPr/>
          <p:nvPr/>
        </p:nvCxnSpPr>
        <p:spPr>
          <a:xfrm>
            <a:off x="6722675" y="2519838"/>
            <a:ext cx="0" cy="277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7" name="Google Shape;97;p18"/>
          <p:cNvSpPr txBox="1"/>
          <p:nvPr/>
        </p:nvSpPr>
        <p:spPr>
          <a:xfrm>
            <a:off x="571500" y="3813350"/>
            <a:ext cx="8196600" cy="872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Reinforcement of the Thesis: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8" name="Google Shape;98;p18"/>
          <p:cNvCxnSpPr>
            <a:stCxn id="87" idx="1"/>
          </p:cNvCxnSpPr>
          <p:nvPr/>
        </p:nvCxnSpPr>
        <p:spPr>
          <a:xfrm flipH="1">
            <a:off x="221700" y="1376100"/>
            <a:ext cx="349800" cy="3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8"/>
          <p:cNvCxnSpPr/>
          <p:nvPr/>
        </p:nvCxnSpPr>
        <p:spPr>
          <a:xfrm>
            <a:off x="233100" y="1372200"/>
            <a:ext cx="16800" cy="2878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8"/>
          <p:cNvCxnSpPr>
            <a:endCxn id="97" idx="1"/>
          </p:cNvCxnSpPr>
          <p:nvPr/>
        </p:nvCxnSpPr>
        <p:spPr>
          <a:xfrm>
            <a:off x="236700" y="4248650"/>
            <a:ext cx="334800" cy="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8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3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/>
        </p:nvSpPr>
        <p:spPr>
          <a:xfrm>
            <a:off x="311875" y="437700"/>
            <a:ext cx="8520600" cy="42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700">
              <a:highlight>
                <a:srgbClr val="FFFF00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" name="Google Shape;107;p19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4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Stages</a:t>
            </a:r>
            <a:endParaRPr sz="300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571500" y="1143000"/>
            <a:ext cx="8196600" cy="466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Thesis: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should put away your Bristle Blocks when you are done playing with them.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1082850" y="1819775"/>
            <a:ext cx="19851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0"/>
          <p:cNvSpPr txBox="1"/>
          <p:nvPr/>
        </p:nvSpPr>
        <p:spPr>
          <a:xfrm>
            <a:off x="571500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Reason: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 blocks are pointy and can hurt people’s feet.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0"/>
          <p:cNvSpPr txBox="1"/>
          <p:nvPr/>
        </p:nvSpPr>
        <p:spPr>
          <a:xfrm>
            <a:off x="4737425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Reason: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0"/>
          <p:cNvSpPr txBox="1"/>
          <p:nvPr/>
        </p:nvSpPr>
        <p:spPr>
          <a:xfrm>
            <a:off x="571500" y="2797450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Evidence: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fell over crying when you stepped on a block the other day.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Google Shape;118;p20"/>
          <p:cNvCxnSpPr>
            <a:endCxn id="115" idx="0"/>
          </p:cNvCxnSpPr>
          <p:nvPr/>
        </p:nvCxnSpPr>
        <p:spPr>
          <a:xfrm flipH="1">
            <a:off x="2556750" y="1624175"/>
            <a:ext cx="46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9" name="Google Shape;119;p20"/>
          <p:cNvCxnSpPr>
            <a:endCxn id="116" idx="0"/>
          </p:cNvCxnSpPr>
          <p:nvPr/>
        </p:nvCxnSpPr>
        <p:spPr>
          <a:xfrm>
            <a:off x="6286475" y="1624175"/>
            <a:ext cx="43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0" name="Google Shape;120;p20"/>
          <p:cNvCxnSpPr>
            <a:stCxn id="115" idx="2"/>
            <a:endCxn id="117" idx="0"/>
          </p:cNvCxnSpPr>
          <p:nvPr/>
        </p:nvCxnSpPr>
        <p:spPr>
          <a:xfrm>
            <a:off x="2556750" y="2572475"/>
            <a:ext cx="0" cy="22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1" name="Google Shape;121;p20"/>
          <p:cNvCxnSpPr/>
          <p:nvPr/>
        </p:nvCxnSpPr>
        <p:spPr>
          <a:xfrm>
            <a:off x="6722675" y="2519838"/>
            <a:ext cx="0" cy="277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2" name="Google Shape;122;p20"/>
          <p:cNvSpPr txBox="1"/>
          <p:nvPr/>
        </p:nvSpPr>
        <p:spPr>
          <a:xfrm>
            <a:off x="571500" y="3813350"/>
            <a:ext cx="8196600" cy="872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Reinforcement of the Thesis: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3" name="Google Shape;123;p20"/>
          <p:cNvCxnSpPr>
            <a:stCxn id="113" idx="1"/>
          </p:cNvCxnSpPr>
          <p:nvPr/>
        </p:nvCxnSpPr>
        <p:spPr>
          <a:xfrm flipH="1">
            <a:off x="221700" y="1376100"/>
            <a:ext cx="349800" cy="3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20"/>
          <p:cNvCxnSpPr/>
          <p:nvPr/>
        </p:nvCxnSpPr>
        <p:spPr>
          <a:xfrm>
            <a:off x="233100" y="1372200"/>
            <a:ext cx="16800" cy="2878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20"/>
          <p:cNvCxnSpPr>
            <a:endCxn id="122" idx="1"/>
          </p:cNvCxnSpPr>
          <p:nvPr/>
        </p:nvCxnSpPr>
        <p:spPr>
          <a:xfrm>
            <a:off x="236700" y="4248650"/>
            <a:ext cx="334800" cy="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6" name="Google Shape;126;p20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5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0"/>
          <p:cNvSpPr txBox="1"/>
          <p:nvPr/>
        </p:nvSpPr>
        <p:spPr>
          <a:xfrm>
            <a:off x="4737425" y="2797438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Evidence: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/>
        </p:nvSpPr>
        <p:spPr>
          <a:xfrm>
            <a:off x="311875" y="437700"/>
            <a:ext cx="8520600" cy="42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700">
              <a:highlight>
                <a:srgbClr val="FFFF00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6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Stages</a:t>
            </a:r>
            <a:endParaRPr sz="300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9" name="Google Shape;139;p22"/>
          <p:cNvSpPr txBox="1"/>
          <p:nvPr/>
        </p:nvSpPr>
        <p:spPr>
          <a:xfrm>
            <a:off x="571500" y="1143000"/>
            <a:ext cx="8196600" cy="466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Thesis: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should put away your Bristle Blocks when you are done playing with them.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2"/>
          <p:cNvSpPr txBox="1"/>
          <p:nvPr/>
        </p:nvSpPr>
        <p:spPr>
          <a:xfrm>
            <a:off x="1082850" y="1819775"/>
            <a:ext cx="19851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2"/>
          <p:cNvSpPr txBox="1"/>
          <p:nvPr/>
        </p:nvSpPr>
        <p:spPr>
          <a:xfrm>
            <a:off x="571500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Reason: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The blocks are pointy and can hurt people’s feet.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4737425" y="1834175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Reason: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When the blocks are not put away, you can’t find what you need.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571500" y="2797450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Evidence: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fell over crying when you stepped on a block the other day.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4737425" y="2797450"/>
            <a:ext cx="3970500" cy="738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alibri"/>
                <a:ea typeface="Calibri"/>
                <a:cs typeface="Calibri"/>
                <a:sym typeface="Calibri"/>
              </a:rPr>
              <a:t>Evidence: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You couldn’t find all the blocks you needed to build a house.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5" name="Google Shape;145;p22"/>
          <p:cNvCxnSpPr>
            <a:endCxn id="141" idx="0"/>
          </p:cNvCxnSpPr>
          <p:nvPr/>
        </p:nvCxnSpPr>
        <p:spPr>
          <a:xfrm flipH="1">
            <a:off x="2556750" y="1624175"/>
            <a:ext cx="46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6" name="Google Shape;146;p22"/>
          <p:cNvCxnSpPr>
            <a:endCxn id="142" idx="0"/>
          </p:cNvCxnSpPr>
          <p:nvPr/>
        </p:nvCxnSpPr>
        <p:spPr>
          <a:xfrm>
            <a:off x="6286475" y="1624175"/>
            <a:ext cx="436200" cy="210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7" name="Google Shape;147;p22"/>
          <p:cNvCxnSpPr>
            <a:stCxn id="141" idx="2"/>
            <a:endCxn id="143" idx="0"/>
          </p:cNvCxnSpPr>
          <p:nvPr/>
        </p:nvCxnSpPr>
        <p:spPr>
          <a:xfrm>
            <a:off x="2556750" y="2572475"/>
            <a:ext cx="0" cy="225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8" name="Google Shape;148;p22"/>
          <p:cNvCxnSpPr/>
          <p:nvPr/>
        </p:nvCxnSpPr>
        <p:spPr>
          <a:xfrm>
            <a:off x="6722675" y="2519838"/>
            <a:ext cx="0" cy="277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9" name="Google Shape;149;p22"/>
          <p:cNvSpPr txBox="1"/>
          <p:nvPr/>
        </p:nvSpPr>
        <p:spPr>
          <a:xfrm>
            <a:off x="571500" y="3813350"/>
            <a:ext cx="8196600" cy="872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Reinforcement of the Thesis: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0" name="Google Shape;150;p22"/>
          <p:cNvCxnSpPr>
            <a:stCxn id="139" idx="1"/>
          </p:cNvCxnSpPr>
          <p:nvPr/>
        </p:nvCxnSpPr>
        <p:spPr>
          <a:xfrm flipH="1">
            <a:off x="221700" y="1376100"/>
            <a:ext cx="349800" cy="3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22"/>
          <p:cNvCxnSpPr/>
          <p:nvPr/>
        </p:nvCxnSpPr>
        <p:spPr>
          <a:xfrm>
            <a:off x="233100" y="1372200"/>
            <a:ext cx="16800" cy="28782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22"/>
          <p:cNvCxnSpPr>
            <a:endCxn id="149" idx="1"/>
          </p:cNvCxnSpPr>
          <p:nvPr/>
        </p:nvCxnSpPr>
        <p:spPr>
          <a:xfrm>
            <a:off x="236700" y="4248650"/>
            <a:ext cx="334800" cy="9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3" name="Google Shape;153;p22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7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/>
          <p:nvPr/>
        </p:nvSpPr>
        <p:spPr>
          <a:xfrm>
            <a:off x="311875" y="437700"/>
            <a:ext cx="8520600" cy="42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September 28, 2017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Dear Lina,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You should put away your Bristle Blocks when you are done playing with them. The blocks are very pointy, and they can hurt people’s feet. When you stepped on a block the other day, you fell over crying because it hurt so much and left a mark on your foot!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When you don’t put away the Bristle Blocks, you have a hard time finding what you need. Last time you wanted to build, you were frustrated because you could not find enough blocks to build the house you were imagining.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Please remember to clean up the Bristle Blocks. You will protect the family’s feet and be able to find everything you need to play!</a:t>
            </a:r>
            <a:endParaRPr sz="1700">
              <a:highlight>
                <a:srgbClr val="FFFF00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Love, 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entury Gothic"/>
                <a:ea typeface="Century Gothic"/>
                <a:cs typeface="Century Gothic"/>
                <a:sym typeface="Century Gothic"/>
              </a:rPr>
              <a:t>Mommy</a:t>
            </a:r>
            <a:endParaRPr sz="17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9" name="Google Shape;159;p23"/>
          <p:cNvSpPr txBox="1"/>
          <p:nvPr/>
        </p:nvSpPr>
        <p:spPr>
          <a:xfrm>
            <a:off x="0" y="0"/>
            <a:ext cx="695100" cy="3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8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