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Comfortaa Light"/>
      <p:regular r:id="rId24"/>
      <p:bold r:id="rId25"/>
    </p:embeddedFont>
    <p:embeddedFont>
      <p:font typeface="Amatic SC"/>
      <p:regular r:id="rId26"/>
      <p:bold r:id="rId27"/>
    </p:embeddedFont>
    <p:embeddedFont>
      <p:font typeface="Comforta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omfortaaLight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maticSC-regular.fntdata"/><Relationship Id="rId25" Type="http://schemas.openxmlformats.org/officeDocument/2006/relationships/font" Target="fonts/ComfortaaLight-bold.fntdata"/><Relationship Id="rId28" Type="http://schemas.openxmlformats.org/officeDocument/2006/relationships/font" Target="fonts/Comfortaa-regular.fntdata"/><Relationship Id="rId27" Type="http://schemas.openxmlformats.org/officeDocument/2006/relationships/font" Target="fonts/AmaticSC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9f0dbbf3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9f0dbbf3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f0dbbf3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9f0dbbf3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9f0dbbf3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9f0dbbf3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9f7ac976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9f7ac976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9f0dbbf3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9f0dbbf3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9f7ac976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9f7ac97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9f7ac976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9f7ac976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9f0dbbf3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9f0dbbf3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444570d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444570d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9f7ac976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9f7ac976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9f7ac976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9f7ac976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9f0dbbf3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9f0dbbf3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9f0dbbf3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9f0dbbf3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9f0dbbf37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9f0dbbf3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9f7ac976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9f7ac976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9f0dbbf3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9f0dbbf3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9f0dbbf3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9f0dbbf3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9f0dbbf3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9f0dbbf3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f3294095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f3294095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FBCDBE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rect b="b" l="l" r="r" t="t"/>
            <a:pathLst>
              <a:path extrusionOk="0" h="51759" w="92849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rect b="b" l="l" r="r" t="t"/>
            <a:pathLst>
              <a:path extrusionOk="0" h="1565" w="16385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">
    <p:bg>
      <p:bgPr>
        <a:solidFill>
          <a:srgbClr val="C3CED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209475" y="134125"/>
            <a:ext cx="8724927" cy="4875183"/>
          </a:xfrm>
          <a:custGeom>
            <a:rect b="b" l="l" r="r" t="t"/>
            <a:pathLst>
              <a:path extrusionOk="0" h="51517" w="92198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rect b="b" l="l" r="r" t="t"/>
            <a:pathLst>
              <a:path extrusionOk="0" h="51517" w="92198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 txBox="1"/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rect b="b" l="l" r="r" t="t"/>
            <a:pathLst>
              <a:path extrusionOk="0" h="1286" w="13574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184100" y="125700"/>
            <a:ext cx="8775855" cy="4892131"/>
          </a:xfrm>
          <a:custGeom>
            <a:rect b="b" l="l" r="r" t="t"/>
            <a:pathLst>
              <a:path extrusionOk="0" h="51759" w="92849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1812050" y="827475"/>
            <a:ext cx="5520000" cy="35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‐"/>
              <a:defRPr i="1" sz="3000"/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Char char="‐"/>
              <a:defRPr i="1" sz="3000"/>
            </a:lvl9pPr>
          </a:lstStyle>
          <a:p/>
        </p:txBody>
      </p:sp>
      <p:sp>
        <p:nvSpPr>
          <p:cNvPr id="21" name="Google Shape;21;p4"/>
          <p:cNvSpPr txBox="1"/>
          <p:nvPr/>
        </p:nvSpPr>
        <p:spPr>
          <a:xfrm>
            <a:off x="3593400" y="400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DBBDE5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9600">
              <a:solidFill>
                <a:srgbClr val="DBBDE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4012023" y="4275600"/>
            <a:ext cx="1119955" cy="92150"/>
          </a:xfrm>
          <a:custGeom>
            <a:rect b="b" l="l" r="r" t="t"/>
            <a:pathLst>
              <a:path extrusionOk="0" h="1100" w="13369">
                <a:moveTo>
                  <a:pt x="12903" y="466"/>
                </a:moveTo>
                <a:lnTo>
                  <a:pt x="12456" y="522"/>
                </a:lnTo>
                <a:lnTo>
                  <a:pt x="11935" y="559"/>
                </a:lnTo>
                <a:lnTo>
                  <a:pt x="11414" y="578"/>
                </a:lnTo>
                <a:lnTo>
                  <a:pt x="10315" y="578"/>
                </a:lnTo>
                <a:lnTo>
                  <a:pt x="10129" y="559"/>
                </a:lnTo>
                <a:lnTo>
                  <a:pt x="9850" y="578"/>
                </a:lnTo>
                <a:lnTo>
                  <a:pt x="9719" y="578"/>
                </a:lnTo>
                <a:lnTo>
                  <a:pt x="9608" y="615"/>
                </a:lnTo>
                <a:lnTo>
                  <a:pt x="9570" y="634"/>
                </a:lnTo>
                <a:lnTo>
                  <a:pt x="9552" y="652"/>
                </a:lnTo>
                <a:lnTo>
                  <a:pt x="9552" y="690"/>
                </a:lnTo>
                <a:lnTo>
                  <a:pt x="9552" y="708"/>
                </a:lnTo>
                <a:lnTo>
                  <a:pt x="9589" y="746"/>
                </a:lnTo>
                <a:lnTo>
                  <a:pt x="9645" y="746"/>
                </a:lnTo>
                <a:lnTo>
                  <a:pt x="9794" y="764"/>
                </a:lnTo>
                <a:lnTo>
                  <a:pt x="10036" y="783"/>
                </a:lnTo>
                <a:lnTo>
                  <a:pt x="10557" y="801"/>
                </a:lnTo>
                <a:lnTo>
                  <a:pt x="11060" y="801"/>
                </a:lnTo>
                <a:lnTo>
                  <a:pt x="11581" y="783"/>
                </a:lnTo>
                <a:lnTo>
                  <a:pt x="12587" y="727"/>
                </a:lnTo>
                <a:lnTo>
                  <a:pt x="12810" y="727"/>
                </a:lnTo>
                <a:lnTo>
                  <a:pt x="13052" y="708"/>
                </a:lnTo>
                <a:lnTo>
                  <a:pt x="13127" y="671"/>
                </a:lnTo>
                <a:lnTo>
                  <a:pt x="13257" y="615"/>
                </a:lnTo>
                <a:lnTo>
                  <a:pt x="13313" y="597"/>
                </a:lnTo>
                <a:lnTo>
                  <a:pt x="13350" y="559"/>
                </a:lnTo>
                <a:lnTo>
                  <a:pt x="13369" y="522"/>
                </a:lnTo>
                <a:lnTo>
                  <a:pt x="13331" y="504"/>
                </a:lnTo>
                <a:lnTo>
                  <a:pt x="13220" y="485"/>
                </a:lnTo>
                <a:lnTo>
                  <a:pt x="13108" y="466"/>
                </a:lnTo>
                <a:close/>
                <a:moveTo>
                  <a:pt x="8398" y="317"/>
                </a:moveTo>
                <a:lnTo>
                  <a:pt x="8360" y="336"/>
                </a:lnTo>
                <a:lnTo>
                  <a:pt x="8304" y="355"/>
                </a:lnTo>
                <a:lnTo>
                  <a:pt x="8267" y="373"/>
                </a:lnTo>
                <a:lnTo>
                  <a:pt x="8249" y="410"/>
                </a:lnTo>
                <a:lnTo>
                  <a:pt x="8193" y="522"/>
                </a:lnTo>
                <a:lnTo>
                  <a:pt x="8193" y="634"/>
                </a:lnTo>
                <a:lnTo>
                  <a:pt x="8211" y="746"/>
                </a:lnTo>
                <a:lnTo>
                  <a:pt x="8249" y="801"/>
                </a:lnTo>
                <a:lnTo>
                  <a:pt x="8286" y="839"/>
                </a:lnTo>
                <a:lnTo>
                  <a:pt x="8323" y="857"/>
                </a:lnTo>
                <a:lnTo>
                  <a:pt x="8398" y="876"/>
                </a:lnTo>
                <a:lnTo>
                  <a:pt x="8491" y="876"/>
                </a:lnTo>
                <a:lnTo>
                  <a:pt x="8584" y="820"/>
                </a:lnTo>
                <a:lnTo>
                  <a:pt x="8658" y="746"/>
                </a:lnTo>
                <a:lnTo>
                  <a:pt x="8695" y="634"/>
                </a:lnTo>
                <a:lnTo>
                  <a:pt x="8714" y="541"/>
                </a:lnTo>
                <a:lnTo>
                  <a:pt x="8677" y="466"/>
                </a:lnTo>
                <a:lnTo>
                  <a:pt x="8658" y="429"/>
                </a:lnTo>
                <a:lnTo>
                  <a:pt x="8621" y="392"/>
                </a:lnTo>
                <a:lnTo>
                  <a:pt x="8584" y="373"/>
                </a:lnTo>
                <a:lnTo>
                  <a:pt x="8528" y="373"/>
                </a:lnTo>
                <a:lnTo>
                  <a:pt x="8453" y="336"/>
                </a:lnTo>
                <a:lnTo>
                  <a:pt x="8398" y="317"/>
                </a:lnTo>
                <a:close/>
                <a:moveTo>
                  <a:pt x="3203" y="578"/>
                </a:moveTo>
                <a:lnTo>
                  <a:pt x="2645" y="597"/>
                </a:lnTo>
                <a:lnTo>
                  <a:pt x="2086" y="634"/>
                </a:lnTo>
                <a:lnTo>
                  <a:pt x="1527" y="671"/>
                </a:lnTo>
                <a:lnTo>
                  <a:pt x="1230" y="671"/>
                </a:lnTo>
                <a:lnTo>
                  <a:pt x="950" y="652"/>
                </a:lnTo>
                <a:lnTo>
                  <a:pt x="392" y="634"/>
                </a:lnTo>
                <a:lnTo>
                  <a:pt x="150" y="634"/>
                </a:lnTo>
                <a:lnTo>
                  <a:pt x="94" y="652"/>
                </a:lnTo>
                <a:lnTo>
                  <a:pt x="38" y="652"/>
                </a:lnTo>
                <a:lnTo>
                  <a:pt x="19" y="690"/>
                </a:lnTo>
                <a:lnTo>
                  <a:pt x="1" y="727"/>
                </a:lnTo>
                <a:lnTo>
                  <a:pt x="19" y="764"/>
                </a:lnTo>
                <a:lnTo>
                  <a:pt x="75" y="783"/>
                </a:lnTo>
                <a:lnTo>
                  <a:pt x="187" y="839"/>
                </a:lnTo>
                <a:lnTo>
                  <a:pt x="392" y="895"/>
                </a:lnTo>
                <a:lnTo>
                  <a:pt x="615" y="932"/>
                </a:lnTo>
                <a:lnTo>
                  <a:pt x="839" y="950"/>
                </a:lnTo>
                <a:lnTo>
                  <a:pt x="1081" y="950"/>
                </a:lnTo>
                <a:lnTo>
                  <a:pt x="1304" y="932"/>
                </a:lnTo>
                <a:lnTo>
                  <a:pt x="1769" y="895"/>
                </a:lnTo>
                <a:lnTo>
                  <a:pt x="2235" y="839"/>
                </a:lnTo>
                <a:lnTo>
                  <a:pt x="2756" y="801"/>
                </a:lnTo>
                <a:lnTo>
                  <a:pt x="3278" y="783"/>
                </a:lnTo>
                <a:lnTo>
                  <a:pt x="3557" y="801"/>
                </a:lnTo>
                <a:lnTo>
                  <a:pt x="3762" y="801"/>
                </a:lnTo>
                <a:lnTo>
                  <a:pt x="3799" y="783"/>
                </a:lnTo>
                <a:lnTo>
                  <a:pt x="3836" y="727"/>
                </a:lnTo>
                <a:lnTo>
                  <a:pt x="3836" y="671"/>
                </a:lnTo>
                <a:lnTo>
                  <a:pt x="3817" y="634"/>
                </a:lnTo>
                <a:lnTo>
                  <a:pt x="3762" y="597"/>
                </a:lnTo>
                <a:lnTo>
                  <a:pt x="3482" y="597"/>
                </a:lnTo>
                <a:lnTo>
                  <a:pt x="3203" y="578"/>
                </a:lnTo>
                <a:close/>
                <a:moveTo>
                  <a:pt x="4637" y="355"/>
                </a:moveTo>
                <a:lnTo>
                  <a:pt x="4581" y="373"/>
                </a:lnTo>
                <a:lnTo>
                  <a:pt x="4544" y="392"/>
                </a:lnTo>
                <a:lnTo>
                  <a:pt x="4488" y="429"/>
                </a:lnTo>
                <a:lnTo>
                  <a:pt x="4432" y="541"/>
                </a:lnTo>
                <a:lnTo>
                  <a:pt x="4413" y="652"/>
                </a:lnTo>
                <a:lnTo>
                  <a:pt x="4432" y="764"/>
                </a:lnTo>
                <a:lnTo>
                  <a:pt x="4450" y="820"/>
                </a:lnTo>
                <a:lnTo>
                  <a:pt x="4469" y="876"/>
                </a:lnTo>
                <a:lnTo>
                  <a:pt x="4506" y="913"/>
                </a:lnTo>
                <a:lnTo>
                  <a:pt x="4562" y="932"/>
                </a:lnTo>
                <a:lnTo>
                  <a:pt x="4618" y="950"/>
                </a:lnTo>
                <a:lnTo>
                  <a:pt x="4693" y="950"/>
                </a:lnTo>
                <a:lnTo>
                  <a:pt x="4748" y="932"/>
                </a:lnTo>
                <a:lnTo>
                  <a:pt x="4804" y="895"/>
                </a:lnTo>
                <a:lnTo>
                  <a:pt x="4879" y="820"/>
                </a:lnTo>
                <a:lnTo>
                  <a:pt x="4935" y="708"/>
                </a:lnTo>
                <a:lnTo>
                  <a:pt x="4972" y="597"/>
                </a:lnTo>
                <a:lnTo>
                  <a:pt x="4972" y="485"/>
                </a:lnTo>
                <a:lnTo>
                  <a:pt x="4953" y="448"/>
                </a:lnTo>
                <a:lnTo>
                  <a:pt x="4916" y="392"/>
                </a:lnTo>
                <a:lnTo>
                  <a:pt x="4879" y="373"/>
                </a:lnTo>
                <a:lnTo>
                  <a:pt x="4841" y="355"/>
                </a:lnTo>
                <a:close/>
                <a:moveTo>
                  <a:pt x="6647" y="1"/>
                </a:moveTo>
                <a:lnTo>
                  <a:pt x="6536" y="19"/>
                </a:lnTo>
                <a:lnTo>
                  <a:pt x="6424" y="75"/>
                </a:lnTo>
                <a:lnTo>
                  <a:pt x="6238" y="187"/>
                </a:lnTo>
                <a:lnTo>
                  <a:pt x="6089" y="317"/>
                </a:lnTo>
                <a:lnTo>
                  <a:pt x="6033" y="392"/>
                </a:lnTo>
                <a:lnTo>
                  <a:pt x="5977" y="485"/>
                </a:lnTo>
                <a:lnTo>
                  <a:pt x="5959" y="578"/>
                </a:lnTo>
                <a:lnTo>
                  <a:pt x="5940" y="690"/>
                </a:lnTo>
                <a:lnTo>
                  <a:pt x="5959" y="820"/>
                </a:lnTo>
                <a:lnTo>
                  <a:pt x="5996" y="913"/>
                </a:lnTo>
                <a:lnTo>
                  <a:pt x="6052" y="988"/>
                </a:lnTo>
                <a:lnTo>
                  <a:pt x="6145" y="1043"/>
                </a:lnTo>
                <a:lnTo>
                  <a:pt x="6238" y="1081"/>
                </a:lnTo>
                <a:lnTo>
                  <a:pt x="6350" y="1099"/>
                </a:lnTo>
                <a:lnTo>
                  <a:pt x="6573" y="1099"/>
                </a:lnTo>
                <a:lnTo>
                  <a:pt x="6722" y="1081"/>
                </a:lnTo>
                <a:lnTo>
                  <a:pt x="6834" y="1043"/>
                </a:lnTo>
                <a:lnTo>
                  <a:pt x="6945" y="988"/>
                </a:lnTo>
                <a:lnTo>
                  <a:pt x="7057" y="913"/>
                </a:lnTo>
                <a:lnTo>
                  <a:pt x="7131" y="801"/>
                </a:lnTo>
                <a:lnTo>
                  <a:pt x="7187" y="690"/>
                </a:lnTo>
                <a:lnTo>
                  <a:pt x="7206" y="559"/>
                </a:lnTo>
                <a:lnTo>
                  <a:pt x="7187" y="429"/>
                </a:lnTo>
                <a:lnTo>
                  <a:pt x="7131" y="299"/>
                </a:lnTo>
                <a:lnTo>
                  <a:pt x="7076" y="206"/>
                </a:lnTo>
                <a:lnTo>
                  <a:pt x="6983" y="113"/>
                </a:lnTo>
                <a:lnTo>
                  <a:pt x="6889" y="57"/>
                </a:lnTo>
                <a:lnTo>
                  <a:pt x="6778" y="19"/>
                </a:lnTo>
                <a:lnTo>
                  <a:pt x="6647" y="1"/>
                </a:lnTo>
                <a:close/>
              </a:path>
            </a:pathLst>
          </a:custGeom>
          <a:solidFill>
            <a:srgbClr val="DBBD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rect b="b" l="l" r="r" t="t"/>
            <a:pathLst>
              <a:path extrusionOk="0" h="51033" w="92105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rect b="b" l="l" r="r" t="t"/>
            <a:pathLst>
              <a:path extrusionOk="0" h="51200" w="92849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rect b="b" l="l" r="r" t="t"/>
            <a:pathLst>
              <a:path extrusionOk="0" h="50102" w="9270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7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rect b="b" l="l" r="r" t="t"/>
            <a:pathLst>
              <a:path extrusionOk="0" h="49842" w="91397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rect b="b" l="l" r="r" t="t"/>
            <a:pathLst>
              <a:path extrusionOk="0" h="49842" w="91397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rect b="b" l="l" r="r" t="t"/>
            <a:pathLst>
              <a:path extrusionOk="0" h="51033" w="92105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b="1" sz="2400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hyperlink" Target="https://www.amazon.com/Spring-Gege-Packable-Lightweight-Windproof/dp/B078WQSFFM/ref=pd_lpo_sbs_193_img_1?_encoding=UTF8&amp;refRID=90N9EV3TFE03KBGZFBE2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hyperlink" Target="https://www.bergfreunde.eu/patagonia-kids-retro-x-bomber-jacket-fleece-jacket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aint-james.com/us/breton-clothing-classics/breton-classics-kids/lulu-yellow-raincoat-for-kids.html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Coats on Animals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790938" y="1789250"/>
            <a:ext cx="75621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How does the tiger’s coat provide protection? Do people use coats for a similar purpose?</a:t>
            </a:r>
            <a:endParaRPr b="1" sz="2400">
              <a:solidFill>
                <a:srgbClr val="B5D4E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22"/>
          <p:cNvSpPr/>
          <p:nvPr/>
        </p:nvSpPr>
        <p:spPr>
          <a:xfrm>
            <a:off x="3850550" y="282775"/>
            <a:ext cx="1361777" cy="1429666"/>
          </a:xfrm>
          <a:custGeom>
            <a:rect b="b" l="l" r="r" t="t"/>
            <a:pathLst>
              <a:path extrusionOk="0" h="17228" w="17082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7C7F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Lesson 2: How we use coats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Do you remember some of the coats </a:t>
            </a:r>
            <a:r>
              <a:rPr lang="en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that</a:t>
            </a:r>
            <a:r>
              <a:rPr lang="en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 animals have?</a:t>
            </a:r>
            <a:endParaRPr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4374475" y="1200150"/>
            <a:ext cx="38793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What does this coat remind you of?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When would you use this coat?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125" y="356125"/>
            <a:ext cx="3181350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203575" y="4553874"/>
            <a:ext cx="7363500" cy="6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Image from: </a:t>
            </a:r>
            <a:r>
              <a:rPr lang="en" sz="1400"/>
              <a:t>https://www.amazon.com/Chloe-Kids-Girls-Hooded-Beige/dp/B01F7VF3IA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4656700" y="933163"/>
            <a:ext cx="38793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What does this coat remind you of?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When would you use this coat?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25" y="324350"/>
            <a:ext cx="3257550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244625" y="4309025"/>
            <a:ext cx="8692500" cy="6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Image from: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https://www.amazon.com/Spring-Gege-Packable-Lightweight-Windproof/dp/B078WQSFFM/ref=pd_lpo_sbs_193_img_1?_encoding=UTF8&amp;refRID=90N9EV3TFE03KBGZFBE2</a:t>
            </a:r>
            <a:r>
              <a:rPr lang="en" sz="1100"/>
              <a:t> 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25" y="828300"/>
            <a:ext cx="3597176" cy="359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4656700" y="933163"/>
            <a:ext cx="38793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What does this coat remind you of?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When would you use this coat?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244625" y="4619475"/>
            <a:ext cx="8692500" cy="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Image from: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https://www.bergfreunde.eu/patagonia-kids-retro-x-bomber-jacket-fleece-jacket/</a:t>
            </a:r>
            <a:r>
              <a:rPr lang="en" sz="1100"/>
              <a:t> </a:t>
            </a:r>
            <a:endParaRPr sz="1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297650" y="4544475"/>
            <a:ext cx="8404200" cy="6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Image from: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https://www.saint-james.com/us/breton-clothing-classics/breton-classics-kids/lulu-yellow-raincoat-for-kids.html</a:t>
            </a:r>
            <a:r>
              <a:rPr lang="en" sz="1200"/>
              <a:t> </a:t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4">
            <a:alphaModFix/>
          </a:blip>
          <a:srcRect b="11444" l="0" r="0" t="13060"/>
          <a:stretch/>
        </p:blipFill>
        <p:spPr>
          <a:xfrm>
            <a:off x="357500" y="320300"/>
            <a:ext cx="3836075" cy="40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4365075" y="1021400"/>
            <a:ext cx="38793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What does this coat remind you of?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When would you use this coat? </a:t>
            </a:r>
            <a:endParaRPr b="1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75" y="393589"/>
            <a:ext cx="4045223" cy="404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Line Up Game! </a:t>
            </a:r>
            <a:endParaRPr sz="3600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Compare your coat with your partners.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Does it remind you of an animal’s coat?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b="17297" l="0" r="0" t="23969"/>
          <a:stretch/>
        </p:blipFill>
        <p:spPr>
          <a:xfrm>
            <a:off x="890301" y="2295875"/>
            <a:ext cx="7407075" cy="21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/>
        </p:nvSpPr>
        <p:spPr>
          <a:xfrm>
            <a:off x="150500" y="4647700"/>
            <a:ext cx="5964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Image from: </a:t>
            </a:r>
            <a:r>
              <a:rPr lang="en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https://www.clker.com/clipart-738733.html</a:t>
            </a:r>
            <a:endParaRPr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C78D8"/>
                </a:solidFill>
              </a:rPr>
              <a:t>Design a “coat” for your Pom-Pom</a:t>
            </a:r>
            <a:endParaRPr sz="3600">
              <a:solidFill>
                <a:srgbClr val="3C78D8"/>
              </a:solidFill>
            </a:endParaRPr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890300" y="1200150"/>
            <a:ext cx="4443600" cy="35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Use the materials your teacher has to create a coat for your pom-pom creature! </a:t>
            </a:r>
            <a:endParaRPr>
              <a:solidFill>
                <a:srgbClr val="3C78D8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What material do you want to use?</a:t>
            </a:r>
            <a:endParaRPr>
              <a:solidFill>
                <a:srgbClr val="3C78D8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3C78D8"/>
                </a:solidFill>
                <a:latin typeface="Comfortaa Light"/>
                <a:ea typeface="Comfortaa Light"/>
                <a:cs typeface="Comfortaa Light"/>
                <a:sym typeface="Comfortaa Light"/>
              </a:rPr>
            </a:br>
            <a:r>
              <a:rPr lang="en">
                <a:solidFill>
                  <a:srgbClr val="3C78D8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What shape do you want to make the coat?</a:t>
            </a:r>
            <a:endParaRPr>
              <a:solidFill>
                <a:srgbClr val="3C78D8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175" y="1200150"/>
            <a:ext cx="3021000" cy="30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549" y="428875"/>
            <a:ext cx="6642050" cy="440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975" y="293300"/>
            <a:ext cx="6835325" cy="455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525" y="287438"/>
            <a:ext cx="6852950" cy="456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3623" l="0" r="0" t="0"/>
          <a:stretch/>
        </p:blipFill>
        <p:spPr>
          <a:xfrm>
            <a:off x="1252700" y="260550"/>
            <a:ext cx="6638700" cy="45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925" y="338175"/>
            <a:ext cx="6700726" cy="44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525" y="323625"/>
            <a:ext cx="6690624" cy="477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750388" y="1802075"/>
            <a:ext cx="75621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What is the same about all these animals coats?</a:t>
            </a:r>
            <a:endParaRPr b="1" sz="3000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5D4E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What is different about their coats?</a:t>
            </a:r>
            <a:endParaRPr b="1" sz="2400">
              <a:solidFill>
                <a:srgbClr val="B5D4E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20"/>
          <p:cNvSpPr/>
          <p:nvPr/>
        </p:nvSpPr>
        <p:spPr>
          <a:xfrm>
            <a:off x="3850550" y="663775"/>
            <a:ext cx="1361777" cy="1429666"/>
          </a:xfrm>
          <a:custGeom>
            <a:rect b="b" l="l" r="r" t="t"/>
            <a:pathLst>
              <a:path extrusionOk="0" h="17228" w="17082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7C7F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Tiger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538" y="1063375"/>
            <a:ext cx="5478928" cy="377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Quickl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