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enturyGothic-regular.fntdata"/><Relationship Id="rId14" Type="http://schemas.openxmlformats.org/officeDocument/2006/relationships/slide" Target="slides/slide9.xml"/><Relationship Id="rId17" Type="http://schemas.openxmlformats.org/officeDocument/2006/relationships/font" Target="fonts/CenturyGothic-italic.fntdata"/><Relationship Id="rId16"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CenturyGothic-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705e2442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05e2442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12071790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12071790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12071790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12071790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1207179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a1207179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d4d25671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ad4d25671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12071790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12071790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12071790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12071790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12071790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12071790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www.smithsonianmag.com/travel/sea-turtle-recovery-center-gives-turtles-second-chance-180963395/" TargetMode="External"/><Relationship Id="rId4" Type="http://schemas.openxmlformats.org/officeDocument/2006/relationships/image" Target="../media/image3.png"/><Relationship Id="rId5" Type="http://schemas.openxmlformats.org/officeDocument/2006/relationships/hyperlink" Target="http://drive.google.com/file/d/1FnU7hiMAtz84Li6WRjE370RknxbJB3eS/view" TargetMode="External"/><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drive.google.com/file/d/1Noet99qMHizJ6FWgpIghA9iuSf9Dvx3k/view"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drive.google.com/file/d/1ovolydA9t_WgIoqpEkUyheQkt40tBBqV/view"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hyperlink" Target="http://drive.google.com/file/d/1xK8MUXiyuzETJrDAIcNs0iI64-epyjRk/view"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drive.google.com/file/d/15b46KuRDK083uk471liV34XB-jSIK3GX/view"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drive.google.com/file/d/1PICJu3z0V0M1Ssgc120fzGZveeEcYShT/view" TargetMode="Externa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drive.google.com/file/d/1O023WEpxaSD2jpR02MPwjSbW7fQyRt4O/view"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www.smithsonianmag.com/travel/sea-turtle-recovery-center-gives-turtles-second-chance-180963395/" TargetMode="External"/><Relationship Id="rId4" Type="http://schemas.openxmlformats.org/officeDocument/2006/relationships/hyperlink" Target="http://scaquarium.org/recover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End of Unit Assessment</a:t>
            </a:r>
            <a:endParaRPr>
              <a:latin typeface="Century Gothic"/>
              <a:ea typeface="Century Gothic"/>
              <a:cs typeface="Century Gothic"/>
              <a:sym typeface="Century Gothic"/>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Unit 2</a:t>
            </a:r>
            <a:endParaRPr>
              <a:latin typeface="Century Gothic"/>
              <a:ea typeface="Century Gothic"/>
              <a:cs typeface="Century Gothic"/>
              <a:sym typeface="Century Gothic"/>
            </a:endParaRPr>
          </a:p>
          <a:p>
            <a:pPr indent="0" lvl="0" marL="0" rtl="0" algn="ctr">
              <a:spcBef>
                <a:spcPts val="0"/>
              </a:spcBef>
              <a:spcAft>
                <a:spcPts val="0"/>
              </a:spcAft>
              <a:buNone/>
            </a:pPr>
            <a:r>
              <a:rPr i="1" lang="en">
                <a:latin typeface="Century Gothic"/>
                <a:ea typeface="Century Gothic"/>
                <a:cs typeface="Century Gothic"/>
                <a:sym typeface="Century Gothic"/>
              </a:rPr>
              <a:t>Focus on First</a:t>
            </a:r>
            <a:endParaRPr i="1">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795000" y="870600"/>
            <a:ext cx="7554000" cy="340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sz="1200">
              <a:solidFill>
                <a:srgbClr val="0000FF"/>
              </a:solidFill>
              <a:latin typeface="Calibri"/>
              <a:ea typeface="Calibri"/>
              <a:cs typeface="Calibri"/>
              <a:sym typeface="Calibri"/>
            </a:endParaRPr>
          </a:p>
        </p:txBody>
      </p:sp>
      <p:sp>
        <p:nvSpPr>
          <p:cNvPr id="61" name="Google Shape;61;p14"/>
          <p:cNvSpPr txBox="1"/>
          <p:nvPr/>
        </p:nvSpPr>
        <p:spPr>
          <a:xfrm>
            <a:off x="653325" y="294500"/>
            <a:ext cx="7982400" cy="41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Century Gothic"/>
                <a:ea typeface="Century Gothic"/>
                <a:cs typeface="Century Gothic"/>
                <a:sym typeface="Century Gothic"/>
              </a:rPr>
              <a:t>A Special Sea Turtle Hospital in South Carolina</a:t>
            </a:r>
            <a:endParaRPr b="1" sz="2000">
              <a:latin typeface="Century Gothic"/>
              <a:ea typeface="Century Gothic"/>
              <a:cs typeface="Century Gothic"/>
              <a:sym typeface="Century Gothic"/>
            </a:endParaRPr>
          </a:p>
          <a:p>
            <a:pPr indent="0" lvl="0" marL="0" rtl="0" algn="l">
              <a:spcBef>
                <a:spcPts val="1000"/>
              </a:spcBef>
              <a:spcAft>
                <a:spcPts val="0"/>
              </a:spcAft>
              <a:buNone/>
            </a:pPr>
            <a:r>
              <a:rPr lang="en" sz="1100">
                <a:latin typeface="Century Gothic"/>
                <a:ea typeface="Century Gothic"/>
                <a:cs typeface="Century Gothic"/>
                <a:sym typeface="Century Gothic"/>
              </a:rPr>
              <a:t>Adapted from</a:t>
            </a:r>
            <a:r>
              <a:rPr lang="en" sz="1100">
                <a:latin typeface="Century Gothic"/>
                <a:ea typeface="Century Gothic"/>
                <a:cs typeface="Century Gothic"/>
                <a:sym typeface="Century Gothic"/>
              </a:rPr>
              <a:t> </a:t>
            </a:r>
            <a:r>
              <a:rPr lang="en" sz="1100" u="sng">
                <a:solidFill>
                  <a:schemeClr val="hlink"/>
                </a:solidFill>
                <a:latin typeface="Century Gothic"/>
                <a:ea typeface="Century Gothic"/>
                <a:cs typeface="Century Gothic"/>
                <a:sym typeface="Century Gothic"/>
                <a:hlinkClick r:id="rId3"/>
              </a:rPr>
              <a:t>A State-of-the-Art Sea Turtle Hospital Welcomes Patients and Visitors in South Carolina</a:t>
            </a:r>
            <a:endParaRPr sz="1100">
              <a:latin typeface="Century Gothic"/>
              <a:ea typeface="Century Gothic"/>
              <a:cs typeface="Century Gothic"/>
              <a:sym typeface="Century Gothic"/>
            </a:endParaRPr>
          </a:p>
          <a:p>
            <a:pPr indent="0" lvl="0" marL="0" rtl="0" algn="l">
              <a:spcBef>
                <a:spcPts val="0"/>
              </a:spcBef>
              <a:spcAft>
                <a:spcPts val="0"/>
              </a:spcAft>
              <a:buNone/>
            </a:pPr>
            <a:r>
              <a:t/>
            </a:r>
            <a:endParaRPr sz="1300">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62" name="Google Shape;62;p14"/>
          <p:cNvSpPr txBox="1"/>
          <p:nvPr/>
        </p:nvSpPr>
        <p:spPr>
          <a:xfrm>
            <a:off x="1866900" y="4587525"/>
            <a:ext cx="5410200" cy="30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A visitor learns about sea turtle patients.</a:t>
            </a:r>
            <a:endParaRPr>
              <a:latin typeface="Calibri"/>
              <a:ea typeface="Calibri"/>
              <a:cs typeface="Calibri"/>
              <a:sym typeface="Calibri"/>
            </a:endParaRPr>
          </a:p>
        </p:txBody>
      </p:sp>
      <p:pic>
        <p:nvPicPr>
          <p:cNvPr id="63" name="Google Shape;63;p14"/>
          <p:cNvPicPr preferRelativeResize="0"/>
          <p:nvPr/>
        </p:nvPicPr>
        <p:blipFill>
          <a:blip r:embed="rId4">
            <a:alphaModFix/>
          </a:blip>
          <a:stretch>
            <a:fillRect/>
          </a:stretch>
        </p:blipFill>
        <p:spPr>
          <a:xfrm>
            <a:off x="1866900" y="1320400"/>
            <a:ext cx="5410199" cy="3148912"/>
          </a:xfrm>
          <a:prstGeom prst="rect">
            <a:avLst/>
          </a:prstGeom>
          <a:noFill/>
          <a:ln>
            <a:noFill/>
          </a:ln>
        </p:spPr>
      </p:pic>
      <p:pic>
        <p:nvPicPr>
          <p:cNvPr id="64" name="Google Shape;64;p14" title="FoF End of U2 Assessment Slide 2.mp3">
            <a:hlinkClick r:id="rId5"/>
          </p:cNvPr>
          <p:cNvPicPr preferRelativeResize="0"/>
          <p:nvPr/>
        </p:nvPicPr>
        <p:blipFill>
          <a:blip r:embed="rId6">
            <a:alphaModFix/>
          </a:blip>
          <a:stretch>
            <a:fillRect/>
          </a:stretch>
        </p:blipFill>
        <p:spPr>
          <a:xfrm>
            <a:off x="152400" y="152400"/>
            <a:ext cx="348525" cy="348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nvSpPr>
        <p:spPr>
          <a:xfrm>
            <a:off x="664400" y="670000"/>
            <a:ext cx="7684500" cy="3603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2300"/>
              </a:spcBef>
              <a:spcAft>
                <a:spcPts val="0"/>
              </a:spcAft>
              <a:buNone/>
            </a:pPr>
            <a:r>
              <a:rPr lang="en" sz="1800">
                <a:solidFill>
                  <a:srgbClr val="2D2D2D"/>
                </a:solidFill>
                <a:latin typeface="Century Gothic"/>
                <a:ea typeface="Century Gothic"/>
                <a:cs typeface="Century Gothic"/>
                <a:sym typeface="Century Gothic"/>
              </a:rPr>
              <a:t>The</a:t>
            </a:r>
            <a:r>
              <a:rPr lang="en" sz="1800">
                <a:solidFill>
                  <a:srgbClr val="2D2D2D"/>
                </a:solidFill>
                <a:latin typeface="Century Gothic"/>
                <a:ea typeface="Century Gothic"/>
                <a:cs typeface="Century Gothic"/>
                <a:sym typeface="Century Gothic"/>
              </a:rPr>
              <a:t> South Carolina Aquarium Sea Turtle Care Center is a special kind of hospital. The scientists there rescue injured sea turtles and take care of them. Some </a:t>
            </a:r>
            <a:r>
              <a:rPr lang="en" sz="1800">
                <a:solidFill>
                  <a:srgbClr val="2D2D2D"/>
                </a:solidFill>
                <a:latin typeface="Century Gothic"/>
                <a:ea typeface="Century Gothic"/>
                <a:cs typeface="Century Gothic"/>
                <a:sym typeface="Century Gothic"/>
              </a:rPr>
              <a:t>sea turtle</a:t>
            </a:r>
            <a:r>
              <a:rPr lang="en" sz="1800">
                <a:solidFill>
                  <a:srgbClr val="2D2D2D"/>
                </a:solidFill>
                <a:latin typeface="Century Gothic"/>
                <a:ea typeface="Century Gothic"/>
                <a:cs typeface="Century Gothic"/>
                <a:sym typeface="Century Gothic"/>
              </a:rPr>
              <a:t>s arrive after they have been </a:t>
            </a:r>
            <a:r>
              <a:rPr lang="en" sz="1800">
                <a:solidFill>
                  <a:srgbClr val="2D2D2D"/>
                </a:solidFill>
                <a:latin typeface="Century Gothic"/>
                <a:ea typeface="Century Gothic"/>
                <a:cs typeface="Century Gothic"/>
                <a:sym typeface="Century Gothic"/>
              </a:rPr>
              <a:t>hit by a boat. Some</a:t>
            </a:r>
            <a:r>
              <a:rPr lang="en" sz="1800">
                <a:solidFill>
                  <a:srgbClr val="2D2D2D"/>
                </a:solidFill>
                <a:latin typeface="Century Gothic"/>
                <a:ea typeface="Century Gothic"/>
                <a:cs typeface="Century Gothic"/>
                <a:sym typeface="Century Gothic"/>
              </a:rPr>
              <a:t> sea turtles</a:t>
            </a:r>
            <a:r>
              <a:rPr lang="en" sz="1800">
                <a:solidFill>
                  <a:srgbClr val="2D2D2D"/>
                </a:solidFill>
                <a:latin typeface="Century Gothic"/>
                <a:ea typeface="Century Gothic"/>
                <a:cs typeface="Century Gothic"/>
                <a:sym typeface="Century Gothic"/>
              </a:rPr>
              <a:t> have been bitten by a shark</a:t>
            </a:r>
            <a:r>
              <a:rPr lang="en" sz="1800">
                <a:solidFill>
                  <a:srgbClr val="2D2D2D"/>
                </a:solidFill>
                <a:latin typeface="Century Gothic"/>
                <a:ea typeface="Century Gothic"/>
                <a:cs typeface="Century Gothic"/>
                <a:sym typeface="Century Gothic"/>
              </a:rPr>
              <a:t>. Others</a:t>
            </a:r>
            <a:r>
              <a:rPr lang="en" sz="1800">
                <a:solidFill>
                  <a:srgbClr val="2D2D2D"/>
                </a:solidFill>
                <a:latin typeface="Century Gothic"/>
                <a:ea typeface="Century Gothic"/>
                <a:cs typeface="Century Gothic"/>
                <a:sym typeface="Century Gothic"/>
              </a:rPr>
              <a:t> </a:t>
            </a:r>
            <a:r>
              <a:rPr lang="en" sz="1800">
                <a:solidFill>
                  <a:srgbClr val="2D2D2D"/>
                </a:solidFill>
                <a:latin typeface="Century Gothic"/>
                <a:ea typeface="Century Gothic"/>
                <a:cs typeface="Century Gothic"/>
                <a:sym typeface="Century Gothic"/>
              </a:rPr>
              <a:t>have been hurt by eating trash in the ocean. Sea turtles that get better are sent back in</a:t>
            </a:r>
            <a:r>
              <a:rPr lang="en" sz="1800">
                <a:solidFill>
                  <a:srgbClr val="2D2D2D"/>
                </a:solidFill>
                <a:latin typeface="Century Gothic"/>
                <a:ea typeface="Century Gothic"/>
                <a:cs typeface="Century Gothic"/>
                <a:sym typeface="Century Gothic"/>
              </a:rPr>
              <a:t>to</a:t>
            </a:r>
            <a:r>
              <a:rPr lang="en" sz="1800">
                <a:solidFill>
                  <a:srgbClr val="2D2D2D"/>
                </a:solidFill>
                <a:latin typeface="Century Gothic"/>
                <a:ea typeface="Century Gothic"/>
                <a:cs typeface="Century Gothic"/>
                <a:sym typeface="Century Gothic"/>
              </a:rPr>
              <a:t> the ocean so that they can be in their natural </a:t>
            </a:r>
            <a:r>
              <a:rPr lang="en" sz="1800">
                <a:solidFill>
                  <a:srgbClr val="2D2D2D"/>
                </a:solidFill>
                <a:latin typeface="Century Gothic"/>
                <a:ea typeface="Century Gothic"/>
                <a:cs typeface="Century Gothic"/>
                <a:sym typeface="Century Gothic"/>
              </a:rPr>
              <a:t>habitat</a:t>
            </a:r>
            <a:r>
              <a:rPr lang="en" sz="1800">
                <a:solidFill>
                  <a:srgbClr val="2D2D2D"/>
                </a:solidFill>
                <a:latin typeface="Century Gothic"/>
                <a:ea typeface="Century Gothic"/>
                <a:cs typeface="Century Gothic"/>
                <a:sym typeface="Century Gothic"/>
              </a:rPr>
              <a:t> with other sea turtles.</a:t>
            </a:r>
            <a:endParaRPr sz="1800">
              <a:solidFill>
                <a:srgbClr val="2D2D2D"/>
              </a:solidFill>
              <a:latin typeface="Century Gothic"/>
              <a:ea typeface="Century Gothic"/>
              <a:cs typeface="Century Gothic"/>
              <a:sym typeface="Century Gothic"/>
            </a:endParaRPr>
          </a:p>
          <a:p>
            <a:pPr indent="0" lvl="0" marL="0" rtl="0" algn="l">
              <a:lnSpc>
                <a:spcPct val="115000"/>
              </a:lnSpc>
              <a:spcBef>
                <a:spcPts val="2300"/>
              </a:spcBef>
              <a:spcAft>
                <a:spcPts val="0"/>
              </a:spcAft>
              <a:buNone/>
            </a:pPr>
            <a:r>
              <a:t/>
            </a:r>
            <a:endParaRPr sz="1800">
              <a:solidFill>
                <a:srgbClr val="2D2D2D"/>
              </a:solidFill>
              <a:latin typeface="Century Gothic"/>
              <a:ea typeface="Century Gothic"/>
              <a:cs typeface="Century Gothic"/>
              <a:sym typeface="Century Gothic"/>
            </a:endParaRPr>
          </a:p>
          <a:p>
            <a:pPr indent="0" lvl="0" marL="0" rtl="0" algn="l">
              <a:lnSpc>
                <a:spcPct val="115000"/>
              </a:lnSpc>
              <a:spcBef>
                <a:spcPts val="2300"/>
              </a:spcBef>
              <a:spcAft>
                <a:spcPts val="0"/>
              </a:spcAft>
              <a:buNone/>
            </a:pPr>
            <a:r>
              <a:t/>
            </a:r>
            <a:endParaRPr sz="1500">
              <a:solidFill>
                <a:srgbClr val="2D2D2D"/>
              </a:solidFill>
              <a:latin typeface="Century Gothic"/>
              <a:ea typeface="Century Gothic"/>
              <a:cs typeface="Century Gothic"/>
              <a:sym typeface="Century Gothic"/>
            </a:endParaRPr>
          </a:p>
          <a:p>
            <a:pPr indent="0" lvl="0" marL="0" rtl="0" algn="l">
              <a:lnSpc>
                <a:spcPct val="115000"/>
              </a:lnSpc>
              <a:spcBef>
                <a:spcPts val="2300"/>
              </a:spcBef>
              <a:spcAft>
                <a:spcPts val="2300"/>
              </a:spcAft>
              <a:buClr>
                <a:schemeClr val="dk1"/>
              </a:buClr>
              <a:buSzPts val="1100"/>
              <a:buFont typeface="Arial"/>
              <a:buNone/>
            </a:pPr>
            <a:r>
              <a:t/>
            </a:r>
            <a:endParaRPr sz="1500">
              <a:solidFill>
                <a:srgbClr val="2D2D2D"/>
              </a:solidFill>
              <a:latin typeface="Georgia"/>
              <a:ea typeface="Georgia"/>
              <a:cs typeface="Georgia"/>
              <a:sym typeface="Georgia"/>
            </a:endParaRPr>
          </a:p>
        </p:txBody>
      </p:sp>
      <p:pic>
        <p:nvPicPr>
          <p:cNvPr id="70" name="Google Shape;70;p15" title="FoF End of U2 Assessment Slide 3.mp3">
            <a:hlinkClick r:id="rId3"/>
          </p:cNvPr>
          <p:cNvPicPr preferRelativeResize="0"/>
          <p:nvPr/>
        </p:nvPicPr>
        <p:blipFill>
          <a:blip r:embed="rId4">
            <a:alphaModFix/>
          </a:blip>
          <a:stretch>
            <a:fillRect/>
          </a:stretch>
        </p:blipFill>
        <p:spPr>
          <a:xfrm rot="66">
            <a:off x="173874" y="203908"/>
            <a:ext cx="690375" cy="6903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1639263" y="336025"/>
            <a:ext cx="5865475" cy="3884776"/>
          </a:xfrm>
          <a:prstGeom prst="rect">
            <a:avLst/>
          </a:prstGeom>
          <a:noFill/>
          <a:ln>
            <a:noFill/>
          </a:ln>
        </p:spPr>
      </p:pic>
      <p:sp>
        <p:nvSpPr>
          <p:cNvPr id="76" name="Google Shape;76;p16"/>
          <p:cNvSpPr txBox="1"/>
          <p:nvPr/>
        </p:nvSpPr>
        <p:spPr>
          <a:xfrm>
            <a:off x="1748400" y="4355775"/>
            <a:ext cx="5647200" cy="52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Trash is removed from </a:t>
            </a:r>
            <a:r>
              <a:rPr lang="en">
                <a:latin typeface="Calibri"/>
                <a:ea typeface="Calibri"/>
                <a:cs typeface="Calibri"/>
                <a:sym typeface="Calibri"/>
              </a:rPr>
              <a:t>a </a:t>
            </a:r>
            <a:r>
              <a:rPr lang="en">
                <a:latin typeface="Calibri"/>
                <a:ea typeface="Calibri"/>
                <a:cs typeface="Calibri"/>
                <a:sym typeface="Calibri"/>
              </a:rPr>
              <a:t>sea turtle’s stomach.</a:t>
            </a:r>
            <a:endParaRPr>
              <a:latin typeface="Calibri"/>
              <a:ea typeface="Calibri"/>
              <a:cs typeface="Calibri"/>
              <a:sym typeface="Calibri"/>
            </a:endParaRPr>
          </a:p>
        </p:txBody>
      </p:sp>
      <p:pic>
        <p:nvPicPr>
          <p:cNvPr id="77" name="Google Shape;77;p16" title="FoF End of U2 Assessment Slide 4.mp3">
            <a:hlinkClick r:id="rId4"/>
          </p:cNvPr>
          <p:cNvPicPr preferRelativeResize="0"/>
          <p:nvPr/>
        </p:nvPicPr>
        <p:blipFill>
          <a:blip r:embed="rId5">
            <a:alphaModFix/>
          </a:blip>
          <a:stretch>
            <a:fillRect/>
          </a:stretch>
        </p:blipFill>
        <p:spPr>
          <a:xfrm>
            <a:off x="152400" y="152400"/>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385925" y="735325"/>
            <a:ext cx="3921775" cy="2615751"/>
          </a:xfrm>
          <a:prstGeom prst="rect">
            <a:avLst/>
          </a:prstGeom>
          <a:noFill/>
          <a:ln>
            <a:noFill/>
          </a:ln>
        </p:spPr>
      </p:pic>
      <p:sp>
        <p:nvSpPr>
          <p:cNvPr id="83" name="Google Shape;83;p17"/>
          <p:cNvSpPr txBox="1"/>
          <p:nvPr/>
        </p:nvSpPr>
        <p:spPr>
          <a:xfrm>
            <a:off x="218950" y="3529200"/>
            <a:ext cx="40887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A new sea turtle patient comes to the Sea Turtle Care Center.</a:t>
            </a:r>
            <a:endParaRPr>
              <a:latin typeface="Calibri"/>
              <a:ea typeface="Calibri"/>
              <a:cs typeface="Calibri"/>
              <a:sym typeface="Calibri"/>
            </a:endParaRPr>
          </a:p>
        </p:txBody>
      </p:sp>
      <p:pic>
        <p:nvPicPr>
          <p:cNvPr id="84" name="Google Shape;84;p17"/>
          <p:cNvPicPr preferRelativeResize="0"/>
          <p:nvPr/>
        </p:nvPicPr>
        <p:blipFill>
          <a:blip r:embed="rId4">
            <a:alphaModFix/>
          </a:blip>
          <a:stretch>
            <a:fillRect/>
          </a:stretch>
        </p:blipFill>
        <p:spPr>
          <a:xfrm>
            <a:off x="4791702" y="704224"/>
            <a:ext cx="4043324" cy="2677950"/>
          </a:xfrm>
          <a:prstGeom prst="rect">
            <a:avLst/>
          </a:prstGeom>
          <a:noFill/>
          <a:ln>
            <a:noFill/>
          </a:ln>
        </p:spPr>
      </p:pic>
      <p:sp>
        <p:nvSpPr>
          <p:cNvPr id="85" name="Google Shape;85;p17"/>
          <p:cNvSpPr txBox="1"/>
          <p:nvPr/>
        </p:nvSpPr>
        <p:spPr>
          <a:xfrm>
            <a:off x="4769000" y="3529200"/>
            <a:ext cx="40887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A sea turtle gets a check up.</a:t>
            </a:r>
            <a:endParaRPr>
              <a:latin typeface="Calibri"/>
              <a:ea typeface="Calibri"/>
              <a:cs typeface="Calibri"/>
              <a:sym typeface="Calibri"/>
            </a:endParaRPr>
          </a:p>
        </p:txBody>
      </p:sp>
      <p:pic>
        <p:nvPicPr>
          <p:cNvPr id="86" name="Google Shape;86;p17" title="FoF End of U2 Assessment Slide 5.mp3">
            <a:hlinkClick r:id="rId5"/>
          </p:cNvPr>
          <p:cNvPicPr preferRelativeResize="0"/>
          <p:nvPr/>
        </p:nvPicPr>
        <p:blipFill>
          <a:blip r:embed="rId6">
            <a:alphaModFix/>
          </a:blip>
          <a:stretch>
            <a:fillRect/>
          </a:stretch>
        </p:blipFill>
        <p:spPr>
          <a:xfrm>
            <a:off x="218950" y="153575"/>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nvSpPr>
        <p:spPr>
          <a:xfrm>
            <a:off x="795000" y="870600"/>
            <a:ext cx="7554000" cy="340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sz="1200">
              <a:solidFill>
                <a:srgbClr val="0000FF"/>
              </a:solidFill>
              <a:latin typeface="Calibri"/>
              <a:ea typeface="Calibri"/>
              <a:cs typeface="Calibri"/>
              <a:sym typeface="Calibri"/>
            </a:endParaRPr>
          </a:p>
        </p:txBody>
      </p:sp>
      <p:sp>
        <p:nvSpPr>
          <p:cNvPr id="92" name="Google Shape;92;p18"/>
          <p:cNvSpPr txBox="1"/>
          <p:nvPr/>
        </p:nvSpPr>
        <p:spPr>
          <a:xfrm>
            <a:off x="341550" y="276500"/>
            <a:ext cx="8295600" cy="461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2D2D2D"/>
                </a:solidFill>
                <a:latin typeface="Century Gothic"/>
                <a:ea typeface="Century Gothic"/>
                <a:cs typeface="Century Gothic"/>
                <a:sym typeface="Century Gothic"/>
              </a:rPr>
              <a:t>Kelly</a:t>
            </a:r>
            <a:r>
              <a:rPr lang="en" sz="1800">
                <a:solidFill>
                  <a:srgbClr val="2D2D2D"/>
                </a:solidFill>
                <a:latin typeface="Century Gothic"/>
                <a:ea typeface="Century Gothic"/>
                <a:cs typeface="Century Gothic"/>
                <a:sym typeface="Century Gothic"/>
              </a:rPr>
              <a:t> Thorvalen is a scientist at the Sea Turtle Care Center. She says that educating visitors about sea turtles is a key part of the plan for rescuing sea turtles. </a:t>
            </a:r>
            <a:endParaRPr sz="1800">
              <a:solidFill>
                <a:srgbClr val="2D2D2D"/>
              </a:solidFill>
              <a:latin typeface="Century Gothic"/>
              <a:ea typeface="Century Gothic"/>
              <a:cs typeface="Century Gothic"/>
              <a:sym typeface="Century Gothic"/>
            </a:endParaRPr>
          </a:p>
          <a:p>
            <a:pPr indent="0" lvl="0" marL="0" rtl="0" algn="l">
              <a:lnSpc>
                <a:spcPct val="115000"/>
              </a:lnSpc>
              <a:spcBef>
                <a:spcPts val="2300"/>
              </a:spcBef>
              <a:spcAft>
                <a:spcPts val="0"/>
              </a:spcAft>
              <a:buNone/>
            </a:pPr>
            <a:r>
              <a:rPr lang="en" sz="1800">
                <a:solidFill>
                  <a:srgbClr val="2D2D2D"/>
                </a:solidFill>
                <a:latin typeface="Century Gothic"/>
                <a:ea typeface="Century Gothic"/>
                <a:cs typeface="Century Gothic"/>
                <a:sym typeface="Century Gothic"/>
              </a:rPr>
              <a:t>The E</a:t>
            </a:r>
            <a:r>
              <a:rPr lang="en" sz="1800">
                <a:solidFill>
                  <a:srgbClr val="2D2D2D"/>
                </a:solidFill>
                <a:latin typeface="Century Gothic"/>
                <a:ea typeface="Century Gothic"/>
                <a:cs typeface="Century Gothic"/>
                <a:sym typeface="Century Gothic"/>
              </a:rPr>
              <a:t>ducation </a:t>
            </a:r>
            <a:r>
              <a:rPr lang="en" sz="1800">
                <a:solidFill>
                  <a:srgbClr val="2D2D2D"/>
                </a:solidFill>
                <a:latin typeface="Century Gothic"/>
                <a:ea typeface="Century Gothic"/>
                <a:cs typeface="Century Gothic"/>
                <a:sym typeface="Century Gothic"/>
              </a:rPr>
              <a:t>Center at the hospital welcomes visitors. Children and adults observe and learn about the sea turtle patients. Visitors can pretend to be doctors in mock, or pretend, medical stations. This experience helps teach the visitors about how scientists take care of injured sea turtles. Visitors can also learn about sea turtles in a theater that shows videos </a:t>
            </a:r>
            <a:r>
              <a:rPr lang="en" sz="1800">
                <a:solidFill>
                  <a:srgbClr val="2D2D2D"/>
                </a:solidFill>
                <a:latin typeface="Century Gothic"/>
                <a:ea typeface="Century Gothic"/>
                <a:cs typeface="Century Gothic"/>
                <a:sym typeface="Century Gothic"/>
              </a:rPr>
              <a:t>about</a:t>
            </a:r>
            <a:r>
              <a:rPr lang="en" sz="1800">
                <a:solidFill>
                  <a:srgbClr val="2D2D2D"/>
                </a:solidFill>
                <a:latin typeface="Century Gothic"/>
                <a:ea typeface="Century Gothic"/>
                <a:cs typeface="Century Gothic"/>
                <a:sym typeface="Century Gothic"/>
              </a:rPr>
              <a:t> sea turtles and how to protect them. The videos also teach people about sea turtles’ lives in their natural habitat.</a:t>
            </a:r>
            <a:endParaRPr sz="1800">
              <a:solidFill>
                <a:srgbClr val="2D2D2D"/>
              </a:solidFill>
              <a:latin typeface="Century Gothic"/>
              <a:ea typeface="Century Gothic"/>
              <a:cs typeface="Century Gothic"/>
              <a:sym typeface="Century Gothic"/>
            </a:endParaRPr>
          </a:p>
          <a:p>
            <a:pPr indent="0" lvl="0" marL="0" rtl="0" algn="l">
              <a:lnSpc>
                <a:spcPct val="115000"/>
              </a:lnSpc>
              <a:spcBef>
                <a:spcPts val="2300"/>
              </a:spcBef>
              <a:spcAft>
                <a:spcPts val="0"/>
              </a:spcAft>
              <a:buNone/>
            </a:pPr>
            <a:r>
              <a:rPr lang="en" sz="1800">
                <a:solidFill>
                  <a:srgbClr val="2D2D2D"/>
                </a:solidFill>
                <a:latin typeface="Century Gothic"/>
                <a:ea typeface="Century Gothic"/>
                <a:cs typeface="Century Gothic"/>
                <a:sym typeface="Century Gothic"/>
              </a:rPr>
              <a:t>Some visitors even get to help send sea turtles back into the ocean once they get better! </a:t>
            </a:r>
            <a:endParaRPr sz="1800">
              <a:solidFill>
                <a:srgbClr val="2D2D2D"/>
              </a:solidFill>
              <a:latin typeface="Century Gothic"/>
              <a:ea typeface="Century Gothic"/>
              <a:cs typeface="Century Gothic"/>
              <a:sym typeface="Century Gothic"/>
            </a:endParaRPr>
          </a:p>
          <a:p>
            <a:pPr indent="0" lvl="0" marL="0" rtl="0" algn="l">
              <a:lnSpc>
                <a:spcPct val="115000"/>
              </a:lnSpc>
              <a:spcBef>
                <a:spcPts val="2300"/>
              </a:spcBef>
              <a:spcAft>
                <a:spcPts val="2300"/>
              </a:spcAft>
              <a:buNone/>
            </a:pPr>
            <a:r>
              <a:t/>
            </a:r>
            <a:endParaRPr sz="1800">
              <a:solidFill>
                <a:srgbClr val="2D2D2D"/>
              </a:solidFill>
              <a:latin typeface="Century Gothic"/>
              <a:ea typeface="Century Gothic"/>
              <a:cs typeface="Century Gothic"/>
              <a:sym typeface="Century Gothic"/>
            </a:endParaRPr>
          </a:p>
        </p:txBody>
      </p:sp>
      <p:pic>
        <p:nvPicPr>
          <p:cNvPr id="93" name="Google Shape;93;p18" title="FoF End of U2 Assessment Slide 6.mp3">
            <a:hlinkClick r:id="rId3"/>
          </p:cNvPr>
          <p:cNvPicPr preferRelativeResize="0"/>
          <p:nvPr/>
        </p:nvPicPr>
        <p:blipFill>
          <a:blip r:embed="rId4">
            <a:alphaModFix/>
          </a:blip>
          <a:stretch>
            <a:fillRect/>
          </a:stretch>
        </p:blipFill>
        <p:spPr>
          <a:xfrm>
            <a:off x="139500" y="152400"/>
            <a:ext cx="202050" cy="202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0" l="0" r="20609" t="0"/>
          <a:stretch/>
        </p:blipFill>
        <p:spPr>
          <a:xfrm>
            <a:off x="2256550" y="421125"/>
            <a:ext cx="4445576" cy="3734976"/>
          </a:xfrm>
          <a:prstGeom prst="rect">
            <a:avLst/>
          </a:prstGeom>
          <a:noFill/>
          <a:ln>
            <a:noFill/>
          </a:ln>
        </p:spPr>
      </p:pic>
      <p:sp>
        <p:nvSpPr>
          <p:cNvPr id="99" name="Google Shape;99;p19"/>
          <p:cNvSpPr txBox="1"/>
          <p:nvPr/>
        </p:nvSpPr>
        <p:spPr>
          <a:xfrm>
            <a:off x="2256550" y="4297375"/>
            <a:ext cx="4445700" cy="5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Volunteers and visitors release a healthy sea turtle back into the ocean.</a:t>
            </a:r>
            <a:endParaRPr>
              <a:latin typeface="Calibri"/>
              <a:ea typeface="Calibri"/>
              <a:cs typeface="Calibri"/>
              <a:sym typeface="Calibri"/>
            </a:endParaRPr>
          </a:p>
        </p:txBody>
      </p:sp>
      <p:pic>
        <p:nvPicPr>
          <p:cNvPr id="100" name="Google Shape;100;p19" title="FoF End of U2 Assessment Slide 7.mp3">
            <a:hlinkClick r:id="rId4"/>
          </p:cNvPr>
          <p:cNvPicPr preferRelativeResize="0"/>
          <p:nvPr/>
        </p:nvPicPr>
        <p:blipFill>
          <a:blip r:embed="rId5">
            <a:alphaModFix/>
          </a:blip>
          <a:stretch>
            <a:fillRect/>
          </a:stretch>
        </p:blipFill>
        <p:spPr>
          <a:xfrm>
            <a:off x="181700" y="197700"/>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nvSpPr>
        <p:spPr>
          <a:xfrm>
            <a:off x="668350" y="566950"/>
            <a:ext cx="7893900" cy="41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entury Gothic"/>
                <a:ea typeface="Century Gothic"/>
                <a:cs typeface="Century Gothic"/>
                <a:sym typeface="Century Gothic"/>
              </a:rPr>
              <a:t>What can visitors do at the Sea Turtle Care Center</a:t>
            </a:r>
            <a:r>
              <a:rPr lang="en" sz="3000"/>
              <a:t>? </a:t>
            </a:r>
            <a:endParaRPr sz="3000">
              <a:latin typeface="Century Gothic"/>
              <a:ea typeface="Century Gothic"/>
              <a:cs typeface="Century Gothic"/>
              <a:sym typeface="Century Gothic"/>
            </a:endParaRPr>
          </a:p>
          <a:p>
            <a:pPr indent="0" lvl="0" marL="0" rtl="0" algn="l">
              <a:spcBef>
                <a:spcPts val="0"/>
              </a:spcBef>
              <a:spcAft>
                <a:spcPts val="0"/>
              </a:spcAft>
              <a:buNone/>
            </a:pPr>
            <a:r>
              <a:t/>
            </a:r>
            <a:endParaRPr sz="3000">
              <a:latin typeface="Century Gothic"/>
              <a:ea typeface="Century Gothic"/>
              <a:cs typeface="Century Gothic"/>
              <a:sym typeface="Century Gothic"/>
            </a:endParaRPr>
          </a:p>
          <a:p>
            <a:pPr indent="0" lvl="0" marL="0" rtl="0" algn="l">
              <a:spcBef>
                <a:spcPts val="0"/>
              </a:spcBef>
              <a:spcAft>
                <a:spcPts val="0"/>
              </a:spcAft>
              <a:buNone/>
            </a:pPr>
            <a:r>
              <a:rPr lang="en" sz="3000">
                <a:latin typeface="Century Gothic"/>
                <a:ea typeface="Century Gothic"/>
                <a:cs typeface="Century Gothic"/>
                <a:sym typeface="Century Gothic"/>
              </a:rPr>
              <a:t>Why is </a:t>
            </a:r>
            <a:r>
              <a:rPr lang="en" sz="3000">
                <a:latin typeface="Century Gothic"/>
                <a:ea typeface="Century Gothic"/>
                <a:cs typeface="Century Gothic"/>
                <a:sym typeface="Century Gothic"/>
              </a:rPr>
              <a:t>the Sea Turtle Care Center an </a:t>
            </a:r>
            <a:r>
              <a:rPr lang="en" sz="3000">
                <a:latin typeface="Century Gothic"/>
                <a:ea typeface="Century Gothic"/>
                <a:cs typeface="Century Gothic"/>
                <a:sym typeface="Century Gothic"/>
              </a:rPr>
              <a:t>important place for sea turtles</a:t>
            </a:r>
            <a:r>
              <a:rPr lang="en" sz="3000"/>
              <a:t>?</a:t>
            </a:r>
            <a:r>
              <a:rPr lang="en" sz="3000">
                <a:latin typeface="Century Gothic"/>
                <a:ea typeface="Century Gothic"/>
                <a:cs typeface="Century Gothic"/>
                <a:sym typeface="Century Gothic"/>
              </a:rPr>
              <a:t> </a:t>
            </a:r>
            <a:endParaRPr sz="3000">
              <a:latin typeface="Century Gothic"/>
              <a:ea typeface="Century Gothic"/>
              <a:cs typeface="Century Gothic"/>
              <a:sym typeface="Century Gothic"/>
            </a:endParaRPr>
          </a:p>
          <a:p>
            <a:pPr indent="0" lvl="0" marL="0" rtl="0" algn="l">
              <a:spcBef>
                <a:spcPts val="0"/>
              </a:spcBef>
              <a:spcAft>
                <a:spcPts val="0"/>
              </a:spcAft>
              <a:buNone/>
            </a:pPr>
            <a:r>
              <a:t/>
            </a:r>
            <a:endParaRPr sz="3000">
              <a:latin typeface="Century Gothic"/>
              <a:ea typeface="Century Gothic"/>
              <a:cs typeface="Century Gothic"/>
              <a:sym typeface="Century Gothic"/>
            </a:endParaRPr>
          </a:p>
          <a:p>
            <a:pPr indent="0" lvl="0" marL="0" rtl="0" algn="l">
              <a:spcBef>
                <a:spcPts val="0"/>
              </a:spcBef>
              <a:spcAft>
                <a:spcPts val="0"/>
              </a:spcAft>
              <a:buNone/>
            </a:pPr>
            <a:r>
              <a:t/>
            </a:r>
            <a:endParaRPr sz="2400">
              <a:latin typeface="Century Gothic"/>
              <a:ea typeface="Century Gothic"/>
              <a:cs typeface="Century Gothic"/>
              <a:sym typeface="Century Gothic"/>
            </a:endParaRPr>
          </a:p>
          <a:p>
            <a:pPr indent="0" lvl="0" marL="0" rtl="0" algn="l">
              <a:spcBef>
                <a:spcPts val="0"/>
              </a:spcBef>
              <a:spcAft>
                <a:spcPts val="0"/>
              </a:spcAft>
              <a:buNone/>
            </a:pPr>
            <a:r>
              <a:rPr lang="en" sz="2400">
                <a:latin typeface="Century Gothic"/>
                <a:ea typeface="Century Gothic"/>
                <a:cs typeface="Century Gothic"/>
                <a:sym typeface="Century Gothic"/>
              </a:rPr>
              <a:t>Use details from the words and photographs to support your responses. </a:t>
            </a:r>
            <a:endParaRPr sz="2400">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06" name="Google Shape;106;p20" title="FoF End of U2 Assessment Slide 8.mp3">
            <a:hlinkClick r:id="rId3"/>
          </p:cNvPr>
          <p:cNvPicPr preferRelativeResize="0"/>
          <p:nvPr/>
        </p:nvPicPr>
        <p:blipFill>
          <a:blip r:embed="rId4">
            <a:alphaModFix/>
          </a:blip>
          <a:stretch>
            <a:fillRect/>
          </a:stretch>
        </p:blipFill>
        <p:spPr>
          <a:xfrm>
            <a:off x="152400" y="152400"/>
            <a:ext cx="414550" cy="414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nvSpPr>
        <p:spPr>
          <a:xfrm>
            <a:off x="634600" y="768175"/>
            <a:ext cx="7860000" cy="37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u="sng">
                <a:solidFill>
                  <a:schemeClr val="hlink"/>
                </a:solidFill>
                <a:latin typeface="Calibri"/>
                <a:ea typeface="Calibri"/>
                <a:cs typeface="Calibri"/>
                <a:sym typeface="Calibri"/>
                <a:hlinkClick r:id="rId3"/>
              </a:rPr>
              <a:t>https://www.smithsonianmag.com/travel/sea-turtle-recovery-center-gives-turtles-second-chance-180963395/</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u="sng">
                <a:solidFill>
                  <a:schemeClr val="hlink"/>
                </a:solidFill>
                <a:latin typeface="Calibri"/>
                <a:ea typeface="Calibri"/>
                <a:cs typeface="Calibri"/>
                <a:sym typeface="Calibri"/>
                <a:hlinkClick r:id="rId4"/>
              </a:rPr>
              <a:t>http://scaquarium.org/recovery/</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