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enturyGothic-regular.fntdata"/><Relationship Id="rId14" Type="http://schemas.openxmlformats.org/officeDocument/2006/relationships/slide" Target="slides/slide9.xml"/><Relationship Id="rId17" Type="http://schemas.openxmlformats.org/officeDocument/2006/relationships/font" Target="fonts/CenturyGothic-italic.fntdata"/><Relationship Id="rId16" Type="http://schemas.openxmlformats.org/officeDocument/2006/relationships/font" Target="fonts/CenturyGothic-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CenturyGothic-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b1fc01ed4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b1fc01ed4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db1fc01ed4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db1fc01ed4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db1fc01ed4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db1fc01ed4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db1fc01ed4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db1fc01ed4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b1fc01ed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b1fc01ed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db1fc01ed4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db1fc01ed4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b1fc01ed4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b1fc01ed4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a87efe515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a87efe515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b1fc01ed4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b1fc01ed4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hyperlink" Target="https://www.thoughtco.com/thomas-edisons-muckers-4071190" TargetMode="External"/><Relationship Id="rId10" Type="http://schemas.openxmlformats.org/officeDocument/2006/relationships/hyperlink" Target="https://edison.rutgers.edu/latimer/glasblw.htm" TargetMode="External"/><Relationship Id="rId13" Type="http://schemas.openxmlformats.org/officeDocument/2006/relationships/hyperlink" Target="https://americanhistory.si.edu/collections/search/object/nmah_689864" TargetMode="External"/><Relationship Id="rId12" Type="http://schemas.openxmlformats.org/officeDocument/2006/relationships/hyperlink" Target="https://myrtleavenue.org/black-fort-greene-resident-lewis-latimer-the-invention-of-electric-light/"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massmoments.org/moment-details/lewis-latimer-awarded-first-patent.html" TargetMode="External"/><Relationship Id="rId4" Type="http://schemas.openxmlformats.org/officeDocument/2006/relationships/hyperlink" Target="https://invention.si.edu/innovative-lives-lewis-latimer-1848-1928-renaissance-man" TargetMode="External"/><Relationship Id="rId9" Type="http://schemas.openxmlformats.org/officeDocument/2006/relationships/hyperlink" Target="https://cdm.bostonathenaeum.org/digital/collection/p13110coll5/id/1264/" TargetMode="External"/><Relationship Id="rId14" Type="http://schemas.openxmlformats.org/officeDocument/2006/relationships/hyperlink" Target="https://researchnychistory.wordpress.com/2015/03/06/lewis-h-latimer-inventor-and-early-advocate-for-civil-rights/" TargetMode="External"/><Relationship Id="rId5" Type="http://schemas.openxmlformats.org/officeDocument/2006/relationships/hyperlink" Target="https://www.richardstucky.com/blog/87422/evening-study-by-candle-light-1830" TargetMode="External"/><Relationship Id="rId6" Type="http://schemas.openxmlformats.org/officeDocument/2006/relationships/hyperlink" Target="https://www.thoughtco.com/thomas-edison-1779841" TargetMode="External"/><Relationship Id="rId7" Type="http://schemas.openxmlformats.org/officeDocument/2006/relationships/hyperlink" Target="https://interestingengineering.com/lewis-latimer-helped-invent-lightbulbs-and-patent-the-telephone" TargetMode="External"/><Relationship Id="rId8" Type="http://schemas.openxmlformats.org/officeDocument/2006/relationships/hyperlink" Target="https://www.biography.com/inventor/lewis-howard-latim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570050" y="744575"/>
            <a:ext cx="52623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4400"/>
              <a:t>Lewis</a:t>
            </a:r>
            <a:r>
              <a:rPr lang="en" sz="4400"/>
              <a:t> Latimer and the </a:t>
            </a:r>
            <a:endParaRPr sz="4400"/>
          </a:p>
          <a:p>
            <a:pPr indent="0" lvl="0" marL="0" rtl="0" algn="ctr">
              <a:spcBef>
                <a:spcPts val="0"/>
              </a:spcBef>
              <a:spcAft>
                <a:spcPts val="0"/>
              </a:spcAft>
              <a:buNone/>
            </a:pPr>
            <a:r>
              <a:rPr lang="en" sz="4400"/>
              <a:t>Long-Lasting</a:t>
            </a:r>
            <a:r>
              <a:rPr lang="en" sz="4400"/>
              <a:t> Light Bulb</a:t>
            </a:r>
            <a:endParaRPr sz="4400"/>
          </a:p>
        </p:txBody>
      </p:sp>
      <p:sp>
        <p:nvSpPr>
          <p:cNvPr id="55" name="Google Shape;55;p13"/>
          <p:cNvSpPr txBox="1"/>
          <p:nvPr>
            <p:ph idx="1" type="subTitle"/>
          </p:nvPr>
        </p:nvSpPr>
        <p:spPr>
          <a:xfrm>
            <a:off x="3570050" y="3963025"/>
            <a:ext cx="5262300" cy="1034100"/>
          </a:xfrm>
          <a:prstGeom prst="rect">
            <a:avLst/>
          </a:prstGeom>
        </p:spPr>
        <p:txBody>
          <a:bodyPr anchorCtr="0" anchor="t" bIns="91425" lIns="91425" spcFirstLastPara="1" rIns="91425" wrap="square" tIns="91425">
            <a:normAutofit/>
          </a:bodyPr>
          <a:lstStyle/>
          <a:p>
            <a:pPr indent="0" lvl="0" marL="0" rtl="0" algn="ctr">
              <a:lnSpc>
                <a:spcPct val="90000"/>
              </a:lnSpc>
              <a:spcBef>
                <a:spcPts val="0"/>
              </a:spcBef>
              <a:spcAft>
                <a:spcPts val="0"/>
              </a:spcAft>
              <a:buNone/>
            </a:pPr>
            <a:r>
              <a:rPr lang="en" sz="2400"/>
              <a:t>End of Unit Assessment</a:t>
            </a:r>
            <a:endParaRPr sz="2400"/>
          </a:p>
        </p:txBody>
      </p:sp>
      <p:pic>
        <p:nvPicPr>
          <p:cNvPr id="56" name="Google Shape;56;p13"/>
          <p:cNvPicPr preferRelativeResize="0"/>
          <p:nvPr/>
        </p:nvPicPr>
        <p:blipFill>
          <a:blip r:embed="rId3">
            <a:alphaModFix/>
          </a:blip>
          <a:stretch>
            <a:fillRect/>
          </a:stretch>
        </p:blipFill>
        <p:spPr>
          <a:xfrm>
            <a:off x="311701" y="478205"/>
            <a:ext cx="3118600" cy="43192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636950" y="557350"/>
            <a:ext cx="495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2" name="Google Shape;62;p14"/>
          <p:cNvPicPr preferRelativeResize="0"/>
          <p:nvPr/>
        </p:nvPicPr>
        <p:blipFill>
          <a:blip r:embed="rId3">
            <a:alphaModFix/>
          </a:blip>
          <a:stretch>
            <a:fillRect/>
          </a:stretch>
        </p:blipFill>
        <p:spPr>
          <a:xfrm>
            <a:off x="5445075" y="957550"/>
            <a:ext cx="3312601" cy="2458565"/>
          </a:xfrm>
          <a:prstGeom prst="rect">
            <a:avLst/>
          </a:prstGeom>
          <a:noFill/>
          <a:ln>
            <a:noFill/>
          </a:ln>
        </p:spPr>
      </p:pic>
      <p:sp>
        <p:nvSpPr>
          <p:cNvPr id="63" name="Google Shape;63;p14"/>
          <p:cNvSpPr txBox="1"/>
          <p:nvPr/>
        </p:nvSpPr>
        <p:spPr>
          <a:xfrm>
            <a:off x="378975" y="470700"/>
            <a:ext cx="4801800" cy="36930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b="1" lang="en" sz="1800">
                <a:latin typeface="Century Gothic"/>
                <a:ea typeface="Century Gothic"/>
                <a:cs typeface="Century Gothic"/>
                <a:sym typeface="Century Gothic"/>
              </a:rPr>
              <a:t>Inventing the Light Bulb</a:t>
            </a:r>
            <a:endParaRPr b="1" sz="1800">
              <a:latin typeface="Century Gothic"/>
              <a:ea typeface="Century Gothic"/>
              <a:cs typeface="Century Gothic"/>
              <a:sym typeface="Century Gothic"/>
            </a:endParaRPr>
          </a:p>
          <a:p>
            <a:pPr indent="0" lvl="0" marL="0" rtl="0" algn="l">
              <a:lnSpc>
                <a:spcPct val="140000"/>
              </a:lnSpc>
              <a:spcBef>
                <a:spcPts val="1000"/>
              </a:spcBef>
              <a:spcAft>
                <a:spcPts val="1000"/>
              </a:spcAft>
              <a:buNone/>
            </a:pPr>
            <a:r>
              <a:rPr lang="en" sz="1800">
                <a:latin typeface="Century Gothic"/>
                <a:ea typeface="Century Gothic"/>
                <a:cs typeface="Century Gothic"/>
                <a:sym typeface="Century Gothic"/>
              </a:rPr>
              <a:t>During the 1800’s many inventors were working on designing electric light bulbs. Thomas Edison worked with a team of scientists, and the light bulb they invented was much less expensive than other light bulbs. This was important because now light bulbs were available for everyday use. </a:t>
            </a:r>
            <a:endParaRPr sz="1800">
              <a:latin typeface="Century Gothic"/>
              <a:ea typeface="Century Gothic"/>
              <a:cs typeface="Century Gothic"/>
              <a:sym typeface="Century Gothic"/>
            </a:endParaRPr>
          </a:p>
        </p:txBody>
      </p:sp>
      <p:sp>
        <p:nvSpPr>
          <p:cNvPr id="64" name="Google Shape;64;p14"/>
          <p:cNvSpPr txBox="1"/>
          <p:nvPr/>
        </p:nvSpPr>
        <p:spPr>
          <a:xfrm>
            <a:off x="5565375" y="3548100"/>
            <a:ext cx="3072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282828"/>
                </a:solidFill>
                <a:highlight>
                  <a:srgbClr val="FFFFFF"/>
                </a:highlight>
                <a:latin typeface="Calibri"/>
                <a:ea typeface="Calibri"/>
                <a:cs typeface="Calibri"/>
                <a:sym typeface="Calibri"/>
              </a:rPr>
              <a:t>Thomas Edison </a:t>
            </a:r>
            <a:endParaRPr>
              <a:solidFill>
                <a:srgbClr val="282828"/>
              </a:solidFill>
              <a:highlight>
                <a:srgbClr val="FFFFFF"/>
              </a:highlight>
              <a:latin typeface="Calibri"/>
              <a:ea typeface="Calibri"/>
              <a:cs typeface="Calibri"/>
              <a:sym typeface="Calibri"/>
            </a:endParaRPr>
          </a:p>
          <a:p>
            <a:pPr indent="0" lvl="0" marL="0" rtl="0" algn="ctr">
              <a:spcBef>
                <a:spcPts val="0"/>
              </a:spcBef>
              <a:spcAft>
                <a:spcPts val="0"/>
              </a:spcAft>
              <a:buNone/>
            </a:pPr>
            <a:r>
              <a:rPr lang="en">
                <a:solidFill>
                  <a:srgbClr val="282828"/>
                </a:solidFill>
                <a:highlight>
                  <a:srgbClr val="FFFFFF"/>
                </a:highlight>
                <a:latin typeface="Calibri"/>
                <a:ea typeface="Calibri"/>
                <a:cs typeface="Calibri"/>
                <a:sym typeface="Calibri"/>
              </a:rPr>
              <a:t>at a celebration of his light bulb, 1929</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nvSpPr>
        <p:spPr>
          <a:xfrm>
            <a:off x="400325" y="678450"/>
            <a:ext cx="4771200" cy="33051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Unfortunately, they didn’t last very long. </a:t>
            </a:r>
            <a:endParaRPr sz="1800">
              <a:solidFill>
                <a:schemeClr val="dk1"/>
              </a:solidFill>
              <a:latin typeface="Century Gothic"/>
              <a:ea typeface="Century Gothic"/>
              <a:cs typeface="Century Gothic"/>
              <a:sym typeface="Century Gothic"/>
            </a:endParaRPr>
          </a:p>
          <a:p>
            <a:pPr indent="0" lvl="0" marL="0" rtl="0" algn="l">
              <a:lnSpc>
                <a:spcPct val="140000"/>
              </a:lnSpc>
              <a:spcBef>
                <a:spcPts val="0"/>
              </a:spcBef>
              <a:spcAft>
                <a:spcPts val="0"/>
              </a:spcAft>
              <a:buNone/>
            </a:pPr>
            <a:r>
              <a:rPr lang="en" sz="1800">
                <a:latin typeface="Century Gothic"/>
                <a:ea typeface="Century Gothic"/>
                <a:cs typeface="Century Gothic"/>
                <a:sym typeface="Century Gothic"/>
              </a:rPr>
              <a:t>Edison’s light bulbs were delicate. They only lasted a couple of days and then had to be thrown out. </a:t>
            </a:r>
            <a:endParaRPr sz="1800">
              <a:latin typeface="Century Gothic"/>
              <a:ea typeface="Century Gothic"/>
              <a:cs typeface="Century Gothic"/>
              <a:sym typeface="Century Gothic"/>
            </a:endParaRPr>
          </a:p>
          <a:p>
            <a:pPr indent="0" lvl="0" marL="0" rtl="0" algn="l">
              <a:lnSpc>
                <a:spcPct val="140000"/>
              </a:lnSpc>
              <a:spcBef>
                <a:spcPts val="1000"/>
              </a:spcBef>
              <a:spcAft>
                <a:spcPts val="0"/>
              </a:spcAft>
              <a:buNone/>
            </a:pPr>
            <a:r>
              <a:rPr lang="en" sz="1800">
                <a:latin typeface="Century Gothic"/>
                <a:ea typeface="Century Gothic"/>
                <a:cs typeface="Century Gothic"/>
                <a:sym typeface="Century Gothic"/>
              </a:rPr>
              <a:t>Lewis</a:t>
            </a:r>
            <a:r>
              <a:rPr lang="en" sz="1800">
                <a:latin typeface="Century Gothic"/>
                <a:ea typeface="Century Gothic"/>
                <a:cs typeface="Century Gothic"/>
                <a:sym typeface="Century Gothic"/>
              </a:rPr>
              <a:t> Latimer worked with another team of scientists. He wanted to create a light bulb that lasted longer than the one Edison invented.</a:t>
            </a:r>
            <a:endParaRPr sz="1800">
              <a:latin typeface="Century Gothic"/>
              <a:ea typeface="Century Gothic"/>
              <a:cs typeface="Century Gothic"/>
              <a:sym typeface="Century Gothic"/>
            </a:endParaRPr>
          </a:p>
        </p:txBody>
      </p:sp>
      <p:pic>
        <p:nvPicPr>
          <p:cNvPr id="70" name="Google Shape;70;p15"/>
          <p:cNvPicPr preferRelativeResize="0"/>
          <p:nvPr/>
        </p:nvPicPr>
        <p:blipFill>
          <a:blip r:embed="rId3">
            <a:alphaModFix/>
          </a:blip>
          <a:stretch>
            <a:fillRect/>
          </a:stretch>
        </p:blipFill>
        <p:spPr>
          <a:xfrm>
            <a:off x="5360150" y="853550"/>
            <a:ext cx="3436400" cy="3436400"/>
          </a:xfrm>
          <a:prstGeom prst="rect">
            <a:avLst/>
          </a:prstGeom>
          <a:noFill/>
          <a:ln>
            <a:noFill/>
          </a:ln>
        </p:spPr>
      </p:pic>
      <p:sp>
        <p:nvSpPr>
          <p:cNvPr id="71" name="Google Shape;71;p15"/>
          <p:cNvSpPr txBox="1"/>
          <p:nvPr/>
        </p:nvSpPr>
        <p:spPr>
          <a:xfrm>
            <a:off x="6351475" y="4281650"/>
            <a:ext cx="152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Lewis Latimer</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nvSpPr>
        <p:spPr>
          <a:xfrm>
            <a:off x="462450" y="518400"/>
            <a:ext cx="4817700" cy="41067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 sz="1800">
                <a:latin typeface="Century Gothic"/>
                <a:ea typeface="Century Gothic"/>
                <a:cs typeface="Century Gothic"/>
                <a:sym typeface="Century Gothic"/>
              </a:rPr>
              <a:t>The </a:t>
            </a:r>
            <a:r>
              <a:rPr b="1" lang="en" sz="1800">
                <a:latin typeface="Century Gothic"/>
                <a:ea typeface="Century Gothic"/>
                <a:cs typeface="Century Gothic"/>
                <a:sym typeface="Century Gothic"/>
              </a:rPr>
              <a:t>filament </a:t>
            </a:r>
            <a:r>
              <a:rPr lang="en" sz="1800">
                <a:latin typeface="Century Gothic"/>
                <a:ea typeface="Century Gothic"/>
                <a:cs typeface="Century Gothic"/>
                <a:sym typeface="Century Gothic"/>
              </a:rPr>
              <a:t>is the part of the light bulb inside the glass that glows with </a:t>
            </a:r>
            <a:r>
              <a:rPr lang="en" sz="1800">
                <a:latin typeface="Century Gothic"/>
                <a:ea typeface="Century Gothic"/>
                <a:cs typeface="Century Gothic"/>
                <a:sym typeface="Century Gothic"/>
              </a:rPr>
              <a:t>light</a:t>
            </a:r>
            <a:r>
              <a:rPr lang="en" sz="1800">
                <a:latin typeface="Century Gothic"/>
                <a:ea typeface="Century Gothic"/>
                <a:cs typeface="Century Gothic"/>
                <a:sym typeface="Century Gothic"/>
              </a:rPr>
              <a:t>. This is the part of Edison’s light bulb that kept breaking. Sometimes the filament broke because it got too hot or even caught on fire. This was dangerous!</a:t>
            </a:r>
            <a:endParaRPr sz="1800">
              <a:latin typeface="Century Gothic"/>
              <a:ea typeface="Century Gothic"/>
              <a:cs typeface="Century Gothic"/>
              <a:sym typeface="Century Gothic"/>
            </a:endParaRPr>
          </a:p>
          <a:p>
            <a:pPr indent="0" lvl="0" marL="0" rtl="0" algn="l">
              <a:lnSpc>
                <a:spcPct val="140000"/>
              </a:lnSpc>
              <a:spcBef>
                <a:spcPts val="1200"/>
              </a:spcBef>
              <a:spcAft>
                <a:spcPts val="1200"/>
              </a:spcAft>
              <a:buNone/>
            </a:pPr>
            <a:r>
              <a:rPr lang="en" sz="1800">
                <a:solidFill>
                  <a:schemeClr val="dk1"/>
                </a:solidFill>
                <a:latin typeface="Century Gothic"/>
                <a:ea typeface="Century Gothic"/>
                <a:cs typeface="Century Gothic"/>
                <a:sym typeface="Century Gothic"/>
              </a:rPr>
              <a:t>Lewis tested lots of different filaments. </a:t>
            </a:r>
            <a:r>
              <a:rPr lang="en" sz="1800">
                <a:solidFill>
                  <a:schemeClr val="dk1"/>
                </a:solidFill>
                <a:latin typeface="Century Gothic"/>
                <a:ea typeface="Century Gothic"/>
                <a:cs typeface="Century Gothic"/>
                <a:sym typeface="Century Gothic"/>
              </a:rPr>
              <a:t>In 1880 he added</a:t>
            </a:r>
            <a:r>
              <a:rPr lang="en" sz="1800">
                <a:latin typeface="Century Gothic"/>
                <a:ea typeface="Century Gothic"/>
                <a:cs typeface="Century Gothic"/>
                <a:sym typeface="Century Gothic"/>
              </a:rPr>
              <a:t> a coating to the filament that protected it and made a longer-lasting light bulb.  </a:t>
            </a:r>
            <a:endParaRPr sz="1800">
              <a:latin typeface="Century Gothic"/>
              <a:ea typeface="Century Gothic"/>
              <a:cs typeface="Century Gothic"/>
              <a:sym typeface="Century Gothic"/>
            </a:endParaRPr>
          </a:p>
        </p:txBody>
      </p:sp>
      <p:sp>
        <p:nvSpPr>
          <p:cNvPr id="77" name="Google Shape;77;p16"/>
          <p:cNvSpPr txBox="1"/>
          <p:nvPr/>
        </p:nvSpPr>
        <p:spPr>
          <a:xfrm>
            <a:off x="7615175" y="615375"/>
            <a:ext cx="1290000" cy="446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700">
                <a:latin typeface="Century Gothic"/>
                <a:ea typeface="Century Gothic"/>
                <a:cs typeface="Century Gothic"/>
                <a:sym typeface="Century Gothic"/>
              </a:rPr>
              <a:t>filament</a:t>
            </a:r>
            <a:endParaRPr sz="1700">
              <a:latin typeface="Century Gothic"/>
              <a:ea typeface="Century Gothic"/>
              <a:cs typeface="Century Gothic"/>
              <a:sym typeface="Century Gothic"/>
            </a:endParaRPr>
          </a:p>
        </p:txBody>
      </p:sp>
      <p:pic>
        <p:nvPicPr>
          <p:cNvPr id="78" name="Google Shape;78;p16"/>
          <p:cNvPicPr preferRelativeResize="0"/>
          <p:nvPr/>
        </p:nvPicPr>
        <p:blipFill>
          <a:blip r:embed="rId3">
            <a:alphaModFix/>
          </a:blip>
          <a:stretch>
            <a:fillRect/>
          </a:stretch>
        </p:blipFill>
        <p:spPr>
          <a:xfrm>
            <a:off x="5654128" y="728676"/>
            <a:ext cx="1892950" cy="3381335"/>
          </a:xfrm>
          <a:prstGeom prst="rect">
            <a:avLst/>
          </a:prstGeom>
          <a:noFill/>
          <a:ln>
            <a:noFill/>
          </a:ln>
        </p:spPr>
      </p:pic>
      <p:sp>
        <p:nvSpPr>
          <p:cNvPr id="79" name="Google Shape;79;p16"/>
          <p:cNvSpPr txBox="1"/>
          <p:nvPr/>
        </p:nvSpPr>
        <p:spPr>
          <a:xfrm>
            <a:off x="5470650" y="4224900"/>
            <a:ext cx="2259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Drawing by Lewis Latimer</a:t>
            </a:r>
            <a:endParaRPr>
              <a:latin typeface="Calibri"/>
              <a:ea typeface="Calibri"/>
              <a:cs typeface="Calibri"/>
              <a:sym typeface="Calibri"/>
            </a:endParaRPr>
          </a:p>
        </p:txBody>
      </p:sp>
      <p:cxnSp>
        <p:nvCxnSpPr>
          <p:cNvPr id="80" name="Google Shape;80;p16"/>
          <p:cNvCxnSpPr/>
          <p:nvPr/>
        </p:nvCxnSpPr>
        <p:spPr>
          <a:xfrm flipH="1">
            <a:off x="6793775" y="1061775"/>
            <a:ext cx="1542600" cy="7209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idx="1" type="body"/>
          </p:nvPr>
        </p:nvSpPr>
        <p:spPr>
          <a:xfrm>
            <a:off x="568350" y="619950"/>
            <a:ext cx="5069100" cy="39036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1200"/>
              </a:spcAft>
              <a:buSzPts val="852"/>
              <a:buNone/>
            </a:pPr>
            <a:r>
              <a:rPr lang="en">
                <a:solidFill>
                  <a:schemeClr val="dk1"/>
                </a:solidFill>
                <a:highlight>
                  <a:srgbClr val="FFFFFF"/>
                </a:highlight>
                <a:latin typeface="Century Gothic"/>
                <a:ea typeface="Century Gothic"/>
                <a:cs typeface="Century Gothic"/>
                <a:sym typeface="Century Gothic"/>
              </a:rPr>
              <a:t>This was not Lewis Latimer’s first invention, but it was a very important one. </a:t>
            </a:r>
            <a:r>
              <a:rPr lang="en">
                <a:solidFill>
                  <a:schemeClr val="dk1"/>
                </a:solidFill>
                <a:highlight>
                  <a:srgbClr val="FFFFFF"/>
                </a:highlight>
                <a:latin typeface="Century Gothic"/>
                <a:ea typeface="Century Gothic"/>
                <a:cs typeface="Century Gothic"/>
                <a:sym typeface="Century Gothic"/>
              </a:rPr>
              <a:t>The</a:t>
            </a:r>
            <a:r>
              <a:rPr lang="en">
                <a:solidFill>
                  <a:schemeClr val="dk1"/>
                </a:solidFill>
                <a:highlight>
                  <a:srgbClr val="FFFFFF"/>
                </a:highlight>
                <a:latin typeface="Century Gothic"/>
                <a:ea typeface="Century Gothic"/>
                <a:cs typeface="Century Gothic"/>
                <a:sym typeface="Century Gothic"/>
              </a:rPr>
              <a:t> </a:t>
            </a:r>
            <a:r>
              <a:rPr lang="en">
                <a:solidFill>
                  <a:schemeClr val="dk1"/>
                </a:solidFill>
                <a:highlight>
                  <a:srgbClr val="FFFFFF"/>
                </a:highlight>
                <a:latin typeface="Century Gothic"/>
                <a:ea typeface="Century Gothic"/>
                <a:cs typeface="Century Gothic"/>
                <a:sym typeface="Century Gothic"/>
              </a:rPr>
              <a:t>long-lasting</a:t>
            </a:r>
            <a:r>
              <a:rPr lang="en">
                <a:solidFill>
                  <a:schemeClr val="dk1"/>
                </a:solidFill>
                <a:highlight>
                  <a:srgbClr val="FFFFFF"/>
                </a:highlight>
                <a:latin typeface="Century Gothic"/>
                <a:ea typeface="Century Gothic"/>
                <a:cs typeface="Century Gothic"/>
                <a:sym typeface="Century Gothic"/>
              </a:rPr>
              <a:t> light bulb helped </a:t>
            </a:r>
            <a:r>
              <a:rPr lang="en">
                <a:solidFill>
                  <a:schemeClr val="dk1"/>
                </a:solidFill>
                <a:highlight>
                  <a:srgbClr val="FFFFFF"/>
                </a:highlight>
                <a:latin typeface="Century Gothic"/>
                <a:ea typeface="Century Gothic"/>
                <a:cs typeface="Century Gothic"/>
                <a:sym typeface="Century Gothic"/>
              </a:rPr>
              <a:t>light the daily activities in many people’s live</a:t>
            </a:r>
            <a:r>
              <a:rPr lang="en">
                <a:solidFill>
                  <a:schemeClr val="dk1"/>
                </a:solidFill>
                <a:highlight>
                  <a:srgbClr val="FFFFFF"/>
                </a:highlight>
                <a:latin typeface="Century Gothic"/>
                <a:ea typeface="Century Gothic"/>
                <a:cs typeface="Century Gothic"/>
                <a:sym typeface="Century Gothic"/>
              </a:rPr>
              <a:t>s, like reading, cooking, playing games, and working. The new light bulb was safer than candles and safer than other light bulbs. It also helped to reduce trash, because light bulbs were not being thrown out as often as when each one only lasted a few hours.  </a:t>
            </a:r>
            <a:endParaRPr sz="1695">
              <a:solidFill>
                <a:schemeClr val="dk1"/>
              </a:solidFill>
              <a:highlight>
                <a:srgbClr val="FFFFFF"/>
              </a:highlight>
              <a:latin typeface="Century Gothic"/>
              <a:ea typeface="Century Gothic"/>
              <a:cs typeface="Century Gothic"/>
              <a:sym typeface="Century Gothic"/>
            </a:endParaRPr>
          </a:p>
        </p:txBody>
      </p:sp>
      <p:pic>
        <p:nvPicPr>
          <p:cNvPr id="86" name="Google Shape;86;p17"/>
          <p:cNvPicPr preferRelativeResize="0"/>
          <p:nvPr/>
        </p:nvPicPr>
        <p:blipFill>
          <a:blip r:embed="rId3">
            <a:alphaModFix/>
          </a:blip>
          <a:stretch>
            <a:fillRect/>
          </a:stretch>
        </p:blipFill>
        <p:spPr>
          <a:xfrm>
            <a:off x="6202175" y="620013"/>
            <a:ext cx="2085225" cy="39034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nvSpPr>
        <p:spPr>
          <a:xfrm>
            <a:off x="613200" y="227375"/>
            <a:ext cx="7917600" cy="17280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Clr>
                <a:schemeClr val="dk1"/>
              </a:buClr>
              <a:buSzPts val="1100"/>
              <a:buFont typeface="Arial"/>
              <a:buNone/>
            </a:pPr>
            <a:r>
              <a:rPr b="1" lang="en" sz="1800">
                <a:solidFill>
                  <a:schemeClr val="dk1"/>
                </a:solidFill>
                <a:latin typeface="Century Gothic"/>
                <a:ea typeface="Century Gothic"/>
                <a:cs typeface="Century Gothic"/>
                <a:sym typeface="Century Gothic"/>
              </a:rPr>
              <a:t>Many Inventions and Interests</a:t>
            </a:r>
            <a:endParaRPr b="1" sz="1800">
              <a:solidFill>
                <a:schemeClr val="dk1"/>
              </a:solidFill>
              <a:latin typeface="Century Gothic"/>
              <a:ea typeface="Century Gothic"/>
              <a:cs typeface="Century Gothic"/>
              <a:sym typeface="Century Gothic"/>
            </a:endParaRPr>
          </a:p>
          <a:p>
            <a:pPr indent="0" lvl="0" marL="0" rtl="0" algn="l">
              <a:lnSpc>
                <a:spcPct val="140000"/>
              </a:lnSpc>
              <a:spcBef>
                <a:spcPts val="800"/>
              </a:spcBef>
              <a:spcAft>
                <a:spcPts val="1200"/>
              </a:spcAft>
              <a:buClr>
                <a:schemeClr val="dk1"/>
              </a:buClr>
              <a:buSzPts val="1100"/>
              <a:buFont typeface="Arial"/>
              <a:buNone/>
            </a:pPr>
            <a:r>
              <a:rPr lang="en" sz="1800">
                <a:solidFill>
                  <a:schemeClr val="dk1"/>
                </a:solidFill>
                <a:latin typeface="Century Gothic"/>
                <a:ea typeface="Century Gothic"/>
                <a:cs typeface="Century Gothic"/>
                <a:sym typeface="Century Gothic"/>
              </a:rPr>
              <a:t>Lewis designed many important inventions</a:t>
            </a:r>
            <a:r>
              <a:rPr lang="en" sz="1800">
                <a:solidFill>
                  <a:schemeClr val="dk1"/>
                </a:solidFill>
                <a:highlight>
                  <a:srgbClr val="FFFFFF"/>
                </a:highlight>
                <a:latin typeface="Century Gothic"/>
                <a:ea typeface="Century Gothic"/>
                <a:cs typeface="Century Gothic"/>
                <a:sym typeface="Century Gothic"/>
              </a:rPr>
              <a:t>. He invented a toilet that could work on trains, and he drew the designs that helped Alexander Graham Bell invent the telephone. </a:t>
            </a:r>
            <a:endParaRPr sz="1700"/>
          </a:p>
        </p:txBody>
      </p:sp>
      <p:pic>
        <p:nvPicPr>
          <p:cNvPr id="92" name="Google Shape;92;p18"/>
          <p:cNvPicPr preferRelativeResize="0"/>
          <p:nvPr/>
        </p:nvPicPr>
        <p:blipFill>
          <a:blip r:embed="rId3">
            <a:alphaModFix/>
          </a:blip>
          <a:stretch>
            <a:fillRect/>
          </a:stretch>
        </p:blipFill>
        <p:spPr>
          <a:xfrm>
            <a:off x="2765400" y="2927575"/>
            <a:ext cx="3062275" cy="1959856"/>
          </a:xfrm>
          <a:prstGeom prst="rect">
            <a:avLst/>
          </a:prstGeom>
          <a:noFill/>
          <a:ln>
            <a:noFill/>
          </a:ln>
        </p:spPr>
      </p:pic>
      <p:pic>
        <p:nvPicPr>
          <p:cNvPr id="93" name="Google Shape;93;p18"/>
          <p:cNvPicPr preferRelativeResize="0"/>
          <p:nvPr/>
        </p:nvPicPr>
        <p:blipFill rotWithShape="1">
          <a:blip r:embed="rId4">
            <a:alphaModFix/>
          </a:blip>
          <a:srcRect b="0" l="6129" r="0" t="8349"/>
          <a:stretch/>
        </p:blipFill>
        <p:spPr>
          <a:xfrm>
            <a:off x="5939400" y="2705325"/>
            <a:ext cx="2555775" cy="1871599"/>
          </a:xfrm>
          <a:prstGeom prst="rect">
            <a:avLst/>
          </a:prstGeom>
          <a:noFill/>
          <a:ln>
            <a:noFill/>
          </a:ln>
        </p:spPr>
      </p:pic>
      <p:pic>
        <p:nvPicPr>
          <p:cNvPr id="94" name="Google Shape;94;p18"/>
          <p:cNvPicPr preferRelativeResize="0"/>
          <p:nvPr/>
        </p:nvPicPr>
        <p:blipFill>
          <a:blip r:embed="rId5">
            <a:alphaModFix/>
          </a:blip>
          <a:stretch>
            <a:fillRect/>
          </a:stretch>
        </p:blipFill>
        <p:spPr>
          <a:xfrm>
            <a:off x="723288" y="2140200"/>
            <a:ext cx="1528375" cy="2506575"/>
          </a:xfrm>
          <a:prstGeom prst="rect">
            <a:avLst/>
          </a:prstGeom>
          <a:noFill/>
          <a:ln cap="flat" cmpd="sng" w="9525">
            <a:solidFill>
              <a:schemeClr val="dk2"/>
            </a:solidFill>
            <a:prstDash val="solid"/>
            <a:round/>
            <a:headEnd len="sm" w="sm" type="none"/>
            <a:tailEnd len="sm" w="sm" type="none"/>
          </a:ln>
        </p:spPr>
      </p:pic>
      <p:sp>
        <p:nvSpPr>
          <p:cNvPr id="95" name="Google Shape;95;p18"/>
          <p:cNvSpPr txBox="1"/>
          <p:nvPr/>
        </p:nvSpPr>
        <p:spPr>
          <a:xfrm>
            <a:off x="536338" y="4646775"/>
            <a:ext cx="190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toilet system for trains</a:t>
            </a:r>
            <a:endParaRPr>
              <a:latin typeface="Calibri"/>
              <a:ea typeface="Calibri"/>
              <a:cs typeface="Calibri"/>
              <a:sym typeface="Calibri"/>
            </a:endParaRPr>
          </a:p>
        </p:txBody>
      </p:sp>
      <p:sp>
        <p:nvSpPr>
          <p:cNvPr id="96" name="Google Shape;96;p18"/>
          <p:cNvSpPr txBox="1"/>
          <p:nvPr/>
        </p:nvSpPr>
        <p:spPr>
          <a:xfrm>
            <a:off x="5827688" y="4347700"/>
            <a:ext cx="277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Alexander Graham Bell’s first telephone</a:t>
            </a:r>
            <a:endParaRPr>
              <a:latin typeface="Calibri"/>
              <a:ea typeface="Calibri"/>
              <a:cs typeface="Calibri"/>
              <a:sym typeface="Calibri"/>
            </a:endParaRPr>
          </a:p>
        </p:txBody>
      </p:sp>
      <p:sp>
        <p:nvSpPr>
          <p:cNvPr id="97" name="Google Shape;97;p18"/>
          <p:cNvSpPr txBox="1"/>
          <p:nvPr/>
        </p:nvSpPr>
        <p:spPr>
          <a:xfrm>
            <a:off x="2598675" y="1955375"/>
            <a:ext cx="6313800" cy="8496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 sz="1800">
                <a:latin typeface="Century Gothic"/>
                <a:ea typeface="Century Gothic"/>
                <a:cs typeface="Century Gothic"/>
                <a:sym typeface="Century Gothic"/>
              </a:rPr>
              <a:t>He also painted, played the flute, and wrote poetry and plays. </a:t>
            </a:r>
            <a:endParaRPr sz="180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nvSpPr>
        <p:spPr>
          <a:xfrm>
            <a:off x="382175" y="324450"/>
            <a:ext cx="4677300" cy="44946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Lewis</a:t>
            </a:r>
            <a:r>
              <a:rPr lang="en" sz="1800">
                <a:solidFill>
                  <a:schemeClr val="dk1"/>
                </a:solidFill>
                <a:latin typeface="Century Gothic"/>
                <a:ea typeface="Century Gothic"/>
                <a:cs typeface="Century Gothic"/>
                <a:sym typeface="Century Gothic"/>
              </a:rPr>
              <a:t> eventually moved to New York City</a:t>
            </a:r>
            <a:r>
              <a:rPr lang="en" sz="1800">
                <a:solidFill>
                  <a:schemeClr val="dk1"/>
                </a:solidFill>
                <a:latin typeface="Century Gothic"/>
                <a:ea typeface="Century Gothic"/>
                <a:cs typeface="Century Gothic"/>
                <a:sym typeface="Century Gothic"/>
              </a:rPr>
              <a:t>. There, he began working for equal rights for African Americans. His home was a meeting place where inventors and anti-racist activists would gather to discuss ideas </a:t>
            </a:r>
            <a:r>
              <a:rPr lang="en" sz="1800">
                <a:solidFill>
                  <a:schemeClr val="dk1"/>
                </a:solidFill>
                <a:latin typeface="Century Gothic"/>
                <a:ea typeface="Century Gothic"/>
                <a:cs typeface="Century Gothic"/>
                <a:sym typeface="Century Gothic"/>
              </a:rPr>
              <a:t>and</a:t>
            </a:r>
            <a:r>
              <a:rPr lang="en" sz="1800">
                <a:solidFill>
                  <a:schemeClr val="dk1"/>
                </a:solidFill>
                <a:latin typeface="Century Gothic"/>
                <a:ea typeface="Century Gothic"/>
                <a:cs typeface="Century Gothic"/>
                <a:sym typeface="Century Gothic"/>
              </a:rPr>
              <a:t> try to solve different kinds of problems. </a:t>
            </a:r>
            <a:endParaRPr sz="1800">
              <a:solidFill>
                <a:schemeClr val="dk1"/>
              </a:solidFill>
              <a:latin typeface="Century Gothic"/>
              <a:ea typeface="Century Gothic"/>
              <a:cs typeface="Century Gothic"/>
              <a:sym typeface="Century Gothic"/>
            </a:endParaRPr>
          </a:p>
          <a:p>
            <a:pPr indent="0" lvl="0" marL="0" rtl="0" algn="l">
              <a:lnSpc>
                <a:spcPct val="140000"/>
              </a:lnSpc>
              <a:spcBef>
                <a:spcPts val="1200"/>
              </a:spcBef>
              <a:spcAft>
                <a:spcPts val="1200"/>
              </a:spcAft>
              <a:buClr>
                <a:schemeClr val="dk1"/>
              </a:buClr>
              <a:buSzPts val="1100"/>
              <a:buFont typeface="Arial"/>
              <a:buNone/>
            </a:pPr>
            <a:r>
              <a:rPr lang="en" sz="1800">
                <a:solidFill>
                  <a:schemeClr val="dk1"/>
                </a:solidFill>
                <a:latin typeface="Century Gothic"/>
                <a:ea typeface="Century Gothic"/>
                <a:cs typeface="Century Gothic"/>
                <a:sym typeface="Century Gothic"/>
              </a:rPr>
              <a:t>Today his home in Queens, New York is a museum. People visit to learn about the </a:t>
            </a:r>
            <a:r>
              <a:rPr lang="en" sz="1800">
                <a:solidFill>
                  <a:schemeClr val="dk1"/>
                </a:solidFill>
                <a:latin typeface="Century Gothic"/>
                <a:ea typeface="Century Gothic"/>
                <a:cs typeface="Century Gothic"/>
                <a:sym typeface="Century Gothic"/>
              </a:rPr>
              <a:t>life</a:t>
            </a:r>
            <a:r>
              <a:rPr lang="en" sz="1800">
                <a:solidFill>
                  <a:schemeClr val="dk1"/>
                </a:solidFill>
                <a:latin typeface="Century Gothic"/>
                <a:ea typeface="Century Gothic"/>
                <a:cs typeface="Century Gothic"/>
                <a:sym typeface="Century Gothic"/>
              </a:rPr>
              <a:t> and contributions of this important inventor.</a:t>
            </a:r>
            <a:endParaRPr sz="1700"/>
          </a:p>
        </p:txBody>
      </p:sp>
      <p:pic>
        <p:nvPicPr>
          <p:cNvPr id="103" name="Google Shape;103;p19"/>
          <p:cNvPicPr preferRelativeResize="0"/>
          <p:nvPr/>
        </p:nvPicPr>
        <p:blipFill>
          <a:blip r:embed="rId3">
            <a:alphaModFix/>
          </a:blip>
          <a:stretch>
            <a:fillRect/>
          </a:stretch>
        </p:blipFill>
        <p:spPr>
          <a:xfrm>
            <a:off x="5213550" y="1141599"/>
            <a:ext cx="3524650" cy="2643475"/>
          </a:xfrm>
          <a:prstGeom prst="rect">
            <a:avLst/>
          </a:prstGeom>
          <a:noFill/>
          <a:ln>
            <a:noFill/>
          </a:ln>
        </p:spPr>
      </p:pic>
      <p:sp>
        <p:nvSpPr>
          <p:cNvPr id="104" name="Google Shape;104;p19"/>
          <p:cNvSpPr txBox="1"/>
          <p:nvPr/>
        </p:nvSpPr>
        <p:spPr>
          <a:xfrm>
            <a:off x="5757725" y="3950500"/>
            <a:ext cx="2436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Lewis Latimer House</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Queens, NY</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idx="1" type="body"/>
          </p:nvPr>
        </p:nvSpPr>
        <p:spPr>
          <a:xfrm>
            <a:off x="602275" y="922200"/>
            <a:ext cx="7996500" cy="35106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Century Gothic"/>
              <a:buAutoNum type="arabicPeriod"/>
            </a:pPr>
            <a:r>
              <a:rPr lang="en" sz="2200">
                <a:solidFill>
                  <a:schemeClr val="dk1"/>
                </a:solidFill>
                <a:latin typeface="Century Gothic"/>
                <a:ea typeface="Century Gothic"/>
                <a:cs typeface="Century Gothic"/>
                <a:sym typeface="Century Gothic"/>
              </a:rPr>
              <a:t>How did Lewis Latimer's invention improve the light bulb?</a:t>
            </a:r>
            <a:endParaRPr sz="22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rPr lang="en" sz="1900">
                <a:solidFill>
                  <a:schemeClr val="dk1"/>
                </a:solidFill>
                <a:latin typeface="Century Gothic"/>
                <a:ea typeface="Century Gothic"/>
                <a:cs typeface="Century Gothic"/>
                <a:sym typeface="Century Gothic"/>
              </a:rPr>
              <a:t>Use at least two details from the text to support your response.</a:t>
            </a:r>
            <a:endParaRPr sz="19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19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1900">
              <a:solidFill>
                <a:schemeClr val="dk1"/>
              </a:solidFill>
              <a:latin typeface="Century Gothic"/>
              <a:ea typeface="Century Gothic"/>
              <a:cs typeface="Century Gothic"/>
              <a:sym typeface="Century Gothic"/>
            </a:endParaRPr>
          </a:p>
          <a:p>
            <a:pPr indent="-368300" lvl="0" marL="457200" rtl="0" algn="l">
              <a:spcBef>
                <a:spcPts val="0"/>
              </a:spcBef>
              <a:spcAft>
                <a:spcPts val="0"/>
              </a:spcAft>
              <a:buClr>
                <a:schemeClr val="dk1"/>
              </a:buClr>
              <a:buSzPts val="2200"/>
              <a:buFont typeface="Century Gothic"/>
              <a:buAutoNum type="arabicPeriod"/>
            </a:pPr>
            <a:r>
              <a:rPr lang="en" sz="2200">
                <a:solidFill>
                  <a:schemeClr val="dk1"/>
                </a:solidFill>
                <a:latin typeface="Century Gothic"/>
                <a:ea typeface="Century Gothic"/>
                <a:cs typeface="Century Gothic"/>
                <a:sym typeface="Century Gothic"/>
              </a:rPr>
              <a:t>Do you think all first graders should learn about Lewis Latimer? Why or why not? </a:t>
            </a:r>
            <a:endParaRPr sz="2200">
              <a:solidFill>
                <a:schemeClr val="dk1"/>
              </a:solidFill>
              <a:latin typeface="Century Gothic"/>
              <a:ea typeface="Century Gothic"/>
              <a:cs typeface="Century Gothic"/>
              <a:sym typeface="Century Gothic"/>
            </a:endParaRPr>
          </a:p>
          <a:p>
            <a:pPr indent="0" lvl="0" marL="457200" rtl="0" algn="l">
              <a:lnSpc>
                <a:spcPct val="100000"/>
              </a:lnSpc>
              <a:spcBef>
                <a:spcPts val="0"/>
              </a:spcBef>
              <a:spcAft>
                <a:spcPts val="0"/>
              </a:spcAft>
              <a:buNone/>
            </a:pPr>
            <a:r>
              <a:rPr lang="en" sz="1900">
                <a:solidFill>
                  <a:schemeClr val="dk1"/>
                </a:solidFill>
                <a:latin typeface="Century Gothic"/>
                <a:ea typeface="Century Gothic"/>
                <a:cs typeface="Century Gothic"/>
                <a:sym typeface="Century Gothic"/>
              </a:rPr>
              <a:t>State your opinion and provide at least two reasons using details from the text.</a:t>
            </a:r>
            <a:endParaRPr sz="19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300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p:txBody>
      </p:sp>
      <p:sp>
        <p:nvSpPr>
          <p:cNvPr id="115" name="Google Shape;115;p21"/>
          <p:cNvSpPr txBox="1"/>
          <p:nvPr>
            <p:ph idx="1" type="body"/>
          </p:nvPr>
        </p:nvSpPr>
        <p:spPr>
          <a:xfrm>
            <a:off x="311700" y="807050"/>
            <a:ext cx="8520600" cy="4191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Calibri"/>
                <a:ea typeface="Calibri"/>
                <a:cs typeface="Calibri"/>
                <a:sym typeface="Calibri"/>
              </a:rPr>
              <a:t>Information and photos for this text were gathered from the following sources. </a:t>
            </a:r>
            <a:r>
              <a:rPr i="1" lang="en" sz="1600">
                <a:solidFill>
                  <a:schemeClr val="dk1"/>
                </a:solidFill>
                <a:latin typeface="Calibri"/>
                <a:ea typeface="Calibri"/>
                <a:cs typeface="Calibri"/>
                <a:sym typeface="Calibri"/>
              </a:rPr>
              <a:t> </a:t>
            </a:r>
            <a:endParaRPr i="1" sz="16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i="1" lang="en" sz="1400">
                <a:solidFill>
                  <a:schemeClr val="dk1"/>
                </a:solidFill>
                <a:latin typeface="Calibri"/>
                <a:ea typeface="Calibri"/>
                <a:cs typeface="Calibri"/>
                <a:sym typeface="Calibri"/>
              </a:rPr>
              <a:t>Lewis Latimer: The Man Behind a Better Light Bulb, </a:t>
            </a:r>
            <a:r>
              <a:rPr lang="en" sz="1400">
                <a:solidFill>
                  <a:schemeClr val="dk1"/>
                </a:solidFill>
                <a:latin typeface="Calibri"/>
                <a:ea typeface="Calibri"/>
                <a:cs typeface="Calibri"/>
                <a:sym typeface="Calibri"/>
              </a:rPr>
              <a:t>Smithsonian Little Explorers, Nancy Dickmann, 2020</a:t>
            </a:r>
            <a:endParaRPr i="1"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3"/>
              </a:rPr>
              <a:t>Lewis Latimer Awarded First Patent</a:t>
            </a:r>
            <a:r>
              <a:rPr lang="en" sz="1400">
                <a:latin typeface="Calibri"/>
                <a:ea typeface="Calibri"/>
                <a:cs typeface="Calibri"/>
                <a:sym typeface="Calibri"/>
              </a:rPr>
              <a:t> </a:t>
            </a:r>
            <a:endParaRPr sz="1400">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4"/>
              </a:rPr>
              <a:t>Innovative Lives: Lewis Latimer (1848-1928): Renaissance Man | Lemelson Center for the Study of Invention and Innovation</a:t>
            </a:r>
            <a:r>
              <a:rPr lang="en" sz="1400">
                <a:solidFill>
                  <a:schemeClr val="dk1"/>
                </a:solidFill>
                <a:latin typeface="Calibri"/>
                <a:ea typeface="Calibri"/>
                <a:cs typeface="Calibri"/>
                <a:sym typeface="Calibri"/>
              </a:rPr>
              <a:t> </a:t>
            </a:r>
            <a:endParaRPr sz="1400">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accent5"/>
                </a:solidFill>
                <a:latin typeface="Calibri"/>
                <a:ea typeface="Calibri"/>
                <a:cs typeface="Calibri"/>
                <a:sym typeface="Calibri"/>
                <a:hlinkClick r:id="rId5">
                  <a:extLst>
                    <a:ext uri="{A12FA001-AC4F-418D-AE19-62706E023703}">
                      <ahyp:hlinkClr val="tx"/>
                    </a:ext>
                  </a:extLst>
                </a:hlinkClick>
              </a:rPr>
              <a:t>https://www.richardstucky.com/blog/87422/evening-study-by-candle-light-1830</a:t>
            </a:r>
            <a:r>
              <a:rPr lang="en" sz="1400">
                <a:solidFill>
                  <a:schemeClr val="dk1"/>
                </a:solidFill>
                <a:latin typeface="Calibri"/>
                <a:ea typeface="Calibri"/>
                <a:cs typeface="Calibri"/>
                <a:sym typeface="Calibri"/>
              </a:rPr>
              <a:t> </a:t>
            </a:r>
            <a:endParaRPr sz="1400">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6"/>
              </a:rPr>
              <a:t>"Biography of Thomas Edison, American Inventor</a:t>
            </a:r>
            <a:endParaRPr sz="14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400" u="sng">
                <a:solidFill>
                  <a:schemeClr val="hlink"/>
                </a:solidFill>
                <a:latin typeface="Calibri"/>
                <a:ea typeface="Calibri"/>
                <a:cs typeface="Calibri"/>
                <a:sym typeface="Calibri"/>
                <a:hlinkClick r:id="rId7"/>
              </a:rPr>
              <a:t>Lewis Latimer Helped Invent Lightbulbs and Patent the Telephone</a:t>
            </a:r>
            <a:endParaRPr sz="1400">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8"/>
              </a:rPr>
              <a:t>Lewis Howard Latimer - Inventions, Accomplishments &amp; Facts</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9"/>
              </a:rPr>
              <a:t>View of Chelsea, Mass., from Eagle Hill East Boston. - Prints -</a:t>
            </a:r>
            <a:endParaRPr sz="1400">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10"/>
              </a:rPr>
              <a:t>Lewis H. Latimer Glassblowing Apparatus, 1881</a:t>
            </a:r>
            <a:r>
              <a:rPr lang="en"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11"/>
              </a:rPr>
              <a:t>The Inventors or Muckers Who Worked for Thomas Edison</a:t>
            </a:r>
            <a:r>
              <a:rPr lang="en" sz="1400">
                <a:solidFill>
                  <a:schemeClr val="dk1"/>
                </a:solidFill>
                <a:latin typeface="Calibri"/>
                <a:ea typeface="Calibri"/>
                <a:cs typeface="Calibri"/>
                <a:sym typeface="Calibri"/>
              </a:rPr>
              <a:t> </a:t>
            </a:r>
            <a:endParaRPr sz="1400">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12"/>
              </a:rPr>
              <a:t>Lewis Latimer &amp; The Invention Of Electric Light</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400" u="sng">
                <a:solidFill>
                  <a:schemeClr val="hlink"/>
                </a:solidFill>
                <a:latin typeface="Calibri"/>
                <a:ea typeface="Calibri"/>
                <a:cs typeface="Calibri"/>
                <a:sym typeface="Calibri"/>
                <a:hlinkClick r:id="rId13"/>
              </a:rPr>
              <a:t>Alexander Graham Bell Experimental Telephone | National Museum of American History</a:t>
            </a:r>
            <a:r>
              <a:rPr lang="en"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400" u="sng">
                <a:solidFill>
                  <a:schemeClr val="hlink"/>
                </a:solidFill>
                <a:latin typeface="Calibri"/>
                <a:ea typeface="Calibri"/>
                <a:cs typeface="Calibri"/>
                <a:sym typeface="Calibri"/>
                <a:hlinkClick r:id="rId14"/>
              </a:rPr>
              <a:t>Lewis H. Latimer: Inventor and Early Advocate for Civil Rights</a:t>
            </a:r>
            <a:endParaRPr sz="1400">
              <a:latin typeface="Calibri"/>
              <a:ea typeface="Calibri"/>
              <a:cs typeface="Calibri"/>
              <a:sym typeface="Calibri"/>
            </a:endParaRPr>
          </a:p>
          <a:p>
            <a:pPr indent="0" lvl="0" marL="0" rtl="0" algn="l">
              <a:lnSpc>
                <a:spcPct val="115000"/>
              </a:lnSpc>
              <a:spcBef>
                <a:spcPts val="0"/>
              </a:spcBef>
              <a:spcAft>
                <a:spcPts val="0"/>
              </a:spcAft>
              <a:buNone/>
            </a:pPr>
            <a:r>
              <a:t/>
            </a:r>
            <a:endParaRPr sz="14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