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Century Gothic"/>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CenturyGothic-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CenturyGothic-italic.fntdata"/><Relationship Id="rId14" Type="http://schemas.openxmlformats.org/officeDocument/2006/relationships/font" Target="fonts/CenturyGothic-bold.fntdata"/><Relationship Id="rId16" Type="http://schemas.openxmlformats.org/officeDocument/2006/relationships/font" Target="fonts/CenturyGothic-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5123909ce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5123909ce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6d13f8f350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6d13f8f350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6d13f8f35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6d13f8f35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6d13f8f350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6d13f8f350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6d17116de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6d17116de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6da6ee1e4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6da6ee1e4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24450" y="782200"/>
            <a:ext cx="8495100" cy="897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sz="600"/>
          </a:p>
          <a:p>
            <a:pPr indent="0" lvl="0" marL="0" rtl="0" algn="ctr">
              <a:spcBef>
                <a:spcPts val="0"/>
              </a:spcBef>
              <a:spcAft>
                <a:spcPts val="0"/>
              </a:spcAft>
              <a:buNone/>
            </a:pPr>
            <a:r>
              <a:rPr lang="en" sz="3600">
                <a:solidFill>
                  <a:srgbClr val="000000"/>
                </a:solidFill>
              </a:rPr>
              <a:t>The Bread Song</a:t>
            </a:r>
            <a:endParaRPr sz="3600">
              <a:solidFill>
                <a:srgbClr val="000000"/>
              </a:solidFill>
            </a:endParaRPr>
          </a:p>
          <a:p>
            <a:pPr indent="0" lvl="0" marL="0" rtl="0" algn="ctr">
              <a:spcBef>
                <a:spcPts val="0"/>
              </a:spcBef>
              <a:spcAft>
                <a:spcPts val="0"/>
              </a:spcAft>
              <a:buNone/>
            </a:pPr>
            <a:r>
              <a:rPr lang="en" sz="1800">
                <a:solidFill>
                  <a:srgbClr val="000000"/>
                </a:solidFill>
              </a:rPr>
              <a:t>By Frente Music Collective</a:t>
            </a:r>
            <a:endParaRPr sz="1800">
              <a:solidFill>
                <a:srgbClr val="000000"/>
              </a:solidFill>
            </a:endParaRPr>
          </a:p>
          <a:p>
            <a:pPr indent="0" lvl="0" marL="0" rtl="0" algn="ctr">
              <a:spcBef>
                <a:spcPts val="0"/>
              </a:spcBef>
              <a:spcAft>
                <a:spcPts val="0"/>
              </a:spcAft>
              <a:buNone/>
            </a:pPr>
            <a:r>
              <a:t/>
            </a:r>
            <a:endParaRPr sz="2400">
              <a:solidFill>
                <a:srgbClr val="000000"/>
              </a:solidFill>
            </a:endParaRPr>
          </a:p>
        </p:txBody>
      </p:sp>
      <p:sp>
        <p:nvSpPr>
          <p:cNvPr id="55" name="Google Shape;55;p13"/>
          <p:cNvSpPr txBox="1"/>
          <p:nvPr>
            <p:ph idx="1" type="subTitle"/>
          </p:nvPr>
        </p:nvSpPr>
        <p:spPr>
          <a:xfrm>
            <a:off x="2506488" y="4177600"/>
            <a:ext cx="4098600" cy="897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2400"/>
          </a:p>
          <a:p>
            <a:pPr indent="0" lvl="0" marL="0" rtl="0" algn="ctr">
              <a:spcBef>
                <a:spcPts val="0"/>
              </a:spcBef>
              <a:spcAft>
                <a:spcPts val="0"/>
              </a:spcAft>
              <a:buNone/>
            </a:pPr>
            <a:r>
              <a:rPr lang="en" sz="2400"/>
              <a:t>Shared Reading Week 6</a:t>
            </a:r>
            <a:endParaRPr sz="2400"/>
          </a:p>
          <a:p>
            <a:pPr indent="0" lvl="0" marL="0" rtl="0" algn="ctr">
              <a:spcBef>
                <a:spcPts val="0"/>
              </a:spcBef>
              <a:spcAft>
                <a:spcPts val="0"/>
              </a:spcAft>
              <a:buNone/>
            </a:pPr>
            <a:r>
              <a:t/>
            </a:r>
            <a:endParaRPr sz="2400"/>
          </a:p>
        </p:txBody>
      </p:sp>
      <p:sp>
        <p:nvSpPr>
          <p:cNvPr id="56" name="Google Shape;56;p13"/>
          <p:cNvSpPr txBox="1"/>
          <p:nvPr/>
        </p:nvSpPr>
        <p:spPr>
          <a:xfrm rot="-5400000">
            <a:off x="7367100" y="2474250"/>
            <a:ext cx="3201300" cy="49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sz="1000">
              <a:latin typeface="Calibri"/>
              <a:ea typeface="Calibri"/>
              <a:cs typeface="Calibri"/>
              <a:sym typeface="Calibri"/>
            </a:endParaRPr>
          </a:p>
        </p:txBody>
      </p:sp>
      <p:pic>
        <p:nvPicPr>
          <p:cNvPr id="57" name="Google Shape;57;p13"/>
          <p:cNvPicPr preferRelativeResize="0"/>
          <p:nvPr/>
        </p:nvPicPr>
        <p:blipFill>
          <a:blip r:embed="rId3">
            <a:alphaModFix/>
          </a:blip>
          <a:stretch>
            <a:fillRect/>
          </a:stretch>
        </p:blipFill>
        <p:spPr>
          <a:xfrm>
            <a:off x="2722125" y="1553550"/>
            <a:ext cx="3699762" cy="2771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nvSpPr>
        <p:spPr>
          <a:xfrm>
            <a:off x="1537050" y="1088450"/>
            <a:ext cx="6720600" cy="34599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Bread, where does it come from?</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You find it on the shelf with a paper bag on</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It comes from the ground and a factory too</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Takes a whole lot of work just to get it to you</a:t>
            </a:r>
            <a:endParaRPr sz="2400">
              <a:solidFill>
                <a:schemeClr val="dk1"/>
              </a:solidFill>
              <a:highlight>
                <a:srgbClr val="FFFFFF"/>
              </a:highlight>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nvSpPr>
        <p:spPr>
          <a:xfrm>
            <a:off x="593025" y="1088450"/>
            <a:ext cx="8084400" cy="34599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From the sun and the air and the water and the land</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Lots of working people and lots of working hands</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From the sun and the air and the water and the land</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Lots of working people and lots of working hands</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nvSpPr>
        <p:spPr>
          <a:xfrm>
            <a:off x="876975" y="1015825"/>
            <a:ext cx="7836900" cy="34599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Lettuce, where does it come from?</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You find it near the pickle in a hamburger bun</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Someone picks it from the ground</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Clr>
                <a:schemeClr val="dk1"/>
              </a:buClr>
              <a:buSzPts val="1100"/>
              <a:buFont typeface="Arial"/>
              <a:buNone/>
            </a:pPr>
            <a:r>
              <a:rPr lang="en" sz="2400">
                <a:solidFill>
                  <a:schemeClr val="dk1"/>
                </a:solidFill>
                <a:highlight>
                  <a:srgbClr val="FFFFFF"/>
                </a:highlight>
                <a:latin typeface="Century Gothic"/>
                <a:ea typeface="Century Gothic"/>
                <a:cs typeface="Century Gothic"/>
                <a:sym typeface="Century Gothic"/>
              </a:rPr>
              <a:t>That's a lot of hard work and a lot of bending down</a:t>
            </a: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nvSpPr>
        <p:spPr>
          <a:xfrm>
            <a:off x="714050" y="931875"/>
            <a:ext cx="8048100" cy="30000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2400">
                <a:solidFill>
                  <a:schemeClr val="dk1"/>
                </a:solidFill>
                <a:highlight>
                  <a:srgbClr val="FFFFFF"/>
                </a:highlight>
                <a:latin typeface="Century Gothic"/>
                <a:ea typeface="Century Gothic"/>
                <a:cs typeface="Century Gothic"/>
                <a:sym typeface="Century Gothic"/>
              </a:rPr>
              <a:t>From the sun and the air and the water and the land</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None/>
            </a:pPr>
            <a:r>
              <a:rPr lang="en" sz="2400">
                <a:solidFill>
                  <a:schemeClr val="dk1"/>
                </a:solidFill>
                <a:highlight>
                  <a:srgbClr val="FFFFFF"/>
                </a:highlight>
                <a:latin typeface="Century Gothic"/>
                <a:ea typeface="Century Gothic"/>
                <a:cs typeface="Century Gothic"/>
                <a:sym typeface="Century Gothic"/>
              </a:rPr>
              <a:t>Lots of working people and lots of working hands</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None/>
            </a:pPr>
            <a:r>
              <a:rPr lang="en" sz="2400">
                <a:solidFill>
                  <a:schemeClr val="dk1"/>
                </a:solidFill>
                <a:highlight>
                  <a:srgbClr val="FFFFFF"/>
                </a:highlight>
                <a:latin typeface="Century Gothic"/>
                <a:ea typeface="Century Gothic"/>
                <a:cs typeface="Century Gothic"/>
                <a:sym typeface="Century Gothic"/>
              </a:rPr>
              <a:t>From the sun and the air and the water and the land</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None/>
            </a:pPr>
            <a:r>
              <a:rPr lang="en" sz="2400">
                <a:solidFill>
                  <a:schemeClr val="dk1"/>
                </a:solidFill>
                <a:highlight>
                  <a:srgbClr val="FFFFFF"/>
                </a:highlight>
                <a:latin typeface="Century Gothic"/>
                <a:ea typeface="Century Gothic"/>
                <a:cs typeface="Century Gothic"/>
                <a:sym typeface="Century Gothic"/>
              </a:rPr>
              <a:t>Lots of working people and lots of working hands</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8"/>
          <p:cNvSpPr txBox="1"/>
          <p:nvPr/>
        </p:nvSpPr>
        <p:spPr>
          <a:xfrm>
            <a:off x="1288875" y="980300"/>
            <a:ext cx="7182600" cy="30000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2400">
                <a:solidFill>
                  <a:schemeClr val="dk1"/>
                </a:solidFill>
                <a:highlight>
                  <a:srgbClr val="FFFFFF"/>
                </a:highlight>
                <a:latin typeface="Century Gothic"/>
                <a:ea typeface="Century Gothic"/>
                <a:cs typeface="Century Gothic"/>
                <a:sym typeface="Century Gothic"/>
              </a:rPr>
              <a:t>Peaches, where do they come from?</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None/>
            </a:pPr>
            <a:r>
              <a:rPr lang="en" sz="2400">
                <a:solidFill>
                  <a:schemeClr val="dk1"/>
                </a:solidFill>
                <a:highlight>
                  <a:srgbClr val="FFFFFF"/>
                </a:highlight>
                <a:latin typeface="Century Gothic"/>
                <a:ea typeface="Century Gothic"/>
                <a:cs typeface="Century Gothic"/>
                <a:sym typeface="Century Gothic"/>
              </a:rPr>
              <a:t>You find them in crates next to the plums</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None/>
            </a:pPr>
            <a:r>
              <a:rPr lang="en" sz="2400">
                <a:solidFill>
                  <a:schemeClr val="dk1"/>
                </a:solidFill>
                <a:highlight>
                  <a:srgbClr val="FFFFFF"/>
                </a:highlight>
                <a:latin typeface="Century Gothic"/>
                <a:ea typeface="Century Gothic"/>
                <a:cs typeface="Century Gothic"/>
                <a:sym typeface="Century Gothic"/>
              </a:rPr>
              <a:t>Someone picks a few from the tree</a:t>
            </a:r>
            <a:endParaRPr sz="2400">
              <a:solidFill>
                <a:schemeClr val="dk1"/>
              </a:solidFill>
              <a:highlight>
                <a:srgbClr val="FFFFFF"/>
              </a:highlight>
              <a:latin typeface="Century Gothic"/>
              <a:ea typeface="Century Gothic"/>
              <a:cs typeface="Century Gothic"/>
              <a:sym typeface="Century Gothic"/>
            </a:endParaRPr>
          </a:p>
          <a:p>
            <a:pPr indent="0" lvl="0" marL="0" rtl="0" algn="l">
              <a:lnSpc>
                <a:spcPct val="150000"/>
              </a:lnSpc>
              <a:spcBef>
                <a:spcPts val="0"/>
              </a:spcBef>
              <a:spcAft>
                <a:spcPts val="0"/>
              </a:spcAft>
              <a:buNone/>
            </a:pPr>
            <a:r>
              <a:rPr lang="en" sz="2400">
                <a:solidFill>
                  <a:schemeClr val="dk1"/>
                </a:solidFill>
                <a:highlight>
                  <a:srgbClr val="FFFFFF"/>
                </a:highlight>
                <a:latin typeface="Century Gothic"/>
                <a:ea typeface="Century Gothic"/>
                <a:cs typeface="Century Gothic"/>
                <a:sym typeface="Century Gothic"/>
              </a:rPr>
              <a:t>That's a lot of hard work that helps you and me.</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9"/>
          <p:cNvSpPr txBox="1"/>
          <p:nvPr>
            <p:ph idx="1" type="body"/>
          </p:nvPr>
        </p:nvSpPr>
        <p:spPr>
          <a:xfrm>
            <a:off x="311700" y="316850"/>
            <a:ext cx="8021700" cy="45189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sz="1600">
                <a:solidFill>
                  <a:schemeClr val="dk1"/>
                </a:solidFill>
                <a:highlight>
                  <a:schemeClr val="lt1"/>
                </a:highlight>
                <a:latin typeface="Calibri"/>
                <a:ea typeface="Calibri"/>
                <a:cs typeface="Calibri"/>
                <a:sym typeface="Calibri"/>
              </a:rPr>
              <a:t>Note: </a:t>
            </a:r>
            <a:endParaRPr sz="1600">
              <a:solidFill>
                <a:schemeClr val="dk1"/>
              </a:solidFill>
              <a:highlight>
                <a:schemeClr val="lt1"/>
              </a:highlight>
              <a:latin typeface="Calibri"/>
              <a:ea typeface="Calibri"/>
              <a:cs typeface="Calibri"/>
              <a:sym typeface="Calibri"/>
            </a:endParaRPr>
          </a:p>
          <a:p>
            <a:pPr indent="0" lvl="0" marL="0" rtl="0" algn="l">
              <a:lnSpc>
                <a:spcPct val="115000"/>
              </a:lnSpc>
              <a:spcBef>
                <a:spcPts val="800"/>
              </a:spcBef>
              <a:spcAft>
                <a:spcPts val="0"/>
              </a:spcAft>
              <a:buNone/>
            </a:pPr>
            <a:r>
              <a:rPr b="1" lang="en" sz="1600">
                <a:solidFill>
                  <a:schemeClr val="dk1"/>
                </a:solidFill>
                <a:highlight>
                  <a:schemeClr val="lt1"/>
                </a:highlight>
                <a:latin typeface="Calibri"/>
                <a:ea typeface="Calibri"/>
                <a:cs typeface="Calibri"/>
                <a:sym typeface="Calibri"/>
              </a:rPr>
              <a:t>The Frente Music Collective</a:t>
            </a:r>
            <a:r>
              <a:rPr lang="en" sz="1600">
                <a:solidFill>
                  <a:schemeClr val="dk1"/>
                </a:solidFill>
                <a:highlight>
                  <a:schemeClr val="lt1"/>
                </a:highlight>
                <a:latin typeface="Calibri"/>
                <a:ea typeface="Calibri"/>
                <a:cs typeface="Calibri"/>
                <a:sym typeface="Calibri"/>
              </a:rPr>
              <a:t> was inspired by the Frente Cultural de Trabajadores de Nuestra America (</a:t>
            </a:r>
            <a:r>
              <a:rPr i="1" lang="en" sz="1600">
                <a:solidFill>
                  <a:schemeClr val="dk1"/>
                </a:solidFill>
                <a:highlight>
                  <a:schemeClr val="lt1"/>
                </a:highlight>
                <a:latin typeface="Calibri"/>
                <a:ea typeface="Calibri"/>
                <a:cs typeface="Calibri"/>
                <a:sym typeface="Calibri"/>
              </a:rPr>
              <a:t>Cultural Workers Front of Our America</a:t>
            </a:r>
            <a:r>
              <a:rPr lang="en" sz="1600">
                <a:solidFill>
                  <a:schemeClr val="dk1"/>
                </a:solidFill>
                <a:highlight>
                  <a:schemeClr val="lt1"/>
                </a:highlight>
                <a:latin typeface="Calibri"/>
                <a:ea typeface="Calibri"/>
                <a:cs typeface="Calibri"/>
                <a:sym typeface="Calibri"/>
              </a:rPr>
              <a:t>). </a:t>
            </a:r>
            <a:endParaRPr sz="1600">
              <a:solidFill>
                <a:schemeClr val="dk1"/>
              </a:solidFill>
              <a:highlight>
                <a:schemeClr val="lt1"/>
              </a:highlight>
              <a:latin typeface="Calibri"/>
              <a:ea typeface="Calibri"/>
              <a:cs typeface="Calibri"/>
              <a:sym typeface="Calibri"/>
            </a:endParaRPr>
          </a:p>
          <a:p>
            <a:pPr indent="0" lvl="0" marL="0" rtl="0" algn="l">
              <a:lnSpc>
                <a:spcPct val="115000"/>
              </a:lnSpc>
              <a:spcBef>
                <a:spcPts val="800"/>
              </a:spcBef>
              <a:spcAft>
                <a:spcPts val="0"/>
              </a:spcAft>
              <a:buNone/>
            </a:pPr>
            <a:r>
              <a:rPr lang="en" sz="1600">
                <a:solidFill>
                  <a:schemeClr val="dk1"/>
                </a:solidFill>
                <a:highlight>
                  <a:schemeClr val="lt1"/>
                </a:highlight>
                <a:latin typeface="Calibri"/>
                <a:ea typeface="Calibri"/>
                <a:cs typeface="Calibri"/>
                <a:sym typeface="Calibri"/>
              </a:rPr>
              <a:t>The Frente Cultural de Trabajadores de Nuestra America was formed in 1974 in Mexico City, Mexico. It included musicians, writers, actors, and artists who wanted to unite people from both the northern and southern continents.</a:t>
            </a:r>
            <a:endParaRPr sz="1100">
              <a:solidFill>
                <a:schemeClr val="dk1"/>
              </a:solidFill>
              <a:highlight>
                <a:schemeClr val="lt1"/>
              </a:highlight>
            </a:endParaRPr>
          </a:p>
          <a:p>
            <a:pPr indent="0" lvl="0" marL="0" rtl="0" algn="l">
              <a:spcBef>
                <a:spcPts val="800"/>
              </a:spcBef>
              <a:spcAft>
                <a:spcPts val="0"/>
              </a:spcAft>
              <a:buNone/>
            </a:pPr>
            <a:r>
              <a:t/>
            </a:r>
            <a:endParaRPr sz="1100">
              <a:solidFill>
                <a:schemeClr val="dk1"/>
              </a:solidFill>
              <a:highlight>
                <a:schemeClr val="lt1"/>
              </a:highlight>
            </a:endParaRPr>
          </a:p>
          <a:p>
            <a:pPr indent="0" lvl="0" marL="0" rtl="0" algn="l">
              <a:spcBef>
                <a:spcPts val="0"/>
              </a:spcBef>
              <a:spcAft>
                <a:spcPts val="0"/>
              </a:spcAft>
              <a:buNone/>
            </a:pPr>
            <a:r>
              <a:t/>
            </a:r>
            <a:endParaRPr sz="1100">
              <a:solidFill>
                <a:schemeClr val="dk1"/>
              </a:solidFill>
              <a:highlight>
                <a:schemeClr val="lt1"/>
              </a:highlight>
            </a:endParaRPr>
          </a:p>
          <a:p>
            <a:pPr indent="0" lvl="0" marL="0" rtl="0" algn="l">
              <a:spcBef>
                <a:spcPts val="0"/>
              </a:spcBef>
              <a:spcAft>
                <a:spcPts val="0"/>
              </a:spcAft>
              <a:buNone/>
            </a:pPr>
            <a:r>
              <a:t/>
            </a:r>
            <a:endParaRPr sz="1100">
              <a:solidFill>
                <a:schemeClr val="dk1"/>
              </a:solidFill>
              <a:highlight>
                <a:schemeClr val="lt1"/>
              </a:highlight>
            </a:endParaRPr>
          </a:p>
          <a:p>
            <a:pPr indent="0" lvl="0" marL="0" rtl="0" algn="l">
              <a:spcBef>
                <a:spcPts val="0"/>
              </a:spcBef>
              <a:spcAft>
                <a:spcPts val="0"/>
              </a:spcAft>
              <a:buNone/>
            </a:pPr>
            <a:r>
              <a:t/>
            </a:r>
            <a:endParaRPr sz="1100">
              <a:solidFill>
                <a:schemeClr val="dk1"/>
              </a:solidFill>
              <a:highlight>
                <a:schemeClr val="lt1"/>
              </a:highlight>
            </a:endParaRPr>
          </a:p>
          <a:p>
            <a:pPr indent="0" lvl="0" marL="0" rtl="0" algn="l">
              <a:spcBef>
                <a:spcPts val="0"/>
              </a:spcBef>
              <a:spcAft>
                <a:spcPts val="0"/>
              </a:spcAft>
              <a:buNone/>
            </a:pPr>
            <a:r>
              <a:t/>
            </a:r>
            <a:endParaRPr sz="1100">
              <a:solidFill>
                <a:schemeClr val="dk1"/>
              </a:solidFill>
              <a:highlight>
                <a:schemeClr val="lt1"/>
              </a:highlight>
            </a:endParaRPr>
          </a:p>
          <a:p>
            <a:pPr indent="0" lvl="0" marL="0" rtl="0" algn="l">
              <a:spcBef>
                <a:spcPts val="0"/>
              </a:spcBef>
              <a:spcAft>
                <a:spcPts val="0"/>
              </a:spcAft>
              <a:buNone/>
            </a:pPr>
            <a:r>
              <a:t/>
            </a:r>
            <a:endParaRPr sz="1100">
              <a:solidFill>
                <a:schemeClr val="dk1"/>
              </a:solidFill>
              <a:highlight>
                <a:schemeClr val="lt1"/>
              </a:highlight>
            </a:endParaRPr>
          </a:p>
          <a:p>
            <a:pPr indent="0" lvl="0" marL="0" rtl="0" algn="l">
              <a:spcBef>
                <a:spcPts val="0"/>
              </a:spcBef>
              <a:spcAft>
                <a:spcPts val="0"/>
              </a:spcAft>
              <a:buNone/>
            </a:pPr>
            <a:r>
              <a:t/>
            </a:r>
            <a:endParaRPr sz="1100">
              <a:solidFill>
                <a:schemeClr val="dk1"/>
              </a:solidFill>
              <a:highlight>
                <a:schemeClr val="lt1"/>
              </a:highlight>
            </a:endParaRPr>
          </a:p>
          <a:p>
            <a:pPr indent="0" lvl="0" marL="0" rtl="0" algn="l">
              <a:spcBef>
                <a:spcPts val="0"/>
              </a:spcBef>
              <a:spcAft>
                <a:spcPts val="0"/>
              </a:spcAft>
              <a:buNone/>
            </a:pPr>
            <a:r>
              <a:t/>
            </a:r>
            <a:endParaRPr sz="1100">
              <a:solidFill>
                <a:schemeClr val="dk1"/>
              </a:solidFill>
              <a:highlight>
                <a:schemeClr val="lt1"/>
              </a:highlight>
            </a:endParaRPr>
          </a:p>
          <a:p>
            <a:pPr indent="0" lvl="0" marL="0" rtl="0" algn="l">
              <a:spcBef>
                <a:spcPts val="0"/>
              </a:spcBef>
              <a:spcAft>
                <a:spcPts val="0"/>
              </a:spcAft>
              <a:buNone/>
            </a:pPr>
            <a:r>
              <a:t/>
            </a:r>
            <a:endParaRPr sz="1100">
              <a:solidFill>
                <a:schemeClr val="dk1"/>
              </a:solidFill>
              <a:highlight>
                <a:schemeClr val="lt1"/>
              </a:highlight>
            </a:endParaRPr>
          </a:p>
          <a:p>
            <a:pPr indent="0" lvl="0" marL="0" rtl="0" algn="l">
              <a:spcBef>
                <a:spcPts val="0"/>
              </a:spcBef>
              <a:spcAft>
                <a:spcPts val="0"/>
              </a:spcAft>
              <a:buClr>
                <a:schemeClr val="dk1"/>
              </a:buClr>
              <a:buSzPts val="1100"/>
              <a:buFont typeface="Arial"/>
              <a:buNone/>
            </a:pPr>
            <a:r>
              <a:rPr lang="en" sz="1200">
                <a:solidFill>
                  <a:schemeClr val="dk1"/>
                </a:solidFill>
                <a:highlight>
                  <a:schemeClr val="lt1"/>
                </a:highlight>
                <a:latin typeface="Calibri"/>
                <a:ea typeface="Calibri"/>
                <a:cs typeface="Calibri"/>
                <a:sym typeface="Calibri"/>
              </a:rPr>
              <a:t>Source: </a:t>
            </a:r>
            <a:r>
              <a:rPr i="1" lang="en" sz="1200">
                <a:solidFill>
                  <a:schemeClr val="dk1"/>
                </a:solidFill>
                <a:highlight>
                  <a:schemeClr val="lt1"/>
                </a:highlight>
                <a:latin typeface="Calibri"/>
                <a:ea typeface="Calibri"/>
                <a:cs typeface="Calibri"/>
                <a:sym typeface="Calibri"/>
              </a:rPr>
              <a:t>Sing Out!</a:t>
            </a:r>
            <a:r>
              <a:rPr lang="en" sz="1200">
                <a:solidFill>
                  <a:schemeClr val="dk1"/>
                </a:solidFill>
                <a:highlight>
                  <a:schemeClr val="lt1"/>
                </a:highlight>
                <a:latin typeface="Calibri"/>
                <a:ea typeface="Calibri"/>
                <a:cs typeface="Calibri"/>
                <a:sym typeface="Calibri"/>
              </a:rPr>
              <a:t> Magazine, Volume 25, Number 3 (1980), page 11</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highlight>
                  <a:schemeClr val="lt1"/>
                </a:highlight>
                <a:latin typeface="Calibri"/>
                <a:ea typeface="Calibri"/>
                <a:cs typeface="Calibri"/>
                <a:sym typeface="Calibri"/>
              </a:rPr>
              <a:t>Also appears in the </a:t>
            </a:r>
            <a:r>
              <a:rPr i="1" lang="en" sz="1200">
                <a:solidFill>
                  <a:schemeClr val="dk1"/>
                </a:solidFill>
                <a:highlight>
                  <a:schemeClr val="lt1"/>
                </a:highlight>
                <a:latin typeface="Calibri"/>
                <a:ea typeface="Calibri"/>
                <a:cs typeface="Calibri"/>
                <a:sym typeface="Calibri"/>
              </a:rPr>
              <a:t>Rise Up Singing</a:t>
            </a:r>
            <a:r>
              <a:rPr lang="en" sz="1200">
                <a:solidFill>
                  <a:schemeClr val="dk1"/>
                </a:solidFill>
                <a:highlight>
                  <a:schemeClr val="lt1"/>
                </a:highlight>
                <a:latin typeface="Calibri"/>
                <a:ea typeface="Calibri"/>
                <a:cs typeface="Calibri"/>
                <a:sym typeface="Calibri"/>
              </a:rPr>
              <a:t> Songbook, page 253</a:t>
            </a:r>
            <a:endParaRPr sz="12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