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enturyGothic-regular.fntdata"/><Relationship Id="rId21" Type="http://schemas.openxmlformats.org/officeDocument/2006/relationships/slide" Target="slides/slide16.xml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epts.washington.edu/civilr/images/mecha/news/1969/Crop%20Daily%20Sep_30_1969%20p13.jpg" TargetMode="External"/><Relationship Id="rId3" Type="http://schemas.openxmlformats.org/officeDocument/2006/relationships/hyperlink" Target="https://www.sutori.com/story/the-civil-rights-movement--xqrwPbjoSVZJ9zy5KcrgTCL2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4f90e89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4f90e89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eb08c924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eb08c924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https://depts.washington.edu/civilr/images/mecha/news/1969/Crop%20Daily%20Sep_30_1969%20p13.jpg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https://www.sutori.com/story/the-civil-rights-movement--xqrwPbjoSVZJ9zy5KcrgTCL2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eb08c9240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eb08c924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eb08c924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eb08c924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eb08c9240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eb08c9240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eb08c9240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eb08c9240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eb08c9240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eb08c924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0bcd8e7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0bcd8e7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eb08c92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eb08c92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eb08c924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eb08c924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eb08c9240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eb08c9240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eb08c924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eb08c924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eb08c9240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eb08c9240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eb08c924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eb08c924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eb08c9240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eb08c9240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1.jpg"/><Relationship Id="rId5" Type="http://schemas.openxmlformats.org/officeDocument/2006/relationships/image" Target="../media/image18.jpg"/><Relationship Id="rId6" Type="http://schemas.openxmlformats.org/officeDocument/2006/relationships/hyperlink" Target="http://drive.google.com/file/d/1HMV_VVao-HuLklTCN-L9ZdaLJtKjNaVY/view" TargetMode="External"/><Relationship Id="rId7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9.jpg"/><Relationship Id="rId5" Type="http://schemas.openxmlformats.org/officeDocument/2006/relationships/hyperlink" Target="http://drive.google.com/file/d/1Aup6MIPFjW2Ukd4wIpmlXRN9Fo4jsFLd/view" TargetMode="External"/><Relationship Id="rId6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hyperlink" Target="http://drive.google.com/file/d/1_TkjBkRk-2GGeSlSCRWTM9dwUXI3-JlG/view" TargetMode="External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://drive.google.com/file/d/1VZ8uicRu3W8jddGqkcDPh0klgbm2cX33/view" TargetMode="External"/><Relationship Id="rId6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gif"/><Relationship Id="rId4" Type="http://schemas.openxmlformats.org/officeDocument/2006/relationships/hyperlink" Target="http://drive.google.com/file/d/1I2l9SQjfSNGnZumCO1Aa0VBr2slGu6qn/view" TargetMode="External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libraries.ucsd.edu/farmworkermovement/gallery/displayimage.php?album=611&amp;pid=12127#top_display_media" TargetMode="External"/><Relationship Id="rId4" Type="http://schemas.openxmlformats.org/officeDocument/2006/relationships/hyperlink" Target="https://libraries.ucsd.edu/farmworkermovement/gallery/displayimage.php?album=611&amp;pid=12127#top_display_medi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tgtHr09cXLDpA3nRVwL9osKmlo29nMqI/view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G2V6Wt1U5JR7Ssa91V8DsyuauQn9-PcO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://drive.google.com/file/d/196ROMxhj-JrOkrGlZHa-MsDJC7C4RRza/view" TargetMode="External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Relationship Id="rId5" Type="http://schemas.openxmlformats.org/officeDocument/2006/relationships/hyperlink" Target="http://drive.google.com/file/d/1IzRumF5R0bNpeB-c-YYhMssnTZ8M69B1/view" TargetMode="External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://drive.google.com/file/d/1gJr8KRMHMOJRKy3TjQ8vSbZwJ_KG-mcx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10.jpg"/><Relationship Id="rId6" Type="http://schemas.openxmlformats.org/officeDocument/2006/relationships/hyperlink" Target="http://drive.google.com/file/d/1DDSyX4fYTw4zpwOvNGxtZvL2U0XYCJ3s/view" TargetMode="External"/><Relationship Id="rId7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hyperlink" Target="http://drive.google.com/file/d/16nLY969Y4K5pTHx_jZfs0PPZnjUpUR8Z/view" TargetMode="External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hyperlink" Target="http://drive.google.com/file/d/1koyW5qcNQL20E-0khkVnI1FZVoLb-q_9/view" TargetMode="External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550" y="75963"/>
            <a:ext cx="3580900" cy="499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/>
        </p:nvSpPr>
        <p:spPr>
          <a:xfrm>
            <a:off x="192850" y="3916625"/>
            <a:ext cx="87762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Farmworkers and their allies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asked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consumers not to buy grapes from grocery stores so that the grape farm owners would not get any money. They used many different strategies to communicate their message.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025" y="174150"/>
            <a:ext cx="2699675" cy="360605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" name="Google Shape;141;p22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8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450" y="1044075"/>
            <a:ext cx="1441400" cy="142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0875" y="174150"/>
            <a:ext cx="2490428" cy="360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 title="Delano Grape Boycott Slide 8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6450" y="84238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9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9525" y="963850"/>
            <a:ext cx="4570100" cy="30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100" y="75950"/>
            <a:ext cx="3580900" cy="499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/>
        </p:nvSpPr>
        <p:spPr>
          <a:xfrm>
            <a:off x="554350" y="333975"/>
            <a:ext cx="78585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Consumers were persuaded. They joined the effort to change wages and working conditions for farmworkers.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400" y="1335150"/>
            <a:ext cx="4688550" cy="35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 rotWithShape="1">
          <a:blip r:embed="rId4">
            <a:alphaModFix/>
          </a:blip>
          <a:srcRect b="0" l="0" r="3688" t="0"/>
          <a:stretch/>
        </p:blipFill>
        <p:spPr>
          <a:xfrm>
            <a:off x="5583100" y="1335149"/>
            <a:ext cx="2616948" cy="351642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4" title="Delano Grape Boycott Slide 10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148" y="3339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388" y="2724150"/>
            <a:ext cx="4859229" cy="22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518825" y="399600"/>
            <a:ext cx="8303100" cy="22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“About 80 supporters of the grape boycott picketed the University District Safeway ... last Saturday in an attempt to force Safeway to stop selling grapes.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picketing was part of a national grape boycott day against Safeway, the largest grocery store chain on the west coast.”</a:t>
            </a:r>
            <a:endParaRPr sz="2000"/>
          </a:p>
        </p:txBody>
      </p:sp>
      <p:pic>
        <p:nvPicPr>
          <p:cNvPr id="168" name="Google Shape;168;p25" title="Delano Grape Boycott Slide 1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25" y="5960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Google Shape;173;p26"/>
          <p:cNvCxnSpPr/>
          <p:nvPr/>
        </p:nvCxnSpPr>
        <p:spPr>
          <a:xfrm>
            <a:off x="197450" y="1336900"/>
            <a:ext cx="8687400" cy="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74" name="Google Shape;174;p26"/>
          <p:cNvCxnSpPr/>
          <p:nvPr/>
        </p:nvCxnSpPr>
        <p:spPr>
          <a:xfrm>
            <a:off x="8221125" y="1397375"/>
            <a:ext cx="9300" cy="69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6"/>
          <p:cNvCxnSpPr/>
          <p:nvPr/>
        </p:nvCxnSpPr>
        <p:spPr>
          <a:xfrm>
            <a:off x="2112750" y="897975"/>
            <a:ext cx="12300" cy="432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26"/>
          <p:cNvSpPr txBox="1"/>
          <p:nvPr/>
        </p:nvSpPr>
        <p:spPr>
          <a:xfrm>
            <a:off x="1208250" y="115475"/>
            <a:ext cx="1821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1968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consumer boycott of grapes begins.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26"/>
          <p:cNvCxnSpPr/>
          <p:nvPr/>
        </p:nvCxnSpPr>
        <p:spPr>
          <a:xfrm>
            <a:off x="2910375" y="1361500"/>
            <a:ext cx="11700" cy="45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8" name="Google Shape;178;p26"/>
          <p:cNvSpPr txBox="1"/>
          <p:nvPr/>
        </p:nvSpPr>
        <p:spPr>
          <a:xfrm>
            <a:off x="2124075" y="1868725"/>
            <a:ext cx="1584300" cy="1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1970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Farm owners agree to fairer wages and better working conditions for farmers.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7773375" y="968475"/>
            <a:ext cx="9048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2020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 b="0" l="17307" r="0" t="0"/>
          <a:stretch/>
        </p:blipFill>
        <p:spPr>
          <a:xfrm>
            <a:off x="1608525" y="3746700"/>
            <a:ext cx="1934200" cy="122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26"/>
          <p:cNvCxnSpPr/>
          <p:nvPr/>
        </p:nvCxnSpPr>
        <p:spPr>
          <a:xfrm flipH="1" rot="10800000">
            <a:off x="3484775" y="3185500"/>
            <a:ext cx="356700" cy="36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2" name="Google Shape;182;p26"/>
          <p:cNvSpPr txBox="1"/>
          <p:nvPr/>
        </p:nvSpPr>
        <p:spPr>
          <a:xfrm>
            <a:off x="3887800" y="2770600"/>
            <a:ext cx="12711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The boycott ends and c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onsumers begin buying grapes again.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7433625" y="2125950"/>
            <a:ext cx="1584300" cy="2292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Consumers continue to think about the wages and working conditions of workers and to think about their choices to buy or not to buy certain goods.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3841475" y="299750"/>
            <a:ext cx="4183200" cy="5913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Delano Grape Boycott Timeline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517675" y="1868725"/>
            <a:ext cx="8091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6" name="Google Shape;186;p26"/>
          <p:cNvCxnSpPr/>
          <p:nvPr/>
        </p:nvCxnSpPr>
        <p:spPr>
          <a:xfrm>
            <a:off x="815075" y="1361500"/>
            <a:ext cx="11700" cy="45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7" name="Google Shape;18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375" y="2264341"/>
            <a:ext cx="809099" cy="802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/>
          <p:nvPr/>
        </p:nvSpPr>
        <p:spPr>
          <a:xfrm>
            <a:off x="28775" y="3020075"/>
            <a:ext cx="1584300" cy="20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Larry Itliong starts the farmworkers strike.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Dolores Huerta and Cesar Chavez join the strike and organize more farm workers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338250" y="1816275"/>
            <a:ext cx="9048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1965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0" name="Google Shape;190;p2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6" title="Delano Grape Boycott Slide 12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450" y="4249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175" y="115075"/>
            <a:ext cx="6449649" cy="386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/>
          <p:nvPr/>
        </p:nvSpPr>
        <p:spPr>
          <a:xfrm>
            <a:off x="334800" y="4066700"/>
            <a:ext cx="86262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A mural in Delano, California remembers the strike and boycott for fair wages and better working conditions for grape farmworkers.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7" title="Delano Grape Boycott Slide 1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524" y="4930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407675" y="1120725"/>
            <a:ext cx="8424600" cy="3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VTS image: </a:t>
            </a:r>
            <a:r>
              <a:rPr lang="en" sz="1000">
                <a:solidFill>
                  <a:srgbClr val="000000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https://libraries.ucsd.edu/farmworkermovement/gallery/displayimage.php?album=611&amp;pid=12127#top_display_media</a:t>
            </a:r>
            <a:endParaRPr i="1" sz="10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1: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Map of the U.S. State of California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Slides 2, 7, 12: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https://www.npr.org/sections/thesalt/2015/09/16/440861458/grapes-of-wrath-the-forgotten-filipinos-who-led-a-farmworker-revolution, http://www.delanograpestrike.org/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3: Sarah Warren and Robert Casilla, </a:t>
            </a:r>
            <a:r>
              <a:rPr i="1"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Dolores Huerta: A Hero to Migrant Farmers</a:t>
            </a:r>
            <a:endParaRPr i="1"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https://www.history.com/news/delano-grape-strike-united-farm-workers-filipinos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https://www.si.edu/newsdesk/photos/dolores-huerta-huelga-during-grape-strike-delano-california-sept-24-1965, https://www.theatlantic.com/magazine/archive/2011/07/the-madness-of-cesar-chavez/308557/, https://www.npr.org/sections/thesalt/2015/09/16/440861458/grapes-of-wrath-the-forgotten-filipinos-who-led-a-farmworker-revolution, </a:t>
            </a:r>
            <a:r>
              <a:rPr i="1" lang="en" sz="10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Farmworker Movement Documentation Project/University of California San Diego Library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6: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https://www.sfchronicle.com/opinion/article/50-years-after-the-Delano-grape-strike-6508846.php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8: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https://depts.washington.edu/civilr/images/mecha/news/1969/Crop%20Daily%20Sep_30_1969%20p13.jpg, https://www.bolerium.com/pages/books/99334/el-malcriado-the-delano-grape-strike-and-boycott-vol-3-19-january-15-1970-special-edition, Social Movements | Hispanic American | Hispanic American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9: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https://www.sutori.com/story/the-civil-rights-movement--xqrwPbjoSVZJ9zy5KcrgTCL2,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https://libraries.ucsd.edu/farmworkermovement/gallery/displayimage.php?album=611&amp;pid=12127#top_display_media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10: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https://ufw.org/1965-1970-delano-grape-strike-boycott/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11: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https://depts.washington.edu/civilr/mecha_news_grapes.htm, 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https://depts.washington.edu/civilr/images/mecha/news/1969/Crop%20Daily%20May_13_1969%20p3.jpg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12: 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https://www.yesmagazine.org/democracy/2016/05/01/the-little-known-farmworkers-who-sparked-the-biggest-labor-movement-in-us-history/, photo by Alexa Straybuk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>
            <p:ph type="title"/>
          </p:nvPr>
        </p:nvSpPr>
        <p:spPr>
          <a:xfrm>
            <a:off x="311700" y="583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311700" y="204675"/>
            <a:ext cx="85206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Written and compiled by Brooke Childs and Melissa Tonachel, </a:t>
            </a:r>
            <a:r>
              <a:rPr i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First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2019.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1015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/>
              <a:t>The Role of Consumers in the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/>
              <a:t>Delano Grape Boycott 1965-1970</a:t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35379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Text Talk Week 8, Day 3</a:t>
            </a:r>
            <a:endParaRPr/>
          </a:p>
        </p:txBody>
      </p:sp>
      <p:pic>
        <p:nvPicPr>
          <p:cNvPr id="61" name="Google Shape;61;p14" title="Delano Grape Boycott Title Page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230325" y="1181250"/>
            <a:ext cx="3429000" cy="27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In California, the summer is warm and dry, and the winter is rainy. This makes it a perfect place for growing grapes. Many people go to California to find work on farms.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35500" r="9783" t="45289"/>
          <a:stretch/>
        </p:blipFill>
        <p:spPr>
          <a:xfrm>
            <a:off x="3947350" y="915400"/>
            <a:ext cx="4724126" cy="331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 title="Delano Grape Boycott Slide 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925" y="123549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6"/>
          <p:cNvCxnSpPr/>
          <p:nvPr/>
        </p:nvCxnSpPr>
        <p:spPr>
          <a:xfrm>
            <a:off x="197450" y="1336900"/>
            <a:ext cx="8687400" cy="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0" l="17307" r="0" t="0"/>
          <a:stretch/>
        </p:blipFill>
        <p:spPr>
          <a:xfrm>
            <a:off x="1608525" y="3746700"/>
            <a:ext cx="1934200" cy="12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3841475" y="299750"/>
            <a:ext cx="4183200" cy="5913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Delano Grape Boycott Timeline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517675" y="1868725"/>
            <a:ext cx="8091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8" name="Google Shape;78;p16"/>
          <p:cNvCxnSpPr/>
          <p:nvPr/>
        </p:nvCxnSpPr>
        <p:spPr>
          <a:xfrm>
            <a:off x="815075" y="1361500"/>
            <a:ext cx="11700" cy="45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375" y="2264341"/>
            <a:ext cx="809099" cy="80250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8775" y="3020075"/>
            <a:ext cx="1584300" cy="20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Larry Itliong starts the farmworkers strike.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Dolores Huerta and Cesar Chavez join the strike and organize more farm workers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38250" y="1816275"/>
            <a:ext cx="9048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1965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 title="Delano Garpe Boycott Slide 2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625" y="655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0" l="2827" r="0" t="0"/>
          <a:stretch/>
        </p:blipFill>
        <p:spPr>
          <a:xfrm>
            <a:off x="1049500" y="152400"/>
            <a:ext cx="3633201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b="0" l="2827" r="0" t="0"/>
          <a:stretch/>
        </p:blipFill>
        <p:spPr>
          <a:xfrm>
            <a:off x="4682700" y="152400"/>
            <a:ext cx="3633201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7" title="Delano Grape Boycott Slide 3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576" y="4506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350" y="207825"/>
            <a:ext cx="6831925" cy="391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369400" y="4126675"/>
            <a:ext cx="84207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81818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Filipino and Mexican f</a:t>
            </a:r>
            <a:r>
              <a:rPr lang="en" sz="2000">
                <a:solidFill>
                  <a:srgbClr val="181818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armworkers and their allies joined together to picket at the farms. They held signs and chanted their message.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8" title="Delano Grape Boycott Slide 4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100" y="1211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500" y="722525"/>
            <a:ext cx="2814875" cy="278888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450" y="722525"/>
            <a:ext cx="2814875" cy="27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5">
            <a:alphaModFix/>
          </a:blip>
          <a:srcRect b="27625" l="52656" r="8129" t="0"/>
          <a:stretch/>
        </p:blipFill>
        <p:spPr>
          <a:xfrm>
            <a:off x="3248275" y="722525"/>
            <a:ext cx="2689301" cy="27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287850" y="3724075"/>
            <a:ext cx="86715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Larry Itliong, Cesar Chavez, and Dolores Huerta were three of the leaders who worked together to improve the lives of farmworkers and their families.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" name="Google Shape;109;p19" title="Delano Grape Boycott Slide 5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6800" y="95150"/>
            <a:ext cx="417725" cy="4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3000" y="662600"/>
            <a:ext cx="5946875" cy="36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212350" y="914925"/>
            <a:ext cx="2761500" cy="3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81818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Farmworkers and their allies marched from farms to the government offices many miles away. They wanted state leaders to make laws that would protect workers.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6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0" title="Delano Grape Boycott Slide 6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100" y="126950"/>
            <a:ext cx="455575" cy="45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21"/>
          <p:cNvCxnSpPr/>
          <p:nvPr/>
        </p:nvCxnSpPr>
        <p:spPr>
          <a:xfrm>
            <a:off x="197450" y="1336900"/>
            <a:ext cx="8687400" cy="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23" name="Google Shape;123;p21"/>
          <p:cNvCxnSpPr/>
          <p:nvPr/>
        </p:nvCxnSpPr>
        <p:spPr>
          <a:xfrm>
            <a:off x="2112750" y="897975"/>
            <a:ext cx="12300" cy="432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21"/>
          <p:cNvSpPr txBox="1"/>
          <p:nvPr/>
        </p:nvSpPr>
        <p:spPr>
          <a:xfrm>
            <a:off x="1208250" y="115475"/>
            <a:ext cx="1821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1968</a:t>
            </a: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The consumer boycott of grapes begins.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0" l="17307" r="0" t="0"/>
          <a:stretch/>
        </p:blipFill>
        <p:spPr>
          <a:xfrm>
            <a:off x="1608525" y="3746700"/>
            <a:ext cx="1934200" cy="12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3917675" y="299750"/>
            <a:ext cx="4183200" cy="5913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Delano Grape Boycott Timeline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517675" y="1868725"/>
            <a:ext cx="8091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8" name="Google Shape;128;p21"/>
          <p:cNvCxnSpPr/>
          <p:nvPr/>
        </p:nvCxnSpPr>
        <p:spPr>
          <a:xfrm>
            <a:off x="815075" y="1361500"/>
            <a:ext cx="11700" cy="45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375" y="2264341"/>
            <a:ext cx="809099" cy="8025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28775" y="3020075"/>
            <a:ext cx="1584300" cy="20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Larry Itliong starts the farmworkers strike.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Dolores Huerta and Cesar Chavez join the strike and organize more farm workers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338250" y="1816275"/>
            <a:ext cx="9048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1965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7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5">
            <a:alphaModFix/>
          </a:blip>
          <a:srcRect b="6515" l="0" r="0" t="0"/>
          <a:stretch/>
        </p:blipFill>
        <p:spPr>
          <a:xfrm>
            <a:off x="4015750" y="1725475"/>
            <a:ext cx="4565924" cy="2801074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4" name="Google Shape;134;p21" title="Delano Grape Boycott Slide 7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950" y="2997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