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enturyGothic-regular.fntdata"/><Relationship Id="rId21" Type="http://schemas.openxmlformats.org/officeDocument/2006/relationships/slide" Target="slides/slide16.xml"/><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 name="Shape 13"/>
        <p:cNvGrpSpPr/>
        <p:nvPr/>
      </p:nvGrpSpPr>
      <p:grpSpPr>
        <a:xfrm>
          <a:off x="0" y="0"/>
          <a:ext cx="0" cy="0"/>
          <a:chOff x="0" y="0"/>
          <a:chExt cx="0" cy="0"/>
        </a:xfrm>
      </p:grpSpPr>
      <p:sp>
        <p:nvSpPr>
          <p:cNvPr id="14" name="Google Shape;14;p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9.jpg"/><Relationship Id="rId6" Type="http://schemas.openxmlformats.org/officeDocument/2006/relationships/image" Target="../media/image35.jpg"/><Relationship Id="rId7"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11.png"/><Relationship Id="rId5"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Helping Animals </a:t>
            </a:r>
            <a:endParaRPr/>
          </a:p>
        </p:txBody>
      </p:sp>
      <p:sp>
        <p:nvSpPr>
          <p:cNvPr id="55" name="Google Shape;55;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Text Talk Week 8, Day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idx="1" type="body"/>
          </p:nvPr>
        </p:nvSpPr>
        <p:spPr>
          <a:xfrm>
            <a:off x="491025" y="3568300"/>
            <a:ext cx="8304900" cy="1280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1000"/>
              </a:spcAft>
              <a:buSzPts val="1800"/>
              <a:buNone/>
            </a:pPr>
            <a:r>
              <a:rPr lang="en">
                <a:solidFill>
                  <a:srgbClr val="000000"/>
                </a:solidFill>
                <a:latin typeface="Century Gothic"/>
                <a:ea typeface="Century Gothic"/>
                <a:cs typeface="Century Gothic"/>
                <a:sym typeface="Century Gothic"/>
              </a:rPr>
              <a:t>In the Butterfly Garden visitors can walk right through the butterflies’ habitat and see what kinds of plants butterflies need to thrive. They can see how butterflies’ wing patterns help them survive in their habitats. They might even see a caterpillar with legs change into a butterfly with wings! </a:t>
            </a:r>
            <a:endParaRPr>
              <a:solidFill>
                <a:srgbClr val="000000"/>
              </a:solidFill>
              <a:latin typeface="Century Gothic"/>
              <a:ea typeface="Century Gothic"/>
              <a:cs typeface="Century Gothic"/>
              <a:sym typeface="Century Gothic"/>
            </a:endParaRPr>
          </a:p>
        </p:txBody>
      </p:sp>
      <p:sp>
        <p:nvSpPr>
          <p:cNvPr id="131" name="Google Shape;131;p22"/>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9</a:t>
            </a:r>
            <a:endParaRPr b="0" i="0" sz="1200" u="none" cap="none" strike="noStrike">
              <a:solidFill>
                <a:srgbClr val="000000"/>
              </a:solidFill>
              <a:latin typeface="Calibri"/>
              <a:ea typeface="Calibri"/>
              <a:cs typeface="Calibri"/>
              <a:sym typeface="Calibri"/>
            </a:endParaRPr>
          </a:p>
        </p:txBody>
      </p:sp>
      <p:pic>
        <p:nvPicPr>
          <p:cNvPr id="132" name="Google Shape;132;p22"/>
          <p:cNvPicPr preferRelativeResize="0"/>
          <p:nvPr/>
        </p:nvPicPr>
        <p:blipFill rotWithShape="1">
          <a:blip r:embed="rId3">
            <a:alphaModFix/>
          </a:blip>
          <a:srcRect b="0" l="0" r="0" t="0"/>
          <a:stretch/>
        </p:blipFill>
        <p:spPr>
          <a:xfrm>
            <a:off x="1179463" y="443425"/>
            <a:ext cx="6785074" cy="276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idx="1" type="body"/>
          </p:nvPr>
        </p:nvSpPr>
        <p:spPr>
          <a:xfrm>
            <a:off x="324750" y="3859825"/>
            <a:ext cx="8494500" cy="1115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Museum of Science hopes that children and other people in our community continue to ask questions and learn about as much as we can about science, including our natural world.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38" name="Google Shape;138;p23"/>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10</a:t>
            </a:r>
            <a:endParaRPr b="0" i="0" sz="1200" u="none" cap="none" strike="noStrike">
              <a:solidFill>
                <a:srgbClr val="000000"/>
              </a:solidFill>
              <a:latin typeface="Calibri"/>
              <a:ea typeface="Calibri"/>
              <a:cs typeface="Calibri"/>
              <a:sym typeface="Calibri"/>
            </a:endParaRPr>
          </a:p>
        </p:txBody>
      </p:sp>
      <p:pic>
        <p:nvPicPr>
          <p:cNvPr id="139" name="Google Shape;139;p23"/>
          <p:cNvPicPr preferRelativeResize="0"/>
          <p:nvPr/>
        </p:nvPicPr>
        <p:blipFill rotWithShape="1">
          <a:blip r:embed="rId3">
            <a:alphaModFix/>
          </a:blip>
          <a:srcRect b="0" l="0" r="0" t="0"/>
          <a:stretch/>
        </p:blipFill>
        <p:spPr>
          <a:xfrm>
            <a:off x="847500" y="152400"/>
            <a:ext cx="4141477" cy="1682475"/>
          </a:xfrm>
          <a:prstGeom prst="rect">
            <a:avLst/>
          </a:prstGeom>
          <a:noFill/>
          <a:ln>
            <a:noFill/>
          </a:ln>
        </p:spPr>
      </p:pic>
      <p:pic>
        <p:nvPicPr>
          <p:cNvPr id="140" name="Google Shape;140;p23"/>
          <p:cNvPicPr preferRelativeResize="0"/>
          <p:nvPr/>
        </p:nvPicPr>
        <p:blipFill rotWithShape="1">
          <a:blip r:embed="rId4">
            <a:alphaModFix/>
          </a:blip>
          <a:srcRect b="0" l="0" r="0" t="0"/>
          <a:stretch/>
        </p:blipFill>
        <p:spPr>
          <a:xfrm>
            <a:off x="5648100" y="685800"/>
            <a:ext cx="2857500" cy="2381250"/>
          </a:xfrm>
          <a:prstGeom prst="rect">
            <a:avLst/>
          </a:prstGeom>
          <a:noFill/>
          <a:ln>
            <a:noFill/>
          </a:ln>
        </p:spPr>
      </p:pic>
      <p:pic>
        <p:nvPicPr>
          <p:cNvPr id="141" name="Google Shape;141;p23"/>
          <p:cNvPicPr preferRelativeResize="0"/>
          <p:nvPr/>
        </p:nvPicPr>
        <p:blipFill rotWithShape="1">
          <a:blip r:embed="rId5">
            <a:alphaModFix/>
          </a:blip>
          <a:srcRect b="0" l="0" r="0" t="0"/>
          <a:stretch/>
        </p:blipFill>
        <p:spPr>
          <a:xfrm>
            <a:off x="2551200" y="1958425"/>
            <a:ext cx="2939400" cy="1682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11</a:t>
            </a:r>
            <a:endParaRPr b="0" i="0" sz="1200" u="none" cap="none" strike="noStrike">
              <a:solidFill>
                <a:srgbClr val="000000"/>
              </a:solidFill>
              <a:latin typeface="Calibri"/>
              <a:ea typeface="Calibri"/>
              <a:cs typeface="Calibri"/>
              <a:sym typeface="Calibri"/>
            </a:endParaRPr>
          </a:p>
        </p:txBody>
      </p:sp>
      <p:pic>
        <p:nvPicPr>
          <p:cNvPr id="147" name="Google Shape;147;p24"/>
          <p:cNvPicPr preferRelativeResize="0"/>
          <p:nvPr/>
        </p:nvPicPr>
        <p:blipFill rotWithShape="1">
          <a:blip r:embed="rId3">
            <a:alphaModFix/>
          </a:blip>
          <a:srcRect b="0" l="0" r="0" t="0"/>
          <a:stretch/>
        </p:blipFill>
        <p:spPr>
          <a:xfrm>
            <a:off x="838200" y="58125"/>
            <a:ext cx="7264920" cy="4826647"/>
          </a:xfrm>
          <a:prstGeom prst="rect">
            <a:avLst/>
          </a:prstGeom>
          <a:noFill/>
          <a:ln>
            <a:noFill/>
          </a:ln>
        </p:spPr>
      </p:pic>
      <p:sp>
        <p:nvSpPr>
          <p:cNvPr id="148" name="Google Shape;148;p24"/>
          <p:cNvSpPr txBox="1"/>
          <p:nvPr>
            <p:ph idx="1" type="body"/>
          </p:nvPr>
        </p:nvSpPr>
        <p:spPr>
          <a:xfrm>
            <a:off x="419725" y="3620800"/>
            <a:ext cx="4841100" cy="135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Franklin Park Zoo is a place to see animals that live in different habitats all around the world.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49" name="Google Shape;149;p24"/>
          <p:cNvSpPr txBox="1"/>
          <p:nvPr/>
        </p:nvSpPr>
        <p:spPr>
          <a:xfrm>
            <a:off x="4948600" y="4551975"/>
            <a:ext cx="556200" cy="498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idx="1" type="body"/>
          </p:nvPr>
        </p:nvSpPr>
        <p:spPr>
          <a:xfrm>
            <a:off x="695100" y="3273175"/>
            <a:ext cx="4256100" cy="1469700"/>
          </a:xfrm>
          <a:prstGeom prst="rect">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solidFill>
                  <a:schemeClr val="dk1"/>
                </a:solidFill>
                <a:latin typeface="Calibri"/>
                <a:ea typeface="Calibri"/>
                <a:cs typeface="Calibri"/>
                <a:sym typeface="Calibri"/>
              </a:rPr>
              <a:t>Marbled salamanders used to thrive in and around Boston, but their numbers have decreased. Scientists and volunteers now raise salamander hatchlings and release them into healthy habitats. Then they keep track of them to make sure they are surviving and thriving. </a:t>
            </a:r>
            <a:endParaRPr>
              <a:solidFill>
                <a:srgbClr val="000000"/>
              </a:solidFill>
              <a:latin typeface="Century Gothic"/>
              <a:ea typeface="Century Gothic"/>
              <a:cs typeface="Century Gothic"/>
              <a:sym typeface="Century Gothic"/>
            </a:endParaRPr>
          </a:p>
        </p:txBody>
      </p:sp>
      <p:sp>
        <p:nvSpPr>
          <p:cNvPr id="155" name="Google Shape;155;p2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12</a:t>
            </a:r>
            <a:endParaRPr b="0" i="0" sz="1200" u="none" cap="none" strike="noStrike">
              <a:solidFill>
                <a:srgbClr val="000000"/>
              </a:solidFill>
              <a:latin typeface="Calibri"/>
              <a:ea typeface="Calibri"/>
              <a:cs typeface="Calibri"/>
              <a:sym typeface="Calibri"/>
            </a:endParaRPr>
          </a:p>
        </p:txBody>
      </p:sp>
      <p:pic>
        <p:nvPicPr>
          <p:cNvPr id="156" name="Google Shape;156;p25"/>
          <p:cNvPicPr preferRelativeResize="0"/>
          <p:nvPr/>
        </p:nvPicPr>
        <p:blipFill rotWithShape="1">
          <a:blip r:embed="rId3">
            <a:alphaModFix/>
          </a:blip>
          <a:srcRect b="0" l="0" r="0" t="0"/>
          <a:stretch/>
        </p:blipFill>
        <p:spPr>
          <a:xfrm>
            <a:off x="5118450" y="1460000"/>
            <a:ext cx="3480275" cy="3480275"/>
          </a:xfrm>
          <a:prstGeom prst="rect">
            <a:avLst/>
          </a:prstGeom>
          <a:noFill/>
          <a:ln>
            <a:noFill/>
          </a:ln>
        </p:spPr>
      </p:pic>
      <p:sp>
        <p:nvSpPr>
          <p:cNvPr id="157" name="Google Shape;157;p25"/>
          <p:cNvSpPr txBox="1"/>
          <p:nvPr/>
        </p:nvSpPr>
        <p:spPr>
          <a:xfrm>
            <a:off x="3417325" y="521600"/>
            <a:ext cx="5342700" cy="86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5"/>
          <p:cNvSpPr txBox="1"/>
          <p:nvPr/>
        </p:nvSpPr>
        <p:spPr>
          <a:xfrm>
            <a:off x="421950" y="521600"/>
            <a:ext cx="8300100" cy="542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chemeClr val="dk1"/>
                </a:solidFill>
                <a:latin typeface="Century Gothic"/>
                <a:ea typeface="Century Gothic"/>
                <a:cs typeface="Century Gothic"/>
                <a:sym typeface="Century Gothic"/>
              </a:rPr>
              <a:t>The people who work at the Franklin Park Zoo take care of these animals.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5"/>
          <p:cNvSpPr txBox="1"/>
          <p:nvPr/>
        </p:nvSpPr>
        <p:spPr>
          <a:xfrm>
            <a:off x="421950" y="1063700"/>
            <a:ext cx="4480800" cy="177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000000"/>
                </a:solidFill>
                <a:latin typeface="Century Gothic"/>
                <a:ea typeface="Century Gothic"/>
                <a:cs typeface="Century Gothic"/>
                <a:sym typeface="Century Gothic"/>
              </a:rPr>
              <a:t>They also do other important work. They care for the plants in the environments where the animals live. They keep spaces for animals and people clean.  </a:t>
            </a:r>
            <a:endParaRPr b="0" i="0" sz="1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idx="1" type="body"/>
          </p:nvPr>
        </p:nvSpPr>
        <p:spPr>
          <a:xfrm>
            <a:off x="324750" y="2702925"/>
            <a:ext cx="8593800" cy="2272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Franklin Park Zoo hopes that children and adults will become </a:t>
            </a:r>
            <a:r>
              <a:rPr b="1" lang="en">
                <a:solidFill>
                  <a:srgbClr val="000000"/>
                </a:solidFill>
                <a:latin typeface="Century Gothic"/>
                <a:ea typeface="Century Gothic"/>
                <a:cs typeface="Century Gothic"/>
                <a:sym typeface="Century Gothic"/>
              </a:rPr>
              <a:t>citizen scientists</a:t>
            </a:r>
            <a:r>
              <a:rPr lang="en">
                <a:solidFill>
                  <a:srgbClr val="000000"/>
                </a:solidFill>
                <a:latin typeface="Century Gothic"/>
                <a:ea typeface="Century Gothic"/>
                <a:cs typeface="Century Gothic"/>
                <a:sym typeface="Century Gothic"/>
              </a:rPr>
              <a:t>, people in the community who collect data about the natural world to help scientists with their projects. We can all use our observation skills and share our findings with people who work at the zoo. They are especially interested in learning from community members about bees, bats, leaves, birds and birds’ nests, weather, and how much trash is in our environment.</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65" name="Google Shape;165;p26"/>
          <p:cNvSpPr txBox="1"/>
          <p:nvPr/>
        </p:nvSpPr>
        <p:spPr>
          <a:xfrm>
            <a:off x="55200" y="66225"/>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13</a:t>
            </a:r>
            <a:endParaRPr b="0" i="0" sz="1200" u="none" cap="none" strike="noStrike">
              <a:solidFill>
                <a:srgbClr val="000000"/>
              </a:solidFill>
              <a:latin typeface="Calibri"/>
              <a:ea typeface="Calibri"/>
              <a:cs typeface="Calibri"/>
              <a:sym typeface="Calibri"/>
            </a:endParaRPr>
          </a:p>
        </p:txBody>
      </p:sp>
      <p:pic>
        <p:nvPicPr>
          <p:cNvPr id="166" name="Google Shape;166;p26"/>
          <p:cNvPicPr preferRelativeResize="0"/>
          <p:nvPr/>
        </p:nvPicPr>
        <p:blipFill rotWithShape="1">
          <a:blip r:embed="rId3">
            <a:alphaModFix/>
          </a:blip>
          <a:srcRect b="0" l="0" r="0" t="0"/>
          <a:stretch/>
        </p:blipFill>
        <p:spPr>
          <a:xfrm>
            <a:off x="174225" y="615975"/>
            <a:ext cx="1714500" cy="1714500"/>
          </a:xfrm>
          <a:prstGeom prst="rect">
            <a:avLst/>
          </a:prstGeom>
          <a:noFill/>
          <a:ln>
            <a:noFill/>
          </a:ln>
        </p:spPr>
      </p:pic>
      <p:pic>
        <p:nvPicPr>
          <p:cNvPr id="167" name="Google Shape;167;p26"/>
          <p:cNvPicPr preferRelativeResize="0"/>
          <p:nvPr/>
        </p:nvPicPr>
        <p:blipFill rotWithShape="1">
          <a:blip r:embed="rId4">
            <a:alphaModFix/>
          </a:blip>
          <a:srcRect b="0" l="0" r="0" t="0"/>
          <a:stretch/>
        </p:blipFill>
        <p:spPr>
          <a:xfrm>
            <a:off x="3720588" y="615975"/>
            <a:ext cx="1714500" cy="1714500"/>
          </a:xfrm>
          <a:prstGeom prst="rect">
            <a:avLst/>
          </a:prstGeom>
          <a:noFill/>
          <a:ln>
            <a:noFill/>
          </a:ln>
        </p:spPr>
      </p:pic>
      <p:pic>
        <p:nvPicPr>
          <p:cNvPr id="168" name="Google Shape;168;p26"/>
          <p:cNvPicPr preferRelativeResize="0"/>
          <p:nvPr/>
        </p:nvPicPr>
        <p:blipFill rotWithShape="1">
          <a:blip r:embed="rId5">
            <a:alphaModFix/>
          </a:blip>
          <a:srcRect b="0" l="0" r="13095" t="0"/>
          <a:stretch/>
        </p:blipFill>
        <p:spPr>
          <a:xfrm>
            <a:off x="5581250" y="839825"/>
            <a:ext cx="1539575" cy="1266825"/>
          </a:xfrm>
          <a:prstGeom prst="rect">
            <a:avLst/>
          </a:prstGeom>
          <a:noFill/>
          <a:ln>
            <a:noFill/>
          </a:ln>
        </p:spPr>
      </p:pic>
      <p:pic>
        <p:nvPicPr>
          <p:cNvPr id="169" name="Google Shape;169;p26"/>
          <p:cNvPicPr preferRelativeResize="0"/>
          <p:nvPr/>
        </p:nvPicPr>
        <p:blipFill rotWithShape="1">
          <a:blip r:embed="rId6">
            <a:alphaModFix/>
          </a:blip>
          <a:srcRect b="0" l="0" r="0" t="0"/>
          <a:stretch/>
        </p:blipFill>
        <p:spPr>
          <a:xfrm>
            <a:off x="7266950" y="615975"/>
            <a:ext cx="1714500" cy="1714500"/>
          </a:xfrm>
          <a:prstGeom prst="rect">
            <a:avLst/>
          </a:prstGeom>
          <a:noFill/>
          <a:ln>
            <a:noFill/>
          </a:ln>
        </p:spPr>
      </p:pic>
      <p:pic>
        <p:nvPicPr>
          <p:cNvPr id="170" name="Google Shape;170;p26"/>
          <p:cNvPicPr preferRelativeResize="0"/>
          <p:nvPr/>
        </p:nvPicPr>
        <p:blipFill rotWithShape="1">
          <a:blip r:embed="rId7">
            <a:alphaModFix/>
          </a:blip>
          <a:srcRect b="0" l="0" r="0" t="0"/>
          <a:stretch/>
        </p:blipFill>
        <p:spPr>
          <a:xfrm>
            <a:off x="2034863" y="703425"/>
            <a:ext cx="1539600" cy="153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idx="1" type="body"/>
          </p:nvPr>
        </p:nvSpPr>
        <p:spPr>
          <a:xfrm>
            <a:off x="324750" y="4251625"/>
            <a:ext cx="8494500" cy="72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chemeClr val="dk1"/>
                </a:solidFill>
                <a:latin typeface="Century Gothic"/>
                <a:ea typeface="Century Gothic"/>
                <a:cs typeface="Century Gothic"/>
                <a:sym typeface="Century Gothic"/>
              </a:rPr>
              <a:t>These organizations help animals in Boston. What can you do to help animals?</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76" name="Google Shape;176;p27"/>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14</a:t>
            </a:r>
            <a:endParaRPr b="0" i="0" sz="1200" u="none" cap="none" strike="noStrike">
              <a:solidFill>
                <a:srgbClr val="000000"/>
              </a:solidFill>
              <a:latin typeface="Calibri"/>
              <a:ea typeface="Calibri"/>
              <a:cs typeface="Calibri"/>
              <a:sym typeface="Calibri"/>
            </a:endParaRPr>
          </a:p>
        </p:txBody>
      </p:sp>
      <p:pic>
        <p:nvPicPr>
          <p:cNvPr id="177" name="Google Shape;177;p27"/>
          <p:cNvPicPr preferRelativeResize="0"/>
          <p:nvPr/>
        </p:nvPicPr>
        <p:blipFill rotWithShape="1">
          <a:blip r:embed="rId3">
            <a:alphaModFix/>
          </a:blip>
          <a:srcRect b="0" l="0" r="0" t="0"/>
          <a:stretch/>
        </p:blipFill>
        <p:spPr>
          <a:xfrm>
            <a:off x="273425" y="432674"/>
            <a:ext cx="2887632" cy="1862499"/>
          </a:xfrm>
          <a:prstGeom prst="rect">
            <a:avLst/>
          </a:prstGeom>
          <a:noFill/>
          <a:ln>
            <a:noFill/>
          </a:ln>
        </p:spPr>
      </p:pic>
      <p:pic>
        <p:nvPicPr>
          <p:cNvPr id="178" name="Google Shape;178;p27"/>
          <p:cNvPicPr preferRelativeResize="0"/>
          <p:nvPr/>
        </p:nvPicPr>
        <p:blipFill rotWithShape="1">
          <a:blip r:embed="rId4">
            <a:alphaModFix/>
          </a:blip>
          <a:srcRect b="0" l="0" r="0" t="0"/>
          <a:stretch/>
        </p:blipFill>
        <p:spPr>
          <a:xfrm>
            <a:off x="3256400" y="243887"/>
            <a:ext cx="2783600" cy="2087688"/>
          </a:xfrm>
          <a:prstGeom prst="rect">
            <a:avLst/>
          </a:prstGeom>
          <a:noFill/>
          <a:ln>
            <a:noFill/>
          </a:ln>
        </p:spPr>
      </p:pic>
      <p:pic>
        <p:nvPicPr>
          <p:cNvPr id="179" name="Google Shape;179;p27"/>
          <p:cNvPicPr preferRelativeResize="0"/>
          <p:nvPr/>
        </p:nvPicPr>
        <p:blipFill rotWithShape="1">
          <a:blip r:embed="rId5">
            <a:alphaModFix/>
          </a:blip>
          <a:srcRect b="0" l="0" r="0" t="0"/>
          <a:stretch/>
        </p:blipFill>
        <p:spPr>
          <a:xfrm>
            <a:off x="1535213" y="2503800"/>
            <a:ext cx="6225974" cy="1595425"/>
          </a:xfrm>
          <a:prstGeom prst="rect">
            <a:avLst/>
          </a:prstGeom>
          <a:noFill/>
          <a:ln>
            <a:noFill/>
          </a:ln>
        </p:spPr>
      </p:pic>
      <p:pic>
        <p:nvPicPr>
          <p:cNvPr id="180" name="Google Shape;180;p27"/>
          <p:cNvPicPr preferRelativeResize="0"/>
          <p:nvPr/>
        </p:nvPicPr>
        <p:blipFill rotWithShape="1">
          <a:blip r:embed="rId6">
            <a:alphaModFix/>
          </a:blip>
          <a:srcRect b="0" l="0" r="0" t="0"/>
          <a:stretch/>
        </p:blipFill>
        <p:spPr>
          <a:xfrm>
            <a:off x="6135350" y="432675"/>
            <a:ext cx="2783600" cy="186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359700" y="1174425"/>
            <a:ext cx="8424600" cy="390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000">
                <a:solidFill>
                  <a:srgbClr val="000000"/>
                </a:solidFill>
                <a:latin typeface="Calibri"/>
                <a:ea typeface="Calibri"/>
                <a:cs typeface="Calibri"/>
                <a:sym typeface="Calibri"/>
              </a:rPr>
              <a:t>Slides 1 and 14: </a:t>
            </a:r>
            <a:r>
              <a:rPr lang="en" sz="1000">
                <a:solidFill>
                  <a:schemeClr val="dk1"/>
                </a:solidFill>
                <a:latin typeface="Calibri"/>
                <a:ea typeface="Calibri"/>
                <a:cs typeface="Calibri"/>
                <a:sym typeface="Calibri"/>
              </a:rPr>
              <a:t>wheretowheel.us; Massaudobon.org; https://en.wikipedia.org/wiki/Museum_of_Science_(Boston); Aroundustyroads.com</a:t>
            </a:r>
            <a:endParaRPr sz="1000">
              <a:solidFill>
                <a:schemeClr val="dk1"/>
              </a:solidFill>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Arial"/>
              <a:buNone/>
            </a:pPr>
            <a:r>
              <a:rPr lang="en" sz="1000">
                <a:solidFill>
                  <a:schemeClr val="dk1"/>
                </a:solidFill>
                <a:latin typeface="Calibri"/>
                <a:ea typeface="Calibri"/>
                <a:cs typeface="Calibri"/>
                <a:sym typeface="Calibri"/>
              </a:rPr>
              <a:t>Slide 2: https://www.bostonglobe.com/magazine/2013/06/15/new-england-aquarium-puts-finishing-touches-giant-ocean-tank/1QvxUaeOr0JtpCp8ifPvVK/story.html</a:t>
            </a:r>
            <a:endParaRPr sz="1000">
              <a:solidFill>
                <a:schemeClr val="dk1"/>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3: https://www.neaq.org/get-involved/careers-at-the-aquarium/, https://www.wbur.org/news/2018/04/03/climate-change-new-england-aquarium, http://news.neaq.org/2010/08/right-whale-researchers-migrate-north.html, https://twitter.com/NEAQ/status/993588077305221127</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4: https://www.thebermudian.com/home-a-garden/home/10-ways-to-reduce-your-plastic-use/</a:t>
            </a:r>
            <a:r>
              <a:rPr lang="en" sz="1000">
                <a:solidFill>
                  <a:schemeClr val="dk1"/>
                </a:solidFill>
                <a:latin typeface="Calibri"/>
                <a:ea typeface="Calibri"/>
                <a:cs typeface="Calibri"/>
                <a:sym typeface="Calibri"/>
              </a:rPr>
              <a:t>; https://www.to-goware.com/product-kids-utensil-set-142?color=berry; https://blog.cuyahogarecycles.org/top-5-ways-reuse-recycle-home/</a:t>
            </a:r>
            <a:endParaRPr sz="1000">
              <a:solidFill>
                <a:schemeClr val="dk1"/>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5: http://kids.outdoors.org/index.cfm?trip=27D988F4-EF9B-B050-8EB9B7A3E8BC082C&amp;name=Boston-Nature-Center-and-Wildlife-Sanctuary-</a:t>
            </a:r>
            <a:r>
              <a:rPr lang="en" sz="1000">
                <a:solidFill>
                  <a:schemeClr val="dk1"/>
                </a:solidFill>
                <a:latin typeface="Calibri"/>
                <a:ea typeface="Calibri"/>
                <a:cs typeface="Calibri"/>
                <a:sym typeface="Calibri"/>
              </a:rPr>
              <a:t>; https://blogs.massaudubon.org/yourgreatoutdoors/what-to-do-this-weekend-sept-14-15/</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6: https://www.massaudubon.org/get-outdoors/wildlife-sanctuaries/boston-nature-center</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7: </a:t>
            </a:r>
            <a:r>
              <a:rPr lang="en" sz="1100">
                <a:solidFill>
                  <a:srgbClr val="000000"/>
                </a:solidFill>
                <a:latin typeface="Calibri"/>
                <a:ea typeface="Calibri"/>
                <a:cs typeface="Calibri"/>
                <a:sym typeface="Calibri"/>
              </a:rPr>
              <a:t>https://www.massaudubon.org/get-involved/volunteer/statewide-volunteer-day</a:t>
            </a:r>
            <a:r>
              <a:rPr lang="en" sz="1000">
                <a:solidFill>
                  <a:schemeClr val="dk1"/>
                </a:solidFill>
                <a:latin typeface="Calibri"/>
                <a:ea typeface="Calibri"/>
                <a:cs typeface="Calibri"/>
                <a:sym typeface="Calibri"/>
              </a:rPr>
              <a:t>; https://www.massaudubon.org/get-outdoors/wildlife-sanctuaries/boston-nature-center/about/publications/annual-report</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8: https://www.mos.org/live-presentations/live-animal</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9: https://www.mos.org/exhibits/</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10: https://www.mos.org/exhibits/butterfly-garden</a:t>
            </a:r>
            <a:r>
              <a:rPr lang="en" sz="1000">
                <a:solidFill>
                  <a:schemeClr val="dk1"/>
                </a:solidFill>
                <a:latin typeface="Calibri"/>
                <a:ea typeface="Calibri"/>
                <a:cs typeface="Calibri"/>
                <a:sym typeface="Calibri"/>
              </a:rPr>
              <a:t>; https://mommypoppins.com/boston-kids/indoor-activities/indoor-gardens-in-boston-and-beyond; https://www.futurity.org/fish-in-class-biology-1295262-2/</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11: https://www.zoonewengland.org/map</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0"/>
              </a:spcAft>
              <a:buSzPts val="1800"/>
              <a:buNone/>
            </a:pPr>
            <a:r>
              <a:rPr lang="en" sz="1000">
                <a:solidFill>
                  <a:srgbClr val="000000"/>
                </a:solidFill>
                <a:latin typeface="Calibri"/>
                <a:ea typeface="Calibri"/>
                <a:cs typeface="Calibri"/>
                <a:sym typeface="Calibri"/>
              </a:rPr>
              <a:t>Slide 12: https://www.zoonewengland.org/protect/here-in-new-england/amphibian-conservation/marbled-salamanders/</a:t>
            </a:r>
            <a:endParaRPr sz="1000">
              <a:solidFill>
                <a:srgbClr val="000000"/>
              </a:solidFill>
              <a:latin typeface="Calibri"/>
              <a:ea typeface="Calibri"/>
              <a:cs typeface="Calibri"/>
              <a:sym typeface="Calibri"/>
            </a:endParaRPr>
          </a:p>
          <a:p>
            <a:pPr indent="0" lvl="0" marL="0" rtl="0" algn="l">
              <a:lnSpc>
                <a:spcPct val="100000"/>
              </a:lnSpc>
              <a:spcBef>
                <a:spcPts val="300"/>
              </a:spcBef>
              <a:spcAft>
                <a:spcPts val="300"/>
              </a:spcAft>
              <a:buSzPts val="1800"/>
              <a:buNone/>
            </a:pPr>
            <a:r>
              <a:rPr lang="en" sz="1000">
                <a:solidFill>
                  <a:srgbClr val="000000"/>
                </a:solidFill>
                <a:latin typeface="Calibri"/>
                <a:ea typeface="Calibri"/>
                <a:cs typeface="Calibri"/>
                <a:sym typeface="Calibri"/>
              </a:rPr>
              <a:t>Slide 13: https://www.zoonewengland.org/protect/what-you-can-do/become-a-citizen-scientist/</a:t>
            </a:r>
            <a:r>
              <a:rPr lang="en" sz="1000">
                <a:solidFill>
                  <a:schemeClr val="dk1"/>
                </a:solidFill>
                <a:latin typeface="Calibri"/>
                <a:ea typeface="Calibri"/>
                <a:cs typeface="Calibri"/>
                <a:sym typeface="Calibri"/>
              </a:rPr>
              <a:t>; https://www.almanac.com/content/weather-sayings-and-their-meanings</a:t>
            </a:r>
            <a:endParaRPr sz="1000">
              <a:solidFill>
                <a:srgbClr val="000000"/>
              </a:solidFill>
              <a:latin typeface="Calibri"/>
              <a:ea typeface="Calibri"/>
              <a:cs typeface="Calibri"/>
              <a:sym typeface="Calibri"/>
            </a:endParaRPr>
          </a:p>
        </p:txBody>
      </p:sp>
      <p:sp>
        <p:nvSpPr>
          <p:cNvPr id="186" name="Google Shape;186;p28"/>
          <p:cNvSpPr txBox="1"/>
          <p:nvPr>
            <p:ph type="title"/>
          </p:nvPr>
        </p:nvSpPr>
        <p:spPr>
          <a:xfrm>
            <a:off x="311700" y="6017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Calibri"/>
                <a:ea typeface="Calibri"/>
                <a:cs typeface="Calibri"/>
                <a:sym typeface="Calibri"/>
              </a:rPr>
              <a:t>Citations</a:t>
            </a:r>
            <a:endParaRPr>
              <a:latin typeface="Calibri"/>
              <a:ea typeface="Calibri"/>
              <a:cs typeface="Calibri"/>
              <a:sym typeface="Calibri"/>
            </a:endParaRPr>
          </a:p>
        </p:txBody>
      </p:sp>
      <p:sp>
        <p:nvSpPr>
          <p:cNvPr id="187" name="Google Shape;187;p28"/>
          <p:cNvSpPr txBox="1"/>
          <p:nvPr/>
        </p:nvSpPr>
        <p:spPr>
          <a:xfrm>
            <a:off x="311700" y="140850"/>
            <a:ext cx="8520600" cy="4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500" u="none" cap="none" strike="noStrike">
                <a:solidFill>
                  <a:schemeClr val="dk1"/>
                </a:solidFill>
                <a:latin typeface="Calibri"/>
                <a:ea typeface="Calibri"/>
                <a:cs typeface="Calibri"/>
                <a:sym typeface="Calibri"/>
              </a:rPr>
              <a:t>Written and compiled by Melissa Tonachel and Fay Ferency, </a:t>
            </a:r>
            <a:r>
              <a:rPr b="0" i="1" lang="en" sz="1500" u="none" cap="none" strike="noStrike">
                <a:solidFill>
                  <a:schemeClr val="dk1"/>
                </a:solidFill>
                <a:latin typeface="Calibri"/>
                <a:ea typeface="Calibri"/>
                <a:cs typeface="Calibri"/>
                <a:sym typeface="Calibri"/>
              </a:rPr>
              <a:t>Focus on First</a:t>
            </a:r>
            <a:r>
              <a:rPr b="0" i="0" lang="en" sz="1500" u="none" cap="none" strike="noStrike">
                <a:solidFill>
                  <a:schemeClr val="dk1"/>
                </a:solidFill>
                <a:latin typeface="Calibri"/>
                <a:ea typeface="Calibri"/>
                <a:cs typeface="Calibri"/>
                <a:sym typeface="Calibri"/>
              </a:rPr>
              <a:t>, 2019.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body"/>
          </p:nvPr>
        </p:nvSpPr>
        <p:spPr>
          <a:xfrm>
            <a:off x="324750" y="4251625"/>
            <a:ext cx="8494500" cy="72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In a city called</a:t>
            </a:r>
            <a:r>
              <a:rPr lang="en">
                <a:solidFill>
                  <a:srgbClr val="000000"/>
                </a:solidFill>
                <a:latin typeface="Century Gothic"/>
                <a:ea typeface="Century Gothic"/>
                <a:cs typeface="Century Gothic"/>
                <a:sym typeface="Century Gothic"/>
              </a:rPr>
              <a:t> Boston, there are many people working to help animals.</a:t>
            </a:r>
            <a:endParaRPr>
              <a:solidFill>
                <a:srgbClr val="000000"/>
              </a:solidFill>
              <a:latin typeface="Century Gothic"/>
              <a:ea typeface="Century Gothic"/>
              <a:cs typeface="Century Gothic"/>
              <a:sym typeface="Century Gothic"/>
            </a:endParaRPr>
          </a:p>
        </p:txBody>
      </p:sp>
      <p:sp>
        <p:nvSpPr>
          <p:cNvPr id="61" name="Google Shape;61;p1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1</a:t>
            </a:r>
            <a:endParaRPr b="0" i="0" sz="1200" u="none" cap="none" strike="noStrike">
              <a:solidFill>
                <a:srgbClr val="000000"/>
              </a:solidFill>
              <a:latin typeface="Calibri"/>
              <a:ea typeface="Calibri"/>
              <a:cs typeface="Calibri"/>
              <a:sym typeface="Calibri"/>
            </a:endParaRPr>
          </a:p>
        </p:txBody>
      </p:sp>
      <p:pic>
        <p:nvPicPr>
          <p:cNvPr id="62" name="Google Shape;62;p14"/>
          <p:cNvPicPr preferRelativeResize="0"/>
          <p:nvPr/>
        </p:nvPicPr>
        <p:blipFill rotWithShape="1">
          <a:blip r:embed="rId3">
            <a:alphaModFix/>
          </a:blip>
          <a:srcRect b="0" l="0" r="0" t="0"/>
          <a:stretch/>
        </p:blipFill>
        <p:spPr>
          <a:xfrm>
            <a:off x="273425" y="432674"/>
            <a:ext cx="2887632" cy="1862499"/>
          </a:xfrm>
          <a:prstGeom prst="rect">
            <a:avLst/>
          </a:prstGeom>
          <a:noFill/>
          <a:ln>
            <a:noFill/>
          </a:ln>
        </p:spPr>
      </p:pic>
      <p:pic>
        <p:nvPicPr>
          <p:cNvPr id="63" name="Google Shape;63;p14"/>
          <p:cNvPicPr preferRelativeResize="0"/>
          <p:nvPr/>
        </p:nvPicPr>
        <p:blipFill rotWithShape="1">
          <a:blip r:embed="rId4">
            <a:alphaModFix/>
          </a:blip>
          <a:srcRect b="0" l="0" r="0" t="0"/>
          <a:stretch/>
        </p:blipFill>
        <p:spPr>
          <a:xfrm>
            <a:off x="3256400" y="320087"/>
            <a:ext cx="2783600" cy="2087688"/>
          </a:xfrm>
          <a:prstGeom prst="rect">
            <a:avLst/>
          </a:prstGeom>
          <a:noFill/>
          <a:ln>
            <a:noFill/>
          </a:ln>
        </p:spPr>
      </p:pic>
      <p:pic>
        <p:nvPicPr>
          <p:cNvPr id="64" name="Google Shape;64;p14"/>
          <p:cNvPicPr preferRelativeResize="0"/>
          <p:nvPr/>
        </p:nvPicPr>
        <p:blipFill rotWithShape="1">
          <a:blip r:embed="rId5">
            <a:alphaModFix/>
          </a:blip>
          <a:srcRect b="0" l="0" r="0" t="0"/>
          <a:stretch/>
        </p:blipFill>
        <p:spPr>
          <a:xfrm>
            <a:off x="1535213" y="2580000"/>
            <a:ext cx="6225974" cy="1595425"/>
          </a:xfrm>
          <a:prstGeom prst="rect">
            <a:avLst/>
          </a:prstGeom>
          <a:noFill/>
          <a:ln>
            <a:noFill/>
          </a:ln>
        </p:spPr>
      </p:pic>
      <p:pic>
        <p:nvPicPr>
          <p:cNvPr id="65" name="Google Shape;65;p14"/>
          <p:cNvPicPr preferRelativeResize="0"/>
          <p:nvPr/>
        </p:nvPicPr>
        <p:blipFill rotWithShape="1">
          <a:blip r:embed="rId6">
            <a:alphaModFix/>
          </a:blip>
          <a:srcRect b="0" l="0" r="0" t="0"/>
          <a:stretch/>
        </p:blipFill>
        <p:spPr>
          <a:xfrm>
            <a:off x="6135350" y="432675"/>
            <a:ext cx="2783600" cy="186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idx="1" type="body"/>
          </p:nvPr>
        </p:nvSpPr>
        <p:spPr>
          <a:xfrm>
            <a:off x="324750" y="3859825"/>
            <a:ext cx="8494500" cy="1115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New England Aquarium is an important place in Boston. The Aquarium’s motto is “protecting the blue planet.” </a:t>
            </a:r>
            <a:r>
              <a:rPr b="1" lang="en">
                <a:solidFill>
                  <a:srgbClr val="000000"/>
                </a:solidFill>
                <a:latin typeface="Century Gothic"/>
                <a:ea typeface="Century Gothic"/>
                <a:cs typeface="Century Gothic"/>
                <a:sym typeface="Century Gothic"/>
              </a:rPr>
              <a:t>Blue</a:t>
            </a:r>
            <a:r>
              <a:rPr lang="en">
                <a:solidFill>
                  <a:srgbClr val="000000"/>
                </a:solidFill>
                <a:latin typeface="Century Gothic"/>
                <a:ea typeface="Century Gothic"/>
                <a:cs typeface="Century Gothic"/>
                <a:sym typeface="Century Gothic"/>
              </a:rPr>
              <a:t> refers to water habitats and the plants and animals that live in them.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71" name="Google Shape;71;p1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2</a:t>
            </a:r>
            <a:endParaRPr b="0" i="0" sz="1200" u="none" cap="none" strike="noStrike">
              <a:solidFill>
                <a:srgbClr val="000000"/>
              </a:solidFill>
              <a:latin typeface="Calibri"/>
              <a:ea typeface="Calibri"/>
              <a:cs typeface="Calibri"/>
              <a:sym typeface="Calibri"/>
            </a:endParaRPr>
          </a:p>
        </p:txBody>
      </p:sp>
      <p:pic>
        <p:nvPicPr>
          <p:cNvPr id="72" name="Google Shape;72;p15"/>
          <p:cNvPicPr preferRelativeResize="0"/>
          <p:nvPr/>
        </p:nvPicPr>
        <p:blipFill rotWithShape="1">
          <a:blip r:embed="rId3">
            <a:alphaModFix/>
          </a:blip>
          <a:srcRect b="0" l="0" r="0" t="0"/>
          <a:stretch/>
        </p:blipFill>
        <p:spPr>
          <a:xfrm>
            <a:off x="2436275" y="152400"/>
            <a:ext cx="4085552" cy="3444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1" type="body"/>
          </p:nvPr>
        </p:nvSpPr>
        <p:spPr>
          <a:xfrm>
            <a:off x="325950" y="552000"/>
            <a:ext cx="8492100" cy="117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At the Aquarium, visitors learn about animals and plants that live in the ocean. People who work at the Aquarium help ocean animals thrive. They feed and provide health care for animals, take care of plants, conduct research, move animals, clean tanks, teach people about aquatic animals and plants, raise money, and welcome visitors.</a:t>
            </a:r>
            <a:endParaRPr>
              <a:solidFill>
                <a:srgbClr val="000000"/>
              </a:solidFill>
              <a:latin typeface="Century Gothic"/>
              <a:ea typeface="Century Gothic"/>
              <a:cs typeface="Century Gothic"/>
              <a:sym typeface="Century Gothic"/>
            </a:endParaRPr>
          </a:p>
        </p:txBody>
      </p:sp>
      <p:sp>
        <p:nvSpPr>
          <p:cNvPr id="78" name="Google Shape;78;p16"/>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3</a:t>
            </a:r>
            <a:endParaRPr b="0" i="0" sz="1200" u="none" cap="none" strike="noStrike">
              <a:solidFill>
                <a:srgbClr val="000000"/>
              </a:solidFill>
              <a:latin typeface="Calibri"/>
              <a:ea typeface="Calibri"/>
              <a:cs typeface="Calibri"/>
              <a:sym typeface="Calibri"/>
            </a:endParaRPr>
          </a:p>
        </p:txBody>
      </p:sp>
      <p:pic>
        <p:nvPicPr>
          <p:cNvPr id="79" name="Google Shape;79;p16"/>
          <p:cNvPicPr preferRelativeResize="0"/>
          <p:nvPr/>
        </p:nvPicPr>
        <p:blipFill rotWithShape="1">
          <a:blip r:embed="rId3">
            <a:alphaModFix/>
          </a:blip>
          <a:srcRect b="0" l="0" r="0" t="0"/>
          <a:stretch/>
        </p:blipFill>
        <p:spPr>
          <a:xfrm>
            <a:off x="6443812" y="1877400"/>
            <a:ext cx="2547788" cy="1694275"/>
          </a:xfrm>
          <a:prstGeom prst="rect">
            <a:avLst/>
          </a:prstGeom>
          <a:noFill/>
          <a:ln>
            <a:noFill/>
          </a:ln>
        </p:spPr>
      </p:pic>
      <p:pic>
        <p:nvPicPr>
          <p:cNvPr id="80" name="Google Shape;80;p16"/>
          <p:cNvPicPr preferRelativeResize="0"/>
          <p:nvPr/>
        </p:nvPicPr>
        <p:blipFill rotWithShape="1">
          <a:blip r:embed="rId4">
            <a:alphaModFix/>
          </a:blip>
          <a:srcRect b="0" l="0" r="0" t="0"/>
          <a:stretch/>
        </p:blipFill>
        <p:spPr>
          <a:xfrm>
            <a:off x="4771179" y="3360451"/>
            <a:ext cx="2372846" cy="1573300"/>
          </a:xfrm>
          <a:prstGeom prst="rect">
            <a:avLst/>
          </a:prstGeom>
          <a:noFill/>
          <a:ln>
            <a:noFill/>
          </a:ln>
        </p:spPr>
      </p:pic>
      <p:pic>
        <p:nvPicPr>
          <p:cNvPr id="81" name="Google Shape;81;p16"/>
          <p:cNvPicPr preferRelativeResize="0"/>
          <p:nvPr/>
        </p:nvPicPr>
        <p:blipFill rotWithShape="1">
          <a:blip r:embed="rId5">
            <a:alphaModFix/>
          </a:blip>
          <a:srcRect b="0" l="0" r="0" t="0"/>
          <a:stretch/>
        </p:blipFill>
        <p:spPr>
          <a:xfrm>
            <a:off x="2435800" y="2852400"/>
            <a:ext cx="2182980" cy="1684533"/>
          </a:xfrm>
          <a:prstGeom prst="rect">
            <a:avLst/>
          </a:prstGeom>
          <a:noFill/>
          <a:ln>
            <a:noFill/>
          </a:ln>
        </p:spPr>
      </p:pic>
      <p:pic>
        <p:nvPicPr>
          <p:cNvPr id="82" name="Google Shape;82;p16"/>
          <p:cNvPicPr preferRelativeResize="0"/>
          <p:nvPr/>
        </p:nvPicPr>
        <p:blipFill rotWithShape="1">
          <a:blip r:embed="rId6">
            <a:alphaModFix/>
          </a:blip>
          <a:srcRect b="0" l="4625" r="0" t="0"/>
          <a:stretch/>
        </p:blipFill>
        <p:spPr>
          <a:xfrm>
            <a:off x="390300" y="2154325"/>
            <a:ext cx="2262250" cy="1694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idx="1" type="body"/>
          </p:nvPr>
        </p:nvSpPr>
        <p:spPr>
          <a:xfrm>
            <a:off x="324750" y="3749050"/>
            <a:ext cx="8494500" cy="1115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New England Aquarium hopes that children and other people in our community protect our oceans by creating less garbage. We can do this by using less plastic and by </a:t>
            </a:r>
            <a:r>
              <a:rPr b="1" lang="en">
                <a:solidFill>
                  <a:srgbClr val="000000"/>
                </a:solidFill>
                <a:latin typeface="Century Gothic"/>
                <a:ea typeface="Century Gothic"/>
                <a:cs typeface="Century Gothic"/>
                <a:sym typeface="Century Gothic"/>
              </a:rPr>
              <a:t>re</a:t>
            </a:r>
            <a:r>
              <a:rPr lang="en">
                <a:solidFill>
                  <a:srgbClr val="000000"/>
                </a:solidFill>
                <a:latin typeface="Century Gothic"/>
                <a:ea typeface="Century Gothic"/>
                <a:cs typeface="Century Gothic"/>
                <a:sym typeface="Century Gothic"/>
              </a:rPr>
              <a:t>-using things instead of throwing them away. </a:t>
            </a:r>
            <a:endParaRPr>
              <a:solidFill>
                <a:srgbClr val="000000"/>
              </a:solidFill>
              <a:latin typeface="Century Gothic"/>
              <a:ea typeface="Century Gothic"/>
              <a:cs typeface="Century Gothic"/>
              <a:sym typeface="Century Gothic"/>
            </a:endParaRPr>
          </a:p>
        </p:txBody>
      </p:sp>
      <p:sp>
        <p:nvSpPr>
          <p:cNvPr id="88" name="Google Shape;88;p17"/>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4</a:t>
            </a:r>
            <a:endParaRPr b="0" i="0" sz="1200" u="none" cap="none" strike="noStrike">
              <a:solidFill>
                <a:srgbClr val="000000"/>
              </a:solidFill>
              <a:latin typeface="Calibri"/>
              <a:ea typeface="Calibri"/>
              <a:cs typeface="Calibri"/>
              <a:sym typeface="Calibri"/>
            </a:endParaRPr>
          </a:p>
        </p:txBody>
      </p:sp>
      <p:pic>
        <p:nvPicPr>
          <p:cNvPr id="89" name="Google Shape;89;p17"/>
          <p:cNvPicPr preferRelativeResize="0"/>
          <p:nvPr/>
        </p:nvPicPr>
        <p:blipFill rotWithShape="1">
          <a:blip r:embed="rId3">
            <a:alphaModFix/>
          </a:blip>
          <a:srcRect b="0" l="0" r="0" t="0"/>
          <a:stretch/>
        </p:blipFill>
        <p:spPr>
          <a:xfrm>
            <a:off x="2609850" y="152400"/>
            <a:ext cx="2357250" cy="2357250"/>
          </a:xfrm>
          <a:prstGeom prst="rect">
            <a:avLst/>
          </a:prstGeom>
          <a:noFill/>
          <a:ln>
            <a:noFill/>
          </a:ln>
        </p:spPr>
      </p:pic>
      <p:pic>
        <p:nvPicPr>
          <p:cNvPr id="90" name="Google Shape;90;p17"/>
          <p:cNvPicPr preferRelativeResize="0"/>
          <p:nvPr/>
        </p:nvPicPr>
        <p:blipFill rotWithShape="1">
          <a:blip r:embed="rId4">
            <a:alphaModFix/>
          </a:blip>
          <a:srcRect b="0" l="0" r="0" t="0"/>
          <a:stretch/>
        </p:blipFill>
        <p:spPr>
          <a:xfrm>
            <a:off x="381000" y="1635825"/>
            <a:ext cx="2533650" cy="1809750"/>
          </a:xfrm>
          <a:prstGeom prst="rect">
            <a:avLst/>
          </a:prstGeom>
          <a:noFill/>
          <a:ln>
            <a:noFill/>
          </a:ln>
        </p:spPr>
      </p:pic>
      <p:pic>
        <p:nvPicPr>
          <p:cNvPr id="91" name="Google Shape;91;p17"/>
          <p:cNvPicPr preferRelativeResize="0"/>
          <p:nvPr/>
        </p:nvPicPr>
        <p:blipFill rotWithShape="1">
          <a:blip r:embed="rId5">
            <a:alphaModFix/>
          </a:blip>
          <a:srcRect b="0" l="0" r="0" t="0"/>
          <a:stretch/>
        </p:blipFill>
        <p:spPr>
          <a:xfrm>
            <a:off x="5060625" y="1129000"/>
            <a:ext cx="3888625" cy="2103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324750" y="3489150"/>
            <a:ext cx="8494500" cy="151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Boston Nature Center is an urban sanctuary in the neighborhood of Mattapan. A sanctuary is a place where all animals and plants are safe. Trails and boardwalks allow people to walk across meadows and wetlands. In these habitats, over 150 species of birds, 40 species of butterflies, and 350 species of plants live.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97" name="Google Shape;97;p18"/>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5</a:t>
            </a:r>
            <a:endParaRPr b="0" i="0" sz="1200" u="none" cap="none" strike="noStrike">
              <a:solidFill>
                <a:srgbClr val="000000"/>
              </a:solidFill>
              <a:latin typeface="Calibri"/>
              <a:ea typeface="Calibri"/>
              <a:cs typeface="Calibri"/>
              <a:sym typeface="Calibri"/>
            </a:endParaRPr>
          </a:p>
        </p:txBody>
      </p:sp>
      <p:pic>
        <p:nvPicPr>
          <p:cNvPr id="98" name="Google Shape;98;p18"/>
          <p:cNvPicPr preferRelativeResize="0"/>
          <p:nvPr/>
        </p:nvPicPr>
        <p:blipFill rotWithShape="1">
          <a:blip r:embed="rId3">
            <a:alphaModFix/>
          </a:blip>
          <a:srcRect b="0" l="0" r="0" t="0"/>
          <a:stretch/>
        </p:blipFill>
        <p:spPr>
          <a:xfrm>
            <a:off x="530475" y="399600"/>
            <a:ext cx="3583775" cy="2691800"/>
          </a:xfrm>
          <a:prstGeom prst="rect">
            <a:avLst/>
          </a:prstGeom>
          <a:noFill/>
          <a:ln>
            <a:noFill/>
          </a:ln>
        </p:spPr>
      </p:pic>
      <p:pic>
        <p:nvPicPr>
          <p:cNvPr id="99" name="Google Shape;99;p18"/>
          <p:cNvPicPr preferRelativeResize="0"/>
          <p:nvPr/>
        </p:nvPicPr>
        <p:blipFill rotWithShape="1">
          <a:blip r:embed="rId4">
            <a:alphaModFix/>
          </a:blip>
          <a:srcRect b="0" l="0" r="7278" t="0"/>
          <a:stretch/>
        </p:blipFill>
        <p:spPr>
          <a:xfrm>
            <a:off x="4334700" y="438500"/>
            <a:ext cx="3389117" cy="2691800"/>
          </a:xfrm>
          <a:prstGeom prst="rect">
            <a:avLst/>
          </a:prstGeom>
          <a:noFill/>
          <a:ln>
            <a:noFill/>
          </a:ln>
        </p:spPr>
      </p:pic>
      <p:sp>
        <p:nvSpPr>
          <p:cNvPr id="100" name="Google Shape;100;p18"/>
          <p:cNvSpPr txBox="1"/>
          <p:nvPr/>
        </p:nvSpPr>
        <p:spPr>
          <a:xfrm>
            <a:off x="7114575" y="201400"/>
            <a:ext cx="1180800" cy="1626000"/>
          </a:xfrm>
          <a:prstGeom prst="rect">
            <a:avLst/>
          </a:prstGeom>
          <a:solidFill>
            <a:srgbClr val="FFFFFF"/>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ovenbird can be hard to see, but we can often hear its call: it sounds like “teacher, teacher, teacher!”</a:t>
            </a:r>
            <a:endParaRPr b="0" i="0" sz="1200" u="none" cap="none" strike="noStrike">
              <a:solidFill>
                <a:srgbClr val="000000"/>
              </a:solidFill>
              <a:latin typeface="Calibri"/>
              <a:ea typeface="Calibri"/>
              <a:cs typeface="Calibri"/>
              <a:sym typeface="Calibri"/>
            </a:endParaRPr>
          </a:p>
        </p:txBody>
      </p:sp>
      <p:pic>
        <p:nvPicPr>
          <p:cNvPr id="101" name="Google Shape;101;p18"/>
          <p:cNvPicPr preferRelativeResize="0"/>
          <p:nvPr/>
        </p:nvPicPr>
        <p:blipFill rotWithShape="1">
          <a:blip r:embed="rId5">
            <a:alphaModFix/>
          </a:blip>
          <a:srcRect b="3199" l="16031" r="17305" t="-3200"/>
          <a:stretch/>
        </p:blipFill>
        <p:spPr>
          <a:xfrm>
            <a:off x="7823150" y="1910375"/>
            <a:ext cx="1180800" cy="1181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idx="1" type="body"/>
          </p:nvPr>
        </p:nvSpPr>
        <p:spPr>
          <a:xfrm>
            <a:off x="324750" y="3602450"/>
            <a:ext cx="8494500" cy="1389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Boston Nature Center helps animals by keeping their habitats safe.</a:t>
            </a:r>
            <a:endParaRPr sz="1200">
              <a:solidFill>
                <a:srgbClr val="000000"/>
              </a:solidFill>
              <a:latin typeface="Century Gothic"/>
              <a:ea typeface="Century Gothic"/>
              <a:cs typeface="Century Gothic"/>
              <a:sym typeface="Century Gothic"/>
            </a:endParaRPr>
          </a:p>
          <a:p>
            <a:pPr indent="0" lvl="0" marL="0" rtl="0" algn="l">
              <a:lnSpc>
                <a:spcPct val="115000"/>
              </a:lnSpc>
              <a:spcBef>
                <a:spcPts val="1000"/>
              </a:spcBef>
              <a:spcAft>
                <a:spcPts val="0"/>
              </a:spcAft>
              <a:buSzPts val="1800"/>
              <a:buNone/>
            </a:pPr>
            <a:r>
              <a:rPr lang="en">
                <a:solidFill>
                  <a:srgbClr val="000000"/>
                </a:solidFill>
                <a:latin typeface="Century Gothic"/>
                <a:ea typeface="Century Gothic"/>
                <a:cs typeface="Century Gothic"/>
                <a:sym typeface="Century Gothic"/>
              </a:rPr>
              <a:t>At the Boston Nature Center children can attend preschool or summer camp. The Nature Play area is made for </a:t>
            </a:r>
            <a:r>
              <a:rPr lang="en">
                <a:solidFill>
                  <a:srgbClr val="000000"/>
                </a:solidFill>
                <a:highlight>
                  <a:srgbClr val="FFFFFF"/>
                </a:highlight>
                <a:latin typeface="Century Gothic"/>
                <a:ea typeface="Century Gothic"/>
                <a:cs typeface="Century Gothic"/>
                <a:sym typeface="Century Gothic"/>
              </a:rPr>
              <a:t>gardening, building, climbing, and relaxing. At these programs, children learn about keeping habitats safe for all animals and plants.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07" name="Google Shape;107;p19"/>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6</a:t>
            </a:r>
            <a:endParaRPr b="0" i="0" sz="1200" u="none" cap="none" strike="noStrike">
              <a:solidFill>
                <a:srgbClr val="000000"/>
              </a:solidFill>
              <a:latin typeface="Calibri"/>
              <a:ea typeface="Calibri"/>
              <a:cs typeface="Calibri"/>
              <a:sym typeface="Calibri"/>
            </a:endParaRPr>
          </a:p>
        </p:txBody>
      </p:sp>
      <p:pic>
        <p:nvPicPr>
          <p:cNvPr id="108" name="Google Shape;108;p19"/>
          <p:cNvPicPr preferRelativeResize="0"/>
          <p:nvPr/>
        </p:nvPicPr>
        <p:blipFill rotWithShape="1">
          <a:blip r:embed="rId3">
            <a:alphaModFix/>
          </a:blip>
          <a:srcRect b="0" l="0" r="0" t="0"/>
          <a:stretch/>
        </p:blipFill>
        <p:spPr>
          <a:xfrm>
            <a:off x="414950" y="547975"/>
            <a:ext cx="3733824" cy="2489225"/>
          </a:xfrm>
          <a:prstGeom prst="rect">
            <a:avLst/>
          </a:prstGeom>
          <a:noFill/>
          <a:ln>
            <a:noFill/>
          </a:ln>
        </p:spPr>
      </p:pic>
      <p:pic>
        <p:nvPicPr>
          <p:cNvPr id="109" name="Google Shape;109;p19"/>
          <p:cNvPicPr preferRelativeResize="0"/>
          <p:nvPr/>
        </p:nvPicPr>
        <p:blipFill rotWithShape="1">
          <a:blip r:embed="rId4">
            <a:alphaModFix/>
          </a:blip>
          <a:srcRect b="0" l="19432" r="0" t="0"/>
          <a:stretch/>
        </p:blipFill>
        <p:spPr>
          <a:xfrm>
            <a:off x="4349600" y="729250"/>
            <a:ext cx="4555500" cy="219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idx="1" type="body"/>
          </p:nvPr>
        </p:nvSpPr>
        <p:spPr>
          <a:xfrm>
            <a:off x="324750" y="3447125"/>
            <a:ext cx="8494500" cy="160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rgbClr val="000000"/>
                </a:solidFill>
                <a:latin typeface="Century Gothic"/>
                <a:ea typeface="Century Gothic"/>
                <a:cs typeface="Century Gothic"/>
                <a:sym typeface="Century Gothic"/>
              </a:rPr>
              <a:t>The Boston Nature Center hopes that people will take time to visit the sanctuary, observe closely, and appreciate the natural environment. </a:t>
            </a:r>
            <a:endParaRPr>
              <a:solidFill>
                <a:srgbClr val="000000"/>
              </a:solidFill>
              <a:latin typeface="Century Gothic"/>
              <a:ea typeface="Century Gothic"/>
              <a:cs typeface="Century Gothic"/>
              <a:sym typeface="Century Gothic"/>
            </a:endParaRPr>
          </a:p>
          <a:p>
            <a:pPr indent="0" lvl="0" marL="0" rtl="0" algn="l">
              <a:lnSpc>
                <a:spcPct val="115000"/>
              </a:lnSpc>
              <a:spcBef>
                <a:spcPts val="1000"/>
              </a:spcBef>
              <a:spcAft>
                <a:spcPts val="0"/>
              </a:spcAft>
              <a:buSzPts val="1800"/>
              <a:buNone/>
            </a:pPr>
            <a:r>
              <a:rPr lang="en">
                <a:solidFill>
                  <a:srgbClr val="000000"/>
                </a:solidFill>
                <a:latin typeface="Century Gothic"/>
                <a:ea typeface="Century Gothic"/>
                <a:cs typeface="Century Gothic"/>
                <a:sym typeface="Century Gothic"/>
              </a:rPr>
              <a:t>People in the community, including children, can volunteer to work at the Boston Nature Center!</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15" name="Google Shape;115;p20"/>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7</a:t>
            </a:r>
            <a:endParaRPr b="0" i="0" sz="1200" u="none" cap="none" strike="noStrike">
              <a:solidFill>
                <a:srgbClr val="000000"/>
              </a:solidFill>
              <a:latin typeface="Calibri"/>
              <a:ea typeface="Calibri"/>
              <a:cs typeface="Calibri"/>
              <a:sym typeface="Calibri"/>
            </a:endParaRPr>
          </a:p>
        </p:txBody>
      </p:sp>
      <p:pic>
        <p:nvPicPr>
          <p:cNvPr id="116" name="Google Shape;116;p20"/>
          <p:cNvPicPr preferRelativeResize="0"/>
          <p:nvPr/>
        </p:nvPicPr>
        <p:blipFill rotWithShape="1">
          <a:blip r:embed="rId3">
            <a:alphaModFix/>
          </a:blip>
          <a:srcRect b="0" l="0" r="0" t="0"/>
          <a:stretch/>
        </p:blipFill>
        <p:spPr>
          <a:xfrm>
            <a:off x="536116" y="609600"/>
            <a:ext cx="3821709" cy="2543175"/>
          </a:xfrm>
          <a:prstGeom prst="rect">
            <a:avLst/>
          </a:prstGeom>
          <a:noFill/>
          <a:ln>
            <a:noFill/>
          </a:ln>
        </p:spPr>
      </p:pic>
      <p:pic>
        <p:nvPicPr>
          <p:cNvPr id="117" name="Google Shape;117;p20"/>
          <p:cNvPicPr preferRelativeResize="0"/>
          <p:nvPr/>
        </p:nvPicPr>
        <p:blipFill rotWithShape="1">
          <a:blip r:embed="rId4">
            <a:alphaModFix/>
          </a:blip>
          <a:srcRect b="0" l="0" r="0" t="0"/>
          <a:stretch/>
        </p:blipFill>
        <p:spPr>
          <a:xfrm>
            <a:off x="4662625" y="609600"/>
            <a:ext cx="3810000" cy="2543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idx="1" type="body"/>
          </p:nvPr>
        </p:nvSpPr>
        <p:spPr>
          <a:xfrm>
            <a:off x="324750" y="2724475"/>
            <a:ext cx="8494500" cy="2250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a:solidFill>
                  <a:schemeClr val="dk1"/>
                </a:solidFill>
                <a:latin typeface="Century Gothic"/>
                <a:ea typeface="Century Gothic"/>
                <a:cs typeface="Century Gothic"/>
                <a:sym typeface="Century Gothic"/>
              </a:rPr>
              <a:t>The Museum of Science is an important place in Boston. Natural science—the study of animals and plants in our environment—is one kind of science people come to learn about.</a:t>
            </a:r>
            <a:endParaRPr>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People at the Museum of Science introduce visitors to the body structures, behaviors, and habitats of different kinds of animals. They teach about the impacts of humans and other animals on each other and how animals struggle to survive.</a:t>
            </a:r>
            <a:endParaRPr>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SzPts val="1800"/>
              <a:buNone/>
            </a:pPr>
            <a:r>
              <a:t/>
            </a:r>
            <a:endParaRPr>
              <a:solidFill>
                <a:srgbClr val="000000"/>
              </a:solidFill>
              <a:latin typeface="Century Gothic"/>
              <a:ea typeface="Century Gothic"/>
              <a:cs typeface="Century Gothic"/>
              <a:sym typeface="Century Gothic"/>
            </a:endParaRPr>
          </a:p>
        </p:txBody>
      </p:sp>
      <p:sp>
        <p:nvSpPr>
          <p:cNvPr id="123" name="Google Shape;123;p21"/>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Slide 8</a:t>
            </a:r>
            <a:endParaRPr b="0" i="0" sz="1200" u="none" cap="none" strike="noStrike">
              <a:solidFill>
                <a:srgbClr val="000000"/>
              </a:solidFill>
              <a:latin typeface="Calibri"/>
              <a:ea typeface="Calibri"/>
              <a:cs typeface="Calibri"/>
              <a:sym typeface="Calibri"/>
            </a:endParaRPr>
          </a:p>
        </p:txBody>
      </p:sp>
      <p:pic>
        <p:nvPicPr>
          <p:cNvPr id="124" name="Google Shape;124;p21"/>
          <p:cNvPicPr preferRelativeResize="0"/>
          <p:nvPr/>
        </p:nvPicPr>
        <p:blipFill rotWithShape="1">
          <a:blip r:embed="rId3">
            <a:alphaModFix/>
          </a:blip>
          <a:srcRect b="0" l="4517" r="9924" t="0"/>
          <a:stretch/>
        </p:blipFill>
        <p:spPr>
          <a:xfrm>
            <a:off x="472150" y="475425"/>
            <a:ext cx="3850525" cy="1828250"/>
          </a:xfrm>
          <a:prstGeom prst="rect">
            <a:avLst/>
          </a:prstGeom>
          <a:noFill/>
          <a:ln>
            <a:noFill/>
          </a:ln>
        </p:spPr>
      </p:pic>
      <p:pic>
        <p:nvPicPr>
          <p:cNvPr id="125" name="Google Shape;125;p21"/>
          <p:cNvPicPr preferRelativeResize="0"/>
          <p:nvPr/>
        </p:nvPicPr>
        <p:blipFill rotWithShape="1">
          <a:blip r:embed="rId4">
            <a:alphaModFix/>
          </a:blip>
          <a:srcRect b="0" l="0" r="5346" t="0"/>
          <a:stretch/>
        </p:blipFill>
        <p:spPr>
          <a:xfrm>
            <a:off x="4508775" y="475425"/>
            <a:ext cx="4259725" cy="1828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