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Century Gothic"/>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enturyGothic-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CenturyGothic-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CenturyGothic-italic.fntdata"/><Relationship Id="rId6" Type="http://schemas.openxmlformats.org/officeDocument/2006/relationships/slide" Target="slides/slide1.xml"/><Relationship Id="rId18" Type="http://schemas.openxmlformats.org/officeDocument/2006/relationships/font" Target="fonts/CenturyGothic-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63f56856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63f56856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global, map</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63b07f024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63b07f024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af7e2648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af7e2648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5c72e50993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5c72e50993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5b9903891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5b9903891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5b9903891d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5b9903891d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5b9903891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5b9903891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5b9903891d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5b9903891d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618a30ae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618a30ae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61d21f21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61d21f21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63b07f024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63b07f024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4.jpg"/><Relationship Id="rId5"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hyperlink" Target="https://www.gapurabali.com/news/2019/06/25/bali-leads-way-and-officially-bans-single-use-plastic-bags-straws-and-polystyrene" TargetMode="External"/><Relationship Id="rId4" Type="http://schemas.openxmlformats.org/officeDocument/2006/relationships/hyperlink" Target="https://www.worldwildlife.org/species/chimpanzee" TargetMode="External"/><Relationship Id="rId9" Type="http://schemas.openxmlformats.org/officeDocument/2006/relationships/hyperlink" Target="https://www.tripadvisor.com/LocationPhotoDirectLink-g42391-d3871068-i156936790-Carl_G_Fenner_Nature_Center-Lansing_Ingham_County_Michigan.html" TargetMode="External"/><Relationship Id="rId5" Type="http://schemas.openxmlformats.org/officeDocument/2006/relationships/hyperlink" Target="https://www.seafoodwatch.org/" TargetMode="External"/><Relationship Id="rId6" Type="http://schemas.openxmlformats.org/officeDocument/2006/relationships/hyperlink" Target="http://www.webexhibits.org/causesofcolor/7C.html" TargetMode="External"/><Relationship Id="rId7" Type="http://schemas.openxmlformats.org/officeDocument/2006/relationships/hyperlink" Target="https://www.nwf.org/Magazines/National-Wildlife/2013/DecJan/Gardening/Native-Plants-You-Can-Eat" TargetMode="External"/><Relationship Id="rId8" Type="http://schemas.openxmlformats.org/officeDocument/2006/relationships/hyperlink" Target="https://www.almanac.com/content/weather-sayings-and-their-meaning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2.jpg"/><Relationship Id="rId5"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630175"/>
            <a:ext cx="8520600" cy="144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latin typeface="Century Gothic"/>
                <a:ea typeface="Century Gothic"/>
                <a:cs typeface="Century Gothic"/>
                <a:sym typeface="Century Gothic"/>
              </a:rPr>
              <a:t>How People Help Animals Survive and Thrive</a:t>
            </a:r>
            <a:endParaRPr sz="3600">
              <a:latin typeface="Century Gothic"/>
              <a:ea typeface="Century Gothic"/>
              <a:cs typeface="Century Gothic"/>
              <a:sym typeface="Century Gothic"/>
            </a:endParaRPr>
          </a:p>
        </p:txBody>
      </p:sp>
      <p:sp>
        <p:nvSpPr>
          <p:cNvPr id="55" name="Google Shape;55;p13"/>
          <p:cNvSpPr txBox="1"/>
          <p:nvPr>
            <p:ph idx="1" type="subTitle"/>
          </p:nvPr>
        </p:nvSpPr>
        <p:spPr>
          <a:xfrm>
            <a:off x="311700" y="2269200"/>
            <a:ext cx="8520600" cy="139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Calibri"/>
                <a:ea typeface="Calibri"/>
                <a:cs typeface="Calibri"/>
                <a:sym typeface="Calibri"/>
              </a:rPr>
              <a:t>Text Talk Week 7, Day 3 | Packet 1</a:t>
            </a:r>
            <a:endParaRPr sz="24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idx="1" type="body"/>
          </p:nvPr>
        </p:nvSpPr>
        <p:spPr>
          <a:xfrm>
            <a:off x="158700" y="4316375"/>
            <a:ext cx="8840100" cy="6597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latin typeface="Century Gothic"/>
                <a:ea typeface="Century Gothic"/>
                <a:cs typeface="Century Gothic"/>
                <a:sym typeface="Century Gothic"/>
              </a:rPr>
              <a:t>Another way to impact animals’ survival in a positive way is</a:t>
            </a:r>
            <a:r>
              <a:rPr lang="en">
                <a:solidFill>
                  <a:srgbClr val="000000"/>
                </a:solidFill>
                <a:latin typeface="Century Gothic"/>
                <a:ea typeface="Century Gothic"/>
                <a:cs typeface="Century Gothic"/>
                <a:sym typeface="Century Gothic"/>
              </a:rPr>
              <a:t> to </a:t>
            </a:r>
            <a:r>
              <a:rPr lang="en">
                <a:solidFill>
                  <a:srgbClr val="000000"/>
                </a:solidFill>
                <a:highlight>
                  <a:srgbClr val="FFFFFF"/>
                </a:highlight>
                <a:latin typeface="Century Gothic"/>
                <a:ea typeface="Century Gothic"/>
                <a:cs typeface="Century Gothic"/>
                <a:sym typeface="Century Gothic"/>
              </a:rPr>
              <a:t>be careful and respectful when we are traveling in their habitats.</a:t>
            </a:r>
            <a:r>
              <a:rPr lang="en">
                <a:solidFill>
                  <a:srgbClr val="000000"/>
                </a:solidFill>
                <a:highlight>
                  <a:srgbClr val="FFFFFF"/>
                </a:highlight>
                <a:latin typeface="Century Gothic"/>
                <a:ea typeface="Century Gothic"/>
                <a:cs typeface="Century Gothic"/>
                <a:sym typeface="Century Gothic"/>
              </a:rPr>
              <a:t> Watch where you step!</a:t>
            </a:r>
            <a:endParaRPr>
              <a:solidFill>
                <a:srgbClr val="000000"/>
              </a:solidFill>
              <a:latin typeface="Century Gothic"/>
              <a:ea typeface="Century Gothic"/>
              <a:cs typeface="Century Gothic"/>
              <a:sym typeface="Century Gothic"/>
            </a:endParaRPr>
          </a:p>
        </p:txBody>
      </p:sp>
      <p:sp>
        <p:nvSpPr>
          <p:cNvPr id="128" name="Google Shape;128;p22"/>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12</a:t>
            </a:r>
            <a:endParaRPr sz="1200">
              <a:latin typeface="Calibri"/>
              <a:ea typeface="Calibri"/>
              <a:cs typeface="Calibri"/>
              <a:sym typeface="Calibri"/>
            </a:endParaRPr>
          </a:p>
        </p:txBody>
      </p:sp>
      <p:pic>
        <p:nvPicPr>
          <p:cNvPr id="129" name="Google Shape;129;p22"/>
          <p:cNvPicPr preferRelativeResize="0"/>
          <p:nvPr/>
        </p:nvPicPr>
        <p:blipFill rotWithShape="1">
          <a:blip r:embed="rId3">
            <a:alphaModFix/>
          </a:blip>
          <a:srcRect b="0" l="27736" r="27741" t="0"/>
          <a:stretch/>
        </p:blipFill>
        <p:spPr>
          <a:xfrm>
            <a:off x="713425" y="2243513"/>
            <a:ext cx="3029843" cy="1856625"/>
          </a:xfrm>
          <a:prstGeom prst="rect">
            <a:avLst/>
          </a:prstGeom>
          <a:noFill/>
          <a:ln>
            <a:noFill/>
          </a:ln>
        </p:spPr>
      </p:pic>
      <p:pic>
        <p:nvPicPr>
          <p:cNvPr id="130" name="Google Shape;130;p22"/>
          <p:cNvPicPr preferRelativeResize="0"/>
          <p:nvPr/>
        </p:nvPicPr>
        <p:blipFill rotWithShape="1">
          <a:blip r:embed="rId4">
            <a:alphaModFix/>
          </a:blip>
          <a:srcRect b="0" l="3175" r="0" t="10841"/>
          <a:stretch/>
        </p:blipFill>
        <p:spPr>
          <a:xfrm>
            <a:off x="701125" y="231775"/>
            <a:ext cx="3054443" cy="1871700"/>
          </a:xfrm>
          <a:prstGeom prst="rect">
            <a:avLst/>
          </a:prstGeom>
          <a:noFill/>
          <a:ln>
            <a:noFill/>
          </a:ln>
        </p:spPr>
      </p:pic>
      <p:sp>
        <p:nvSpPr>
          <p:cNvPr id="131" name="Google Shape;131;p22"/>
          <p:cNvSpPr txBox="1"/>
          <p:nvPr/>
        </p:nvSpPr>
        <p:spPr>
          <a:xfrm>
            <a:off x="214700" y="700125"/>
            <a:ext cx="961500" cy="18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32" name="Google Shape;132;p22"/>
          <p:cNvPicPr preferRelativeResize="0"/>
          <p:nvPr/>
        </p:nvPicPr>
        <p:blipFill>
          <a:blip r:embed="rId5">
            <a:alphaModFix/>
          </a:blip>
          <a:stretch>
            <a:fillRect/>
          </a:stretch>
        </p:blipFill>
        <p:spPr>
          <a:xfrm>
            <a:off x="4060374" y="925275"/>
            <a:ext cx="4314350" cy="2439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nvSpPr>
        <p:spPr>
          <a:xfrm>
            <a:off x="385300" y="884525"/>
            <a:ext cx="8520600" cy="27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Citations: </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000">
                <a:latin typeface="Calibri"/>
                <a:ea typeface="Calibri"/>
                <a:cs typeface="Calibri"/>
                <a:sym typeface="Calibri"/>
              </a:rPr>
              <a:t>Slide 1:</a:t>
            </a:r>
            <a:r>
              <a:rPr lang="en" sz="1000">
                <a:latin typeface="Calibri"/>
                <a:ea typeface="Calibri"/>
                <a:cs typeface="Calibri"/>
                <a:sym typeface="Calibri"/>
              </a:rPr>
              <a:t> https://mote.org/news/article/goodbye-mr.-t-mote-to-track-rehabilitated-loggerhead-sea-turtle</a:t>
            </a:r>
            <a:endParaRPr sz="1000">
              <a:latin typeface="Calibri"/>
              <a:ea typeface="Calibri"/>
              <a:cs typeface="Calibri"/>
              <a:sym typeface="Calibri"/>
            </a:endParaRPr>
          </a:p>
          <a:p>
            <a:pPr indent="0" lvl="0" marL="0" rtl="0" algn="l">
              <a:spcBef>
                <a:spcPts val="300"/>
              </a:spcBef>
              <a:spcAft>
                <a:spcPts val="0"/>
              </a:spcAft>
              <a:buNone/>
            </a:pPr>
            <a:r>
              <a:rPr b="1" lang="en" sz="1000">
                <a:latin typeface="Calibri"/>
                <a:ea typeface="Calibri"/>
                <a:cs typeface="Calibri"/>
                <a:sym typeface="Calibri"/>
              </a:rPr>
              <a:t>Slide 2:</a:t>
            </a:r>
            <a:r>
              <a:rPr lang="en" sz="1000">
                <a:latin typeface="Calibri"/>
                <a:ea typeface="Calibri"/>
                <a:cs typeface="Calibri"/>
                <a:sym typeface="Calibri"/>
              </a:rPr>
              <a:t> </a:t>
            </a:r>
            <a:r>
              <a:rPr lang="en" sz="1000">
                <a:uFill>
                  <a:noFill/>
                </a:uFill>
                <a:latin typeface="Calibri"/>
                <a:ea typeface="Calibri"/>
                <a:cs typeface="Calibri"/>
                <a:sym typeface="Calibri"/>
                <a:hlinkClick r:id="rId3"/>
              </a:rPr>
              <a:t>https://www.gapurabali.com/news/2019/06/25/bali-leads-way-and-officially-bans-single-use-plastic-bags-straws-and-polystyrene</a:t>
            </a:r>
            <a:endParaRPr sz="1000">
              <a:latin typeface="Calibri"/>
              <a:ea typeface="Calibri"/>
              <a:cs typeface="Calibri"/>
              <a:sym typeface="Calibri"/>
            </a:endParaRPr>
          </a:p>
          <a:p>
            <a:pPr indent="0" lvl="0" marL="0" rtl="0" algn="l">
              <a:spcBef>
                <a:spcPts val="300"/>
              </a:spcBef>
              <a:spcAft>
                <a:spcPts val="0"/>
              </a:spcAft>
              <a:buNone/>
            </a:pPr>
            <a:r>
              <a:rPr b="1" lang="en" sz="1000">
                <a:latin typeface="Calibri"/>
                <a:ea typeface="Calibri"/>
                <a:cs typeface="Calibri"/>
                <a:sym typeface="Calibri"/>
              </a:rPr>
              <a:t>Slide 4: </a:t>
            </a:r>
            <a:r>
              <a:rPr lang="en" sz="1000">
                <a:latin typeface="Calibri"/>
                <a:ea typeface="Calibri"/>
                <a:cs typeface="Calibri"/>
                <a:sym typeface="Calibri"/>
              </a:rPr>
              <a:t>https://www.chicobag.com/product-snack-time-repete-17</a:t>
            </a:r>
            <a:endParaRPr sz="1000">
              <a:latin typeface="Calibri"/>
              <a:ea typeface="Calibri"/>
              <a:cs typeface="Calibri"/>
              <a:sym typeface="Calibri"/>
            </a:endParaRPr>
          </a:p>
          <a:p>
            <a:pPr indent="0" lvl="0" marL="0" rtl="0" algn="l">
              <a:spcBef>
                <a:spcPts val="300"/>
              </a:spcBef>
              <a:spcAft>
                <a:spcPts val="0"/>
              </a:spcAft>
              <a:buNone/>
            </a:pPr>
            <a:r>
              <a:rPr b="1" lang="en" sz="1000">
                <a:latin typeface="Calibri"/>
                <a:ea typeface="Calibri"/>
                <a:cs typeface="Calibri"/>
                <a:sym typeface="Calibri"/>
              </a:rPr>
              <a:t>Slide 5:</a:t>
            </a:r>
            <a:r>
              <a:rPr lang="en" sz="1000">
                <a:latin typeface="Calibri"/>
                <a:ea typeface="Calibri"/>
                <a:cs typeface="Calibri"/>
                <a:sym typeface="Calibri"/>
              </a:rPr>
              <a:t> https://www.ted.com/talks/melati_and_isabel_wijsen_our_campaign_to_ban_plastic_bags_in_bali?language=en#t-325522; http://www.byebyeplasticbags.org/; https://baliweathermap.blogspot.com/2013/01/bali-map-and-travel-map.html</a:t>
            </a:r>
            <a:endParaRPr sz="1000">
              <a:latin typeface="Calibri"/>
              <a:ea typeface="Calibri"/>
              <a:cs typeface="Calibri"/>
              <a:sym typeface="Calibri"/>
            </a:endParaRPr>
          </a:p>
          <a:p>
            <a:pPr indent="0" lvl="0" marL="0" rtl="0" algn="l">
              <a:spcBef>
                <a:spcPts val="300"/>
              </a:spcBef>
              <a:spcAft>
                <a:spcPts val="0"/>
              </a:spcAft>
              <a:buNone/>
            </a:pPr>
            <a:r>
              <a:rPr b="1" lang="en" sz="1000">
                <a:latin typeface="Calibri"/>
                <a:ea typeface="Calibri"/>
                <a:cs typeface="Calibri"/>
                <a:sym typeface="Calibri"/>
              </a:rPr>
              <a:t>Slide 7: </a:t>
            </a:r>
            <a:r>
              <a:rPr lang="en" sz="1000">
                <a:uFill>
                  <a:noFill/>
                </a:uFill>
                <a:latin typeface="Calibri"/>
                <a:ea typeface="Calibri"/>
                <a:cs typeface="Calibri"/>
                <a:sym typeface="Calibri"/>
                <a:hlinkClick r:id="rId4"/>
              </a:rPr>
              <a:t>https://www.worldwildlife.org/species/chimpanzee</a:t>
            </a:r>
            <a:endParaRPr sz="1000">
              <a:latin typeface="Calibri"/>
              <a:ea typeface="Calibri"/>
              <a:cs typeface="Calibri"/>
              <a:sym typeface="Calibri"/>
            </a:endParaRPr>
          </a:p>
          <a:p>
            <a:pPr indent="0" lvl="0" marL="0" rtl="0" algn="l">
              <a:spcBef>
                <a:spcPts val="300"/>
              </a:spcBef>
              <a:spcAft>
                <a:spcPts val="0"/>
              </a:spcAft>
              <a:buNone/>
            </a:pPr>
            <a:r>
              <a:rPr b="1" lang="en" sz="1000">
                <a:latin typeface="Calibri"/>
                <a:ea typeface="Calibri"/>
                <a:cs typeface="Calibri"/>
                <a:sym typeface="Calibri"/>
              </a:rPr>
              <a:t>Slide 9:</a:t>
            </a:r>
            <a:r>
              <a:rPr lang="en" sz="1000">
                <a:latin typeface="Calibri"/>
                <a:ea typeface="Calibri"/>
                <a:cs typeface="Calibri"/>
                <a:sym typeface="Calibri"/>
              </a:rPr>
              <a:t> https://www.raydunetz.com/tag/fruit-trees/; https://www.savatree.com/blog/2015/01/milkweed-monarchs/; https://eatreadscience.com/2015/11/08/resistance-to-plant-toxins-in-milkweed-butterflies-is-linked-to-toxin-storage-for-defense/</a:t>
            </a:r>
            <a:endParaRPr sz="1000">
              <a:latin typeface="Calibri"/>
              <a:ea typeface="Calibri"/>
              <a:cs typeface="Calibri"/>
              <a:sym typeface="Calibri"/>
            </a:endParaRPr>
          </a:p>
          <a:p>
            <a:pPr indent="0" lvl="0" marL="0" rtl="0" algn="l">
              <a:spcBef>
                <a:spcPts val="300"/>
              </a:spcBef>
              <a:spcAft>
                <a:spcPts val="0"/>
              </a:spcAft>
              <a:buNone/>
            </a:pPr>
            <a:r>
              <a:rPr b="1" lang="en" sz="1000">
                <a:latin typeface="Calibri"/>
                <a:ea typeface="Calibri"/>
                <a:cs typeface="Calibri"/>
                <a:sym typeface="Calibri"/>
              </a:rPr>
              <a:t>Slide 10:</a:t>
            </a:r>
            <a:r>
              <a:rPr lang="en" sz="1000">
                <a:latin typeface="Calibri"/>
                <a:ea typeface="Calibri"/>
                <a:cs typeface="Calibri"/>
                <a:sym typeface="Calibri"/>
              </a:rPr>
              <a:t> </a:t>
            </a:r>
            <a:r>
              <a:rPr lang="en" sz="1000">
                <a:uFill>
                  <a:noFill/>
                </a:uFill>
                <a:latin typeface="Calibri"/>
                <a:ea typeface="Calibri"/>
                <a:cs typeface="Calibri"/>
                <a:sym typeface="Calibri"/>
                <a:hlinkClick r:id="rId5"/>
              </a:rPr>
              <a:t>https://www.seafoodwatch.org/</a:t>
            </a:r>
            <a:endParaRPr sz="1000">
              <a:highlight>
                <a:srgbClr val="FFFF00"/>
              </a:highlight>
              <a:latin typeface="Calibri"/>
              <a:ea typeface="Calibri"/>
              <a:cs typeface="Calibri"/>
              <a:sym typeface="Calibri"/>
            </a:endParaRPr>
          </a:p>
          <a:p>
            <a:pPr indent="0" lvl="0" marL="0" rtl="0" algn="l">
              <a:spcBef>
                <a:spcPts val="300"/>
              </a:spcBef>
              <a:spcAft>
                <a:spcPts val="0"/>
              </a:spcAft>
              <a:buNone/>
            </a:pPr>
            <a:r>
              <a:rPr b="1" lang="en" sz="1000">
                <a:latin typeface="Calibri"/>
                <a:ea typeface="Calibri"/>
                <a:cs typeface="Calibri"/>
                <a:sym typeface="Calibri"/>
              </a:rPr>
              <a:t>Slide 11: </a:t>
            </a:r>
            <a:r>
              <a:rPr lang="en" sz="1000">
                <a:uFill>
                  <a:noFill/>
                </a:uFill>
                <a:latin typeface="Calibri"/>
                <a:ea typeface="Calibri"/>
                <a:cs typeface="Calibri"/>
                <a:sym typeface="Calibri"/>
                <a:hlinkClick r:id="rId6"/>
              </a:rPr>
              <a:t>http://www.webexhibits.org/causesofcolor/7C.html</a:t>
            </a:r>
            <a:r>
              <a:rPr lang="en" sz="1000">
                <a:latin typeface="Calibri"/>
                <a:ea typeface="Calibri"/>
                <a:cs typeface="Calibri"/>
                <a:sym typeface="Calibri"/>
              </a:rPr>
              <a:t>; </a:t>
            </a:r>
            <a:r>
              <a:rPr lang="en" sz="1000">
                <a:uFill>
                  <a:noFill/>
                </a:uFill>
                <a:latin typeface="Calibri"/>
                <a:ea typeface="Calibri"/>
                <a:cs typeface="Calibri"/>
                <a:sym typeface="Calibri"/>
                <a:hlinkClick r:id="rId7"/>
              </a:rPr>
              <a:t>https://www.nwf.org/Magazines/National-Wildlife/2013/DecJan/Gardening/Native-Plants-You-Can-Eat</a:t>
            </a:r>
            <a:endParaRPr sz="1000">
              <a:highlight>
                <a:srgbClr val="FFFF00"/>
              </a:highlight>
              <a:latin typeface="Calibri"/>
              <a:ea typeface="Calibri"/>
              <a:cs typeface="Calibri"/>
              <a:sym typeface="Calibri"/>
            </a:endParaRPr>
          </a:p>
          <a:p>
            <a:pPr indent="0" lvl="0" marL="0" rtl="0" algn="l">
              <a:spcBef>
                <a:spcPts val="300"/>
              </a:spcBef>
              <a:spcAft>
                <a:spcPts val="0"/>
              </a:spcAft>
              <a:buNone/>
            </a:pPr>
            <a:r>
              <a:rPr lang="en" sz="1000">
                <a:uFill>
                  <a:noFill/>
                </a:uFill>
                <a:latin typeface="Calibri"/>
                <a:ea typeface="Calibri"/>
                <a:cs typeface="Calibri"/>
                <a:sym typeface="Calibri"/>
                <a:hlinkClick r:id="rId8"/>
              </a:rPr>
              <a:t>https://www.almanac.com/content/weather-sayings-and-their-meanings</a:t>
            </a:r>
            <a:endParaRPr sz="1000">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000">
                <a:latin typeface="Calibri"/>
                <a:ea typeface="Calibri"/>
                <a:cs typeface="Calibri"/>
                <a:sym typeface="Calibri"/>
              </a:rPr>
              <a:t>Slide 12: </a:t>
            </a:r>
            <a:r>
              <a:rPr lang="en" sz="1000">
                <a:latin typeface="Calibri"/>
                <a:ea typeface="Calibri"/>
                <a:cs typeface="Calibri"/>
                <a:sym typeface="Calibri"/>
              </a:rPr>
              <a:t>https://www.capecodchamber.org/beaches; https://www.floridapantherprotection.com/Default.aspx?n=4; </a:t>
            </a:r>
            <a:r>
              <a:rPr lang="en" sz="1000">
                <a:uFill>
                  <a:noFill/>
                </a:uFill>
                <a:latin typeface="Calibri"/>
                <a:ea typeface="Calibri"/>
                <a:cs typeface="Calibri"/>
                <a:sym typeface="Calibri"/>
                <a:hlinkClick r:id="rId9"/>
              </a:rPr>
              <a:t>https://www.tripadvisor.com/LocationPhotoDirectLink-g42391-d3871068-i156936790-Carl_G_Fenner_Nature_Center-Lansing_Ingham_County_Michigan.html</a:t>
            </a:r>
            <a:endParaRPr sz="1000">
              <a:latin typeface="Calibri"/>
              <a:ea typeface="Calibri"/>
              <a:cs typeface="Calibri"/>
              <a:sym typeface="Calibri"/>
            </a:endParaRPr>
          </a:p>
          <a:p>
            <a:pPr indent="0" lvl="0" marL="0" rtl="0" algn="l">
              <a:spcBef>
                <a:spcPts val="3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idx="1" type="body"/>
          </p:nvPr>
        </p:nvSpPr>
        <p:spPr>
          <a:xfrm>
            <a:off x="278075" y="3735500"/>
            <a:ext cx="8494500" cy="1509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rgbClr val="000000"/>
                </a:solidFill>
                <a:latin typeface="Century Gothic"/>
                <a:ea typeface="Century Gothic"/>
                <a:cs typeface="Century Gothic"/>
                <a:sym typeface="Century Gothic"/>
              </a:rPr>
              <a:t>People and animals are interconnected. People can have a positive impact on how animals survive and thrive.</a:t>
            </a:r>
            <a:endParaRPr>
              <a:solidFill>
                <a:srgbClr val="000000"/>
              </a:solidFill>
              <a:latin typeface="Century Gothic"/>
              <a:ea typeface="Century Gothic"/>
              <a:cs typeface="Century Gothic"/>
              <a:sym typeface="Century Gothic"/>
            </a:endParaRPr>
          </a:p>
          <a:p>
            <a:pPr indent="0" lvl="0" marL="0" rtl="0" algn="ctr">
              <a:lnSpc>
                <a:spcPct val="115000"/>
              </a:lnSpc>
              <a:spcBef>
                <a:spcPts val="0"/>
              </a:spcBef>
              <a:spcAft>
                <a:spcPts val="0"/>
              </a:spcAft>
              <a:buNone/>
            </a:pPr>
            <a:r>
              <a:t/>
            </a:r>
            <a:endParaRPr sz="1000">
              <a:solidFill>
                <a:srgbClr val="000000"/>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sz="2400">
              <a:solidFill>
                <a:srgbClr val="000000"/>
              </a:solidFill>
              <a:latin typeface="Century Gothic"/>
              <a:ea typeface="Century Gothic"/>
              <a:cs typeface="Century Gothic"/>
              <a:sym typeface="Century Gothic"/>
            </a:endParaRPr>
          </a:p>
        </p:txBody>
      </p:sp>
      <p:sp>
        <p:nvSpPr>
          <p:cNvPr id="61" name="Google Shape;61;p14"/>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1</a:t>
            </a:r>
            <a:endParaRPr sz="1200">
              <a:latin typeface="Calibri"/>
              <a:ea typeface="Calibri"/>
              <a:cs typeface="Calibri"/>
              <a:sym typeface="Calibri"/>
            </a:endParaRPr>
          </a:p>
        </p:txBody>
      </p:sp>
      <p:pic>
        <p:nvPicPr>
          <p:cNvPr id="62" name="Google Shape;62;p14"/>
          <p:cNvPicPr preferRelativeResize="0"/>
          <p:nvPr/>
        </p:nvPicPr>
        <p:blipFill>
          <a:blip r:embed="rId3">
            <a:alphaModFix/>
          </a:blip>
          <a:stretch>
            <a:fillRect/>
          </a:stretch>
        </p:blipFill>
        <p:spPr>
          <a:xfrm>
            <a:off x="1827550" y="252025"/>
            <a:ext cx="5488902" cy="37355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idx="1" type="body"/>
          </p:nvPr>
        </p:nvSpPr>
        <p:spPr>
          <a:xfrm>
            <a:off x="311700" y="4060650"/>
            <a:ext cx="8494500" cy="774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0000"/>
                </a:solidFill>
                <a:latin typeface="Century Gothic"/>
                <a:ea typeface="Century Gothic"/>
                <a:cs typeface="Century Gothic"/>
                <a:sym typeface="Century Gothic"/>
              </a:rPr>
              <a:t>One way to impact animals’ survival in a positive way is to reduce the amount of trash we make.</a:t>
            </a:r>
            <a:endParaRPr>
              <a:solidFill>
                <a:srgbClr val="000000"/>
              </a:solidFill>
              <a:latin typeface="Century Gothic"/>
              <a:ea typeface="Century Gothic"/>
              <a:cs typeface="Century Gothic"/>
              <a:sym typeface="Century Gothic"/>
            </a:endParaRPr>
          </a:p>
          <a:p>
            <a:pPr indent="0" lvl="0" marL="0" rtl="0" algn="l">
              <a:lnSpc>
                <a:spcPct val="115000"/>
              </a:lnSpc>
              <a:spcBef>
                <a:spcPts val="1000"/>
              </a:spcBef>
              <a:spcAft>
                <a:spcPts val="0"/>
              </a:spcAft>
              <a:buNone/>
            </a:pPr>
            <a:r>
              <a:t/>
            </a:r>
            <a:endParaRPr>
              <a:solidFill>
                <a:srgbClr val="000000"/>
              </a:solidFill>
              <a:latin typeface="Century Gothic"/>
              <a:ea typeface="Century Gothic"/>
              <a:cs typeface="Century Gothic"/>
              <a:sym typeface="Century Gothic"/>
            </a:endParaRPr>
          </a:p>
        </p:txBody>
      </p:sp>
      <p:sp>
        <p:nvSpPr>
          <p:cNvPr id="68" name="Google Shape;68;p15"/>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2</a:t>
            </a:r>
            <a:endParaRPr sz="1200">
              <a:latin typeface="Calibri"/>
              <a:ea typeface="Calibri"/>
              <a:cs typeface="Calibri"/>
              <a:sym typeface="Calibri"/>
            </a:endParaRPr>
          </a:p>
        </p:txBody>
      </p:sp>
      <p:pic>
        <p:nvPicPr>
          <p:cNvPr id="69" name="Google Shape;69;p15"/>
          <p:cNvPicPr preferRelativeResize="0"/>
          <p:nvPr/>
        </p:nvPicPr>
        <p:blipFill rotWithShape="1">
          <a:blip r:embed="rId3">
            <a:alphaModFix/>
          </a:blip>
          <a:srcRect b="8241" l="2554" r="6874" t="57056"/>
          <a:stretch/>
        </p:blipFill>
        <p:spPr>
          <a:xfrm>
            <a:off x="619373" y="1145700"/>
            <a:ext cx="3706331" cy="2046729"/>
          </a:xfrm>
          <a:prstGeom prst="rect">
            <a:avLst/>
          </a:prstGeom>
          <a:noFill/>
          <a:ln>
            <a:noFill/>
          </a:ln>
        </p:spPr>
      </p:pic>
      <p:sp>
        <p:nvSpPr>
          <p:cNvPr id="70" name="Google Shape;70;p15"/>
          <p:cNvSpPr txBox="1"/>
          <p:nvPr/>
        </p:nvSpPr>
        <p:spPr>
          <a:xfrm>
            <a:off x="311700" y="343600"/>
            <a:ext cx="7339500" cy="5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entury Gothic"/>
                <a:ea typeface="Century Gothic"/>
                <a:cs typeface="Century Gothic"/>
                <a:sym typeface="Century Gothic"/>
              </a:rPr>
              <a:t>Reducing Trash</a:t>
            </a:r>
            <a:endParaRPr b="1" sz="2400">
              <a:latin typeface="Century Gothic"/>
              <a:ea typeface="Century Gothic"/>
              <a:cs typeface="Century Gothic"/>
              <a:sym typeface="Century Gothic"/>
            </a:endParaRPr>
          </a:p>
        </p:txBody>
      </p:sp>
      <p:pic>
        <p:nvPicPr>
          <p:cNvPr id="71" name="Google Shape;71;p15"/>
          <p:cNvPicPr preferRelativeResize="0"/>
          <p:nvPr/>
        </p:nvPicPr>
        <p:blipFill>
          <a:blip r:embed="rId4">
            <a:alphaModFix/>
          </a:blip>
          <a:stretch>
            <a:fillRect/>
          </a:stretch>
        </p:blipFill>
        <p:spPr>
          <a:xfrm>
            <a:off x="4519199" y="883000"/>
            <a:ext cx="3840447" cy="2461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idx="1" type="body"/>
          </p:nvPr>
        </p:nvSpPr>
        <p:spPr>
          <a:xfrm>
            <a:off x="311700" y="4088650"/>
            <a:ext cx="8565600" cy="7470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Plastic trash is particularly harmful. We can reduce plastic trash by buying and using less of it. For example, we can </a:t>
            </a:r>
            <a:r>
              <a:rPr lang="en">
                <a:solidFill>
                  <a:schemeClr val="dk1"/>
                </a:solidFill>
                <a:latin typeface="Century Gothic"/>
                <a:ea typeface="Century Gothic"/>
                <a:cs typeface="Century Gothic"/>
                <a:sym typeface="Century Gothic"/>
              </a:rPr>
              <a:t>use non-plastic toys.</a:t>
            </a:r>
            <a:r>
              <a:rPr lang="en">
                <a:solidFill>
                  <a:schemeClr val="dk1"/>
                </a:solidFill>
                <a:latin typeface="Century Gothic"/>
                <a:ea typeface="Century Gothic"/>
                <a:cs typeface="Century Gothic"/>
                <a:sym typeface="Century Gothic"/>
              </a:rPr>
              <a:t> We can use reusable cloth bags for our lunches and snacks.</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pic>
        <p:nvPicPr>
          <p:cNvPr id="77" name="Google Shape;77;p16"/>
          <p:cNvPicPr preferRelativeResize="0"/>
          <p:nvPr/>
        </p:nvPicPr>
        <p:blipFill>
          <a:blip r:embed="rId3">
            <a:alphaModFix/>
          </a:blip>
          <a:stretch>
            <a:fillRect/>
          </a:stretch>
        </p:blipFill>
        <p:spPr>
          <a:xfrm rot="5400000">
            <a:off x="1233075" y="43476"/>
            <a:ext cx="2901150" cy="3528299"/>
          </a:xfrm>
          <a:prstGeom prst="rect">
            <a:avLst/>
          </a:prstGeom>
          <a:noFill/>
          <a:ln>
            <a:noFill/>
          </a:ln>
        </p:spPr>
      </p:pic>
      <p:sp>
        <p:nvSpPr>
          <p:cNvPr id="78" name="Google Shape;78;p16"/>
          <p:cNvSpPr txBox="1"/>
          <p:nvPr/>
        </p:nvSpPr>
        <p:spPr>
          <a:xfrm>
            <a:off x="0" y="0"/>
            <a:ext cx="690900" cy="3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4</a:t>
            </a:r>
            <a:endParaRPr sz="1200">
              <a:solidFill>
                <a:schemeClr val="dk1"/>
              </a:solidFill>
              <a:latin typeface="Calibri"/>
              <a:ea typeface="Calibri"/>
              <a:cs typeface="Calibri"/>
              <a:sym typeface="Calibri"/>
            </a:endParaRPr>
          </a:p>
        </p:txBody>
      </p:sp>
      <p:pic>
        <p:nvPicPr>
          <p:cNvPr id="79" name="Google Shape;79;p16"/>
          <p:cNvPicPr preferRelativeResize="0"/>
          <p:nvPr/>
        </p:nvPicPr>
        <p:blipFill rotWithShape="1">
          <a:blip r:embed="rId4">
            <a:alphaModFix/>
          </a:blip>
          <a:srcRect b="11284" l="0" r="0" t="0"/>
          <a:stretch/>
        </p:blipFill>
        <p:spPr>
          <a:xfrm>
            <a:off x="4901774" y="357050"/>
            <a:ext cx="3270127" cy="29011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nvSpPr>
        <p:spPr>
          <a:xfrm>
            <a:off x="466750" y="298725"/>
            <a:ext cx="6861000" cy="6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entury Gothic"/>
                <a:ea typeface="Century Gothic"/>
                <a:cs typeface="Century Gothic"/>
                <a:sym typeface="Century Gothic"/>
              </a:rPr>
              <a:t>Bye Bye Plastic Bags</a:t>
            </a:r>
            <a:endParaRPr b="1" sz="2400">
              <a:latin typeface="Century Gothic"/>
              <a:ea typeface="Century Gothic"/>
              <a:cs typeface="Century Gothic"/>
              <a:sym typeface="Century Gothic"/>
            </a:endParaRPr>
          </a:p>
        </p:txBody>
      </p:sp>
      <p:sp>
        <p:nvSpPr>
          <p:cNvPr id="85" name="Google Shape;85;p17"/>
          <p:cNvSpPr txBox="1"/>
          <p:nvPr/>
        </p:nvSpPr>
        <p:spPr>
          <a:xfrm>
            <a:off x="429400" y="868150"/>
            <a:ext cx="8410500" cy="188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Century Gothic"/>
                <a:ea typeface="Century Gothic"/>
                <a:cs typeface="Century Gothic"/>
                <a:sym typeface="Century Gothic"/>
              </a:rPr>
              <a:t>Melati and Isabel Wijsen are sisters who live in Bali, an island in Indonesia. Bye Bye Plastic Bags is the organization they started to raise awareness about the dangers of plastic bags. They have </a:t>
            </a:r>
            <a:r>
              <a:rPr lang="en" sz="1800">
                <a:latin typeface="Century Gothic"/>
                <a:ea typeface="Century Gothic"/>
                <a:cs typeface="Century Gothic"/>
                <a:sym typeface="Century Gothic"/>
              </a:rPr>
              <a:t>asked</a:t>
            </a:r>
            <a:r>
              <a:rPr lang="en" sz="1800">
                <a:latin typeface="Century Gothic"/>
                <a:ea typeface="Century Gothic"/>
                <a:cs typeface="Century Gothic"/>
                <a:sym typeface="Century Gothic"/>
              </a:rPr>
              <a:t> communities to stop using plastic bags. In 2019, they were successful—Bali now has a ban on single-use plastic bags, just like we do in Boston. </a:t>
            </a:r>
            <a:endParaRPr sz="1800">
              <a:latin typeface="Century Gothic"/>
              <a:ea typeface="Century Gothic"/>
              <a:cs typeface="Century Gothic"/>
              <a:sym typeface="Century Gothic"/>
            </a:endParaRPr>
          </a:p>
        </p:txBody>
      </p:sp>
      <p:pic>
        <p:nvPicPr>
          <p:cNvPr id="86" name="Google Shape;86;p17"/>
          <p:cNvPicPr preferRelativeResize="0"/>
          <p:nvPr/>
        </p:nvPicPr>
        <p:blipFill>
          <a:blip r:embed="rId3">
            <a:alphaModFix/>
          </a:blip>
          <a:stretch>
            <a:fillRect/>
          </a:stretch>
        </p:blipFill>
        <p:spPr>
          <a:xfrm>
            <a:off x="3161125" y="2727574"/>
            <a:ext cx="2258700" cy="2258700"/>
          </a:xfrm>
          <a:prstGeom prst="rect">
            <a:avLst/>
          </a:prstGeom>
          <a:noFill/>
          <a:ln>
            <a:noFill/>
          </a:ln>
        </p:spPr>
      </p:pic>
      <p:pic>
        <p:nvPicPr>
          <p:cNvPr id="87" name="Google Shape;87;p17"/>
          <p:cNvPicPr preferRelativeResize="0"/>
          <p:nvPr/>
        </p:nvPicPr>
        <p:blipFill>
          <a:blip r:embed="rId4">
            <a:alphaModFix/>
          </a:blip>
          <a:stretch>
            <a:fillRect/>
          </a:stretch>
        </p:blipFill>
        <p:spPr>
          <a:xfrm>
            <a:off x="5830278" y="2802725"/>
            <a:ext cx="3009497" cy="2079300"/>
          </a:xfrm>
          <a:prstGeom prst="rect">
            <a:avLst/>
          </a:prstGeom>
          <a:noFill/>
          <a:ln>
            <a:noFill/>
          </a:ln>
        </p:spPr>
      </p:pic>
      <p:sp>
        <p:nvSpPr>
          <p:cNvPr id="88" name="Google Shape;88;p17"/>
          <p:cNvSpPr txBox="1"/>
          <p:nvPr/>
        </p:nvSpPr>
        <p:spPr>
          <a:xfrm>
            <a:off x="0" y="0"/>
            <a:ext cx="7335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5</a:t>
            </a:r>
            <a:endParaRPr sz="1200">
              <a:solidFill>
                <a:schemeClr val="dk1"/>
              </a:solidFill>
              <a:latin typeface="Calibri"/>
              <a:ea typeface="Calibri"/>
              <a:cs typeface="Calibri"/>
              <a:sym typeface="Calibri"/>
            </a:endParaRPr>
          </a:p>
        </p:txBody>
      </p:sp>
      <p:pic>
        <p:nvPicPr>
          <p:cNvPr id="89" name="Google Shape;89;p17"/>
          <p:cNvPicPr preferRelativeResize="0"/>
          <p:nvPr/>
        </p:nvPicPr>
        <p:blipFill rotWithShape="1">
          <a:blip r:embed="rId5">
            <a:alphaModFix/>
          </a:blip>
          <a:srcRect b="0" l="0" r="32691" t="0"/>
          <a:stretch/>
        </p:blipFill>
        <p:spPr>
          <a:xfrm>
            <a:off x="664975" y="2795925"/>
            <a:ext cx="2183325" cy="2079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idx="1" type="body"/>
          </p:nvPr>
        </p:nvSpPr>
        <p:spPr>
          <a:xfrm>
            <a:off x="248825" y="3348725"/>
            <a:ext cx="8481600" cy="1021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People can take action to conserve the habitats of endangered animals. For example, now there are laws that protect some land in Florida for the Florida panther to live on.  This means that humans cannot build houses on that land.  There are also small things we can do each day, even without the help of laws.</a:t>
            </a:r>
            <a:endParaRPr/>
          </a:p>
        </p:txBody>
      </p:sp>
      <p:pic>
        <p:nvPicPr>
          <p:cNvPr id="95" name="Google Shape;95;p18"/>
          <p:cNvPicPr preferRelativeResize="0"/>
          <p:nvPr/>
        </p:nvPicPr>
        <p:blipFill>
          <a:blip r:embed="rId3">
            <a:alphaModFix/>
          </a:blip>
          <a:stretch>
            <a:fillRect/>
          </a:stretch>
        </p:blipFill>
        <p:spPr>
          <a:xfrm>
            <a:off x="3218300" y="137150"/>
            <a:ext cx="2668413" cy="1778925"/>
          </a:xfrm>
          <a:prstGeom prst="rect">
            <a:avLst/>
          </a:prstGeom>
          <a:noFill/>
          <a:ln>
            <a:noFill/>
          </a:ln>
        </p:spPr>
      </p:pic>
      <p:pic>
        <p:nvPicPr>
          <p:cNvPr id="96" name="Google Shape;96;p18"/>
          <p:cNvPicPr preferRelativeResize="0"/>
          <p:nvPr/>
        </p:nvPicPr>
        <p:blipFill>
          <a:blip r:embed="rId4">
            <a:alphaModFix/>
          </a:blip>
          <a:stretch>
            <a:fillRect/>
          </a:stretch>
        </p:blipFill>
        <p:spPr>
          <a:xfrm>
            <a:off x="384050" y="710150"/>
            <a:ext cx="2700099" cy="2025074"/>
          </a:xfrm>
          <a:prstGeom prst="rect">
            <a:avLst/>
          </a:prstGeom>
          <a:noFill/>
          <a:ln>
            <a:noFill/>
          </a:ln>
        </p:spPr>
      </p:pic>
      <p:pic>
        <p:nvPicPr>
          <p:cNvPr id="97" name="Google Shape;97;p18"/>
          <p:cNvPicPr preferRelativeResize="0"/>
          <p:nvPr/>
        </p:nvPicPr>
        <p:blipFill rotWithShape="1">
          <a:blip r:embed="rId5">
            <a:alphaModFix/>
          </a:blip>
          <a:srcRect b="0" l="18699" r="0" t="0"/>
          <a:stretch/>
        </p:blipFill>
        <p:spPr>
          <a:xfrm>
            <a:off x="6020874" y="910025"/>
            <a:ext cx="3079152" cy="1420250"/>
          </a:xfrm>
          <a:prstGeom prst="rect">
            <a:avLst/>
          </a:prstGeom>
          <a:noFill/>
          <a:ln>
            <a:noFill/>
          </a:ln>
        </p:spPr>
      </p:pic>
      <p:sp>
        <p:nvSpPr>
          <p:cNvPr id="98" name="Google Shape;98;p18"/>
          <p:cNvSpPr txBox="1"/>
          <p:nvPr/>
        </p:nvSpPr>
        <p:spPr>
          <a:xfrm>
            <a:off x="0" y="0"/>
            <a:ext cx="2464800" cy="8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7</a:t>
            </a:r>
            <a:endParaRPr sz="1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txBox="1"/>
          <p:nvPr>
            <p:ph idx="1" type="body"/>
          </p:nvPr>
        </p:nvSpPr>
        <p:spPr>
          <a:xfrm>
            <a:off x="4263600" y="2276000"/>
            <a:ext cx="4621500" cy="2765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To help, w</a:t>
            </a:r>
            <a:r>
              <a:rPr lang="en">
                <a:solidFill>
                  <a:schemeClr val="dk1"/>
                </a:solidFill>
                <a:latin typeface="Century Gothic"/>
                <a:ea typeface="Century Gothic"/>
                <a:cs typeface="Century Gothic"/>
                <a:sym typeface="Century Gothic"/>
              </a:rPr>
              <a:t>e can plant food animals need. </a:t>
            </a:r>
            <a:r>
              <a:rPr lang="en">
                <a:solidFill>
                  <a:schemeClr val="dk1"/>
                </a:solidFill>
                <a:latin typeface="Century Gothic"/>
                <a:ea typeface="Century Gothic"/>
                <a:cs typeface="Century Gothic"/>
                <a:sym typeface="Century Gothic"/>
              </a:rPr>
              <a:t>We can plant flowers that provide food for insects like butterflies and bees</a:t>
            </a:r>
            <a:r>
              <a:rPr lang="en">
                <a:solidFill>
                  <a:schemeClr val="dk1"/>
                </a:solidFill>
                <a:latin typeface="Century Gothic"/>
                <a:ea typeface="Century Gothic"/>
                <a:cs typeface="Century Gothic"/>
                <a:sym typeface="Century Gothic"/>
              </a:rPr>
              <a:t>. </a:t>
            </a:r>
            <a:r>
              <a:rPr lang="en">
                <a:solidFill>
                  <a:schemeClr val="dk1"/>
                </a:solidFill>
                <a:latin typeface="Century Gothic"/>
                <a:ea typeface="Century Gothic"/>
                <a:cs typeface="Century Gothic"/>
                <a:sym typeface="Century Gothic"/>
              </a:rPr>
              <a:t>We can plant trees that provide fruit and nuts for birds and other small animals. These small animals are prey for larger animals. They are part of the food web.</a:t>
            </a:r>
            <a:endParaRPr/>
          </a:p>
        </p:txBody>
      </p:sp>
      <p:pic>
        <p:nvPicPr>
          <p:cNvPr id="104" name="Google Shape;104;p19"/>
          <p:cNvPicPr preferRelativeResize="0"/>
          <p:nvPr/>
        </p:nvPicPr>
        <p:blipFill>
          <a:blip r:embed="rId3">
            <a:alphaModFix/>
          </a:blip>
          <a:stretch>
            <a:fillRect/>
          </a:stretch>
        </p:blipFill>
        <p:spPr>
          <a:xfrm>
            <a:off x="4027700" y="351749"/>
            <a:ext cx="2406464" cy="1804825"/>
          </a:xfrm>
          <a:prstGeom prst="rect">
            <a:avLst/>
          </a:prstGeom>
          <a:noFill/>
          <a:ln>
            <a:noFill/>
          </a:ln>
        </p:spPr>
      </p:pic>
      <p:pic>
        <p:nvPicPr>
          <p:cNvPr id="105" name="Google Shape;105;p19"/>
          <p:cNvPicPr preferRelativeResize="0"/>
          <p:nvPr/>
        </p:nvPicPr>
        <p:blipFill rotWithShape="1">
          <a:blip r:embed="rId4">
            <a:alphaModFix/>
          </a:blip>
          <a:srcRect b="0" l="0" r="17965" t="0"/>
          <a:stretch/>
        </p:blipFill>
        <p:spPr>
          <a:xfrm>
            <a:off x="6648150" y="351750"/>
            <a:ext cx="2236906" cy="1804825"/>
          </a:xfrm>
          <a:prstGeom prst="rect">
            <a:avLst/>
          </a:prstGeom>
          <a:noFill/>
          <a:ln>
            <a:noFill/>
          </a:ln>
        </p:spPr>
      </p:pic>
      <p:sp>
        <p:nvSpPr>
          <p:cNvPr id="106" name="Google Shape;106;p19"/>
          <p:cNvSpPr txBox="1"/>
          <p:nvPr/>
        </p:nvSpPr>
        <p:spPr>
          <a:xfrm>
            <a:off x="0" y="0"/>
            <a:ext cx="8220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a:t>
            </a:r>
            <a:r>
              <a:rPr lang="en" sz="1200">
                <a:solidFill>
                  <a:schemeClr val="dk1"/>
                </a:solidFill>
                <a:latin typeface="Calibri"/>
                <a:ea typeface="Calibri"/>
                <a:cs typeface="Calibri"/>
                <a:sym typeface="Calibri"/>
              </a:rPr>
              <a:t>9</a:t>
            </a:r>
            <a:endParaRPr sz="1200">
              <a:solidFill>
                <a:schemeClr val="dk1"/>
              </a:solidFill>
              <a:latin typeface="Calibri"/>
              <a:ea typeface="Calibri"/>
              <a:cs typeface="Calibri"/>
              <a:sym typeface="Calibri"/>
            </a:endParaRPr>
          </a:p>
        </p:txBody>
      </p:sp>
      <p:pic>
        <p:nvPicPr>
          <p:cNvPr id="107" name="Google Shape;107;p19"/>
          <p:cNvPicPr preferRelativeResize="0"/>
          <p:nvPr/>
        </p:nvPicPr>
        <p:blipFill>
          <a:blip r:embed="rId5">
            <a:alphaModFix/>
          </a:blip>
          <a:stretch>
            <a:fillRect/>
          </a:stretch>
        </p:blipFill>
        <p:spPr>
          <a:xfrm>
            <a:off x="245520" y="1579501"/>
            <a:ext cx="3623330" cy="2928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ph idx="1" type="body"/>
          </p:nvPr>
        </p:nvSpPr>
        <p:spPr>
          <a:xfrm>
            <a:off x="255675" y="3723225"/>
            <a:ext cx="8787900" cy="12222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We</a:t>
            </a:r>
            <a:r>
              <a:rPr lang="en">
                <a:solidFill>
                  <a:schemeClr val="dk1"/>
                </a:solidFill>
                <a:latin typeface="Century Gothic"/>
                <a:ea typeface="Century Gothic"/>
                <a:cs typeface="Century Gothic"/>
                <a:sym typeface="Century Gothic"/>
              </a:rPr>
              <a:t> can help by making sure we do not use up the food animals need. For example, w</a:t>
            </a:r>
            <a:r>
              <a:rPr lang="en">
                <a:solidFill>
                  <a:schemeClr val="dk1"/>
                </a:solidFill>
                <a:latin typeface="Century Gothic"/>
                <a:ea typeface="Century Gothic"/>
                <a:cs typeface="Century Gothic"/>
                <a:sym typeface="Century Gothic"/>
              </a:rPr>
              <a:t>e can </a:t>
            </a:r>
            <a:r>
              <a:rPr lang="en">
                <a:solidFill>
                  <a:schemeClr val="dk1"/>
                </a:solidFill>
                <a:latin typeface="Century Gothic"/>
                <a:ea typeface="Century Gothic"/>
                <a:cs typeface="Century Gothic"/>
                <a:sym typeface="Century Gothic"/>
              </a:rPr>
              <a:t>make sure we don’t </a:t>
            </a:r>
            <a:r>
              <a:rPr lang="en">
                <a:solidFill>
                  <a:schemeClr val="dk1"/>
                </a:solidFill>
                <a:latin typeface="Century Gothic"/>
                <a:ea typeface="Century Gothic"/>
                <a:cs typeface="Century Gothic"/>
                <a:sym typeface="Century Gothic"/>
              </a:rPr>
              <a:t>catch all of the fish that other ocean animals need </a:t>
            </a:r>
            <a:r>
              <a:rPr lang="en">
                <a:solidFill>
                  <a:schemeClr val="dk1"/>
                </a:solidFill>
                <a:latin typeface="Century Gothic"/>
                <a:ea typeface="Century Gothic"/>
                <a:cs typeface="Century Gothic"/>
                <a:sym typeface="Century Gothic"/>
              </a:rPr>
              <a:t>to survive.</a:t>
            </a:r>
            <a:r>
              <a:rPr lang="en">
                <a:solidFill>
                  <a:srgbClr val="000000"/>
                </a:solidFill>
                <a:latin typeface="Century Gothic"/>
                <a:ea typeface="Century Gothic"/>
                <a:cs typeface="Century Gothic"/>
                <a:sym typeface="Century Gothic"/>
              </a:rPr>
              <a:t> This helps</a:t>
            </a:r>
            <a:r>
              <a:rPr lang="en">
                <a:solidFill>
                  <a:srgbClr val="000000"/>
                </a:solidFill>
                <a:latin typeface="Century Gothic"/>
                <a:ea typeface="Century Gothic"/>
                <a:cs typeface="Century Gothic"/>
                <a:sym typeface="Century Gothic"/>
              </a:rPr>
              <a:t> </a:t>
            </a:r>
            <a:r>
              <a:rPr lang="en">
                <a:solidFill>
                  <a:srgbClr val="000000"/>
                </a:solidFill>
                <a:latin typeface="Century Gothic"/>
                <a:ea typeface="Century Gothic"/>
                <a:cs typeface="Century Gothic"/>
                <a:sym typeface="Century Gothic"/>
              </a:rPr>
              <a:t>oceans stay healthy for all of the animals that live there</a:t>
            </a:r>
            <a:r>
              <a:rPr lang="en">
                <a:solidFill>
                  <a:srgbClr val="0000FF"/>
                </a:solidFill>
                <a:latin typeface="Century Gothic"/>
                <a:ea typeface="Century Gothic"/>
                <a:cs typeface="Century Gothic"/>
                <a:sym typeface="Century Gothic"/>
              </a:rPr>
              <a:t>.</a:t>
            </a:r>
            <a:endParaRPr>
              <a:solidFill>
                <a:srgbClr val="0000FF"/>
              </a:solidFill>
            </a:endParaRPr>
          </a:p>
        </p:txBody>
      </p:sp>
      <p:sp>
        <p:nvSpPr>
          <p:cNvPr id="113" name="Google Shape;113;p20"/>
          <p:cNvSpPr txBox="1"/>
          <p:nvPr/>
        </p:nvSpPr>
        <p:spPr>
          <a:xfrm>
            <a:off x="0" y="0"/>
            <a:ext cx="808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10</a:t>
            </a:r>
            <a:endParaRPr sz="1200">
              <a:solidFill>
                <a:schemeClr val="dk1"/>
              </a:solidFill>
              <a:latin typeface="Calibri"/>
              <a:ea typeface="Calibri"/>
              <a:cs typeface="Calibri"/>
              <a:sym typeface="Calibri"/>
            </a:endParaRPr>
          </a:p>
        </p:txBody>
      </p:sp>
      <p:pic>
        <p:nvPicPr>
          <p:cNvPr id="114" name="Google Shape;114;p20"/>
          <p:cNvPicPr preferRelativeResize="0"/>
          <p:nvPr/>
        </p:nvPicPr>
        <p:blipFill>
          <a:blip r:embed="rId3">
            <a:alphaModFix/>
          </a:blip>
          <a:stretch>
            <a:fillRect/>
          </a:stretch>
        </p:blipFill>
        <p:spPr>
          <a:xfrm>
            <a:off x="1361449" y="446250"/>
            <a:ext cx="6421101" cy="3012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1"/>
          <p:cNvSpPr txBox="1"/>
          <p:nvPr>
            <p:ph idx="1" type="body"/>
          </p:nvPr>
        </p:nvSpPr>
        <p:spPr>
          <a:xfrm>
            <a:off x="391650" y="4124625"/>
            <a:ext cx="8360700" cy="9315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When we find wild foods to pick and eat, we can leave enough for the animals who depend on them.</a:t>
            </a:r>
            <a:endParaRPr>
              <a:solidFill>
                <a:srgbClr val="0000FF"/>
              </a:solidFill>
            </a:endParaRPr>
          </a:p>
        </p:txBody>
      </p:sp>
      <p:sp>
        <p:nvSpPr>
          <p:cNvPr id="120" name="Google Shape;120;p21"/>
          <p:cNvSpPr txBox="1"/>
          <p:nvPr/>
        </p:nvSpPr>
        <p:spPr>
          <a:xfrm>
            <a:off x="0" y="0"/>
            <a:ext cx="7560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11</a:t>
            </a:r>
            <a:endParaRPr sz="1200">
              <a:solidFill>
                <a:schemeClr val="dk1"/>
              </a:solidFill>
              <a:latin typeface="Calibri"/>
              <a:ea typeface="Calibri"/>
              <a:cs typeface="Calibri"/>
              <a:sym typeface="Calibri"/>
            </a:endParaRPr>
          </a:p>
        </p:txBody>
      </p:sp>
      <p:pic>
        <p:nvPicPr>
          <p:cNvPr id="121" name="Google Shape;121;p21"/>
          <p:cNvPicPr preferRelativeResize="0"/>
          <p:nvPr/>
        </p:nvPicPr>
        <p:blipFill>
          <a:blip r:embed="rId3">
            <a:alphaModFix/>
          </a:blip>
          <a:stretch>
            <a:fillRect/>
          </a:stretch>
        </p:blipFill>
        <p:spPr>
          <a:xfrm>
            <a:off x="822300" y="457200"/>
            <a:ext cx="4402475" cy="3529675"/>
          </a:xfrm>
          <a:prstGeom prst="rect">
            <a:avLst/>
          </a:prstGeom>
          <a:noFill/>
          <a:ln>
            <a:noFill/>
          </a:ln>
        </p:spPr>
      </p:pic>
      <p:pic>
        <p:nvPicPr>
          <p:cNvPr id="122" name="Google Shape;122;p21"/>
          <p:cNvPicPr preferRelativeResize="0"/>
          <p:nvPr/>
        </p:nvPicPr>
        <p:blipFill>
          <a:blip r:embed="rId4">
            <a:alphaModFix/>
          </a:blip>
          <a:stretch>
            <a:fillRect/>
          </a:stretch>
        </p:blipFill>
        <p:spPr>
          <a:xfrm>
            <a:off x="5529575" y="457200"/>
            <a:ext cx="2683840" cy="3529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