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Century Gothic"/>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enturyGothic-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CenturyGothic-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CenturyGothic-italic.fntdata"/><Relationship Id="rId6" Type="http://schemas.openxmlformats.org/officeDocument/2006/relationships/slide" Target="slides/slide1.xml"/><Relationship Id="rId18" Type="http://schemas.openxmlformats.org/officeDocument/2006/relationships/font" Target="fonts/CenturyGothic-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54f90e8a59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54f90e8a59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50bcd8e7c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50bcd8e7c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54f90e89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54f90e89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54f90e8a5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54f90e8a5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54f90e8a5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54f90e8a5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54f90e8a5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54f90e8a5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54f90e8a59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54f90e8a5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54f90e8a5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54f90e8a5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54f90e8a59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54f90e8a59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54f90e8a59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54f90e8a59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sfttbos.org/" TargetMode="External"/><Relationship Id="rId4" Type="http://schemas.openxmlformats.org/officeDocument/2006/relationships/hyperlink" Target="https://www.youtube.com/watch?v=L7DEINQhdOk" TargetMode="External"/><Relationship Id="rId11" Type="http://schemas.openxmlformats.org/officeDocument/2006/relationships/hyperlink" Target="https://www.youtube.com/watch?v=L7DEINQhdOk" TargetMode="External"/><Relationship Id="rId10" Type="http://schemas.openxmlformats.org/officeDocument/2006/relationships/hyperlink" Target="https://www.youtube.com/watch?v=L7DEINQhdOk" TargetMode="External"/><Relationship Id="rId9" Type="http://schemas.openxmlformats.org/officeDocument/2006/relationships/hyperlink" Target="https://www.youtube.com/watch?v=L7DEINQhdOk" TargetMode="External"/><Relationship Id="rId5" Type="http://schemas.openxmlformats.org/officeDocument/2006/relationships/hyperlink" Target="https://www.sfttbos.org/voluntree" TargetMode="External"/><Relationship Id="rId6" Type="http://schemas.openxmlformats.org/officeDocument/2006/relationships/hyperlink" Target="https://docs.wixstatic.com/ugd/794328_83a9babcb669420e8da6a0d29827246e.pdf" TargetMode="External"/><Relationship Id="rId7" Type="http://schemas.openxmlformats.org/officeDocument/2006/relationships/hyperlink" Target="https://www.youtube.com/watch?v=L7DEINQhdOk" TargetMode="External"/><Relationship Id="rId8" Type="http://schemas.openxmlformats.org/officeDocument/2006/relationships/hyperlink" Target="https://rightquestion.org/resources/branching-questions-using-the-question-formulation-technique-in-a-youth-tree-stewardship-progra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David Meshoulam:</a:t>
            </a:r>
            <a:endParaRPr/>
          </a:p>
          <a:p>
            <a:pPr indent="0" lvl="0" marL="0" rtl="0" algn="ctr">
              <a:spcBef>
                <a:spcPts val="0"/>
              </a:spcBef>
              <a:spcAft>
                <a:spcPts val="0"/>
              </a:spcAft>
              <a:buNone/>
            </a:pPr>
            <a:r>
              <a:rPr lang="en"/>
              <a:t>Speak for the Trees</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Text Talk Week 7, Day 3</a:t>
            </a:r>
            <a:endParaRPr/>
          </a:p>
          <a:p>
            <a:pPr indent="0" lvl="0" marL="0" rtl="0" algn="ctr">
              <a:spcBef>
                <a:spcPts val="0"/>
              </a:spcBef>
              <a:spcAft>
                <a:spcPts val="0"/>
              </a:spcAft>
              <a:buClr>
                <a:schemeClr val="dk1"/>
              </a:buClr>
              <a:buSzPts val="1100"/>
              <a:buFont typeface="Arial"/>
              <a:buNone/>
            </a:pPr>
            <a:r>
              <a:rPr lang="en" sz="1400">
                <a:solidFill>
                  <a:schemeClr val="dk1"/>
                </a:solidFill>
                <a:highlight>
                  <a:srgbClr val="FFFF00"/>
                </a:highlight>
                <a:latin typeface="Calibri"/>
                <a:ea typeface="Calibri"/>
                <a:cs typeface="Calibri"/>
                <a:sym typeface="Calibri"/>
              </a:rPr>
              <a:t>Note to teachers: this lesson features a local organization in Boston. If there is another local organization that would serve a similar purpose, please replace the contents of this lesson. If not, it is fine to use this lesson.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idx="1" type="body"/>
          </p:nvPr>
        </p:nvSpPr>
        <p:spPr>
          <a:xfrm>
            <a:off x="311700" y="3089825"/>
            <a:ext cx="8494500" cy="17460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Speak for the Trees Boston </a:t>
            </a:r>
            <a:r>
              <a:rPr b="1" lang="en">
                <a:solidFill>
                  <a:schemeClr val="dk1"/>
                </a:solidFill>
                <a:latin typeface="Century Gothic"/>
                <a:ea typeface="Century Gothic"/>
                <a:cs typeface="Century Gothic"/>
                <a:sym typeface="Century Gothic"/>
              </a:rPr>
              <a:t>collaborates</a:t>
            </a:r>
            <a:r>
              <a:rPr lang="en">
                <a:solidFill>
                  <a:schemeClr val="dk1"/>
                </a:solidFill>
                <a:latin typeface="Century Gothic"/>
                <a:ea typeface="Century Gothic"/>
                <a:cs typeface="Century Gothic"/>
                <a:sym typeface="Century Gothic"/>
              </a:rPr>
              <a:t> with other people and organizations who </a:t>
            </a:r>
            <a:r>
              <a:rPr b="1" lang="en">
                <a:solidFill>
                  <a:schemeClr val="dk1"/>
                </a:solidFill>
                <a:latin typeface="Century Gothic"/>
                <a:ea typeface="Century Gothic"/>
                <a:cs typeface="Century Gothic"/>
                <a:sym typeface="Century Gothic"/>
              </a:rPr>
              <a:t>value</a:t>
            </a:r>
            <a:r>
              <a:rPr lang="en">
                <a:solidFill>
                  <a:schemeClr val="dk1"/>
                </a:solidFill>
                <a:latin typeface="Century Gothic"/>
                <a:ea typeface="Century Gothic"/>
                <a:cs typeface="Century Gothic"/>
                <a:sym typeface="Century Gothic"/>
              </a:rPr>
              <a:t> caring for green spaces in the community and caring for each other. One way we can create positive change in our communities is by coming together to care for and plant trees! We are building </a:t>
            </a:r>
            <a:r>
              <a:rPr b="1" lang="en">
                <a:solidFill>
                  <a:schemeClr val="dk1"/>
                </a:solidFill>
                <a:latin typeface="Century Gothic"/>
                <a:ea typeface="Century Gothic"/>
                <a:cs typeface="Century Gothic"/>
                <a:sym typeface="Century Gothic"/>
              </a:rPr>
              <a:t>connections</a:t>
            </a:r>
            <a:r>
              <a:rPr lang="en">
                <a:solidFill>
                  <a:schemeClr val="dk1"/>
                </a:solidFill>
                <a:latin typeface="Century Gothic"/>
                <a:ea typeface="Century Gothic"/>
                <a:cs typeface="Century Gothic"/>
                <a:sym typeface="Century Gothic"/>
              </a:rPr>
              <a:t> in our community, and </a:t>
            </a:r>
            <a:r>
              <a:rPr b="1" lang="en">
                <a:solidFill>
                  <a:schemeClr val="dk1"/>
                </a:solidFill>
                <a:latin typeface="Century Gothic"/>
                <a:ea typeface="Century Gothic"/>
                <a:cs typeface="Century Gothic"/>
                <a:sym typeface="Century Gothic"/>
              </a:rPr>
              <a:t>contributing</a:t>
            </a:r>
            <a:r>
              <a:rPr lang="en">
                <a:solidFill>
                  <a:schemeClr val="dk1"/>
                </a:solidFill>
                <a:latin typeface="Century Gothic"/>
                <a:ea typeface="Century Gothic"/>
                <a:cs typeface="Century Gothic"/>
                <a:sym typeface="Century Gothic"/>
              </a:rPr>
              <a:t> to a healthy environment. </a:t>
            </a:r>
            <a:endParaRPr>
              <a:solidFill>
                <a:srgbClr val="000000"/>
              </a:solidFill>
              <a:latin typeface="Century Gothic"/>
              <a:ea typeface="Century Gothic"/>
              <a:cs typeface="Century Gothic"/>
              <a:sym typeface="Century Gothic"/>
            </a:endParaRPr>
          </a:p>
        </p:txBody>
      </p:sp>
      <p:sp>
        <p:nvSpPr>
          <p:cNvPr id="123" name="Google Shape;123;p22"/>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9</a:t>
            </a:r>
            <a:endParaRPr sz="1200">
              <a:latin typeface="Calibri"/>
              <a:ea typeface="Calibri"/>
              <a:cs typeface="Calibri"/>
              <a:sym typeface="Calibri"/>
            </a:endParaRPr>
          </a:p>
        </p:txBody>
      </p:sp>
      <p:sp>
        <p:nvSpPr>
          <p:cNvPr id="124" name="Google Shape;124;p22"/>
          <p:cNvSpPr txBox="1"/>
          <p:nvPr/>
        </p:nvSpPr>
        <p:spPr>
          <a:xfrm>
            <a:off x="695100" y="289375"/>
            <a:ext cx="8255100" cy="76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800">
                <a:solidFill>
                  <a:schemeClr val="dk1"/>
                </a:solidFill>
                <a:latin typeface="Century Gothic"/>
                <a:ea typeface="Century Gothic"/>
                <a:cs typeface="Century Gothic"/>
                <a:sym typeface="Century Gothic"/>
              </a:rPr>
              <a:t>How do you think we can create positive change in our communities?</a:t>
            </a:r>
            <a:endParaRPr sz="18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a:p>
        </p:txBody>
      </p:sp>
      <p:pic>
        <p:nvPicPr>
          <p:cNvPr id="125" name="Google Shape;125;p22"/>
          <p:cNvPicPr preferRelativeResize="0"/>
          <p:nvPr/>
        </p:nvPicPr>
        <p:blipFill>
          <a:blip r:embed="rId3">
            <a:alphaModFix/>
          </a:blip>
          <a:stretch>
            <a:fillRect/>
          </a:stretch>
        </p:blipFill>
        <p:spPr>
          <a:xfrm>
            <a:off x="2542049" y="821475"/>
            <a:ext cx="4059901" cy="2080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idx="1" type="body"/>
          </p:nvPr>
        </p:nvSpPr>
        <p:spPr>
          <a:xfrm>
            <a:off x="407700" y="1191825"/>
            <a:ext cx="8424600" cy="3416400"/>
          </a:xfrm>
          <a:prstGeom prst="rect">
            <a:avLst/>
          </a:prstGeom>
        </p:spPr>
        <p:txBody>
          <a:bodyPr anchorCtr="0" anchor="t" bIns="91425" lIns="91425" spcFirstLastPara="1" rIns="91425" wrap="square" tIns="91425">
            <a:noAutofit/>
          </a:bodyPr>
          <a:lstStyle/>
          <a:p>
            <a:pPr indent="0" lvl="0" marL="0" rtl="0" algn="l">
              <a:lnSpc>
                <a:spcPct val="114000"/>
              </a:lnSpc>
              <a:spcBef>
                <a:spcPts val="0"/>
              </a:spcBef>
              <a:spcAft>
                <a:spcPts val="0"/>
              </a:spcAft>
              <a:buNone/>
            </a:pPr>
            <a:r>
              <a:rPr lang="en" sz="1200">
                <a:solidFill>
                  <a:srgbClr val="000000"/>
                </a:solidFill>
                <a:latin typeface="Calibri"/>
                <a:ea typeface="Calibri"/>
                <a:cs typeface="Calibri"/>
                <a:sym typeface="Calibri"/>
              </a:rPr>
              <a:t>Slide 1: </a:t>
            </a:r>
            <a:r>
              <a:rPr lang="en" sz="1100">
                <a:solidFill>
                  <a:srgbClr val="000000"/>
                </a:solidFill>
                <a:uFill>
                  <a:noFill/>
                </a:uFill>
                <a:latin typeface="Calibri"/>
                <a:ea typeface="Calibri"/>
                <a:cs typeface="Calibri"/>
                <a:sym typeface="Calibri"/>
                <a:hlinkClick r:id="rId3">
                  <a:extLst>
                    <a:ext uri="{A12FA001-AC4F-418D-AE19-62706E023703}">
                      <ahyp:hlinkClr val="tx"/>
                    </a:ext>
                  </a:extLst>
                </a:hlinkClick>
              </a:rPr>
              <a:t>https://www.sfttbos.org/</a:t>
            </a:r>
            <a:endParaRPr sz="1200">
              <a:solidFill>
                <a:srgbClr val="000000"/>
              </a:solidFill>
              <a:latin typeface="Calibri"/>
              <a:ea typeface="Calibri"/>
              <a:cs typeface="Calibri"/>
              <a:sym typeface="Calibri"/>
            </a:endParaRPr>
          </a:p>
          <a:p>
            <a:pPr indent="0" lvl="0" marL="0" rtl="0" algn="l">
              <a:lnSpc>
                <a:spcPct val="114000"/>
              </a:lnSpc>
              <a:spcBef>
                <a:spcPts val="400"/>
              </a:spcBef>
              <a:spcAft>
                <a:spcPts val="0"/>
              </a:spcAft>
              <a:buNone/>
            </a:pPr>
            <a:r>
              <a:rPr lang="en" sz="1200">
                <a:solidFill>
                  <a:srgbClr val="000000"/>
                </a:solidFill>
                <a:latin typeface="Calibri"/>
                <a:ea typeface="Calibri"/>
                <a:cs typeface="Calibri"/>
                <a:sym typeface="Calibri"/>
              </a:rPr>
              <a:t>Slide 2: </a:t>
            </a:r>
            <a:r>
              <a:rPr lang="en" sz="1100">
                <a:solidFill>
                  <a:srgbClr val="000000"/>
                </a:solidFill>
                <a:latin typeface="Calibri"/>
                <a:ea typeface="Calibri"/>
                <a:cs typeface="Calibri"/>
                <a:sym typeface="Calibri"/>
              </a:rPr>
              <a:t>Still from </a:t>
            </a:r>
            <a:r>
              <a:rPr lang="en" sz="1100">
                <a:solidFill>
                  <a:srgbClr val="000000"/>
                </a:solidFill>
                <a:uFill>
                  <a:noFill/>
                </a:uFill>
                <a:latin typeface="Calibri"/>
                <a:ea typeface="Calibri"/>
                <a:cs typeface="Calibri"/>
                <a:sym typeface="Calibri"/>
                <a:hlinkClick r:id="rId4">
                  <a:extLst>
                    <a:ext uri="{A12FA001-AC4F-418D-AE19-62706E023703}">
                      <ahyp:hlinkClr val="tx"/>
                    </a:ext>
                  </a:extLst>
                </a:hlinkClick>
              </a:rPr>
              <a:t>https://www.youtube.com/watch?v=L7DEINQhdOk</a:t>
            </a:r>
            <a:endParaRPr sz="1200">
              <a:solidFill>
                <a:srgbClr val="000000"/>
              </a:solidFill>
              <a:latin typeface="Calibri"/>
              <a:ea typeface="Calibri"/>
              <a:cs typeface="Calibri"/>
              <a:sym typeface="Calibri"/>
            </a:endParaRPr>
          </a:p>
          <a:p>
            <a:pPr indent="0" lvl="0" marL="0" rtl="0" algn="l">
              <a:lnSpc>
                <a:spcPct val="114000"/>
              </a:lnSpc>
              <a:spcBef>
                <a:spcPts val="400"/>
              </a:spcBef>
              <a:spcAft>
                <a:spcPts val="0"/>
              </a:spcAft>
              <a:buNone/>
            </a:pPr>
            <a:r>
              <a:rPr lang="en" sz="1200">
                <a:solidFill>
                  <a:srgbClr val="000000"/>
                </a:solidFill>
                <a:latin typeface="Calibri"/>
                <a:ea typeface="Calibri"/>
                <a:cs typeface="Calibri"/>
                <a:sym typeface="Calibri"/>
              </a:rPr>
              <a:t>Slide 3: </a:t>
            </a:r>
            <a:r>
              <a:rPr lang="en" sz="1100">
                <a:solidFill>
                  <a:srgbClr val="000000"/>
                </a:solidFill>
                <a:uFill>
                  <a:noFill/>
                </a:uFill>
                <a:latin typeface="Calibri"/>
                <a:ea typeface="Calibri"/>
                <a:cs typeface="Calibri"/>
                <a:sym typeface="Calibri"/>
                <a:hlinkClick r:id="rId5">
                  <a:extLst>
                    <a:ext uri="{A12FA001-AC4F-418D-AE19-62706E023703}">
                      <ahyp:hlinkClr val="tx"/>
                    </a:ext>
                  </a:extLst>
                </a:hlinkClick>
              </a:rPr>
              <a:t>https://www.sfttbos.org/voluntree</a:t>
            </a:r>
            <a:r>
              <a:rPr lang="en">
                <a:solidFill>
                  <a:srgbClr val="000000"/>
                </a:solidFill>
                <a:latin typeface="Calibri"/>
                <a:ea typeface="Calibri"/>
                <a:cs typeface="Calibri"/>
                <a:sym typeface="Calibri"/>
              </a:rPr>
              <a:t>, </a:t>
            </a:r>
            <a:r>
              <a:rPr lang="en" sz="1100">
                <a:solidFill>
                  <a:srgbClr val="000000"/>
                </a:solidFill>
                <a:uFill>
                  <a:noFill/>
                </a:uFill>
                <a:latin typeface="Calibri"/>
                <a:ea typeface="Calibri"/>
                <a:cs typeface="Calibri"/>
                <a:sym typeface="Calibri"/>
                <a:hlinkClick r:id="rId6">
                  <a:extLst>
                    <a:ext uri="{A12FA001-AC4F-418D-AE19-62706E023703}">
                      <ahyp:hlinkClr val="tx"/>
                    </a:ext>
                  </a:extLst>
                </a:hlinkClick>
              </a:rPr>
              <a:t>https://docs.wixstatic.com/ugd/794328_83a9babcb669420e8da6a0d29827246e.pdf</a:t>
            </a:r>
            <a:endParaRPr sz="1200">
              <a:solidFill>
                <a:srgbClr val="000000"/>
              </a:solidFill>
              <a:latin typeface="Calibri"/>
              <a:ea typeface="Calibri"/>
              <a:cs typeface="Calibri"/>
              <a:sym typeface="Calibri"/>
            </a:endParaRPr>
          </a:p>
          <a:p>
            <a:pPr indent="0" lvl="0" marL="0" rtl="0" algn="l">
              <a:lnSpc>
                <a:spcPct val="114000"/>
              </a:lnSpc>
              <a:spcBef>
                <a:spcPts val="400"/>
              </a:spcBef>
              <a:spcAft>
                <a:spcPts val="0"/>
              </a:spcAft>
              <a:buNone/>
            </a:pPr>
            <a:r>
              <a:rPr lang="en" sz="1200">
                <a:solidFill>
                  <a:srgbClr val="000000"/>
                </a:solidFill>
                <a:latin typeface="Calibri"/>
                <a:ea typeface="Calibri"/>
                <a:cs typeface="Calibri"/>
                <a:sym typeface="Calibri"/>
              </a:rPr>
              <a:t>Slide 4:  </a:t>
            </a:r>
            <a:r>
              <a:rPr lang="en" sz="1100">
                <a:solidFill>
                  <a:srgbClr val="000000"/>
                </a:solidFill>
                <a:latin typeface="Calibri"/>
                <a:ea typeface="Calibri"/>
                <a:cs typeface="Calibri"/>
                <a:sym typeface="Calibri"/>
              </a:rPr>
              <a:t>Still from </a:t>
            </a:r>
            <a:r>
              <a:rPr lang="en" sz="1100">
                <a:solidFill>
                  <a:srgbClr val="000000"/>
                </a:solidFill>
                <a:uFill>
                  <a:noFill/>
                </a:uFill>
                <a:latin typeface="Calibri"/>
                <a:ea typeface="Calibri"/>
                <a:cs typeface="Calibri"/>
                <a:sym typeface="Calibri"/>
                <a:hlinkClick r:id="rId7">
                  <a:extLst>
                    <a:ext uri="{A12FA001-AC4F-418D-AE19-62706E023703}">
                      <ahyp:hlinkClr val="tx"/>
                    </a:ext>
                  </a:extLst>
                </a:hlinkClick>
              </a:rPr>
              <a:t>https://www.youtube.com/watch?v=L7DEINQhdOk</a:t>
            </a:r>
            <a:endParaRPr sz="1200">
              <a:solidFill>
                <a:srgbClr val="000000"/>
              </a:solidFill>
              <a:latin typeface="Calibri"/>
              <a:ea typeface="Calibri"/>
              <a:cs typeface="Calibri"/>
              <a:sym typeface="Calibri"/>
            </a:endParaRPr>
          </a:p>
          <a:p>
            <a:pPr indent="0" lvl="0" marL="0" rtl="0" algn="l">
              <a:lnSpc>
                <a:spcPct val="114000"/>
              </a:lnSpc>
              <a:spcBef>
                <a:spcPts val="400"/>
              </a:spcBef>
              <a:spcAft>
                <a:spcPts val="0"/>
              </a:spcAft>
              <a:buNone/>
            </a:pPr>
            <a:r>
              <a:rPr lang="en" sz="1200">
                <a:solidFill>
                  <a:srgbClr val="000000"/>
                </a:solidFill>
                <a:latin typeface="Calibri"/>
                <a:ea typeface="Calibri"/>
                <a:cs typeface="Calibri"/>
                <a:sym typeface="Calibri"/>
              </a:rPr>
              <a:t>Slide 5: </a:t>
            </a:r>
            <a:r>
              <a:rPr lang="en" sz="1100">
                <a:solidFill>
                  <a:srgbClr val="000000"/>
                </a:solidFill>
                <a:uFill>
                  <a:noFill/>
                </a:uFill>
                <a:latin typeface="Calibri"/>
                <a:ea typeface="Calibri"/>
                <a:cs typeface="Calibri"/>
                <a:sym typeface="Calibri"/>
                <a:hlinkClick r:id="rId8">
                  <a:extLst>
                    <a:ext uri="{A12FA001-AC4F-418D-AE19-62706E023703}">
                      <ahyp:hlinkClr val="tx"/>
                    </a:ext>
                  </a:extLst>
                </a:hlinkClick>
              </a:rPr>
              <a:t>https://rightquestion.org/resources/branching-questions-using-the-question-formulation-technique-in-a-youth-tree-stewardship-program/</a:t>
            </a:r>
            <a:endParaRPr sz="1200">
              <a:solidFill>
                <a:srgbClr val="000000"/>
              </a:solidFill>
              <a:latin typeface="Calibri"/>
              <a:ea typeface="Calibri"/>
              <a:cs typeface="Calibri"/>
              <a:sym typeface="Calibri"/>
            </a:endParaRPr>
          </a:p>
          <a:p>
            <a:pPr indent="0" lvl="0" marL="0" rtl="0" algn="l">
              <a:lnSpc>
                <a:spcPct val="114000"/>
              </a:lnSpc>
              <a:spcBef>
                <a:spcPts val="400"/>
              </a:spcBef>
              <a:spcAft>
                <a:spcPts val="0"/>
              </a:spcAft>
              <a:buNone/>
            </a:pPr>
            <a:r>
              <a:rPr lang="en" sz="1200">
                <a:solidFill>
                  <a:srgbClr val="000000"/>
                </a:solidFill>
                <a:latin typeface="Calibri"/>
                <a:ea typeface="Calibri"/>
                <a:cs typeface="Calibri"/>
                <a:sym typeface="Calibri"/>
              </a:rPr>
              <a:t>Slide 6: </a:t>
            </a:r>
            <a:r>
              <a:rPr lang="en" sz="1100">
                <a:solidFill>
                  <a:srgbClr val="000000"/>
                </a:solidFill>
                <a:latin typeface="Calibri"/>
                <a:ea typeface="Calibri"/>
                <a:cs typeface="Calibri"/>
                <a:sym typeface="Calibri"/>
              </a:rPr>
              <a:t>Still from </a:t>
            </a:r>
            <a:r>
              <a:rPr lang="en" sz="1100">
                <a:solidFill>
                  <a:srgbClr val="000000"/>
                </a:solidFill>
                <a:uFill>
                  <a:noFill/>
                </a:uFill>
                <a:latin typeface="Calibri"/>
                <a:ea typeface="Calibri"/>
                <a:cs typeface="Calibri"/>
                <a:sym typeface="Calibri"/>
                <a:hlinkClick r:id="rId9">
                  <a:extLst>
                    <a:ext uri="{A12FA001-AC4F-418D-AE19-62706E023703}">
                      <ahyp:hlinkClr val="tx"/>
                    </a:ext>
                  </a:extLst>
                </a:hlinkClick>
              </a:rPr>
              <a:t>https://www.youtube.com/watch?v=L7DEINQhdOk</a:t>
            </a:r>
            <a:endParaRPr sz="1200">
              <a:solidFill>
                <a:srgbClr val="000000"/>
              </a:solidFill>
              <a:latin typeface="Calibri"/>
              <a:ea typeface="Calibri"/>
              <a:cs typeface="Calibri"/>
              <a:sym typeface="Calibri"/>
            </a:endParaRPr>
          </a:p>
          <a:p>
            <a:pPr indent="0" lvl="0" marL="0" rtl="0" algn="l">
              <a:lnSpc>
                <a:spcPct val="114000"/>
              </a:lnSpc>
              <a:spcBef>
                <a:spcPts val="400"/>
              </a:spcBef>
              <a:spcAft>
                <a:spcPts val="0"/>
              </a:spcAft>
              <a:buNone/>
            </a:pPr>
            <a:r>
              <a:rPr lang="en" sz="1200">
                <a:solidFill>
                  <a:srgbClr val="000000"/>
                </a:solidFill>
                <a:latin typeface="Calibri"/>
                <a:ea typeface="Calibri"/>
                <a:cs typeface="Calibri"/>
                <a:sym typeface="Calibri"/>
              </a:rPr>
              <a:t>Slide 7: </a:t>
            </a:r>
            <a:r>
              <a:rPr lang="en" sz="1100">
                <a:solidFill>
                  <a:srgbClr val="000000"/>
                </a:solidFill>
                <a:latin typeface="Calibri"/>
                <a:ea typeface="Calibri"/>
                <a:cs typeface="Calibri"/>
                <a:sym typeface="Calibri"/>
              </a:rPr>
              <a:t>Still from </a:t>
            </a:r>
            <a:r>
              <a:rPr lang="en" sz="1100">
                <a:solidFill>
                  <a:srgbClr val="000000"/>
                </a:solidFill>
                <a:uFill>
                  <a:noFill/>
                </a:uFill>
                <a:latin typeface="Calibri"/>
                <a:ea typeface="Calibri"/>
                <a:cs typeface="Calibri"/>
                <a:sym typeface="Calibri"/>
                <a:hlinkClick r:id="rId10">
                  <a:extLst>
                    <a:ext uri="{A12FA001-AC4F-418D-AE19-62706E023703}">
                      <ahyp:hlinkClr val="tx"/>
                    </a:ext>
                  </a:extLst>
                </a:hlinkClick>
              </a:rPr>
              <a:t>https://www.youtube.com/watch?v=L7DEINQhdOk</a:t>
            </a:r>
            <a:endParaRPr sz="1200">
              <a:solidFill>
                <a:srgbClr val="000000"/>
              </a:solidFill>
              <a:latin typeface="Calibri"/>
              <a:ea typeface="Calibri"/>
              <a:cs typeface="Calibri"/>
              <a:sym typeface="Calibri"/>
            </a:endParaRPr>
          </a:p>
          <a:p>
            <a:pPr indent="0" lvl="0" marL="0" rtl="0" algn="l">
              <a:lnSpc>
                <a:spcPct val="114000"/>
              </a:lnSpc>
              <a:spcBef>
                <a:spcPts val="400"/>
              </a:spcBef>
              <a:spcAft>
                <a:spcPts val="0"/>
              </a:spcAft>
              <a:buNone/>
            </a:pPr>
            <a:r>
              <a:rPr lang="en" sz="1200">
                <a:solidFill>
                  <a:srgbClr val="000000"/>
                </a:solidFill>
                <a:latin typeface="Calibri"/>
                <a:ea typeface="Calibri"/>
                <a:cs typeface="Calibri"/>
                <a:sym typeface="Calibri"/>
              </a:rPr>
              <a:t>Slide 9: </a:t>
            </a:r>
            <a:r>
              <a:rPr lang="en" sz="1100">
                <a:solidFill>
                  <a:srgbClr val="000000"/>
                </a:solidFill>
                <a:latin typeface="Calibri"/>
                <a:ea typeface="Calibri"/>
                <a:cs typeface="Calibri"/>
                <a:sym typeface="Calibri"/>
              </a:rPr>
              <a:t>Still from </a:t>
            </a:r>
            <a:r>
              <a:rPr lang="en" sz="1100">
                <a:solidFill>
                  <a:srgbClr val="000000"/>
                </a:solidFill>
                <a:uFill>
                  <a:noFill/>
                </a:uFill>
                <a:latin typeface="Calibri"/>
                <a:ea typeface="Calibri"/>
                <a:cs typeface="Calibri"/>
                <a:sym typeface="Calibri"/>
                <a:hlinkClick r:id="rId11">
                  <a:extLst>
                    <a:ext uri="{A12FA001-AC4F-418D-AE19-62706E023703}">
                      <ahyp:hlinkClr val="tx"/>
                    </a:ext>
                  </a:extLst>
                </a:hlinkClick>
              </a:rPr>
              <a:t>https://www.youtube.com/watch?v=L7DEINQhdOk</a:t>
            </a:r>
            <a:endParaRPr sz="1200">
              <a:solidFill>
                <a:srgbClr val="000000"/>
              </a:solidFill>
              <a:latin typeface="Calibri"/>
              <a:ea typeface="Calibri"/>
              <a:cs typeface="Calibri"/>
              <a:sym typeface="Calibri"/>
            </a:endParaRPr>
          </a:p>
          <a:p>
            <a:pPr indent="0" lvl="0" marL="0" rtl="0" algn="l">
              <a:spcBef>
                <a:spcPts val="400"/>
              </a:spcBef>
              <a:spcAft>
                <a:spcPts val="1600"/>
              </a:spcAft>
              <a:buNone/>
            </a:pPr>
            <a:r>
              <a:t/>
            </a:r>
            <a:endParaRPr>
              <a:latin typeface="Calibri"/>
              <a:ea typeface="Calibri"/>
              <a:cs typeface="Calibri"/>
              <a:sym typeface="Calibri"/>
            </a:endParaRPr>
          </a:p>
        </p:txBody>
      </p:sp>
      <p:sp>
        <p:nvSpPr>
          <p:cNvPr id="131" name="Google Shape;13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Citations</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idx="1" type="body"/>
          </p:nvPr>
        </p:nvSpPr>
        <p:spPr>
          <a:xfrm>
            <a:off x="311700" y="2892825"/>
            <a:ext cx="8494500" cy="19428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David Meshoulam has some ideas about how we can create positive change in our communities. Like Wangari Maathai, David believes that trees make communities stronger. He helped to start an </a:t>
            </a:r>
            <a:r>
              <a:rPr b="1" lang="en">
                <a:solidFill>
                  <a:schemeClr val="dk1"/>
                </a:solidFill>
                <a:latin typeface="Century Gothic"/>
                <a:ea typeface="Century Gothic"/>
                <a:cs typeface="Century Gothic"/>
                <a:sym typeface="Century Gothic"/>
              </a:rPr>
              <a:t>organization</a:t>
            </a:r>
            <a:r>
              <a:rPr lang="en">
                <a:solidFill>
                  <a:schemeClr val="dk1"/>
                </a:solidFill>
                <a:latin typeface="Century Gothic"/>
                <a:ea typeface="Century Gothic"/>
                <a:cs typeface="Century Gothic"/>
                <a:sym typeface="Century Gothic"/>
              </a:rPr>
              <a:t> called Speak for the Trees Boston. The people who work together for Speak for the Trees Boston want to make sure that there are lots of trees planted all around Boston and that the trees are cared for and healthy. Here is an </a:t>
            </a:r>
            <a:r>
              <a:rPr b="1" lang="en">
                <a:solidFill>
                  <a:schemeClr val="dk1"/>
                </a:solidFill>
                <a:latin typeface="Century Gothic"/>
                <a:ea typeface="Century Gothic"/>
                <a:cs typeface="Century Gothic"/>
                <a:sym typeface="Century Gothic"/>
              </a:rPr>
              <a:t>interview</a:t>
            </a:r>
            <a:r>
              <a:rPr lang="en">
                <a:solidFill>
                  <a:schemeClr val="dk1"/>
                </a:solidFill>
                <a:latin typeface="Century Gothic"/>
                <a:ea typeface="Century Gothic"/>
                <a:cs typeface="Century Gothic"/>
                <a:sym typeface="Century Gothic"/>
              </a:rPr>
              <a:t> with David Meshoulam.</a:t>
            </a:r>
            <a:endParaRPr>
              <a:solidFill>
                <a:srgbClr val="000000"/>
              </a:solidFill>
              <a:latin typeface="Century Gothic"/>
              <a:ea typeface="Century Gothic"/>
              <a:cs typeface="Century Gothic"/>
              <a:sym typeface="Century Gothic"/>
            </a:endParaRPr>
          </a:p>
        </p:txBody>
      </p:sp>
      <p:sp>
        <p:nvSpPr>
          <p:cNvPr id="61" name="Google Shape;61;p14"/>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1</a:t>
            </a:r>
            <a:endParaRPr sz="1200">
              <a:latin typeface="Calibri"/>
              <a:ea typeface="Calibri"/>
              <a:cs typeface="Calibri"/>
              <a:sym typeface="Calibri"/>
            </a:endParaRPr>
          </a:p>
        </p:txBody>
      </p:sp>
      <p:pic>
        <p:nvPicPr>
          <p:cNvPr id="62" name="Google Shape;62;p14"/>
          <p:cNvPicPr preferRelativeResize="0"/>
          <p:nvPr/>
        </p:nvPicPr>
        <p:blipFill>
          <a:blip r:embed="rId3">
            <a:alphaModFix/>
          </a:blip>
          <a:stretch>
            <a:fillRect/>
          </a:stretch>
        </p:blipFill>
        <p:spPr>
          <a:xfrm>
            <a:off x="1905325" y="152400"/>
            <a:ext cx="2419350" cy="2419350"/>
          </a:xfrm>
          <a:prstGeom prst="rect">
            <a:avLst/>
          </a:prstGeom>
          <a:noFill/>
          <a:ln>
            <a:noFill/>
          </a:ln>
        </p:spPr>
      </p:pic>
      <p:pic>
        <p:nvPicPr>
          <p:cNvPr id="63" name="Google Shape;63;p14"/>
          <p:cNvPicPr preferRelativeResize="0"/>
          <p:nvPr/>
        </p:nvPicPr>
        <p:blipFill>
          <a:blip r:embed="rId4">
            <a:alphaModFix/>
          </a:blip>
          <a:stretch>
            <a:fillRect/>
          </a:stretch>
        </p:blipFill>
        <p:spPr>
          <a:xfrm>
            <a:off x="4572000" y="152400"/>
            <a:ext cx="3217894" cy="2419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idx="1" type="body"/>
          </p:nvPr>
        </p:nvSpPr>
        <p:spPr>
          <a:xfrm>
            <a:off x="324750" y="3794525"/>
            <a:ext cx="8494500" cy="10287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We love trees, and we want to make sure that everyone in the city also loves and takes care of trees. </a:t>
            </a:r>
            <a:endParaRPr>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We plant trees in </a:t>
            </a:r>
            <a:r>
              <a:rPr b="1" lang="en">
                <a:solidFill>
                  <a:schemeClr val="dk1"/>
                </a:solidFill>
                <a:latin typeface="Century Gothic"/>
                <a:ea typeface="Century Gothic"/>
                <a:cs typeface="Century Gothic"/>
                <a:sym typeface="Century Gothic"/>
              </a:rPr>
              <a:t>neighborhoods</a:t>
            </a:r>
            <a:r>
              <a:rPr lang="en">
                <a:solidFill>
                  <a:schemeClr val="dk1"/>
                </a:solidFill>
                <a:latin typeface="Century Gothic"/>
                <a:ea typeface="Century Gothic"/>
                <a:cs typeface="Century Gothic"/>
                <a:sym typeface="Century Gothic"/>
              </a:rPr>
              <a:t> that need them. </a:t>
            </a:r>
            <a:endParaRPr>
              <a:solidFill>
                <a:srgbClr val="000000"/>
              </a:solidFill>
              <a:latin typeface="Century Gothic"/>
              <a:ea typeface="Century Gothic"/>
              <a:cs typeface="Century Gothic"/>
              <a:sym typeface="Century Gothic"/>
            </a:endParaRPr>
          </a:p>
        </p:txBody>
      </p:sp>
      <p:sp>
        <p:nvSpPr>
          <p:cNvPr id="69" name="Google Shape;69;p15"/>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2</a:t>
            </a:r>
            <a:endParaRPr sz="1200">
              <a:latin typeface="Calibri"/>
              <a:ea typeface="Calibri"/>
              <a:cs typeface="Calibri"/>
              <a:sym typeface="Calibri"/>
            </a:endParaRPr>
          </a:p>
        </p:txBody>
      </p:sp>
      <p:sp>
        <p:nvSpPr>
          <p:cNvPr id="70" name="Google Shape;70;p15"/>
          <p:cNvSpPr txBox="1"/>
          <p:nvPr/>
        </p:nvSpPr>
        <p:spPr>
          <a:xfrm>
            <a:off x="695100" y="399600"/>
            <a:ext cx="5797200" cy="65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800">
                <a:solidFill>
                  <a:schemeClr val="dk1"/>
                </a:solidFill>
                <a:latin typeface="Century Gothic"/>
                <a:ea typeface="Century Gothic"/>
                <a:cs typeface="Century Gothic"/>
                <a:sym typeface="Century Gothic"/>
              </a:rPr>
              <a:t>What does Speak for the Trees Boston do?</a:t>
            </a:r>
            <a:endParaRPr b="1" sz="1800">
              <a:solidFill>
                <a:schemeClr val="dk1"/>
              </a:solidFill>
              <a:latin typeface="Century Gothic"/>
              <a:ea typeface="Century Gothic"/>
              <a:cs typeface="Century Gothic"/>
              <a:sym typeface="Century Gothic"/>
            </a:endParaRPr>
          </a:p>
        </p:txBody>
      </p:sp>
      <p:pic>
        <p:nvPicPr>
          <p:cNvPr id="71" name="Google Shape;71;p15"/>
          <p:cNvPicPr preferRelativeResize="0"/>
          <p:nvPr/>
        </p:nvPicPr>
        <p:blipFill>
          <a:blip r:embed="rId3">
            <a:alphaModFix/>
          </a:blip>
          <a:stretch>
            <a:fillRect/>
          </a:stretch>
        </p:blipFill>
        <p:spPr>
          <a:xfrm>
            <a:off x="2572600" y="1204200"/>
            <a:ext cx="3998792" cy="2437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idx="1" type="body"/>
          </p:nvPr>
        </p:nvSpPr>
        <p:spPr>
          <a:xfrm>
            <a:off x="311700" y="3612575"/>
            <a:ext cx="8494500" cy="12231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We do a tree </a:t>
            </a:r>
            <a:r>
              <a:rPr b="1" lang="en">
                <a:solidFill>
                  <a:schemeClr val="dk1"/>
                </a:solidFill>
                <a:latin typeface="Century Gothic"/>
                <a:ea typeface="Century Gothic"/>
                <a:cs typeface="Century Gothic"/>
                <a:sym typeface="Century Gothic"/>
              </a:rPr>
              <a:t>inventory</a:t>
            </a:r>
            <a:r>
              <a:rPr lang="en">
                <a:solidFill>
                  <a:schemeClr val="dk1"/>
                </a:solidFill>
                <a:latin typeface="Century Gothic"/>
                <a:ea typeface="Century Gothic"/>
                <a:cs typeface="Century Gothic"/>
                <a:sym typeface="Century Gothic"/>
              </a:rPr>
              <a:t>. People learn to </a:t>
            </a:r>
            <a:r>
              <a:rPr b="1" lang="en">
                <a:solidFill>
                  <a:schemeClr val="dk1"/>
                </a:solidFill>
                <a:latin typeface="Century Gothic"/>
                <a:ea typeface="Century Gothic"/>
                <a:cs typeface="Century Gothic"/>
                <a:sym typeface="Century Gothic"/>
              </a:rPr>
              <a:t>measure</a:t>
            </a:r>
            <a:r>
              <a:rPr lang="en">
                <a:solidFill>
                  <a:schemeClr val="dk1"/>
                </a:solidFill>
                <a:latin typeface="Century Gothic"/>
                <a:ea typeface="Century Gothic"/>
                <a:cs typeface="Century Gothic"/>
                <a:sym typeface="Century Gothic"/>
              </a:rPr>
              <a:t> and </a:t>
            </a:r>
            <a:r>
              <a:rPr b="1" lang="en">
                <a:solidFill>
                  <a:schemeClr val="dk1"/>
                </a:solidFill>
                <a:latin typeface="Century Gothic"/>
                <a:ea typeface="Century Gothic"/>
                <a:cs typeface="Century Gothic"/>
                <a:sym typeface="Century Gothic"/>
              </a:rPr>
              <a:t>identify</a:t>
            </a:r>
            <a:r>
              <a:rPr lang="en">
                <a:solidFill>
                  <a:schemeClr val="dk1"/>
                </a:solidFill>
                <a:latin typeface="Century Gothic"/>
                <a:ea typeface="Century Gothic"/>
                <a:cs typeface="Century Gothic"/>
                <a:sym typeface="Century Gothic"/>
              </a:rPr>
              <a:t> trees so we know what kinds of trees we have and how healthy they are.</a:t>
            </a:r>
            <a:endParaRPr>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Also, we run a </a:t>
            </a:r>
            <a:r>
              <a:rPr b="1" lang="en">
                <a:solidFill>
                  <a:schemeClr val="dk1"/>
                </a:solidFill>
                <a:latin typeface="Century Gothic"/>
                <a:ea typeface="Century Gothic"/>
                <a:cs typeface="Century Gothic"/>
                <a:sym typeface="Century Gothic"/>
              </a:rPr>
              <a:t>youth</a:t>
            </a:r>
            <a:r>
              <a:rPr lang="en">
                <a:solidFill>
                  <a:schemeClr val="dk1"/>
                </a:solidFill>
                <a:latin typeface="Century Gothic"/>
                <a:ea typeface="Century Gothic"/>
                <a:cs typeface="Century Gothic"/>
                <a:sym typeface="Century Gothic"/>
              </a:rPr>
              <a:t> program, where teenagers get paid to go around the city and learn about trees and inventory them. </a:t>
            </a:r>
            <a:endParaRPr>
              <a:solidFill>
                <a:srgbClr val="000000"/>
              </a:solidFill>
              <a:latin typeface="Century Gothic"/>
              <a:ea typeface="Century Gothic"/>
              <a:cs typeface="Century Gothic"/>
              <a:sym typeface="Century Gothic"/>
            </a:endParaRPr>
          </a:p>
        </p:txBody>
      </p:sp>
      <p:sp>
        <p:nvSpPr>
          <p:cNvPr id="77" name="Google Shape;77;p16"/>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3</a:t>
            </a:r>
            <a:endParaRPr sz="1200">
              <a:latin typeface="Calibri"/>
              <a:ea typeface="Calibri"/>
              <a:cs typeface="Calibri"/>
              <a:sym typeface="Calibri"/>
            </a:endParaRPr>
          </a:p>
        </p:txBody>
      </p:sp>
      <p:pic>
        <p:nvPicPr>
          <p:cNvPr id="78" name="Google Shape;78;p16"/>
          <p:cNvPicPr preferRelativeResize="0"/>
          <p:nvPr/>
        </p:nvPicPr>
        <p:blipFill>
          <a:blip r:embed="rId3">
            <a:alphaModFix/>
          </a:blip>
          <a:stretch>
            <a:fillRect/>
          </a:stretch>
        </p:blipFill>
        <p:spPr>
          <a:xfrm>
            <a:off x="5394250" y="340888"/>
            <a:ext cx="2294804" cy="2949850"/>
          </a:xfrm>
          <a:prstGeom prst="rect">
            <a:avLst/>
          </a:prstGeom>
          <a:noFill/>
          <a:ln>
            <a:noFill/>
          </a:ln>
        </p:spPr>
      </p:pic>
      <p:pic>
        <p:nvPicPr>
          <p:cNvPr id="79" name="Google Shape;79;p16"/>
          <p:cNvPicPr preferRelativeResize="0"/>
          <p:nvPr/>
        </p:nvPicPr>
        <p:blipFill>
          <a:blip r:embed="rId4">
            <a:alphaModFix/>
          </a:blip>
          <a:stretch>
            <a:fillRect/>
          </a:stretch>
        </p:blipFill>
        <p:spPr>
          <a:xfrm>
            <a:off x="1466225" y="304800"/>
            <a:ext cx="2346900" cy="302203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idx="1" type="body"/>
          </p:nvPr>
        </p:nvSpPr>
        <p:spPr>
          <a:xfrm>
            <a:off x="311700" y="3738975"/>
            <a:ext cx="8494500" cy="10968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Trees clean our air, they </a:t>
            </a:r>
            <a:r>
              <a:rPr b="1" lang="en">
                <a:solidFill>
                  <a:schemeClr val="dk1"/>
                </a:solidFill>
                <a:latin typeface="Century Gothic"/>
                <a:ea typeface="Century Gothic"/>
                <a:cs typeface="Century Gothic"/>
                <a:sym typeface="Century Gothic"/>
              </a:rPr>
              <a:t>shade</a:t>
            </a:r>
            <a:r>
              <a:rPr lang="en">
                <a:solidFill>
                  <a:schemeClr val="dk1"/>
                </a:solidFill>
                <a:latin typeface="Century Gothic"/>
                <a:ea typeface="Century Gothic"/>
                <a:cs typeface="Century Gothic"/>
                <a:sym typeface="Century Gothic"/>
              </a:rPr>
              <a:t> our homes, they build healthy </a:t>
            </a:r>
            <a:r>
              <a:rPr b="1" lang="en">
                <a:solidFill>
                  <a:schemeClr val="dk1"/>
                </a:solidFill>
                <a:latin typeface="Century Gothic"/>
                <a:ea typeface="Century Gothic"/>
                <a:cs typeface="Century Gothic"/>
                <a:sym typeface="Century Gothic"/>
              </a:rPr>
              <a:t>environments</a:t>
            </a:r>
            <a:r>
              <a:rPr lang="en">
                <a:solidFill>
                  <a:schemeClr val="dk1"/>
                </a:solidFill>
                <a:latin typeface="Century Gothic"/>
                <a:ea typeface="Century Gothic"/>
                <a:cs typeface="Century Gothic"/>
                <a:sym typeface="Century Gothic"/>
              </a:rPr>
              <a:t>, and they build healthy communities. Our trees are part of a </a:t>
            </a:r>
            <a:r>
              <a:rPr b="1" lang="en">
                <a:solidFill>
                  <a:schemeClr val="dk1"/>
                </a:solidFill>
                <a:latin typeface="Century Gothic"/>
                <a:ea typeface="Century Gothic"/>
                <a:cs typeface="Century Gothic"/>
                <a:sym typeface="Century Gothic"/>
              </a:rPr>
              <a:t>forest</a:t>
            </a:r>
            <a:r>
              <a:rPr lang="en">
                <a:solidFill>
                  <a:schemeClr val="dk1"/>
                </a:solidFill>
                <a:latin typeface="Century Gothic"/>
                <a:ea typeface="Century Gothic"/>
                <a:cs typeface="Century Gothic"/>
                <a:sym typeface="Century Gothic"/>
              </a:rPr>
              <a:t> that takes care of all of us.</a:t>
            </a:r>
            <a:endParaRPr>
              <a:solidFill>
                <a:srgbClr val="000000"/>
              </a:solidFill>
              <a:latin typeface="Century Gothic"/>
              <a:ea typeface="Century Gothic"/>
              <a:cs typeface="Century Gothic"/>
              <a:sym typeface="Century Gothic"/>
            </a:endParaRPr>
          </a:p>
        </p:txBody>
      </p:sp>
      <p:sp>
        <p:nvSpPr>
          <p:cNvPr id="85" name="Google Shape;85;p17"/>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4</a:t>
            </a:r>
            <a:endParaRPr sz="1200">
              <a:latin typeface="Calibri"/>
              <a:ea typeface="Calibri"/>
              <a:cs typeface="Calibri"/>
              <a:sym typeface="Calibri"/>
            </a:endParaRPr>
          </a:p>
        </p:txBody>
      </p:sp>
      <p:sp>
        <p:nvSpPr>
          <p:cNvPr id="86" name="Google Shape;86;p17"/>
          <p:cNvSpPr txBox="1"/>
          <p:nvPr/>
        </p:nvSpPr>
        <p:spPr>
          <a:xfrm>
            <a:off x="695100" y="399600"/>
            <a:ext cx="5894400" cy="65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800">
                <a:solidFill>
                  <a:schemeClr val="dk1"/>
                </a:solidFill>
                <a:latin typeface="Century Gothic"/>
                <a:ea typeface="Century Gothic"/>
                <a:cs typeface="Century Gothic"/>
                <a:sym typeface="Century Gothic"/>
              </a:rPr>
              <a:t>Why is this work important?</a:t>
            </a:r>
            <a:endParaRPr b="1" sz="1800">
              <a:solidFill>
                <a:schemeClr val="dk1"/>
              </a:solidFill>
              <a:latin typeface="Century Gothic"/>
              <a:ea typeface="Century Gothic"/>
              <a:cs typeface="Century Gothic"/>
              <a:sym typeface="Century Gothic"/>
            </a:endParaRPr>
          </a:p>
        </p:txBody>
      </p:sp>
      <p:pic>
        <p:nvPicPr>
          <p:cNvPr id="87" name="Google Shape;87;p17"/>
          <p:cNvPicPr preferRelativeResize="0"/>
          <p:nvPr/>
        </p:nvPicPr>
        <p:blipFill>
          <a:blip r:embed="rId3">
            <a:alphaModFix/>
          </a:blip>
          <a:stretch>
            <a:fillRect/>
          </a:stretch>
        </p:blipFill>
        <p:spPr>
          <a:xfrm>
            <a:off x="2192088" y="1120200"/>
            <a:ext cx="4759817" cy="2382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idx="1" type="body"/>
          </p:nvPr>
        </p:nvSpPr>
        <p:spPr>
          <a:xfrm>
            <a:off x="311700" y="2770325"/>
            <a:ext cx="8494500" cy="20652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Before I started this organization, I was teaching science in high school. I wanted my students to understand how the space around them </a:t>
            </a:r>
            <a:r>
              <a:rPr b="1" lang="en">
                <a:solidFill>
                  <a:schemeClr val="dk1"/>
                </a:solidFill>
                <a:latin typeface="Century Gothic"/>
                <a:ea typeface="Century Gothic"/>
                <a:cs typeface="Century Gothic"/>
                <a:sym typeface="Century Gothic"/>
              </a:rPr>
              <a:t>impacts</a:t>
            </a:r>
            <a:r>
              <a:rPr lang="en">
                <a:solidFill>
                  <a:schemeClr val="dk1"/>
                </a:solidFill>
                <a:latin typeface="Century Gothic"/>
                <a:ea typeface="Century Gothic"/>
                <a:cs typeface="Century Gothic"/>
                <a:sym typeface="Century Gothic"/>
              </a:rPr>
              <a:t> their lives, how they can take care of it, and how they can learn from it. I was also really </a:t>
            </a:r>
            <a:r>
              <a:rPr b="1" lang="en">
                <a:solidFill>
                  <a:schemeClr val="dk1"/>
                </a:solidFill>
                <a:latin typeface="Century Gothic"/>
                <a:ea typeface="Century Gothic"/>
                <a:cs typeface="Century Gothic"/>
                <a:sym typeface="Century Gothic"/>
              </a:rPr>
              <a:t>concerned</a:t>
            </a:r>
            <a:r>
              <a:rPr lang="en">
                <a:solidFill>
                  <a:schemeClr val="dk1"/>
                </a:solidFill>
                <a:latin typeface="Century Gothic"/>
                <a:ea typeface="Century Gothic"/>
                <a:cs typeface="Century Gothic"/>
                <a:sym typeface="Century Gothic"/>
              </a:rPr>
              <a:t> about our environment, and I wanted to find ways to work with people outside of the classroom to make some of the changes I saw were needed. Also, I just love trees. They’re magical.</a:t>
            </a:r>
            <a:endParaRPr>
              <a:solidFill>
                <a:srgbClr val="000000"/>
              </a:solidFill>
              <a:latin typeface="Century Gothic"/>
              <a:ea typeface="Century Gothic"/>
              <a:cs typeface="Century Gothic"/>
              <a:sym typeface="Century Gothic"/>
            </a:endParaRPr>
          </a:p>
        </p:txBody>
      </p:sp>
      <p:sp>
        <p:nvSpPr>
          <p:cNvPr id="93" name="Google Shape;93;p18"/>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5</a:t>
            </a:r>
            <a:endParaRPr sz="1200">
              <a:latin typeface="Calibri"/>
              <a:ea typeface="Calibri"/>
              <a:cs typeface="Calibri"/>
              <a:sym typeface="Calibri"/>
            </a:endParaRPr>
          </a:p>
        </p:txBody>
      </p:sp>
      <p:sp>
        <p:nvSpPr>
          <p:cNvPr id="94" name="Google Shape;94;p18"/>
          <p:cNvSpPr txBox="1"/>
          <p:nvPr/>
        </p:nvSpPr>
        <p:spPr>
          <a:xfrm>
            <a:off x="695100" y="1274250"/>
            <a:ext cx="3757500" cy="65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800">
                <a:solidFill>
                  <a:schemeClr val="dk1"/>
                </a:solidFill>
                <a:latin typeface="Century Gothic"/>
                <a:ea typeface="Century Gothic"/>
                <a:cs typeface="Century Gothic"/>
                <a:sym typeface="Century Gothic"/>
              </a:rPr>
              <a:t>Where did the idea come from?</a:t>
            </a:r>
            <a:endParaRPr/>
          </a:p>
        </p:txBody>
      </p:sp>
      <p:pic>
        <p:nvPicPr>
          <p:cNvPr id="95" name="Google Shape;95;p18"/>
          <p:cNvPicPr preferRelativeResize="0"/>
          <p:nvPr/>
        </p:nvPicPr>
        <p:blipFill>
          <a:blip r:embed="rId3">
            <a:alphaModFix/>
          </a:blip>
          <a:stretch>
            <a:fillRect/>
          </a:stretch>
        </p:blipFill>
        <p:spPr>
          <a:xfrm>
            <a:off x="4661950" y="399600"/>
            <a:ext cx="2305050" cy="2400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idx="1" type="body"/>
          </p:nvPr>
        </p:nvSpPr>
        <p:spPr>
          <a:xfrm>
            <a:off x="311700" y="3268375"/>
            <a:ext cx="8494500" cy="15672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I don’t always know what I’m doing; I’m a new leader. I have had to learn how to make </a:t>
            </a:r>
            <a:r>
              <a:rPr b="1" lang="en">
                <a:solidFill>
                  <a:schemeClr val="dk1"/>
                </a:solidFill>
                <a:latin typeface="Century Gothic"/>
                <a:ea typeface="Century Gothic"/>
                <a:cs typeface="Century Gothic"/>
                <a:sym typeface="Century Gothic"/>
              </a:rPr>
              <a:t>decisions</a:t>
            </a:r>
            <a:r>
              <a:rPr lang="en">
                <a:solidFill>
                  <a:schemeClr val="dk1"/>
                </a:solidFill>
                <a:latin typeface="Century Gothic"/>
                <a:ea typeface="Century Gothic"/>
                <a:cs typeface="Century Gothic"/>
                <a:sym typeface="Century Gothic"/>
              </a:rPr>
              <a:t>. Sometimes it can be </a:t>
            </a:r>
            <a:r>
              <a:rPr b="1" lang="en">
                <a:solidFill>
                  <a:schemeClr val="dk1"/>
                </a:solidFill>
                <a:latin typeface="Century Gothic"/>
                <a:ea typeface="Century Gothic"/>
                <a:cs typeface="Century Gothic"/>
                <a:sym typeface="Century Gothic"/>
              </a:rPr>
              <a:t>uncomfortable</a:t>
            </a:r>
            <a:r>
              <a:rPr lang="en">
                <a:solidFill>
                  <a:schemeClr val="dk1"/>
                </a:solidFill>
                <a:latin typeface="Century Gothic"/>
                <a:ea typeface="Century Gothic"/>
                <a:cs typeface="Century Gothic"/>
                <a:sym typeface="Century Gothic"/>
              </a:rPr>
              <a:t>, when I feel like I don’t know more than anyone else around me. Sometimes we make decisions together. Sometimes I have to say, “This is how things are going to be,” even if there’s </a:t>
            </a:r>
            <a:r>
              <a:rPr b="1" lang="en">
                <a:solidFill>
                  <a:schemeClr val="dk1"/>
                </a:solidFill>
                <a:latin typeface="Century Gothic"/>
                <a:ea typeface="Century Gothic"/>
                <a:cs typeface="Century Gothic"/>
                <a:sym typeface="Century Gothic"/>
              </a:rPr>
              <a:t>disagreement</a:t>
            </a:r>
            <a:r>
              <a:rPr lang="en">
                <a:solidFill>
                  <a:schemeClr val="dk1"/>
                </a:solidFill>
                <a:latin typeface="Century Gothic"/>
                <a:ea typeface="Century Gothic"/>
                <a:cs typeface="Century Gothic"/>
                <a:sym typeface="Century Gothic"/>
              </a:rPr>
              <a:t>. </a:t>
            </a:r>
            <a:endParaRPr>
              <a:solidFill>
                <a:srgbClr val="000000"/>
              </a:solidFill>
              <a:latin typeface="Century Gothic"/>
              <a:ea typeface="Century Gothic"/>
              <a:cs typeface="Century Gothic"/>
              <a:sym typeface="Century Gothic"/>
            </a:endParaRPr>
          </a:p>
        </p:txBody>
      </p:sp>
      <p:sp>
        <p:nvSpPr>
          <p:cNvPr id="101" name="Google Shape;101;p19"/>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6</a:t>
            </a:r>
            <a:endParaRPr sz="1200">
              <a:latin typeface="Calibri"/>
              <a:ea typeface="Calibri"/>
              <a:cs typeface="Calibri"/>
              <a:sym typeface="Calibri"/>
            </a:endParaRPr>
          </a:p>
        </p:txBody>
      </p:sp>
      <p:sp>
        <p:nvSpPr>
          <p:cNvPr id="102" name="Google Shape;102;p19"/>
          <p:cNvSpPr txBox="1"/>
          <p:nvPr/>
        </p:nvSpPr>
        <p:spPr>
          <a:xfrm>
            <a:off x="695100" y="399600"/>
            <a:ext cx="5872200" cy="65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800">
                <a:solidFill>
                  <a:schemeClr val="dk1"/>
                </a:solidFill>
                <a:latin typeface="Century Gothic"/>
                <a:ea typeface="Century Gothic"/>
                <a:cs typeface="Century Gothic"/>
                <a:sym typeface="Century Gothic"/>
              </a:rPr>
              <a:t>What have you learned about being a leader?</a:t>
            </a:r>
            <a:endParaRPr b="1" sz="1800">
              <a:solidFill>
                <a:schemeClr val="dk1"/>
              </a:solidFill>
              <a:latin typeface="Century Gothic"/>
              <a:ea typeface="Century Gothic"/>
              <a:cs typeface="Century Gothic"/>
              <a:sym typeface="Century Gothic"/>
            </a:endParaRPr>
          </a:p>
        </p:txBody>
      </p:sp>
      <p:pic>
        <p:nvPicPr>
          <p:cNvPr id="103" name="Google Shape;103;p19"/>
          <p:cNvPicPr preferRelativeResize="0"/>
          <p:nvPr/>
        </p:nvPicPr>
        <p:blipFill>
          <a:blip r:embed="rId3">
            <a:alphaModFix/>
          </a:blip>
          <a:stretch>
            <a:fillRect/>
          </a:stretch>
        </p:blipFill>
        <p:spPr>
          <a:xfrm>
            <a:off x="2607475" y="1050600"/>
            <a:ext cx="3494148" cy="19129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idx="1" type="body"/>
          </p:nvPr>
        </p:nvSpPr>
        <p:spPr>
          <a:xfrm>
            <a:off x="311700" y="3992675"/>
            <a:ext cx="8494500" cy="8430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As a leader, you have a </a:t>
            </a:r>
            <a:r>
              <a:rPr b="1" lang="en">
                <a:solidFill>
                  <a:schemeClr val="dk1"/>
                </a:solidFill>
                <a:latin typeface="Century Gothic"/>
                <a:ea typeface="Century Gothic"/>
                <a:cs typeface="Century Gothic"/>
                <a:sym typeface="Century Gothic"/>
              </a:rPr>
              <a:t>vision</a:t>
            </a:r>
            <a:r>
              <a:rPr lang="en">
                <a:solidFill>
                  <a:schemeClr val="dk1"/>
                </a:solidFill>
                <a:latin typeface="Century Gothic"/>
                <a:ea typeface="Century Gothic"/>
                <a:cs typeface="Century Gothic"/>
                <a:sym typeface="Century Gothic"/>
              </a:rPr>
              <a:t>, but making that vision happen is a </a:t>
            </a:r>
            <a:r>
              <a:rPr b="1" lang="en">
                <a:solidFill>
                  <a:schemeClr val="dk1"/>
                </a:solidFill>
                <a:latin typeface="Century Gothic"/>
                <a:ea typeface="Century Gothic"/>
                <a:cs typeface="Century Gothic"/>
                <a:sym typeface="Century Gothic"/>
              </a:rPr>
              <a:t>challenge</a:t>
            </a:r>
            <a:r>
              <a:rPr lang="en">
                <a:solidFill>
                  <a:schemeClr val="dk1"/>
                </a:solidFill>
                <a:latin typeface="Century Gothic"/>
                <a:ea typeface="Century Gothic"/>
                <a:cs typeface="Century Gothic"/>
                <a:sym typeface="Century Gothic"/>
              </a:rPr>
              <a:t>. I think about how my </a:t>
            </a:r>
            <a:r>
              <a:rPr b="1" lang="en">
                <a:solidFill>
                  <a:schemeClr val="dk1"/>
                </a:solidFill>
                <a:latin typeface="Century Gothic"/>
                <a:ea typeface="Century Gothic"/>
                <a:cs typeface="Century Gothic"/>
                <a:sym typeface="Century Gothic"/>
              </a:rPr>
              <a:t>colleagues</a:t>
            </a:r>
            <a:r>
              <a:rPr lang="en">
                <a:solidFill>
                  <a:schemeClr val="dk1"/>
                </a:solidFill>
                <a:latin typeface="Century Gothic"/>
                <a:ea typeface="Century Gothic"/>
                <a:cs typeface="Century Gothic"/>
                <a:sym typeface="Century Gothic"/>
              </a:rPr>
              <a:t> and I can make the vision that we share into something we can actually do together.</a:t>
            </a:r>
            <a:endParaRPr>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a:solidFill>
                <a:srgbClr val="000000"/>
              </a:solidFill>
              <a:latin typeface="Century Gothic"/>
              <a:ea typeface="Century Gothic"/>
              <a:cs typeface="Century Gothic"/>
              <a:sym typeface="Century Gothic"/>
            </a:endParaRPr>
          </a:p>
        </p:txBody>
      </p:sp>
      <p:sp>
        <p:nvSpPr>
          <p:cNvPr id="109" name="Google Shape;109;p20"/>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7</a:t>
            </a:r>
            <a:endParaRPr sz="1200">
              <a:latin typeface="Calibri"/>
              <a:ea typeface="Calibri"/>
              <a:cs typeface="Calibri"/>
              <a:sym typeface="Calibri"/>
            </a:endParaRPr>
          </a:p>
        </p:txBody>
      </p:sp>
      <p:pic>
        <p:nvPicPr>
          <p:cNvPr id="110" name="Google Shape;110;p20"/>
          <p:cNvPicPr preferRelativeResize="0"/>
          <p:nvPr/>
        </p:nvPicPr>
        <p:blipFill>
          <a:blip r:embed="rId3">
            <a:alphaModFix/>
          </a:blip>
          <a:stretch>
            <a:fillRect/>
          </a:stretch>
        </p:blipFill>
        <p:spPr>
          <a:xfrm>
            <a:off x="1670949" y="127975"/>
            <a:ext cx="5348851" cy="3499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idx="1" type="body"/>
          </p:nvPr>
        </p:nvSpPr>
        <p:spPr>
          <a:xfrm>
            <a:off x="311700" y="924150"/>
            <a:ext cx="8494500" cy="3911700"/>
          </a:xfrm>
          <a:prstGeom prst="rect">
            <a:avLst/>
          </a:prstGeom>
        </p:spPr>
        <p:txBody>
          <a:bodyPr anchorCtr="0" anchor="ctr"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Font typeface="Century Gothic"/>
              <a:buChar char="●"/>
            </a:pPr>
            <a:r>
              <a:rPr lang="en">
                <a:solidFill>
                  <a:schemeClr val="dk1"/>
                </a:solidFill>
                <a:latin typeface="Century Gothic"/>
                <a:ea typeface="Century Gothic"/>
                <a:cs typeface="Century Gothic"/>
                <a:sym typeface="Century Gothic"/>
              </a:rPr>
              <a:t>Raising money</a:t>
            </a:r>
            <a:endParaRPr>
              <a:solidFill>
                <a:schemeClr val="dk1"/>
              </a:solidFill>
              <a:latin typeface="Century Gothic"/>
              <a:ea typeface="Century Gothic"/>
              <a:cs typeface="Century Gothic"/>
              <a:sym typeface="Century Gothic"/>
            </a:endParaRPr>
          </a:p>
          <a:p>
            <a:pPr indent="-342900" lvl="0" marL="457200" rtl="0" algn="l">
              <a:lnSpc>
                <a:spcPct val="150000"/>
              </a:lnSpc>
              <a:spcBef>
                <a:spcPts val="0"/>
              </a:spcBef>
              <a:spcAft>
                <a:spcPts val="0"/>
              </a:spcAft>
              <a:buClr>
                <a:schemeClr val="dk1"/>
              </a:buClr>
              <a:buSzPts val="1800"/>
              <a:buFont typeface="Century Gothic"/>
              <a:buChar char="●"/>
            </a:pPr>
            <a:r>
              <a:rPr lang="en">
                <a:solidFill>
                  <a:schemeClr val="dk1"/>
                </a:solidFill>
                <a:latin typeface="Century Gothic"/>
                <a:ea typeface="Century Gothic"/>
                <a:cs typeface="Century Gothic"/>
                <a:sym typeface="Century Gothic"/>
              </a:rPr>
              <a:t>Making the systems so we can do the work we need to do</a:t>
            </a:r>
            <a:endParaRPr>
              <a:solidFill>
                <a:schemeClr val="dk1"/>
              </a:solidFill>
              <a:latin typeface="Century Gothic"/>
              <a:ea typeface="Century Gothic"/>
              <a:cs typeface="Century Gothic"/>
              <a:sym typeface="Century Gothic"/>
            </a:endParaRPr>
          </a:p>
          <a:p>
            <a:pPr indent="-342900" lvl="0" marL="457200" rtl="0" algn="l">
              <a:lnSpc>
                <a:spcPct val="150000"/>
              </a:lnSpc>
              <a:spcBef>
                <a:spcPts val="0"/>
              </a:spcBef>
              <a:spcAft>
                <a:spcPts val="0"/>
              </a:spcAft>
              <a:buClr>
                <a:schemeClr val="dk1"/>
              </a:buClr>
              <a:buSzPts val="1800"/>
              <a:buFont typeface="Century Gothic"/>
              <a:buChar char="●"/>
            </a:pPr>
            <a:r>
              <a:rPr lang="en">
                <a:solidFill>
                  <a:schemeClr val="dk1"/>
                </a:solidFill>
                <a:latin typeface="Century Gothic"/>
                <a:ea typeface="Century Gothic"/>
                <a:cs typeface="Century Gothic"/>
                <a:sym typeface="Century Gothic"/>
              </a:rPr>
              <a:t>Deciding what projects we’ll do and how we will do them</a:t>
            </a:r>
            <a:endParaRPr>
              <a:solidFill>
                <a:schemeClr val="dk1"/>
              </a:solidFill>
              <a:latin typeface="Century Gothic"/>
              <a:ea typeface="Century Gothic"/>
              <a:cs typeface="Century Gothic"/>
              <a:sym typeface="Century Gothic"/>
            </a:endParaRPr>
          </a:p>
          <a:p>
            <a:pPr indent="-342900" lvl="0" marL="457200" rtl="0" algn="l">
              <a:lnSpc>
                <a:spcPct val="150000"/>
              </a:lnSpc>
              <a:spcBef>
                <a:spcPts val="0"/>
              </a:spcBef>
              <a:spcAft>
                <a:spcPts val="0"/>
              </a:spcAft>
              <a:buClr>
                <a:schemeClr val="dk1"/>
              </a:buClr>
              <a:buSzPts val="1800"/>
              <a:buFont typeface="Century Gothic"/>
              <a:buChar char="●"/>
            </a:pPr>
            <a:r>
              <a:rPr lang="en">
                <a:solidFill>
                  <a:schemeClr val="dk1"/>
                </a:solidFill>
                <a:latin typeface="Century Gothic"/>
                <a:ea typeface="Century Gothic"/>
                <a:cs typeface="Century Gothic"/>
                <a:sym typeface="Century Gothic"/>
              </a:rPr>
              <a:t>Organizing activities</a:t>
            </a:r>
            <a:endParaRPr>
              <a:solidFill>
                <a:schemeClr val="dk1"/>
              </a:solidFill>
              <a:latin typeface="Century Gothic"/>
              <a:ea typeface="Century Gothic"/>
              <a:cs typeface="Century Gothic"/>
              <a:sym typeface="Century Gothic"/>
            </a:endParaRPr>
          </a:p>
          <a:p>
            <a:pPr indent="-342900" lvl="0" marL="457200" rtl="0" algn="l">
              <a:lnSpc>
                <a:spcPct val="150000"/>
              </a:lnSpc>
              <a:spcBef>
                <a:spcPts val="0"/>
              </a:spcBef>
              <a:spcAft>
                <a:spcPts val="0"/>
              </a:spcAft>
              <a:buClr>
                <a:schemeClr val="dk1"/>
              </a:buClr>
              <a:buSzPts val="1800"/>
              <a:buFont typeface="Century Gothic"/>
              <a:buChar char="●"/>
            </a:pPr>
            <a:r>
              <a:rPr lang="en">
                <a:solidFill>
                  <a:schemeClr val="dk1"/>
                </a:solidFill>
                <a:latin typeface="Century Gothic"/>
                <a:ea typeface="Century Gothic"/>
                <a:cs typeface="Century Gothic"/>
                <a:sym typeface="Century Gothic"/>
              </a:rPr>
              <a:t>Making decisions</a:t>
            </a:r>
            <a:endParaRPr>
              <a:solidFill>
                <a:schemeClr val="dk1"/>
              </a:solidFill>
              <a:latin typeface="Century Gothic"/>
              <a:ea typeface="Century Gothic"/>
              <a:cs typeface="Century Gothic"/>
              <a:sym typeface="Century Gothic"/>
            </a:endParaRPr>
          </a:p>
          <a:p>
            <a:pPr indent="-342900" lvl="0" marL="457200" rtl="0" algn="l">
              <a:lnSpc>
                <a:spcPct val="150000"/>
              </a:lnSpc>
              <a:spcBef>
                <a:spcPts val="0"/>
              </a:spcBef>
              <a:spcAft>
                <a:spcPts val="0"/>
              </a:spcAft>
              <a:buClr>
                <a:schemeClr val="dk1"/>
              </a:buClr>
              <a:buSzPts val="1800"/>
              <a:buFont typeface="Century Gothic"/>
              <a:buChar char="●"/>
            </a:pPr>
            <a:r>
              <a:rPr lang="en">
                <a:solidFill>
                  <a:schemeClr val="dk1"/>
                </a:solidFill>
                <a:latin typeface="Century Gothic"/>
                <a:ea typeface="Century Gothic"/>
                <a:cs typeface="Century Gothic"/>
                <a:sym typeface="Century Gothic"/>
              </a:rPr>
              <a:t>Working with </a:t>
            </a:r>
            <a:r>
              <a:rPr b="1" lang="en">
                <a:solidFill>
                  <a:schemeClr val="dk1"/>
                </a:solidFill>
                <a:latin typeface="Century Gothic"/>
                <a:ea typeface="Century Gothic"/>
                <a:cs typeface="Century Gothic"/>
                <a:sym typeface="Century Gothic"/>
              </a:rPr>
              <a:t>technology</a:t>
            </a:r>
            <a:endParaRPr b="1">
              <a:solidFill>
                <a:schemeClr val="dk1"/>
              </a:solidFill>
              <a:latin typeface="Century Gothic"/>
              <a:ea typeface="Century Gothic"/>
              <a:cs typeface="Century Gothic"/>
              <a:sym typeface="Century Gothic"/>
            </a:endParaRPr>
          </a:p>
          <a:p>
            <a:pPr indent="-342900" lvl="0" marL="457200" rtl="0" algn="l">
              <a:lnSpc>
                <a:spcPct val="150000"/>
              </a:lnSpc>
              <a:spcBef>
                <a:spcPts val="0"/>
              </a:spcBef>
              <a:spcAft>
                <a:spcPts val="0"/>
              </a:spcAft>
              <a:buClr>
                <a:schemeClr val="dk1"/>
              </a:buClr>
              <a:buSzPts val="1800"/>
              <a:buFont typeface="Century Gothic"/>
              <a:buChar char="●"/>
            </a:pPr>
            <a:r>
              <a:rPr lang="en">
                <a:solidFill>
                  <a:schemeClr val="dk1"/>
                </a:solidFill>
                <a:latin typeface="Century Gothic"/>
                <a:ea typeface="Century Gothic"/>
                <a:cs typeface="Century Gothic"/>
                <a:sym typeface="Century Gothic"/>
              </a:rPr>
              <a:t>Making sure we are following rules for organizations</a:t>
            </a:r>
            <a:endParaRPr>
              <a:solidFill>
                <a:schemeClr val="dk1"/>
              </a:solidFill>
              <a:latin typeface="Century Gothic"/>
              <a:ea typeface="Century Gothic"/>
              <a:cs typeface="Century Gothic"/>
              <a:sym typeface="Century Gothic"/>
            </a:endParaRPr>
          </a:p>
          <a:p>
            <a:pPr indent="-342900" lvl="0" marL="457200" rtl="0" algn="l">
              <a:lnSpc>
                <a:spcPct val="150000"/>
              </a:lnSpc>
              <a:spcBef>
                <a:spcPts val="0"/>
              </a:spcBef>
              <a:spcAft>
                <a:spcPts val="0"/>
              </a:spcAft>
              <a:buClr>
                <a:schemeClr val="dk1"/>
              </a:buClr>
              <a:buSzPts val="1800"/>
              <a:buFont typeface="Century Gothic"/>
              <a:buChar char="●"/>
            </a:pPr>
            <a:r>
              <a:rPr lang="en">
                <a:solidFill>
                  <a:schemeClr val="dk1"/>
                </a:solidFill>
                <a:latin typeface="Century Gothic"/>
                <a:ea typeface="Century Gothic"/>
                <a:cs typeface="Century Gothic"/>
                <a:sym typeface="Century Gothic"/>
              </a:rPr>
              <a:t>Letting people know about what we do</a:t>
            </a:r>
            <a:endParaRPr>
              <a:solidFill>
                <a:srgbClr val="000000"/>
              </a:solidFill>
              <a:latin typeface="Century Gothic"/>
              <a:ea typeface="Century Gothic"/>
              <a:cs typeface="Century Gothic"/>
              <a:sym typeface="Century Gothic"/>
            </a:endParaRPr>
          </a:p>
        </p:txBody>
      </p:sp>
      <p:sp>
        <p:nvSpPr>
          <p:cNvPr id="116" name="Google Shape;116;p21"/>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8</a:t>
            </a:r>
            <a:endParaRPr sz="1200">
              <a:latin typeface="Calibri"/>
              <a:ea typeface="Calibri"/>
              <a:cs typeface="Calibri"/>
              <a:sym typeface="Calibri"/>
            </a:endParaRPr>
          </a:p>
        </p:txBody>
      </p:sp>
      <p:sp>
        <p:nvSpPr>
          <p:cNvPr id="117" name="Google Shape;117;p21"/>
          <p:cNvSpPr txBox="1"/>
          <p:nvPr/>
        </p:nvSpPr>
        <p:spPr>
          <a:xfrm>
            <a:off x="695100" y="399600"/>
            <a:ext cx="6618000" cy="65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800">
                <a:solidFill>
                  <a:schemeClr val="dk1"/>
                </a:solidFill>
                <a:latin typeface="Century Gothic"/>
                <a:ea typeface="Century Gothic"/>
                <a:cs typeface="Century Gothic"/>
                <a:sym typeface="Century Gothic"/>
              </a:rPr>
              <a:t>What are some different roles in the organization?</a:t>
            </a:r>
            <a:endParaRPr b="1" sz="1800">
              <a:solidFill>
                <a:schemeClr val="dk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