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EB Garamond"/>
      <p:regular r:id="rId18"/>
      <p:bold r:id="rId19"/>
      <p:italic r:id="rId20"/>
      <p:boldItalic r:id="rId21"/>
    </p:embeddedFont>
    <p:embeddedFont>
      <p:font typeface="Century Gothic"/>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BGaramond-italic.fntdata"/><Relationship Id="rId22" Type="http://schemas.openxmlformats.org/officeDocument/2006/relationships/font" Target="fonts/CenturyGothic-regular.fntdata"/><Relationship Id="rId21" Type="http://schemas.openxmlformats.org/officeDocument/2006/relationships/font" Target="fonts/EBGaramond-boldItalic.fntdata"/><Relationship Id="rId24" Type="http://schemas.openxmlformats.org/officeDocument/2006/relationships/font" Target="fonts/CenturyGothic-italic.fntdata"/><Relationship Id="rId23" Type="http://schemas.openxmlformats.org/officeDocument/2006/relationships/font" Target="fonts/CenturyGothic-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CenturyGothic-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EBGaramond-bold.fntdata"/><Relationship Id="rId18" Type="http://schemas.openxmlformats.org/officeDocument/2006/relationships/font" Target="fonts/EBGaramon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d9d5ed60e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d9d5ed60e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d8da3b8fc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d8da3b8fc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7b2e381c7b_2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7b2e381c7b_2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7b2e381c7b_2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7b2e381c7b_2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d8da3b8fc0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d8da3b8fc0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d8da3b8fc0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d8da3b8fc0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8da3b8fc0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8da3b8fc0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b2e381c7b_2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b2e381c7b_2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d8da3b8fc0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d8da3b8fc0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d8da3b8fc0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d8da3b8fc0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8da3b8fc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8da3b8fc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7b2e381c7b_2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7b2e381c7b_2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 Id="rId4" Type="http://schemas.openxmlformats.org/officeDocument/2006/relationships/hyperlink" Target="http://drive.google.com/file/d/1FjdWbx8PqHeh3RMDqjzX1LmsfclRVmZ3/view" TargetMode="External"/><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4.jpg"/><Relationship Id="rId5" Type="http://schemas.openxmlformats.org/officeDocument/2006/relationships/image" Target="../media/image3.jpg"/><Relationship Id="rId6" Type="http://schemas.openxmlformats.org/officeDocument/2006/relationships/hyperlink" Target="http://drive.google.com/file/d/1keqgGbzO7Sa8vA7yc3p8R5zRMBC7v3Io/view" TargetMode="External"/><Relationship Id="rId7"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 Id="rId4" Type="http://schemas.openxmlformats.org/officeDocument/2006/relationships/hyperlink" Target="http://drive.google.com/file/d/1xUsjYEYkVXFkEM_aQOezzda2LSIuqEPz/view" TargetMode="External"/><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1" Type="http://schemas.openxmlformats.org/officeDocument/2006/relationships/hyperlink" Target="https://www.sparkmuseum.org/lewis-latimer-contributing-to-a-brighter-world/" TargetMode="External"/><Relationship Id="rId10" Type="http://schemas.openxmlformats.org/officeDocument/2006/relationships/hyperlink" Target="https://edison.rutgers.edu/latimer/glasblw.htm" TargetMode="External"/><Relationship Id="rId13" Type="http://schemas.openxmlformats.org/officeDocument/2006/relationships/hyperlink" Target="https://americanhistory.si.edu/collections/search/object/nmah_689864" TargetMode="External"/><Relationship Id="rId12" Type="http://schemas.openxmlformats.org/officeDocument/2006/relationships/hyperlink" Target="https://myrtleavenue.org/black-fort-greene-resident-lewis-latimer-the-invention-of-electric-light/" TargetMode="External"/><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massmoments.org/moment-details/lewis-latimer-awarded-first-patent.html" TargetMode="External"/><Relationship Id="rId4" Type="http://schemas.openxmlformats.org/officeDocument/2006/relationships/hyperlink" Target="https://invention.si.edu/innovative-lives-lewis-latimer-1848-1928-renaissance-man" TargetMode="External"/><Relationship Id="rId9" Type="http://schemas.openxmlformats.org/officeDocument/2006/relationships/hyperlink" Target="https://cdm.bostonathenaeum.org/digital/collection/p13110coll5/id/1264/" TargetMode="External"/><Relationship Id="rId14" Type="http://schemas.openxmlformats.org/officeDocument/2006/relationships/hyperlink" Target="https://researchnychistory.wordpress.com/2015/03/06/lewis-h-latimer-inventor-and-early-advocate-for-civil-rights/" TargetMode="External"/><Relationship Id="rId5" Type="http://schemas.openxmlformats.org/officeDocument/2006/relationships/hyperlink" Target="https://www.richardstucky.com/blog/87422/evening-study-by-candle-light-1830" TargetMode="External"/><Relationship Id="rId6" Type="http://schemas.openxmlformats.org/officeDocument/2006/relationships/hyperlink" Target="https://www.thoughtco.com/thomas-edison-1779841" TargetMode="External"/><Relationship Id="rId7" Type="http://schemas.openxmlformats.org/officeDocument/2006/relationships/hyperlink" Target="https://interestingengineering.com/lewis-latimer-helped-invent-lightbulbs-and-patent-the-telephone" TargetMode="External"/><Relationship Id="rId8" Type="http://schemas.openxmlformats.org/officeDocument/2006/relationships/hyperlink" Target="https://www.biography.com/inventor/lewis-howard-latimer"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hyperlink" Target="http://drive.google.com/file/d/1RZ19j8DN6HCtUYvVRvqeT5ubDfWJd8rc/view" TargetMode="External"/><Relationship Id="rId5"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hyperlink" Target="http://drive.google.com/file/d/1ZXo8V7srKioL1RdO6QSCLDDiEjbbgF5R/view" TargetMode="External"/><Relationship Id="rId5"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hyperlink" Target="http://drive.google.com/file/d/1PCaWdYPexSiVCA5CIjUta_qIZJWO4xv1/view"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9.png"/><Relationship Id="rId4" Type="http://schemas.openxmlformats.org/officeDocument/2006/relationships/hyperlink" Target="http://drive.google.com/file/d/1elp9FdVCioqMZXHZQEOJZfNcyVzF97fj/view" TargetMode="External"/><Relationship Id="rId5"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hyperlink" Target="http://drive.google.com/file/d/1kLUgETmUgVmCte8VpCN9bNRx39s1DQ3E/view"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hyperlink" Target="http://drive.google.com/file/d/1ZRtGgKgU0h1BdCpKotft8GO8qCtNK-DU/view" TargetMode="External"/><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drive.google.com/file/d/10Ox6Ua6esAlNu5ijVHft38IcayP4q9Xp/view"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1.jpg"/><Relationship Id="rId4" Type="http://schemas.openxmlformats.org/officeDocument/2006/relationships/image" Target="../media/image13.jpg"/><Relationship Id="rId5" Type="http://schemas.openxmlformats.org/officeDocument/2006/relationships/hyperlink" Target="http://drive.google.com/file/d/126Z3h7wv6YzPSCih5hgto3LkH1YShCnh/view" TargetMode="External"/><Relationship Id="rId6"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570050" y="744575"/>
            <a:ext cx="5262300" cy="2052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sz="4400"/>
              <a:t>Lewis</a:t>
            </a:r>
            <a:r>
              <a:rPr lang="en" sz="4400"/>
              <a:t> Latimer and the </a:t>
            </a:r>
            <a:endParaRPr sz="4400"/>
          </a:p>
          <a:p>
            <a:pPr indent="0" lvl="0" marL="0" rtl="0" algn="ctr">
              <a:spcBef>
                <a:spcPts val="0"/>
              </a:spcBef>
              <a:spcAft>
                <a:spcPts val="0"/>
              </a:spcAft>
              <a:buNone/>
            </a:pPr>
            <a:r>
              <a:rPr lang="en" sz="4400"/>
              <a:t>Long-Lasting</a:t>
            </a:r>
            <a:r>
              <a:rPr lang="en" sz="4400"/>
              <a:t> Light Bulb</a:t>
            </a:r>
            <a:endParaRPr sz="4400"/>
          </a:p>
        </p:txBody>
      </p:sp>
      <p:sp>
        <p:nvSpPr>
          <p:cNvPr id="55" name="Google Shape;55;p13"/>
          <p:cNvSpPr txBox="1"/>
          <p:nvPr>
            <p:ph idx="1" type="subTitle"/>
          </p:nvPr>
        </p:nvSpPr>
        <p:spPr>
          <a:xfrm>
            <a:off x="3570050" y="3963025"/>
            <a:ext cx="5262300" cy="1034100"/>
          </a:xfrm>
          <a:prstGeom prst="rect">
            <a:avLst/>
          </a:prstGeom>
        </p:spPr>
        <p:txBody>
          <a:bodyPr anchorCtr="0" anchor="t" bIns="91425" lIns="91425" spcFirstLastPara="1" rIns="91425" wrap="square" tIns="91425">
            <a:normAutofit/>
          </a:bodyPr>
          <a:lstStyle/>
          <a:p>
            <a:pPr indent="0" lvl="0" marL="0" rtl="0" algn="ctr">
              <a:lnSpc>
                <a:spcPct val="90000"/>
              </a:lnSpc>
              <a:spcBef>
                <a:spcPts val="0"/>
              </a:spcBef>
              <a:spcAft>
                <a:spcPts val="0"/>
              </a:spcAft>
              <a:buNone/>
            </a:pPr>
            <a:r>
              <a:rPr lang="en" sz="2400"/>
              <a:t>Text Talk Week 6, Day 5</a:t>
            </a:r>
            <a:endParaRPr sz="2400"/>
          </a:p>
        </p:txBody>
      </p:sp>
      <p:pic>
        <p:nvPicPr>
          <p:cNvPr id="56" name="Google Shape;56;p13"/>
          <p:cNvPicPr preferRelativeResize="0"/>
          <p:nvPr/>
        </p:nvPicPr>
        <p:blipFill>
          <a:blip r:embed="rId3">
            <a:alphaModFix/>
          </a:blip>
          <a:stretch>
            <a:fillRect/>
          </a:stretch>
        </p:blipFill>
        <p:spPr>
          <a:xfrm>
            <a:off x="311701" y="478205"/>
            <a:ext cx="3118600" cy="4319282"/>
          </a:xfrm>
          <a:prstGeom prst="rect">
            <a:avLst/>
          </a:prstGeom>
          <a:noFill/>
          <a:ln>
            <a:noFill/>
          </a:ln>
        </p:spPr>
      </p:pic>
      <p:pic>
        <p:nvPicPr>
          <p:cNvPr id="57" name="Google Shape;57;p13" title="LewisLatimerS1.mp3">
            <a:hlinkClick r:id="rId4"/>
          </p:cNvPr>
          <p:cNvPicPr preferRelativeResize="0"/>
          <p:nvPr/>
        </p:nvPicPr>
        <p:blipFill>
          <a:blip r:embed="rId5">
            <a:alphaModFix/>
          </a:blip>
          <a:stretch>
            <a:fillRect/>
          </a:stretch>
        </p:blipFill>
        <p:spPr>
          <a:xfrm>
            <a:off x="8628125" y="93875"/>
            <a:ext cx="437350" cy="4373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2"/>
          <p:cNvSpPr txBox="1"/>
          <p:nvPr/>
        </p:nvSpPr>
        <p:spPr>
          <a:xfrm>
            <a:off x="613200" y="227375"/>
            <a:ext cx="7917600" cy="17280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Clr>
                <a:schemeClr val="dk1"/>
              </a:buClr>
              <a:buSzPts val="1100"/>
              <a:buFont typeface="Arial"/>
              <a:buNone/>
            </a:pPr>
            <a:r>
              <a:rPr b="1" lang="en" sz="1800">
                <a:solidFill>
                  <a:schemeClr val="dk1"/>
                </a:solidFill>
                <a:latin typeface="Century Gothic"/>
                <a:ea typeface="Century Gothic"/>
                <a:cs typeface="Century Gothic"/>
                <a:sym typeface="Century Gothic"/>
              </a:rPr>
              <a:t>Many Inventions and Interests</a:t>
            </a:r>
            <a:endParaRPr b="1" sz="1800">
              <a:solidFill>
                <a:schemeClr val="dk1"/>
              </a:solidFill>
              <a:latin typeface="Century Gothic"/>
              <a:ea typeface="Century Gothic"/>
              <a:cs typeface="Century Gothic"/>
              <a:sym typeface="Century Gothic"/>
            </a:endParaRPr>
          </a:p>
          <a:p>
            <a:pPr indent="0" lvl="0" marL="0" rtl="0" algn="l">
              <a:lnSpc>
                <a:spcPct val="140000"/>
              </a:lnSpc>
              <a:spcBef>
                <a:spcPts val="800"/>
              </a:spcBef>
              <a:spcAft>
                <a:spcPts val="1200"/>
              </a:spcAft>
              <a:buClr>
                <a:schemeClr val="dk1"/>
              </a:buClr>
              <a:buSzPts val="1100"/>
              <a:buFont typeface="Arial"/>
              <a:buNone/>
            </a:pPr>
            <a:r>
              <a:rPr lang="en" sz="1800">
                <a:solidFill>
                  <a:schemeClr val="dk1"/>
                </a:solidFill>
                <a:latin typeface="Century Gothic"/>
                <a:ea typeface="Century Gothic"/>
                <a:cs typeface="Century Gothic"/>
                <a:sym typeface="Century Gothic"/>
              </a:rPr>
              <a:t>Lewis designed many important inventions</a:t>
            </a:r>
            <a:r>
              <a:rPr lang="en" sz="1800">
                <a:solidFill>
                  <a:schemeClr val="dk1"/>
                </a:solidFill>
                <a:highlight>
                  <a:srgbClr val="FFFFFF"/>
                </a:highlight>
                <a:latin typeface="Century Gothic"/>
                <a:ea typeface="Century Gothic"/>
                <a:cs typeface="Century Gothic"/>
                <a:sym typeface="Century Gothic"/>
              </a:rPr>
              <a:t>. He invented a toilet that could work on trains, and he drew the designs that helped Alexander Graham Bell invent the telephone. </a:t>
            </a:r>
            <a:endParaRPr sz="1700"/>
          </a:p>
        </p:txBody>
      </p:sp>
      <p:pic>
        <p:nvPicPr>
          <p:cNvPr id="129" name="Google Shape;129;p22"/>
          <p:cNvPicPr preferRelativeResize="0"/>
          <p:nvPr/>
        </p:nvPicPr>
        <p:blipFill>
          <a:blip r:embed="rId3">
            <a:alphaModFix/>
          </a:blip>
          <a:stretch>
            <a:fillRect/>
          </a:stretch>
        </p:blipFill>
        <p:spPr>
          <a:xfrm>
            <a:off x="2765400" y="2927575"/>
            <a:ext cx="3062275" cy="1959856"/>
          </a:xfrm>
          <a:prstGeom prst="rect">
            <a:avLst/>
          </a:prstGeom>
          <a:noFill/>
          <a:ln>
            <a:noFill/>
          </a:ln>
        </p:spPr>
      </p:pic>
      <p:pic>
        <p:nvPicPr>
          <p:cNvPr id="130" name="Google Shape;130;p22"/>
          <p:cNvPicPr preferRelativeResize="0"/>
          <p:nvPr/>
        </p:nvPicPr>
        <p:blipFill rotWithShape="1">
          <a:blip r:embed="rId4">
            <a:alphaModFix/>
          </a:blip>
          <a:srcRect b="0" l="6129" r="0" t="8349"/>
          <a:stretch/>
        </p:blipFill>
        <p:spPr>
          <a:xfrm>
            <a:off x="5939400" y="2705325"/>
            <a:ext cx="2555775" cy="1871599"/>
          </a:xfrm>
          <a:prstGeom prst="rect">
            <a:avLst/>
          </a:prstGeom>
          <a:noFill/>
          <a:ln>
            <a:noFill/>
          </a:ln>
        </p:spPr>
      </p:pic>
      <p:pic>
        <p:nvPicPr>
          <p:cNvPr id="131" name="Google Shape;131;p22"/>
          <p:cNvPicPr preferRelativeResize="0"/>
          <p:nvPr/>
        </p:nvPicPr>
        <p:blipFill>
          <a:blip r:embed="rId5">
            <a:alphaModFix/>
          </a:blip>
          <a:stretch>
            <a:fillRect/>
          </a:stretch>
        </p:blipFill>
        <p:spPr>
          <a:xfrm>
            <a:off x="723288" y="2140200"/>
            <a:ext cx="1528375" cy="2506575"/>
          </a:xfrm>
          <a:prstGeom prst="rect">
            <a:avLst/>
          </a:prstGeom>
          <a:noFill/>
          <a:ln cap="flat" cmpd="sng" w="9525">
            <a:solidFill>
              <a:schemeClr val="dk2"/>
            </a:solidFill>
            <a:prstDash val="solid"/>
            <a:round/>
            <a:headEnd len="sm" w="sm" type="none"/>
            <a:tailEnd len="sm" w="sm" type="none"/>
          </a:ln>
        </p:spPr>
      </p:pic>
      <p:sp>
        <p:nvSpPr>
          <p:cNvPr id="132" name="Google Shape;132;p22"/>
          <p:cNvSpPr txBox="1"/>
          <p:nvPr/>
        </p:nvSpPr>
        <p:spPr>
          <a:xfrm>
            <a:off x="536338" y="4646775"/>
            <a:ext cx="1902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toilet system for trains</a:t>
            </a:r>
            <a:endParaRPr>
              <a:latin typeface="Calibri"/>
              <a:ea typeface="Calibri"/>
              <a:cs typeface="Calibri"/>
              <a:sym typeface="Calibri"/>
            </a:endParaRPr>
          </a:p>
        </p:txBody>
      </p:sp>
      <p:sp>
        <p:nvSpPr>
          <p:cNvPr id="133" name="Google Shape;133;p22"/>
          <p:cNvSpPr txBox="1"/>
          <p:nvPr/>
        </p:nvSpPr>
        <p:spPr>
          <a:xfrm>
            <a:off x="5827688" y="4347700"/>
            <a:ext cx="27792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Alexander Graham Bell’s first telephone</a:t>
            </a:r>
            <a:endParaRPr>
              <a:latin typeface="Calibri"/>
              <a:ea typeface="Calibri"/>
              <a:cs typeface="Calibri"/>
              <a:sym typeface="Calibri"/>
            </a:endParaRPr>
          </a:p>
        </p:txBody>
      </p:sp>
      <p:sp>
        <p:nvSpPr>
          <p:cNvPr id="134" name="Google Shape;134;p22"/>
          <p:cNvSpPr txBox="1"/>
          <p:nvPr/>
        </p:nvSpPr>
        <p:spPr>
          <a:xfrm>
            <a:off x="2598675" y="1955375"/>
            <a:ext cx="6313800" cy="8496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1800">
                <a:latin typeface="Century Gothic"/>
                <a:ea typeface="Century Gothic"/>
                <a:cs typeface="Century Gothic"/>
                <a:sym typeface="Century Gothic"/>
              </a:rPr>
              <a:t>He also painted, played the flute, and wrote poetry and plays. </a:t>
            </a:r>
            <a:endParaRPr sz="1800">
              <a:latin typeface="Century Gothic"/>
              <a:ea typeface="Century Gothic"/>
              <a:cs typeface="Century Gothic"/>
              <a:sym typeface="Century Gothic"/>
            </a:endParaRPr>
          </a:p>
        </p:txBody>
      </p:sp>
      <p:pic>
        <p:nvPicPr>
          <p:cNvPr id="135" name="Google Shape;135;p22" title="LewisLatimerS10.mp3">
            <a:hlinkClick r:id="rId6"/>
          </p:cNvPr>
          <p:cNvPicPr preferRelativeResize="0"/>
          <p:nvPr/>
        </p:nvPicPr>
        <p:blipFill>
          <a:blip r:embed="rId7">
            <a:alphaModFix/>
          </a:blip>
          <a:stretch>
            <a:fillRect/>
          </a:stretch>
        </p:blipFill>
        <p:spPr>
          <a:xfrm>
            <a:off x="8606900" y="95625"/>
            <a:ext cx="471775" cy="4717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nvSpPr>
        <p:spPr>
          <a:xfrm>
            <a:off x="382175" y="324450"/>
            <a:ext cx="4998300" cy="44946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Lewis</a:t>
            </a:r>
            <a:r>
              <a:rPr lang="en" sz="1800">
                <a:solidFill>
                  <a:schemeClr val="dk1"/>
                </a:solidFill>
                <a:latin typeface="Century Gothic"/>
                <a:ea typeface="Century Gothic"/>
                <a:cs typeface="Century Gothic"/>
                <a:sym typeface="Century Gothic"/>
              </a:rPr>
              <a:t> eventually moved to New York City</a:t>
            </a:r>
            <a:r>
              <a:rPr lang="en" sz="1800">
                <a:solidFill>
                  <a:schemeClr val="dk1"/>
                </a:solidFill>
                <a:latin typeface="Century Gothic"/>
                <a:ea typeface="Century Gothic"/>
                <a:cs typeface="Century Gothic"/>
                <a:sym typeface="Century Gothic"/>
              </a:rPr>
              <a:t>. He had seen the exclusion of Black inventors, and he began working for equal rights for African Americans. His home was a meeting place where inventors and anti-racist activists gathered to discuss ideas </a:t>
            </a:r>
            <a:r>
              <a:rPr lang="en" sz="1800">
                <a:solidFill>
                  <a:schemeClr val="dk1"/>
                </a:solidFill>
                <a:latin typeface="Century Gothic"/>
                <a:ea typeface="Century Gothic"/>
                <a:cs typeface="Century Gothic"/>
                <a:sym typeface="Century Gothic"/>
              </a:rPr>
              <a:t>and</a:t>
            </a:r>
            <a:r>
              <a:rPr lang="en" sz="1800">
                <a:solidFill>
                  <a:schemeClr val="dk1"/>
                </a:solidFill>
                <a:latin typeface="Century Gothic"/>
                <a:ea typeface="Century Gothic"/>
                <a:cs typeface="Century Gothic"/>
                <a:sym typeface="Century Gothic"/>
              </a:rPr>
              <a:t> try to solve different kinds of problems. </a:t>
            </a:r>
            <a:endParaRPr sz="1800">
              <a:solidFill>
                <a:schemeClr val="dk1"/>
              </a:solidFill>
              <a:latin typeface="Century Gothic"/>
              <a:ea typeface="Century Gothic"/>
              <a:cs typeface="Century Gothic"/>
              <a:sym typeface="Century Gothic"/>
            </a:endParaRPr>
          </a:p>
          <a:p>
            <a:pPr indent="0" lvl="0" marL="0" rtl="0" algn="l">
              <a:lnSpc>
                <a:spcPct val="140000"/>
              </a:lnSpc>
              <a:spcBef>
                <a:spcPts val="1200"/>
              </a:spcBef>
              <a:spcAft>
                <a:spcPts val="1200"/>
              </a:spcAft>
              <a:buClr>
                <a:schemeClr val="dk1"/>
              </a:buClr>
              <a:buSzPts val="1100"/>
              <a:buFont typeface="Arial"/>
              <a:buNone/>
            </a:pPr>
            <a:r>
              <a:rPr lang="en" sz="1800">
                <a:solidFill>
                  <a:schemeClr val="dk1"/>
                </a:solidFill>
                <a:latin typeface="Century Gothic"/>
                <a:ea typeface="Century Gothic"/>
                <a:cs typeface="Century Gothic"/>
                <a:sym typeface="Century Gothic"/>
              </a:rPr>
              <a:t>Today his home in Queens, New York is a museum. People visit to learn about the </a:t>
            </a:r>
            <a:r>
              <a:rPr lang="en" sz="1800">
                <a:solidFill>
                  <a:schemeClr val="dk1"/>
                </a:solidFill>
                <a:latin typeface="Century Gothic"/>
                <a:ea typeface="Century Gothic"/>
                <a:cs typeface="Century Gothic"/>
                <a:sym typeface="Century Gothic"/>
              </a:rPr>
              <a:t>life</a:t>
            </a:r>
            <a:r>
              <a:rPr lang="en" sz="1800">
                <a:solidFill>
                  <a:schemeClr val="dk1"/>
                </a:solidFill>
                <a:latin typeface="Century Gothic"/>
                <a:ea typeface="Century Gothic"/>
                <a:cs typeface="Century Gothic"/>
                <a:sym typeface="Century Gothic"/>
              </a:rPr>
              <a:t> and contributions of this important inventor.</a:t>
            </a:r>
            <a:endParaRPr sz="1700"/>
          </a:p>
        </p:txBody>
      </p:sp>
      <p:pic>
        <p:nvPicPr>
          <p:cNvPr id="141" name="Google Shape;141;p23"/>
          <p:cNvPicPr preferRelativeResize="0"/>
          <p:nvPr/>
        </p:nvPicPr>
        <p:blipFill>
          <a:blip r:embed="rId3">
            <a:alphaModFix/>
          </a:blip>
          <a:stretch>
            <a:fillRect/>
          </a:stretch>
        </p:blipFill>
        <p:spPr>
          <a:xfrm>
            <a:off x="5678000" y="1141600"/>
            <a:ext cx="3060200" cy="2295150"/>
          </a:xfrm>
          <a:prstGeom prst="rect">
            <a:avLst/>
          </a:prstGeom>
          <a:noFill/>
          <a:ln>
            <a:noFill/>
          </a:ln>
        </p:spPr>
      </p:pic>
      <p:sp>
        <p:nvSpPr>
          <p:cNvPr id="142" name="Google Shape;142;p23"/>
          <p:cNvSpPr txBox="1"/>
          <p:nvPr/>
        </p:nvSpPr>
        <p:spPr>
          <a:xfrm>
            <a:off x="5989938" y="3436750"/>
            <a:ext cx="24363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Lewis Latimer House</a:t>
            </a:r>
            <a:endParaRPr>
              <a:latin typeface="Calibri"/>
              <a:ea typeface="Calibri"/>
              <a:cs typeface="Calibri"/>
              <a:sym typeface="Calibri"/>
            </a:endParaRPr>
          </a:p>
          <a:p>
            <a:pPr indent="0" lvl="0" marL="0" rtl="0" algn="ctr">
              <a:spcBef>
                <a:spcPts val="0"/>
              </a:spcBef>
              <a:spcAft>
                <a:spcPts val="0"/>
              </a:spcAft>
              <a:buNone/>
            </a:pPr>
            <a:r>
              <a:rPr lang="en">
                <a:latin typeface="Calibri"/>
                <a:ea typeface="Calibri"/>
                <a:cs typeface="Calibri"/>
                <a:sym typeface="Calibri"/>
              </a:rPr>
              <a:t>Queens, NY</a:t>
            </a:r>
            <a:endParaRPr>
              <a:latin typeface="Calibri"/>
              <a:ea typeface="Calibri"/>
              <a:cs typeface="Calibri"/>
              <a:sym typeface="Calibri"/>
            </a:endParaRPr>
          </a:p>
        </p:txBody>
      </p:sp>
      <p:pic>
        <p:nvPicPr>
          <p:cNvPr id="143" name="Google Shape;143;p23" title="LewisLatimerS11.mp3">
            <a:hlinkClick r:id="rId4"/>
          </p:cNvPr>
          <p:cNvPicPr preferRelativeResize="0"/>
          <p:nvPr/>
        </p:nvPicPr>
        <p:blipFill>
          <a:blip r:embed="rId5">
            <a:alphaModFix/>
          </a:blip>
          <a:stretch>
            <a:fillRect/>
          </a:stretch>
        </p:blipFill>
        <p:spPr>
          <a:xfrm>
            <a:off x="8615675" y="93900"/>
            <a:ext cx="441725" cy="441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4"/>
          <p:cNvSpPr txBox="1"/>
          <p:nvPr>
            <p:ph type="title"/>
          </p:nvPr>
        </p:nvSpPr>
        <p:spPr>
          <a:xfrm>
            <a:off x="311700" y="3004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Calibri"/>
                <a:ea typeface="Calibri"/>
                <a:cs typeface="Calibri"/>
                <a:sym typeface="Calibri"/>
              </a:rPr>
              <a:t>Citations</a:t>
            </a:r>
            <a:endParaRPr>
              <a:latin typeface="Calibri"/>
              <a:ea typeface="Calibri"/>
              <a:cs typeface="Calibri"/>
              <a:sym typeface="Calibri"/>
            </a:endParaRPr>
          </a:p>
        </p:txBody>
      </p:sp>
      <p:sp>
        <p:nvSpPr>
          <p:cNvPr id="149" name="Google Shape;149;p24"/>
          <p:cNvSpPr txBox="1"/>
          <p:nvPr>
            <p:ph idx="1" type="body"/>
          </p:nvPr>
        </p:nvSpPr>
        <p:spPr>
          <a:xfrm>
            <a:off x="311700" y="807050"/>
            <a:ext cx="8520600" cy="41919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dk1"/>
                </a:solidFill>
                <a:latin typeface="Calibri"/>
                <a:ea typeface="Calibri"/>
                <a:cs typeface="Calibri"/>
                <a:sym typeface="Calibri"/>
              </a:rPr>
              <a:t>Information and photos for this text were gathered from the following sources. </a:t>
            </a:r>
            <a:r>
              <a:rPr i="1" lang="en" sz="1600">
                <a:solidFill>
                  <a:schemeClr val="dk1"/>
                </a:solidFill>
                <a:latin typeface="Calibri"/>
                <a:ea typeface="Calibri"/>
                <a:cs typeface="Calibri"/>
                <a:sym typeface="Calibri"/>
              </a:rPr>
              <a:t> </a:t>
            </a:r>
            <a:endParaRPr i="1" sz="1600">
              <a:solidFill>
                <a:schemeClr val="dk1"/>
              </a:solidFill>
              <a:latin typeface="Calibri"/>
              <a:ea typeface="Calibri"/>
              <a:cs typeface="Calibri"/>
              <a:sym typeface="Calibri"/>
            </a:endParaRPr>
          </a:p>
          <a:p>
            <a:pPr indent="0" lvl="0" marL="0" rtl="0" algn="l">
              <a:lnSpc>
                <a:spcPct val="115000"/>
              </a:lnSpc>
              <a:spcBef>
                <a:spcPts val="1000"/>
              </a:spcBef>
              <a:spcAft>
                <a:spcPts val="0"/>
              </a:spcAft>
              <a:buNone/>
            </a:pPr>
            <a:r>
              <a:rPr i="1" lang="en" sz="1400">
                <a:solidFill>
                  <a:schemeClr val="dk1"/>
                </a:solidFill>
                <a:latin typeface="Calibri"/>
                <a:ea typeface="Calibri"/>
                <a:cs typeface="Calibri"/>
                <a:sym typeface="Calibri"/>
              </a:rPr>
              <a:t>Lewis Latimer: The Man Behind a Better Light Bulb, </a:t>
            </a:r>
            <a:r>
              <a:rPr lang="en" sz="1400">
                <a:solidFill>
                  <a:schemeClr val="dk1"/>
                </a:solidFill>
                <a:latin typeface="Calibri"/>
                <a:ea typeface="Calibri"/>
                <a:cs typeface="Calibri"/>
                <a:sym typeface="Calibri"/>
              </a:rPr>
              <a:t>Smithsonian Little Explorers, Nancy Dickmann, 2020</a:t>
            </a:r>
            <a:endParaRPr i="1"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3"/>
              </a:rPr>
              <a:t>Lewis Latimer Awarded First Patent</a:t>
            </a:r>
            <a:r>
              <a:rPr lang="en" sz="1400">
                <a:latin typeface="Calibri"/>
                <a:ea typeface="Calibri"/>
                <a:cs typeface="Calibri"/>
                <a:sym typeface="Calibri"/>
              </a:rPr>
              <a:t> </a:t>
            </a:r>
            <a:endParaRPr sz="1400">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4"/>
              </a:rPr>
              <a:t>Innovative Lives: Lewis Latimer (1848-1928): Renaissance Man | Lemelson Center for the Study of Invention and Innovation</a:t>
            </a:r>
            <a:r>
              <a:rPr lang="en" sz="1400">
                <a:solidFill>
                  <a:schemeClr val="dk1"/>
                </a:solidFill>
                <a:latin typeface="Calibri"/>
                <a:ea typeface="Calibri"/>
                <a:cs typeface="Calibri"/>
                <a:sym typeface="Calibri"/>
              </a:rPr>
              <a:t> </a:t>
            </a:r>
            <a:endParaRPr sz="1400">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accent5"/>
                </a:solidFill>
                <a:latin typeface="Calibri"/>
                <a:ea typeface="Calibri"/>
                <a:cs typeface="Calibri"/>
                <a:sym typeface="Calibri"/>
                <a:hlinkClick r:id="rId5">
                  <a:extLst>
                    <a:ext uri="{A12FA001-AC4F-418D-AE19-62706E023703}">
                      <ahyp:hlinkClr val="tx"/>
                    </a:ext>
                  </a:extLst>
                </a:hlinkClick>
              </a:rPr>
              <a:t>https://www.richardstucky.com/blog/87422/evening-study-by-candle-light-1830</a:t>
            </a:r>
            <a:r>
              <a:rPr lang="en" sz="1400">
                <a:solidFill>
                  <a:schemeClr val="dk1"/>
                </a:solidFill>
                <a:latin typeface="Calibri"/>
                <a:ea typeface="Calibri"/>
                <a:cs typeface="Calibri"/>
                <a:sym typeface="Calibri"/>
              </a:rPr>
              <a:t> </a:t>
            </a:r>
            <a:endParaRPr sz="1400">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6"/>
              </a:rPr>
              <a:t>"Biography of Thomas Edison, American Inventor</a:t>
            </a:r>
            <a:endParaRPr sz="1400">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400" u="sng">
                <a:solidFill>
                  <a:schemeClr val="hlink"/>
                </a:solidFill>
                <a:latin typeface="Calibri"/>
                <a:ea typeface="Calibri"/>
                <a:cs typeface="Calibri"/>
                <a:sym typeface="Calibri"/>
                <a:hlinkClick r:id="rId7"/>
              </a:rPr>
              <a:t>Lewis Latimer Helped Invent Lightbulbs and Patent the Telephone</a:t>
            </a:r>
            <a:endParaRPr sz="1400">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8"/>
              </a:rPr>
              <a:t>Lewis Howard Latimer - Inventions, Accomplishments &amp; Facts</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9"/>
              </a:rPr>
              <a:t>View of Chelsea, Mass., from Eagle Hill East Boston. - Prints -</a:t>
            </a:r>
            <a:endParaRPr sz="1400">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10"/>
              </a:rPr>
              <a:t>Lewis H. Latimer Glassblowing Apparatus, 1881</a:t>
            </a:r>
            <a:r>
              <a:rPr lang="en"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spcBef>
                <a:spcPts val="0"/>
              </a:spcBef>
              <a:spcAft>
                <a:spcPts val="0"/>
              </a:spcAft>
              <a:buNone/>
            </a:pPr>
            <a:r>
              <a:rPr lang="en" sz="1400" u="sng">
                <a:solidFill>
                  <a:schemeClr val="accent5"/>
                </a:solidFill>
                <a:latin typeface="Calibri"/>
                <a:ea typeface="Calibri"/>
                <a:cs typeface="Calibri"/>
                <a:sym typeface="Calibri"/>
                <a:hlinkClick r:id="rId11">
                  <a:extLst>
                    <a:ext uri="{A12FA001-AC4F-418D-AE19-62706E023703}">
                      <ahyp:hlinkClr val="tx"/>
                    </a:ext>
                  </a:extLst>
                </a:hlinkClick>
              </a:rPr>
              <a:t>Lewis Latimer: Contributing to a Brighter World</a:t>
            </a:r>
            <a:r>
              <a:rPr lang="en" sz="1400">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400" u="sng">
                <a:solidFill>
                  <a:schemeClr val="hlink"/>
                </a:solidFill>
                <a:latin typeface="Calibri"/>
                <a:ea typeface="Calibri"/>
                <a:cs typeface="Calibri"/>
                <a:sym typeface="Calibri"/>
                <a:hlinkClick r:id="rId12"/>
              </a:rPr>
              <a:t>Lewis Latimer &amp; The Invention Of Electric Light</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400" u="sng">
                <a:solidFill>
                  <a:schemeClr val="hlink"/>
                </a:solidFill>
                <a:latin typeface="Calibri"/>
                <a:ea typeface="Calibri"/>
                <a:cs typeface="Calibri"/>
                <a:sym typeface="Calibri"/>
                <a:hlinkClick r:id="rId13"/>
              </a:rPr>
              <a:t>Alexander Graham Bell Experimental Telephone | National Museum of American History</a:t>
            </a:r>
            <a:r>
              <a:rPr lang="en" sz="1400">
                <a:solidFill>
                  <a:schemeClr val="dk1"/>
                </a:solidFill>
                <a:latin typeface="Calibri"/>
                <a:ea typeface="Calibri"/>
                <a:cs typeface="Calibri"/>
                <a:sym typeface="Calibri"/>
              </a:rPr>
              <a:t> </a:t>
            </a:r>
            <a:endParaRPr sz="14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400" u="sng">
                <a:solidFill>
                  <a:schemeClr val="hlink"/>
                </a:solidFill>
                <a:latin typeface="Calibri"/>
                <a:ea typeface="Calibri"/>
                <a:cs typeface="Calibri"/>
                <a:sym typeface="Calibri"/>
                <a:hlinkClick r:id="rId14"/>
              </a:rPr>
              <a:t>Lewis H. Latimer: Inventor and Early Advocate for Civil Rights</a:t>
            </a:r>
            <a:endParaRPr sz="1400">
              <a:latin typeface="Calibri"/>
              <a:ea typeface="Calibri"/>
              <a:cs typeface="Calibri"/>
              <a:sym typeface="Calibri"/>
            </a:endParaRPr>
          </a:p>
          <a:p>
            <a:pPr indent="0" lvl="0" marL="0" rtl="0" algn="l">
              <a:lnSpc>
                <a:spcPct val="115000"/>
              </a:lnSpc>
              <a:spcBef>
                <a:spcPts val="0"/>
              </a:spcBef>
              <a:spcAft>
                <a:spcPts val="0"/>
              </a:spcAft>
              <a:buNone/>
            </a:pPr>
            <a:r>
              <a:t/>
            </a:r>
            <a:endParaRPr sz="1400">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idx="1" type="body"/>
          </p:nvPr>
        </p:nvSpPr>
        <p:spPr>
          <a:xfrm>
            <a:off x="311700" y="479725"/>
            <a:ext cx="4620600" cy="42459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0"/>
              </a:spcAft>
              <a:buSzPts val="1018"/>
              <a:buNone/>
            </a:pPr>
            <a:r>
              <a:rPr lang="en">
                <a:solidFill>
                  <a:schemeClr val="dk1"/>
                </a:solidFill>
                <a:latin typeface="Century Gothic"/>
                <a:ea typeface="Century Gothic"/>
                <a:cs typeface="Century Gothic"/>
                <a:sym typeface="Century Gothic"/>
              </a:rPr>
              <a:t>Imagine the sun is setting, and it’s getting dark </a:t>
            </a:r>
            <a:r>
              <a:rPr lang="en">
                <a:solidFill>
                  <a:schemeClr val="dk1"/>
                </a:solidFill>
                <a:latin typeface="Century Gothic"/>
                <a:ea typeface="Century Gothic"/>
                <a:cs typeface="Century Gothic"/>
                <a:sym typeface="Century Gothic"/>
              </a:rPr>
              <a:t>in</a:t>
            </a:r>
            <a:r>
              <a:rPr lang="en">
                <a:solidFill>
                  <a:schemeClr val="dk1"/>
                </a:solidFill>
                <a:latin typeface="Century Gothic"/>
                <a:ea typeface="Century Gothic"/>
                <a:cs typeface="Century Gothic"/>
                <a:sym typeface="Century Gothic"/>
              </a:rPr>
              <a:t>doors</a:t>
            </a:r>
            <a:r>
              <a:rPr lang="en">
                <a:solidFill>
                  <a:schemeClr val="dk1"/>
                </a:solidFill>
                <a:latin typeface="Century Gothic"/>
                <a:ea typeface="Century Gothic"/>
                <a:cs typeface="Century Gothic"/>
                <a:sym typeface="Century Gothic"/>
              </a:rPr>
              <a:t>. There is no light switch, so you need to light a candle to see.  Your family needs to cook and eat dinner. You need to find your way to the bathroom. You want to play a game or read a book… You do all of this by dim candlelight.</a:t>
            </a:r>
            <a:r>
              <a:rPr lang="en">
                <a:solidFill>
                  <a:schemeClr val="dk1"/>
                </a:solidFill>
                <a:latin typeface="Century Gothic"/>
                <a:ea typeface="Century Gothic"/>
                <a:cs typeface="Century Gothic"/>
                <a:sym typeface="Century Gothic"/>
              </a:rPr>
              <a:t> </a:t>
            </a:r>
            <a:endParaRPr>
              <a:solidFill>
                <a:schemeClr val="dk1"/>
              </a:solidFill>
              <a:latin typeface="Century Gothic"/>
              <a:ea typeface="Century Gothic"/>
              <a:cs typeface="Century Gothic"/>
              <a:sym typeface="Century Gothic"/>
            </a:endParaRPr>
          </a:p>
          <a:p>
            <a:pPr indent="0" lvl="0" marL="0" rtl="0" algn="l">
              <a:lnSpc>
                <a:spcPct val="140000"/>
              </a:lnSpc>
              <a:spcBef>
                <a:spcPts val="1200"/>
              </a:spcBef>
              <a:spcAft>
                <a:spcPts val="1200"/>
              </a:spcAft>
              <a:buSzPts val="1018"/>
              <a:buNone/>
            </a:pPr>
            <a:r>
              <a:rPr lang="en">
                <a:solidFill>
                  <a:schemeClr val="dk1"/>
                </a:solidFill>
                <a:latin typeface="Century Gothic"/>
                <a:ea typeface="Century Gothic"/>
                <a:cs typeface="Century Gothic"/>
                <a:sym typeface="Century Gothic"/>
              </a:rPr>
              <a:t>This is what life used to be like, before the electric light bulb was invented.</a:t>
            </a:r>
            <a:endParaRPr>
              <a:solidFill>
                <a:schemeClr val="dk1"/>
              </a:solidFill>
              <a:latin typeface="Century Gothic"/>
              <a:ea typeface="Century Gothic"/>
              <a:cs typeface="Century Gothic"/>
              <a:sym typeface="Century Gothic"/>
            </a:endParaRPr>
          </a:p>
        </p:txBody>
      </p:sp>
      <p:pic>
        <p:nvPicPr>
          <p:cNvPr id="63" name="Google Shape;63;p14"/>
          <p:cNvPicPr preferRelativeResize="0"/>
          <p:nvPr/>
        </p:nvPicPr>
        <p:blipFill>
          <a:blip r:embed="rId3">
            <a:alphaModFix/>
          </a:blip>
          <a:stretch>
            <a:fillRect/>
          </a:stretch>
        </p:blipFill>
        <p:spPr>
          <a:xfrm>
            <a:off x="5129400" y="819700"/>
            <a:ext cx="3581850" cy="3565950"/>
          </a:xfrm>
          <a:prstGeom prst="rect">
            <a:avLst/>
          </a:prstGeom>
          <a:noFill/>
          <a:ln>
            <a:noFill/>
          </a:ln>
        </p:spPr>
      </p:pic>
      <p:sp>
        <p:nvSpPr>
          <p:cNvPr id="64" name="Google Shape;64;p14"/>
          <p:cNvSpPr txBox="1"/>
          <p:nvPr/>
        </p:nvSpPr>
        <p:spPr>
          <a:xfrm>
            <a:off x="5034075" y="4505075"/>
            <a:ext cx="3772500" cy="3693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2300"/>
              </a:spcAft>
              <a:buNone/>
            </a:pPr>
            <a:r>
              <a:rPr lang="en" sz="1200">
                <a:solidFill>
                  <a:schemeClr val="dk1"/>
                </a:solidFill>
                <a:latin typeface="EB Garamond"/>
                <a:ea typeface="EB Garamond"/>
                <a:cs typeface="EB Garamond"/>
                <a:sym typeface="EB Garamond"/>
              </a:rPr>
              <a:t>Richard Stucky, “Evening Study by Candlelight” (1830)</a:t>
            </a:r>
            <a:endParaRPr sz="1300">
              <a:solidFill>
                <a:schemeClr val="dk1"/>
              </a:solidFill>
            </a:endParaRPr>
          </a:p>
        </p:txBody>
      </p:sp>
      <p:pic>
        <p:nvPicPr>
          <p:cNvPr id="65" name="Google Shape;65;p14" title="LewisLatimerS2.mp3">
            <a:hlinkClick r:id="rId4"/>
          </p:cNvPr>
          <p:cNvPicPr preferRelativeResize="0"/>
          <p:nvPr/>
        </p:nvPicPr>
        <p:blipFill>
          <a:blip r:embed="rId5">
            <a:alphaModFix/>
          </a:blip>
          <a:stretch>
            <a:fillRect/>
          </a:stretch>
        </p:blipFill>
        <p:spPr>
          <a:xfrm>
            <a:off x="8588200" y="76200"/>
            <a:ext cx="479725" cy="479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nvSpPr>
        <p:spPr>
          <a:xfrm>
            <a:off x="-636950" y="557350"/>
            <a:ext cx="495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71" name="Google Shape;71;p15"/>
          <p:cNvPicPr preferRelativeResize="0"/>
          <p:nvPr/>
        </p:nvPicPr>
        <p:blipFill>
          <a:blip r:embed="rId3">
            <a:alphaModFix/>
          </a:blip>
          <a:stretch>
            <a:fillRect/>
          </a:stretch>
        </p:blipFill>
        <p:spPr>
          <a:xfrm>
            <a:off x="5445075" y="957550"/>
            <a:ext cx="3312601" cy="2458565"/>
          </a:xfrm>
          <a:prstGeom prst="rect">
            <a:avLst/>
          </a:prstGeom>
          <a:noFill/>
          <a:ln>
            <a:noFill/>
          </a:ln>
        </p:spPr>
      </p:pic>
      <p:sp>
        <p:nvSpPr>
          <p:cNvPr id="72" name="Google Shape;72;p15"/>
          <p:cNvSpPr txBox="1"/>
          <p:nvPr/>
        </p:nvSpPr>
        <p:spPr>
          <a:xfrm>
            <a:off x="378975" y="470700"/>
            <a:ext cx="4801800" cy="36930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lang="en" sz="1800">
                <a:latin typeface="Century Gothic"/>
                <a:ea typeface="Century Gothic"/>
                <a:cs typeface="Century Gothic"/>
                <a:sym typeface="Century Gothic"/>
              </a:rPr>
              <a:t>Inventing the Light Bulb</a:t>
            </a:r>
            <a:endParaRPr b="1" sz="1800">
              <a:latin typeface="Century Gothic"/>
              <a:ea typeface="Century Gothic"/>
              <a:cs typeface="Century Gothic"/>
              <a:sym typeface="Century Gothic"/>
            </a:endParaRPr>
          </a:p>
          <a:p>
            <a:pPr indent="0" lvl="0" marL="0" rtl="0" algn="l">
              <a:lnSpc>
                <a:spcPct val="140000"/>
              </a:lnSpc>
              <a:spcBef>
                <a:spcPts val="1000"/>
              </a:spcBef>
              <a:spcAft>
                <a:spcPts val="1000"/>
              </a:spcAft>
              <a:buNone/>
            </a:pPr>
            <a:r>
              <a:rPr lang="en" sz="1800">
                <a:latin typeface="Century Gothic"/>
                <a:ea typeface="Century Gothic"/>
                <a:cs typeface="Century Gothic"/>
                <a:sym typeface="Century Gothic"/>
              </a:rPr>
              <a:t>During the 1800’s many inventors were working on designing electric light bulbs. Thomas Edison worked with a team of </a:t>
            </a:r>
            <a:r>
              <a:rPr lang="en" sz="1800">
                <a:latin typeface="Century Gothic"/>
                <a:ea typeface="Century Gothic"/>
                <a:cs typeface="Century Gothic"/>
                <a:sym typeface="Century Gothic"/>
              </a:rPr>
              <a:t>scientists</a:t>
            </a:r>
            <a:r>
              <a:rPr lang="en" sz="1800">
                <a:latin typeface="Century Gothic"/>
                <a:ea typeface="Century Gothic"/>
                <a:cs typeface="Century Gothic"/>
                <a:sym typeface="Century Gothic"/>
              </a:rPr>
              <a:t>, and the light bulb they invented was much less expensive than other light bulbs. </a:t>
            </a:r>
            <a:r>
              <a:rPr lang="en" sz="1800">
                <a:latin typeface="Century Gothic"/>
                <a:ea typeface="Century Gothic"/>
                <a:cs typeface="Century Gothic"/>
                <a:sym typeface="Century Gothic"/>
              </a:rPr>
              <a:t>This was important because now light bulbs were available for everyday use. </a:t>
            </a:r>
            <a:endParaRPr sz="1800">
              <a:latin typeface="Century Gothic"/>
              <a:ea typeface="Century Gothic"/>
              <a:cs typeface="Century Gothic"/>
              <a:sym typeface="Century Gothic"/>
            </a:endParaRPr>
          </a:p>
        </p:txBody>
      </p:sp>
      <p:sp>
        <p:nvSpPr>
          <p:cNvPr id="73" name="Google Shape;73;p15"/>
          <p:cNvSpPr txBox="1"/>
          <p:nvPr/>
        </p:nvSpPr>
        <p:spPr>
          <a:xfrm>
            <a:off x="5565375" y="3548100"/>
            <a:ext cx="30720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rgbClr val="282828"/>
                </a:solidFill>
                <a:highlight>
                  <a:srgbClr val="FFFFFF"/>
                </a:highlight>
                <a:latin typeface="Calibri"/>
                <a:ea typeface="Calibri"/>
                <a:cs typeface="Calibri"/>
                <a:sym typeface="Calibri"/>
              </a:rPr>
              <a:t>Thomas Edison </a:t>
            </a:r>
            <a:endParaRPr>
              <a:solidFill>
                <a:srgbClr val="282828"/>
              </a:solidFill>
              <a:highlight>
                <a:srgbClr val="FFFFFF"/>
              </a:highlight>
              <a:latin typeface="Calibri"/>
              <a:ea typeface="Calibri"/>
              <a:cs typeface="Calibri"/>
              <a:sym typeface="Calibri"/>
            </a:endParaRPr>
          </a:p>
          <a:p>
            <a:pPr indent="0" lvl="0" marL="0" rtl="0" algn="ctr">
              <a:spcBef>
                <a:spcPts val="0"/>
              </a:spcBef>
              <a:spcAft>
                <a:spcPts val="0"/>
              </a:spcAft>
              <a:buNone/>
            </a:pPr>
            <a:r>
              <a:rPr lang="en">
                <a:solidFill>
                  <a:srgbClr val="282828"/>
                </a:solidFill>
                <a:highlight>
                  <a:srgbClr val="FFFFFF"/>
                </a:highlight>
                <a:latin typeface="Calibri"/>
                <a:ea typeface="Calibri"/>
                <a:cs typeface="Calibri"/>
                <a:sym typeface="Calibri"/>
              </a:rPr>
              <a:t>at a celebration of his light bulb, 1929</a:t>
            </a:r>
            <a:endParaRPr>
              <a:latin typeface="Calibri"/>
              <a:ea typeface="Calibri"/>
              <a:cs typeface="Calibri"/>
              <a:sym typeface="Calibri"/>
            </a:endParaRPr>
          </a:p>
        </p:txBody>
      </p:sp>
      <p:pic>
        <p:nvPicPr>
          <p:cNvPr id="74" name="Google Shape;74;p15" title="LewisLatimerS3.mp3">
            <a:hlinkClick r:id="rId4"/>
          </p:cNvPr>
          <p:cNvPicPr preferRelativeResize="0"/>
          <p:nvPr/>
        </p:nvPicPr>
        <p:blipFill>
          <a:blip r:embed="rId5">
            <a:alphaModFix/>
          </a:blip>
          <a:stretch>
            <a:fillRect/>
          </a:stretch>
        </p:blipFill>
        <p:spPr>
          <a:xfrm>
            <a:off x="8594875" y="95750"/>
            <a:ext cx="461600" cy="461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nvSpPr>
        <p:spPr>
          <a:xfrm>
            <a:off x="400325" y="678450"/>
            <a:ext cx="4771200" cy="33051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Clr>
                <a:schemeClr val="dk1"/>
              </a:buClr>
              <a:buSzPts val="1100"/>
              <a:buFont typeface="Arial"/>
              <a:buNone/>
            </a:pPr>
            <a:r>
              <a:rPr lang="en" sz="1800">
                <a:solidFill>
                  <a:schemeClr val="dk1"/>
                </a:solidFill>
                <a:latin typeface="Century Gothic"/>
                <a:ea typeface="Century Gothic"/>
                <a:cs typeface="Century Gothic"/>
                <a:sym typeface="Century Gothic"/>
              </a:rPr>
              <a:t>Unfortunately, they didn’t last very long. </a:t>
            </a:r>
            <a:endParaRPr sz="1800">
              <a:solidFill>
                <a:schemeClr val="dk1"/>
              </a:solidFill>
              <a:latin typeface="Century Gothic"/>
              <a:ea typeface="Century Gothic"/>
              <a:cs typeface="Century Gothic"/>
              <a:sym typeface="Century Gothic"/>
            </a:endParaRPr>
          </a:p>
          <a:p>
            <a:pPr indent="0" lvl="0" marL="0" rtl="0" algn="l">
              <a:lnSpc>
                <a:spcPct val="140000"/>
              </a:lnSpc>
              <a:spcBef>
                <a:spcPts val="0"/>
              </a:spcBef>
              <a:spcAft>
                <a:spcPts val="0"/>
              </a:spcAft>
              <a:buNone/>
            </a:pPr>
            <a:r>
              <a:rPr lang="en" sz="1800">
                <a:latin typeface="Century Gothic"/>
                <a:ea typeface="Century Gothic"/>
                <a:cs typeface="Century Gothic"/>
                <a:sym typeface="Century Gothic"/>
              </a:rPr>
              <a:t>Edison’s light bulbs were delicate. They only lasted a couple of days and then </a:t>
            </a:r>
            <a:r>
              <a:rPr lang="en" sz="1800">
                <a:latin typeface="Century Gothic"/>
                <a:ea typeface="Century Gothic"/>
                <a:cs typeface="Century Gothic"/>
                <a:sym typeface="Century Gothic"/>
              </a:rPr>
              <a:t>had to be thrown out. </a:t>
            </a:r>
            <a:endParaRPr sz="1800">
              <a:latin typeface="Century Gothic"/>
              <a:ea typeface="Century Gothic"/>
              <a:cs typeface="Century Gothic"/>
              <a:sym typeface="Century Gothic"/>
            </a:endParaRPr>
          </a:p>
          <a:p>
            <a:pPr indent="0" lvl="0" marL="0" rtl="0" algn="l">
              <a:lnSpc>
                <a:spcPct val="140000"/>
              </a:lnSpc>
              <a:spcBef>
                <a:spcPts val="1000"/>
              </a:spcBef>
              <a:spcAft>
                <a:spcPts val="0"/>
              </a:spcAft>
              <a:buNone/>
            </a:pPr>
            <a:r>
              <a:rPr lang="en" sz="1800">
                <a:latin typeface="Century Gothic"/>
                <a:ea typeface="Century Gothic"/>
                <a:cs typeface="Century Gothic"/>
                <a:sym typeface="Century Gothic"/>
              </a:rPr>
              <a:t>Lewis</a:t>
            </a:r>
            <a:r>
              <a:rPr lang="en" sz="1800">
                <a:latin typeface="Century Gothic"/>
                <a:ea typeface="Century Gothic"/>
                <a:cs typeface="Century Gothic"/>
                <a:sym typeface="Century Gothic"/>
              </a:rPr>
              <a:t> Latimer worked with another team of scientists. He wanted to create a light bulb that lasted longer than the one Edison invented.</a:t>
            </a:r>
            <a:endParaRPr sz="1800">
              <a:latin typeface="Century Gothic"/>
              <a:ea typeface="Century Gothic"/>
              <a:cs typeface="Century Gothic"/>
              <a:sym typeface="Century Gothic"/>
            </a:endParaRPr>
          </a:p>
        </p:txBody>
      </p:sp>
      <p:pic>
        <p:nvPicPr>
          <p:cNvPr id="80" name="Google Shape;80;p16"/>
          <p:cNvPicPr preferRelativeResize="0"/>
          <p:nvPr/>
        </p:nvPicPr>
        <p:blipFill>
          <a:blip r:embed="rId3">
            <a:alphaModFix/>
          </a:blip>
          <a:stretch>
            <a:fillRect/>
          </a:stretch>
        </p:blipFill>
        <p:spPr>
          <a:xfrm>
            <a:off x="5360150" y="853550"/>
            <a:ext cx="3436400" cy="3436400"/>
          </a:xfrm>
          <a:prstGeom prst="rect">
            <a:avLst/>
          </a:prstGeom>
          <a:noFill/>
          <a:ln>
            <a:noFill/>
          </a:ln>
        </p:spPr>
      </p:pic>
      <p:sp>
        <p:nvSpPr>
          <p:cNvPr id="81" name="Google Shape;81;p16"/>
          <p:cNvSpPr txBox="1"/>
          <p:nvPr/>
        </p:nvSpPr>
        <p:spPr>
          <a:xfrm>
            <a:off x="6351475" y="4281650"/>
            <a:ext cx="15243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Lewis Latimer</a:t>
            </a:r>
            <a:endParaRPr>
              <a:latin typeface="Calibri"/>
              <a:ea typeface="Calibri"/>
              <a:cs typeface="Calibri"/>
              <a:sym typeface="Calibri"/>
            </a:endParaRPr>
          </a:p>
        </p:txBody>
      </p:sp>
      <p:pic>
        <p:nvPicPr>
          <p:cNvPr id="82" name="Google Shape;82;p16" title="LewisLatimerS4.mp3">
            <a:hlinkClick r:id="rId4"/>
          </p:cNvPr>
          <p:cNvPicPr preferRelativeResize="0"/>
          <p:nvPr/>
        </p:nvPicPr>
        <p:blipFill>
          <a:blip r:embed="rId5">
            <a:alphaModFix/>
          </a:blip>
          <a:stretch>
            <a:fillRect/>
          </a:stretch>
        </p:blipFill>
        <p:spPr>
          <a:xfrm>
            <a:off x="8587975" y="62600"/>
            <a:ext cx="489350" cy="489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nvSpPr>
        <p:spPr>
          <a:xfrm>
            <a:off x="462450" y="518400"/>
            <a:ext cx="4817700" cy="41067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lang="en" sz="1800">
                <a:latin typeface="Century Gothic"/>
                <a:ea typeface="Century Gothic"/>
                <a:cs typeface="Century Gothic"/>
                <a:sym typeface="Century Gothic"/>
              </a:rPr>
              <a:t>The </a:t>
            </a:r>
            <a:r>
              <a:rPr b="1" lang="en" sz="1800">
                <a:latin typeface="Century Gothic"/>
                <a:ea typeface="Century Gothic"/>
                <a:cs typeface="Century Gothic"/>
                <a:sym typeface="Century Gothic"/>
              </a:rPr>
              <a:t>filament </a:t>
            </a:r>
            <a:r>
              <a:rPr lang="en" sz="1800">
                <a:latin typeface="Century Gothic"/>
                <a:ea typeface="Century Gothic"/>
                <a:cs typeface="Century Gothic"/>
                <a:sym typeface="Century Gothic"/>
              </a:rPr>
              <a:t>is the part of the light bulb inside the glass that glows with </a:t>
            </a:r>
            <a:r>
              <a:rPr lang="en" sz="1800">
                <a:latin typeface="Century Gothic"/>
                <a:ea typeface="Century Gothic"/>
                <a:cs typeface="Century Gothic"/>
                <a:sym typeface="Century Gothic"/>
              </a:rPr>
              <a:t>light</a:t>
            </a:r>
            <a:r>
              <a:rPr lang="en" sz="1800">
                <a:latin typeface="Century Gothic"/>
                <a:ea typeface="Century Gothic"/>
                <a:cs typeface="Century Gothic"/>
                <a:sym typeface="Century Gothic"/>
              </a:rPr>
              <a:t>. This is the part of Edison’s light bulb that kept breaking. Sometimes the filament broke because it got too hot or even caught on fire. This was dangerous!</a:t>
            </a:r>
            <a:endParaRPr sz="1800">
              <a:latin typeface="Century Gothic"/>
              <a:ea typeface="Century Gothic"/>
              <a:cs typeface="Century Gothic"/>
              <a:sym typeface="Century Gothic"/>
            </a:endParaRPr>
          </a:p>
          <a:p>
            <a:pPr indent="0" lvl="0" marL="0" rtl="0" algn="l">
              <a:lnSpc>
                <a:spcPct val="140000"/>
              </a:lnSpc>
              <a:spcBef>
                <a:spcPts val="1200"/>
              </a:spcBef>
              <a:spcAft>
                <a:spcPts val="1200"/>
              </a:spcAft>
              <a:buNone/>
            </a:pPr>
            <a:r>
              <a:rPr lang="en" sz="1800">
                <a:solidFill>
                  <a:schemeClr val="dk1"/>
                </a:solidFill>
                <a:latin typeface="Century Gothic"/>
                <a:ea typeface="Century Gothic"/>
                <a:cs typeface="Century Gothic"/>
                <a:sym typeface="Century Gothic"/>
              </a:rPr>
              <a:t>Lewis tested lots of different filaments. </a:t>
            </a:r>
            <a:r>
              <a:rPr lang="en" sz="1800">
                <a:solidFill>
                  <a:schemeClr val="dk1"/>
                </a:solidFill>
                <a:latin typeface="Century Gothic"/>
                <a:ea typeface="Century Gothic"/>
                <a:cs typeface="Century Gothic"/>
                <a:sym typeface="Century Gothic"/>
              </a:rPr>
              <a:t>In 1880 he added</a:t>
            </a:r>
            <a:r>
              <a:rPr lang="en" sz="1800">
                <a:latin typeface="Century Gothic"/>
                <a:ea typeface="Century Gothic"/>
                <a:cs typeface="Century Gothic"/>
                <a:sym typeface="Century Gothic"/>
              </a:rPr>
              <a:t> a coating to the filament that protected it and made a longer-lasting light bulb.  </a:t>
            </a:r>
            <a:endParaRPr sz="1800">
              <a:latin typeface="Century Gothic"/>
              <a:ea typeface="Century Gothic"/>
              <a:cs typeface="Century Gothic"/>
              <a:sym typeface="Century Gothic"/>
            </a:endParaRPr>
          </a:p>
        </p:txBody>
      </p:sp>
      <p:sp>
        <p:nvSpPr>
          <p:cNvPr id="88" name="Google Shape;88;p17"/>
          <p:cNvSpPr txBox="1"/>
          <p:nvPr/>
        </p:nvSpPr>
        <p:spPr>
          <a:xfrm>
            <a:off x="7615175" y="615375"/>
            <a:ext cx="1290000" cy="446400"/>
          </a:xfrm>
          <a:prstGeom prst="rect">
            <a:avLst/>
          </a:prstGeom>
          <a:no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Century Gothic"/>
                <a:ea typeface="Century Gothic"/>
                <a:cs typeface="Century Gothic"/>
                <a:sym typeface="Century Gothic"/>
              </a:rPr>
              <a:t>f</a:t>
            </a:r>
            <a:r>
              <a:rPr lang="en" sz="1700">
                <a:latin typeface="Century Gothic"/>
                <a:ea typeface="Century Gothic"/>
                <a:cs typeface="Century Gothic"/>
                <a:sym typeface="Century Gothic"/>
              </a:rPr>
              <a:t>ilament</a:t>
            </a:r>
            <a:endParaRPr sz="1700">
              <a:latin typeface="Century Gothic"/>
              <a:ea typeface="Century Gothic"/>
              <a:cs typeface="Century Gothic"/>
              <a:sym typeface="Century Gothic"/>
            </a:endParaRPr>
          </a:p>
        </p:txBody>
      </p:sp>
      <p:pic>
        <p:nvPicPr>
          <p:cNvPr id="89" name="Google Shape;89;p17"/>
          <p:cNvPicPr preferRelativeResize="0"/>
          <p:nvPr/>
        </p:nvPicPr>
        <p:blipFill>
          <a:blip r:embed="rId3">
            <a:alphaModFix/>
          </a:blip>
          <a:stretch>
            <a:fillRect/>
          </a:stretch>
        </p:blipFill>
        <p:spPr>
          <a:xfrm>
            <a:off x="5654128" y="728676"/>
            <a:ext cx="1892950" cy="3381335"/>
          </a:xfrm>
          <a:prstGeom prst="rect">
            <a:avLst/>
          </a:prstGeom>
          <a:noFill/>
          <a:ln>
            <a:noFill/>
          </a:ln>
        </p:spPr>
      </p:pic>
      <p:sp>
        <p:nvSpPr>
          <p:cNvPr id="90" name="Google Shape;90;p17"/>
          <p:cNvSpPr txBox="1"/>
          <p:nvPr/>
        </p:nvSpPr>
        <p:spPr>
          <a:xfrm>
            <a:off x="5470650" y="4224900"/>
            <a:ext cx="22599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Drawing by Lewis Latimer</a:t>
            </a:r>
            <a:endParaRPr>
              <a:latin typeface="Calibri"/>
              <a:ea typeface="Calibri"/>
              <a:cs typeface="Calibri"/>
              <a:sym typeface="Calibri"/>
            </a:endParaRPr>
          </a:p>
        </p:txBody>
      </p:sp>
      <p:cxnSp>
        <p:nvCxnSpPr>
          <p:cNvPr id="91" name="Google Shape;91;p17"/>
          <p:cNvCxnSpPr/>
          <p:nvPr/>
        </p:nvCxnSpPr>
        <p:spPr>
          <a:xfrm flipH="1">
            <a:off x="6793775" y="1061775"/>
            <a:ext cx="1542600" cy="720900"/>
          </a:xfrm>
          <a:prstGeom prst="straightConnector1">
            <a:avLst/>
          </a:prstGeom>
          <a:noFill/>
          <a:ln cap="flat" cmpd="sng" w="38100">
            <a:solidFill>
              <a:schemeClr val="dk2"/>
            </a:solidFill>
            <a:prstDash val="solid"/>
            <a:round/>
            <a:headEnd len="med" w="med" type="none"/>
            <a:tailEnd len="med" w="med" type="triangle"/>
          </a:ln>
        </p:spPr>
      </p:cxnSp>
      <p:pic>
        <p:nvPicPr>
          <p:cNvPr id="92" name="Google Shape;92;p17" title="LewisLatierS5.mp3">
            <a:hlinkClick r:id="rId4"/>
          </p:cNvPr>
          <p:cNvPicPr preferRelativeResize="0"/>
          <p:nvPr/>
        </p:nvPicPr>
        <p:blipFill>
          <a:blip r:embed="rId5">
            <a:alphaModFix/>
          </a:blip>
          <a:stretch>
            <a:fillRect/>
          </a:stretch>
        </p:blipFill>
        <p:spPr>
          <a:xfrm>
            <a:off x="8671075" y="55750"/>
            <a:ext cx="400200" cy="400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idx="1" type="body"/>
          </p:nvPr>
        </p:nvSpPr>
        <p:spPr>
          <a:xfrm>
            <a:off x="568350" y="619950"/>
            <a:ext cx="5069100" cy="3903600"/>
          </a:xfrm>
          <a:prstGeom prst="rect">
            <a:avLst/>
          </a:prstGeom>
        </p:spPr>
        <p:txBody>
          <a:bodyPr anchorCtr="0" anchor="t" bIns="91425" lIns="91425" spcFirstLastPara="1" rIns="91425" wrap="square" tIns="91425">
            <a:noAutofit/>
          </a:bodyPr>
          <a:lstStyle/>
          <a:p>
            <a:pPr indent="0" lvl="0" marL="0" rtl="0" algn="l">
              <a:lnSpc>
                <a:spcPct val="140000"/>
              </a:lnSpc>
              <a:spcBef>
                <a:spcPts val="0"/>
              </a:spcBef>
              <a:spcAft>
                <a:spcPts val="1200"/>
              </a:spcAft>
              <a:buSzPts val="852"/>
              <a:buNone/>
            </a:pPr>
            <a:r>
              <a:rPr lang="en">
                <a:solidFill>
                  <a:schemeClr val="dk1"/>
                </a:solidFill>
                <a:highlight>
                  <a:srgbClr val="FFFFFF"/>
                </a:highlight>
                <a:latin typeface="Century Gothic"/>
                <a:ea typeface="Century Gothic"/>
                <a:cs typeface="Century Gothic"/>
                <a:sym typeface="Century Gothic"/>
              </a:rPr>
              <a:t>This was not Lewis Latimer’s first invention, but it was a very important one. </a:t>
            </a:r>
            <a:r>
              <a:rPr lang="en">
                <a:solidFill>
                  <a:schemeClr val="dk1"/>
                </a:solidFill>
                <a:highlight>
                  <a:srgbClr val="FFFFFF"/>
                </a:highlight>
                <a:latin typeface="Century Gothic"/>
                <a:ea typeface="Century Gothic"/>
                <a:cs typeface="Century Gothic"/>
                <a:sym typeface="Century Gothic"/>
              </a:rPr>
              <a:t>The</a:t>
            </a:r>
            <a:r>
              <a:rPr lang="en">
                <a:solidFill>
                  <a:schemeClr val="dk1"/>
                </a:solidFill>
                <a:highlight>
                  <a:srgbClr val="FFFFFF"/>
                </a:highlight>
                <a:latin typeface="Century Gothic"/>
                <a:ea typeface="Century Gothic"/>
                <a:cs typeface="Century Gothic"/>
                <a:sym typeface="Century Gothic"/>
              </a:rPr>
              <a:t> </a:t>
            </a:r>
            <a:r>
              <a:rPr lang="en">
                <a:solidFill>
                  <a:schemeClr val="dk1"/>
                </a:solidFill>
                <a:highlight>
                  <a:srgbClr val="FFFFFF"/>
                </a:highlight>
                <a:latin typeface="Century Gothic"/>
                <a:ea typeface="Century Gothic"/>
                <a:cs typeface="Century Gothic"/>
                <a:sym typeface="Century Gothic"/>
              </a:rPr>
              <a:t>long-lasting</a:t>
            </a:r>
            <a:r>
              <a:rPr lang="en">
                <a:solidFill>
                  <a:schemeClr val="dk1"/>
                </a:solidFill>
                <a:highlight>
                  <a:srgbClr val="FFFFFF"/>
                </a:highlight>
                <a:latin typeface="Century Gothic"/>
                <a:ea typeface="Century Gothic"/>
                <a:cs typeface="Century Gothic"/>
                <a:sym typeface="Century Gothic"/>
              </a:rPr>
              <a:t> light bulb helped </a:t>
            </a:r>
            <a:r>
              <a:rPr lang="en">
                <a:solidFill>
                  <a:schemeClr val="dk1"/>
                </a:solidFill>
                <a:highlight>
                  <a:srgbClr val="FFFFFF"/>
                </a:highlight>
                <a:latin typeface="Century Gothic"/>
                <a:ea typeface="Century Gothic"/>
                <a:cs typeface="Century Gothic"/>
                <a:sym typeface="Century Gothic"/>
              </a:rPr>
              <a:t>light the daily activities in many people’s live</a:t>
            </a:r>
            <a:r>
              <a:rPr lang="en">
                <a:solidFill>
                  <a:schemeClr val="dk1"/>
                </a:solidFill>
                <a:highlight>
                  <a:srgbClr val="FFFFFF"/>
                </a:highlight>
                <a:latin typeface="Century Gothic"/>
                <a:ea typeface="Century Gothic"/>
                <a:cs typeface="Century Gothic"/>
                <a:sym typeface="Century Gothic"/>
              </a:rPr>
              <a:t>s, like reading, cooking, playing games, and working. The new light bulb was safer than candles and safer than other light bulbs. It also helped to reduce trash, because light bulbs were not being thrown out as often as when each one only lasted a few hours. </a:t>
            </a:r>
            <a:r>
              <a:rPr lang="en">
                <a:solidFill>
                  <a:schemeClr val="dk1"/>
                </a:solidFill>
                <a:highlight>
                  <a:srgbClr val="FFFFFF"/>
                </a:highlight>
                <a:latin typeface="Century Gothic"/>
                <a:ea typeface="Century Gothic"/>
                <a:cs typeface="Century Gothic"/>
                <a:sym typeface="Century Gothic"/>
              </a:rPr>
              <a:t> </a:t>
            </a:r>
            <a:endParaRPr sz="1695">
              <a:solidFill>
                <a:schemeClr val="dk1"/>
              </a:solidFill>
              <a:highlight>
                <a:srgbClr val="FFFFFF"/>
              </a:highlight>
              <a:latin typeface="Century Gothic"/>
              <a:ea typeface="Century Gothic"/>
              <a:cs typeface="Century Gothic"/>
              <a:sym typeface="Century Gothic"/>
            </a:endParaRPr>
          </a:p>
        </p:txBody>
      </p:sp>
      <p:pic>
        <p:nvPicPr>
          <p:cNvPr id="98" name="Google Shape;98;p18"/>
          <p:cNvPicPr preferRelativeResize="0"/>
          <p:nvPr/>
        </p:nvPicPr>
        <p:blipFill>
          <a:blip r:embed="rId3">
            <a:alphaModFix/>
          </a:blip>
          <a:stretch>
            <a:fillRect/>
          </a:stretch>
        </p:blipFill>
        <p:spPr>
          <a:xfrm>
            <a:off x="6202175" y="620013"/>
            <a:ext cx="2085225" cy="3903475"/>
          </a:xfrm>
          <a:prstGeom prst="rect">
            <a:avLst/>
          </a:prstGeom>
          <a:noFill/>
          <a:ln cap="flat" cmpd="sng" w="9525">
            <a:solidFill>
              <a:schemeClr val="dk2"/>
            </a:solidFill>
            <a:prstDash val="solid"/>
            <a:round/>
            <a:headEnd len="sm" w="sm" type="none"/>
            <a:tailEnd len="sm" w="sm" type="none"/>
          </a:ln>
        </p:spPr>
      </p:pic>
      <p:pic>
        <p:nvPicPr>
          <p:cNvPr id="99" name="Google Shape;99;p18" title="LewisLatimerS6.mp3">
            <a:hlinkClick r:id="rId4"/>
          </p:cNvPr>
          <p:cNvPicPr preferRelativeResize="0"/>
          <p:nvPr/>
        </p:nvPicPr>
        <p:blipFill>
          <a:blip r:embed="rId5">
            <a:alphaModFix/>
          </a:blip>
          <a:stretch>
            <a:fillRect/>
          </a:stretch>
        </p:blipFill>
        <p:spPr>
          <a:xfrm>
            <a:off x="8578550" y="87850"/>
            <a:ext cx="452375" cy="452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nvSpPr>
        <p:spPr>
          <a:xfrm>
            <a:off x="417550" y="550200"/>
            <a:ext cx="4365000" cy="3821400"/>
          </a:xfrm>
          <a:prstGeom prst="rect">
            <a:avLst/>
          </a:prstGeom>
          <a:noFill/>
          <a:ln>
            <a:noFill/>
          </a:ln>
        </p:spPr>
        <p:txBody>
          <a:bodyPr anchorCtr="0" anchor="t" bIns="91425" lIns="91425" spcFirstLastPara="1" rIns="91425" wrap="square" tIns="91425">
            <a:spAutoFit/>
          </a:bodyPr>
          <a:lstStyle/>
          <a:p>
            <a:pPr indent="0" lvl="0" marL="0" rtl="0" algn="l">
              <a:lnSpc>
                <a:spcPct val="140000"/>
              </a:lnSpc>
              <a:spcBef>
                <a:spcPts val="0"/>
              </a:spcBef>
              <a:spcAft>
                <a:spcPts val="0"/>
              </a:spcAft>
              <a:buNone/>
            </a:pPr>
            <a:r>
              <a:rPr b="1" lang="en" sz="1800">
                <a:solidFill>
                  <a:schemeClr val="dk1"/>
                </a:solidFill>
                <a:latin typeface="Century Gothic"/>
                <a:ea typeface="Century Gothic"/>
                <a:cs typeface="Century Gothic"/>
                <a:sym typeface="Century Gothic"/>
              </a:rPr>
              <a:t>Lewis Latimer’s Early Life</a:t>
            </a:r>
            <a:endParaRPr b="1" sz="1800">
              <a:solidFill>
                <a:schemeClr val="dk1"/>
              </a:solidFill>
              <a:latin typeface="Century Gothic"/>
              <a:ea typeface="Century Gothic"/>
              <a:cs typeface="Century Gothic"/>
              <a:sym typeface="Century Gothic"/>
            </a:endParaRPr>
          </a:p>
          <a:p>
            <a:pPr indent="0" lvl="0" marL="0" rtl="0" algn="l">
              <a:lnSpc>
                <a:spcPct val="140000"/>
              </a:lnSpc>
              <a:spcBef>
                <a:spcPts val="1000"/>
              </a:spcBef>
              <a:spcAft>
                <a:spcPts val="0"/>
              </a:spcAft>
              <a:buNone/>
            </a:pPr>
            <a:r>
              <a:rPr lang="en" sz="1800">
                <a:solidFill>
                  <a:schemeClr val="dk1"/>
                </a:solidFill>
                <a:latin typeface="Century Gothic"/>
                <a:ea typeface="Century Gothic"/>
                <a:cs typeface="Century Gothic"/>
                <a:sym typeface="Century Gothic"/>
              </a:rPr>
              <a:t>Lewis grew up in </a:t>
            </a:r>
            <a:r>
              <a:rPr lang="en" sz="1800">
                <a:solidFill>
                  <a:schemeClr val="dk1"/>
                </a:solidFill>
                <a:latin typeface="Century Gothic"/>
                <a:ea typeface="Century Gothic"/>
                <a:cs typeface="Century Gothic"/>
                <a:sym typeface="Century Gothic"/>
              </a:rPr>
              <a:t>Massachusetts with his parents and four siblings. His parents had escaped slavery in Virginia and came</a:t>
            </a:r>
            <a:r>
              <a:rPr lang="en" sz="1800">
                <a:solidFill>
                  <a:schemeClr val="dk1"/>
                </a:solidFill>
                <a:latin typeface="Century Gothic"/>
                <a:ea typeface="Century Gothic"/>
                <a:cs typeface="Century Gothic"/>
                <a:sym typeface="Century Gothic"/>
              </a:rPr>
              <a:t> to Massachusetts to</a:t>
            </a:r>
            <a:r>
              <a:rPr lang="en" sz="1800">
                <a:solidFill>
                  <a:schemeClr val="dk1"/>
                </a:solidFill>
                <a:latin typeface="Century Gothic"/>
                <a:ea typeface="Century Gothic"/>
                <a:cs typeface="Century Gothic"/>
                <a:sym typeface="Century Gothic"/>
              </a:rPr>
              <a:t> live as free people. </a:t>
            </a:r>
            <a:endParaRPr sz="1800">
              <a:solidFill>
                <a:schemeClr val="dk1"/>
              </a:solidFill>
              <a:latin typeface="Century Gothic"/>
              <a:ea typeface="Century Gothic"/>
              <a:cs typeface="Century Gothic"/>
              <a:sym typeface="Century Gothic"/>
            </a:endParaRPr>
          </a:p>
          <a:p>
            <a:pPr indent="0" lvl="0" marL="0" rtl="0" algn="l">
              <a:lnSpc>
                <a:spcPct val="140000"/>
              </a:lnSpc>
              <a:spcBef>
                <a:spcPts val="1000"/>
              </a:spcBef>
              <a:spcAft>
                <a:spcPts val="1000"/>
              </a:spcAft>
              <a:buNone/>
            </a:pPr>
            <a:r>
              <a:rPr lang="en" sz="1800">
                <a:solidFill>
                  <a:schemeClr val="dk1"/>
                </a:solidFill>
                <a:latin typeface="Century Gothic"/>
                <a:ea typeface="Century Gothic"/>
                <a:cs typeface="Century Gothic"/>
                <a:sym typeface="Century Gothic"/>
              </a:rPr>
              <a:t>Lewis loved to read and draw. He also helped his father at the barbershop where he worked.</a:t>
            </a:r>
            <a:endParaRPr sz="1800">
              <a:solidFill>
                <a:schemeClr val="dk1"/>
              </a:solidFill>
              <a:latin typeface="Century Gothic"/>
              <a:ea typeface="Century Gothic"/>
              <a:cs typeface="Century Gothic"/>
              <a:sym typeface="Century Gothic"/>
            </a:endParaRPr>
          </a:p>
        </p:txBody>
      </p:sp>
      <p:pic>
        <p:nvPicPr>
          <p:cNvPr id="105" name="Google Shape;105;p19"/>
          <p:cNvPicPr preferRelativeResize="0"/>
          <p:nvPr/>
        </p:nvPicPr>
        <p:blipFill rotWithShape="1">
          <a:blip r:embed="rId3">
            <a:alphaModFix/>
          </a:blip>
          <a:srcRect b="9325" l="8795" r="8696" t="12243"/>
          <a:stretch/>
        </p:blipFill>
        <p:spPr>
          <a:xfrm>
            <a:off x="4906400" y="732500"/>
            <a:ext cx="3995201" cy="3009675"/>
          </a:xfrm>
          <a:prstGeom prst="rect">
            <a:avLst/>
          </a:prstGeom>
          <a:noFill/>
          <a:ln cap="flat" cmpd="sng" w="9525">
            <a:solidFill>
              <a:schemeClr val="dk2"/>
            </a:solidFill>
            <a:prstDash val="solid"/>
            <a:round/>
            <a:headEnd len="sm" w="sm" type="none"/>
            <a:tailEnd len="sm" w="sm" type="none"/>
          </a:ln>
        </p:spPr>
      </p:pic>
      <p:sp>
        <p:nvSpPr>
          <p:cNvPr id="106" name="Google Shape;106;p19"/>
          <p:cNvSpPr txBox="1"/>
          <p:nvPr/>
        </p:nvSpPr>
        <p:spPr>
          <a:xfrm>
            <a:off x="5001100" y="3870975"/>
            <a:ext cx="38058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1848 painting of Chelsea, Massachusetts</a:t>
            </a:r>
            <a:endParaRPr>
              <a:latin typeface="Calibri"/>
              <a:ea typeface="Calibri"/>
              <a:cs typeface="Calibri"/>
              <a:sym typeface="Calibri"/>
            </a:endParaRPr>
          </a:p>
        </p:txBody>
      </p:sp>
      <p:pic>
        <p:nvPicPr>
          <p:cNvPr id="107" name="Google Shape;107;p19" title="LewisLatimerS7.mp3">
            <a:hlinkClick r:id="rId4"/>
          </p:cNvPr>
          <p:cNvPicPr preferRelativeResize="0"/>
          <p:nvPr/>
        </p:nvPicPr>
        <p:blipFill>
          <a:blip r:embed="rId5">
            <a:alphaModFix/>
          </a:blip>
          <a:stretch>
            <a:fillRect/>
          </a:stretch>
        </p:blipFill>
        <p:spPr>
          <a:xfrm>
            <a:off x="8582300" y="93000"/>
            <a:ext cx="457200" cy="457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nvSpPr>
        <p:spPr>
          <a:xfrm>
            <a:off x="361850" y="290375"/>
            <a:ext cx="8426100" cy="46209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 sz="1800">
                <a:solidFill>
                  <a:schemeClr val="dk1"/>
                </a:solidFill>
                <a:latin typeface="Century Gothic"/>
                <a:ea typeface="Century Gothic"/>
                <a:cs typeface="Century Gothic"/>
                <a:sym typeface="Century Gothic"/>
              </a:rPr>
              <a:t>Lewis Latimer’s Work</a:t>
            </a:r>
            <a:endParaRPr b="1" sz="1800">
              <a:solidFill>
                <a:schemeClr val="dk1"/>
              </a:solidFill>
              <a:latin typeface="Century Gothic"/>
              <a:ea typeface="Century Gothic"/>
              <a:cs typeface="Century Gothic"/>
              <a:sym typeface="Century Gothic"/>
            </a:endParaRPr>
          </a:p>
          <a:p>
            <a:pPr indent="0" lvl="0" marL="0" rtl="0" algn="l">
              <a:lnSpc>
                <a:spcPct val="140000"/>
              </a:lnSpc>
              <a:spcBef>
                <a:spcPts val="1200"/>
              </a:spcBef>
              <a:spcAft>
                <a:spcPts val="0"/>
              </a:spcAft>
              <a:buNone/>
            </a:pPr>
            <a:r>
              <a:rPr lang="en" sz="1800">
                <a:solidFill>
                  <a:schemeClr val="dk1"/>
                </a:solidFill>
                <a:latin typeface="Century Gothic"/>
                <a:ea typeface="Century Gothic"/>
                <a:cs typeface="Century Gothic"/>
                <a:sym typeface="Century Gothic"/>
              </a:rPr>
              <a:t>When he was a teenager, Lewis got a job to help his family. He worked at a law office in Boston. The lawyers there helped inventors apply for </a:t>
            </a:r>
            <a:r>
              <a:rPr lang="en" sz="1800">
                <a:solidFill>
                  <a:schemeClr val="dk1"/>
                </a:solidFill>
                <a:latin typeface="Century Gothic"/>
                <a:ea typeface="Century Gothic"/>
                <a:cs typeface="Century Gothic"/>
                <a:sym typeface="Century Gothic"/>
              </a:rPr>
              <a:t>patents. A patent prevents other people from copying inventors’ ideas and making money from them.</a:t>
            </a:r>
            <a:endParaRPr sz="1800">
              <a:solidFill>
                <a:schemeClr val="dk1"/>
              </a:solidFill>
              <a:latin typeface="Century Gothic"/>
              <a:ea typeface="Century Gothic"/>
              <a:cs typeface="Century Gothic"/>
              <a:sym typeface="Century Gothic"/>
            </a:endParaRPr>
          </a:p>
          <a:p>
            <a:pPr indent="0" lvl="0" marL="0" rtl="0" algn="l">
              <a:lnSpc>
                <a:spcPct val="140000"/>
              </a:lnSpc>
              <a:spcBef>
                <a:spcPts val="1200"/>
              </a:spcBef>
              <a:spcAft>
                <a:spcPts val="1200"/>
              </a:spcAft>
              <a:buNone/>
            </a:pPr>
            <a:r>
              <a:rPr lang="en" sz="1800">
                <a:solidFill>
                  <a:schemeClr val="dk1"/>
                </a:solidFill>
                <a:latin typeface="Century Gothic"/>
                <a:ea typeface="Century Gothic"/>
                <a:cs typeface="Century Gothic"/>
                <a:sym typeface="Century Gothic"/>
              </a:rPr>
              <a:t>That first experience in the law office shaped Lewis’s life.</a:t>
            </a:r>
            <a:r>
              <a:rPr lang="en" sz="1800">
                <a:solidFill>
                  <a:schemeClr val="dk1"/>
                </a:solidFill>
                <a:latin typeface="Century Gothic"/>
                <a:ea typeface="Century Gothic"/>
                <a:cs typeface="Century Gothic"/>
                <a:sym typeface="Century Gothic"/>
              </a:rPr>
              <a:t> As he</a:t>
            </a:r>
            <a:r>
              <a:rPr lang="en" sz="1800">
                <a:solidFill>
                  <a:schemeClr val="dk1"/>
                </a:solidFill>
                <a:latin typeface="Century Gothic"/>
                <a:ea typeface="Century Gothic"/>
                <a:cs typeface="Century Gothic"/>
                <a:sym typeface="Century Gothic"/>
              </a:rPr>
              <a:t> helped with paperwork and ran errands for the lawyers, Lewis paid attention to the inventions people were working on. </a:t>
            </a:r>
            <a:r>
              <a:rPr lang="en" sz="1800">
                <a:solidFill>
                  <a:schemeClr val="dk1"/>
                </a:solidFill>
                <a:latin typeface="Century Gothic"/>
                <a:ea typeface="Century Gothic"/>
                <a:cs typeface="Century Gothic"/>
                <a:sym typeface="Century Gothic"/>
              </a:rPr>
              <a:t>He started reading books about inventions, bought a set of tools, and taught himself mechanical drawing. He was hired as a </a:t>
            </a:r>
            <a:r>
              <a:rPr b="1" lang="en" sz="1800">
                <a:solidFill>
                  <a:schemeClr val="dk1"/>
                </a:solidFill>
                <a:latin typeface="Century Gothic"/>
                <a:ea typeface="Century Gothic"/>
                <a:cs typeface="Century Gothic"/>
                <a:sym typeface="Century Gothic"/>
              </a:rPr>
              <a:t>draftsman</a:t>
            </a:r>
            <a:r>
              <a:rPr lang="en" sz="1800">
                <a:solidFill>
                  <a:schemeClr val="dk1"/>
                </a:solidFill>
                <a:latin typeface="Century Gothic"/>
                <a:ea typeface="Century Gothic"/>
                <a:cs typeface="Century Gothic"/>
                <a:sym typeface="Century Gothic"/>
              </a:rPr>
              <a:t>, making detailed patent drawings of people’s inventions. </a:t>
            </a:r>
            <a:endParaRPr sz="1800">
              <a:latin typeface="Century Gothic"/>
              <a:ea typeface="Century Gothic"/>
              <a:cs typeface="Century Gothic"/>
              <a:sym typeface="Century Gothic"/>
            </a:endParaRPr>
          </a:p>
        </p:txBody>
      </p:sp>
      <p:pic>
        <p:nvPicPr>
          <p:cNvPr id="113" name="Google Shape;113;p20" title="LewisLatimerS8.mp3">
            <a:hlinkClick r:id="rId3"/>
          </p:cNvPr>
          <p:cNvPicPr preferRelativeResize="0"/>
          <p:nvPr/>
        </p:nvPicPr>
        <p:blipFill>
          <a:blip r:embed="rId4">
            <a:alphaModFix/>
          </a:blip>
          <a:stretch>
            <a:fillRect/>
          </a:stretch>
        </p:blipFill>
        <p:spPr>
          <a:xfrm>
            <a:off x="8606625" y="83450"/>
            <a:ext cx="452625" cy="452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1"/>
          <p:cNvSpPr txBox="1"/>
          <p:nvPr>
            <p:ph idx="1" type="body"/>
          </p:nvPr>
        </p:nvSpPr>
        <p:spPr>
          <a:xfrm>
            <a:off x="521050" y="205000"/>
            <a:ext cx="8368500" cy="14949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1200"/>
              </a:spcAft>
              <a:buSzPts val="935"/>
              <a:buNone/>
            </a:pPr>
            <a:r>
              <a:rPr lang="en" sz="1829">
                <a:solidFill>
                  <a:schemeClr val="dk1"/>
                </a:solidFill>
                <a:latin typeface="Century Gothic"/>
                <a:ea typeface="Century Gothic"/>
                <a:cs typeface="Century Gothic"/>
                <a:sym typeface="Century Gothic"/>
              </a:rPr>
              <a:t>He was recognized as an excellent draftsman and became part of a group of scientists and inventors called the Edison Pioneers. Although people from many communities were inventors, </a:t>
            </a:r>
            <a:r>
              <a:rPr lang="en" sz="1829">
                <a:solidFill>
                  <a:schemeClr val="dk1"/>
                </a:solidFill>
                <a:latin typeface="Century Gothic"/>
                <a:ea typeface="Century Gothic"/>
                <a:cs typeface="Century Gothic"/>
                <a:sym typeface="Century Gothic"/>
              </a:rPr>
              <a:t>Lewis</a:t>
            </a:r>
            <a:r>
              <a:rPr lang="en" sz="1829">
                <a:solidFill>
                  <a:schemeClr val="dk1"/>
                </a:solidFill>
                <a:latin typeface="Century Gothic"/>
                <a:ea typeface="Century Gothic"/>
                <a:cs typeface="Century Gothic"/>
                <a:sym typeface="Century Gothic"/>
              </a:rPr>
              <a:t> was the only Black inventor to be included in this well-known group. </a:t>
            </a:r>
            <a:endParaRPr sz="1829">
              <a:solidFill>
                <a:schemeClr val="dk1"/>
              </a:solidFill>
              <a:latin typeface="Century Gothic"/>
              <a:ea typeface="Century Gothic"/>
              <a:cs typeface="Century Gothic"/>
              <a:sym typeface="Century Gothic"/>
            </a:endParaRPr>
          </a:p>
        </p:txBody>
      </p:sp>
      <p:pic>
        <p:nvPicPr>
          <p:cNvPr id="119" name="Google Shape;119;p21"/>
          <p:cNvPicPr preferRelativeResize="0"/>
          <p:nvPr/>
        </p:nvPicPr>
        <p:blipFill rotWithShape="1">
          <a:blip r:embed="rId3">
            <a:alphaModFix/>
          </a:blip>
          <a:srcRect b="0" l="0" r="0" t="14965"/>
          <a:stretch/>
        </p:blipFill>
        <p:spPr>
          <a:xfrm>
            <a:off x="749650" y="1824775"/>
            <a:ext cx="2359674" cy="2789674"/>
          </a:xfrm>
          <a:prstGeom prst="rect">
            <a:avLst/>
          </a:prstGeom>
          <a:noFill/>
          <a:ln>
            <a:noFill/>
          </a:ln>
        </p:spPr>
      </p:pic>
      <p:sp>
        <p:nvSpPr>
          <p:cNvPr id="120" name="Google Shape;120;p21"/>
          <p:cNvSpPr txBox="1"/>
          <p:nvPr/>
        </p:nvSpPr>
        <p:spPr>
          <a:xfrm>
            <a:off x="742075" y="4614450"/>
            <a:ext cx="237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Calibri"/>
                <a:ea typeface="Calibri"/>
                <a:cs typeface="Calibri"/>
                <a:sym typeface="Calibri"/>
              </a:rPr>
              <a:t>Glassblowing Apparatus, 1881</a:t>
            </a:r>
            <a:endParaRPr>
              <a:latin typeface="Calibri"/>
              <a:ea typeface="Calibri"/>
              <a:cs typeface="Calibri"/>
              <a:sym typeface="Calibri"/>
            </a:endParaRPr>
          </a:p>
        </p:txBody>
      </p:sp>
      <p:sp>
        <p:nvSpPr>
          <p:cNvPr id="121" name="Google Shape;121;p21"/>
          <p:cNvSpPr txBox="1"/>
          <p:nvPr/>
        </p:nvSpPr>
        <p:spPr>
          <a:xfrm>
            <a:off x="4499050" y="4614450"/>
            <a:ext cx="32214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latin typeface="Calibri"/>
                <a:ea typeface="Calibri"/>
                <a:cs typeface="Calibri"/>
                <a:sym typeface="Calibri"/>
              </a:rPr>
              <a:t>Edison Pioneers (Lewis Latimer in front)</a:t>
            </a:r>
            <a:endParaRPr>
              <a:latin typeface="Calibri"/>
              <a:ea typeface="Calibri"/>
              <a:cs typeface="Calibri"/>
              <a:sym typeface="Calibri"/>
            </a:endParaRPr>
          </a:p>
        </p:txBody>
      </p:sp>
      <p:pic>
        <p:nvPicPr>
          <p:cNvPr id="122" name="Google Shape;122;p21"/>
          <p:cNvPicPr preferRelativeResize="0"/>
          <p:nvPr/>
        </p:nvPicPr>
        <p:blipFill>
          <a:blip r:embed="rId4">
            <a:alphaModFix/>
          </a:blip>
          <a:stretch>
            <a:fillRect/>
          </a:stretch>
        </p:blipFill>
        <p:spPr>
          <a:xfrm>
            <a:off x="3860013" y="1824775"/>
            <a:ext cx="4499477" cy="2789675"/>
          </a:xfrm>
          <a:prstGeom prst="rect">
            <a:avLst/>
          </a:prstGeom>
          <a:noFill/>
          <a:ln>
            <a:noFill/>
          </a:ln>
        </p:spPr>
      </p:pic>
      <p:pic>
        <p:nvPicPr>
          <p:cNvPr id="123" name="Google Shape;123;p21" title="LewisLatimerS9.mp3">
            <a:hlinkClick r:id="rId5"/>
          </p:cNvPr>
          <p:cNvPicPr preferRelativeResize="0"/>
          <p:nvPr/>
        </p:nvPicPr>
        <p:blipFill>
          <a:blip r:embed="rId6">
            <a:alphaModFix/>
          </a:blip>
          <a:stretch>
            <a:fillRect/>
          </a:stretch>
        </p:blipFill>
        <p:spPr>
          <a:xfrm>
            <a:off x="8624450" y="52150"/>
            <a:ext cx="442450" cy="442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