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Lato"/>
      <p:regular r:id="rId18"/>
      <p:bold r:id="rId19"/>
      <p:italic r:id="rId20"/>
      <p:boldItalic r:id="rId21"/>
    </p:embeddedFon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CenturyGothic-regular.fntdata"/><Relationship Id="rId21" Type="http://schemas.openxmlformats.org/officeDocument/2006/relationships/font" Target="fonts/Lato-boldItalic.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been learning about people who recognize needs in their communities and how they respond to them. Three people in three different communities noticed that people did not have the books that they needed—Marley Dias, Luis Soriano, and Arturo Schomburg—and they all did something about this.</a:t>
            </a:r>
            <a:endParaRPr/>
          </a:p>
          <a:p>
            <a:pPr indent="0" lvl="0" marL="0" rtl="0" algn="l">
              <a:spcBef>
                <a:spcPts val="0"/>
              </a:spcBef>
              <a:spcAft>
                <a:spcPts val="0"/>
              </a:spcAft>
              <a:buNone/>
            </a:pPr>
            <a:r>
              <a:rPr lang="en"/>
              <a:t>Set a purpose for the lesson.</a:t>
            </a:r>
            <a:endParaRPr/>
          </a:p>
          <a:p>
            <a:pPr indent="0" lvl="0" marL="0" rtl="0" algn="l">
              <a:spcBef>
                <a:spcPts val="0"/>
              </a:spcBef>
              <a:spcAft>
                <a:spcPts val="0"/>
              </a:spcAft>
              <a:buNone/>
            </a:pPr>
            <a:r>
              <a:rPr lang="en"/>
              <a:t>Today we’ll look at some slides about how people get access to books; we’ll watch a video about the importance of books; and then we’ll share some ideas about what we might do to continue to address this need.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548a04527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48a04527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5e55648a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5e55648a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666666"/>
                </a:solidFill>
                <a:highlight>
                  <a:schemeClr val="lt1"/>
                </a:highlight>
                <a:latin typeface="Lato"/>
                <a:ea typeface="Lato"/>
                <a:cs typeface="Lato"/>
                <a:sym typeface="Lato"/>
              </a:rPr>
              <a:t>Think, Pair, Share.</a:t>
            </a:r>
            <a:endParaRPr sz="1200">
              <a:solidFill>
                <a:srgbClr val="666666"/>
              </a:solidFill>
              <a:highlight>
                <a:schemeClr val="lt1"/>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200">
                <a:solidFill>
                  <a:srgbClr val="666666"/>
                </a:solidFill>
                <a:highlight>
                  <a:schemeClr val="lt1"/>
                </a:highlight>
                <a:latin typeface="Lato"/>
                <a:ea typeface="Lato"/>
                <a:cs typeface="Lato"/>
                <a:sym typeface="Lato"/>
              </a:rPr>
              <a:t>What are some of the ways people get access to books, according to</a:t>
            </a:r>
            <a:endParaRPr sz="1200">
              <a:solidFill>
                <a:srgbClr val="666666"/>
              </a:solidFill>
              <a:highlight>
                <a:schemeClr val="lt1"/>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200">
                <a:solidFill>
                  <a:srgbClr val="666666"/>
                </a:solidFill>
                <a:highlight>
                  <a:schemeClr val="lt1"/>
                </a:highlight>
                <a:latin typeface="Lato"/>
                <a:ea typeface="Lato"/>
                <a:cs typeface="Lato"/>
                <a:sym typeface="Lato"/>
              </a:rPr>
              <a:t>this text?</a:t>
            </a:r>
            <a:endParaRPr sz="1200">
              <a:solidFill>
                <a:srgbClr val="666666"/>
              </a:solidFill>
              <a:highlight>
                <a:schemeClr val="lt1"/>
              </a:highlight>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200">
              <a:solidFill>
                <a:srgbClr val="666666"/>
              </a:solidFill>
              <a:highlight>
                <a:schemeClr val="lt1"/>
              </a:highlight>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546eb5696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46eb5696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45fba7f9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45fba7f9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48a0452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48a0452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Pause to look closely at the map. Locate the school’s neighborhood, the neighborhoods where children live, and the libraries in proximity. Allow for children’s responses.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545fba7f9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45fba7f9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548a04527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48a04527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Equitable means fair.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545fba7f9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45fba7f9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42bfaf575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42bfaf575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545fba7f9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45fba7f9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545fba7f9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45fba7f9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Thumbs up if you have noticed a Little Free Library somewhere.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Access to Books </a:t>
            </a:r>
            <a:endParaRPr/>
          </a:p>
          <a:p>
            <a:pPr indent="0" lvl="0" marL="0" rtl="0" algn="ctr">
              <a:spcBef>
                <a:spcPts val="0"/>
              </a:spcBef>
              <a:spcAft>
                <a:spcPts val="0"/>
              </a:spcAft>
              <a:buNone/>
            </a:pPr>
            <a:r>
              <a:rPr lang="en"/>
              <a:t>and </a:t>
            </a:r>
            <a:r>
              <a:rPr lang="en"/>
              <a:t>Project</a:t>
            </a:r>
            <a:r>
              <a:rPr lang="en"/>
              <a:t> Introduction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6, Day 3</a:t>
            </a:r>
            <a:endParaRPr/>
          </a:p>
          <a:p>
            <a:pPr indent="0" lvl="0" marL="0" rtl="0" algn="ctr">
              <a:spcBef>
                <a:spcPts val="0"/>
              </a:spcBef>
              <a:spcAft>
                <a:spcPts val="0"/>
              </a:spcAft>
              <a:buNone/>
            </a:pPr>
            <a:r>
              <a:t/>
            </a:r>
            <a:endParaRPr/>
          </a:p>
          <a:p>
            <a:pPr indent="0" lvl="0" marL="0" rtl="0" algn="l">
              <a:lnSpc>
                <a:spcPct val="150000"/>
              </a:lnSpc>
              <a:spcBef>
                <a:spcPts val="0"/>
              </a:spcBef>
              <a:spcAft>
                <a:spcPts val="0"/>
              </a:spcAft>
              <a:buClr>
                <a:schemeClr val="dk1"/>
              </a:buClr>
              <a:buSzPts val="1100"/>
              <a:buFont typeface="Arial"/>
              <a:buNone/>
            </a:pPr>
            <a:r>
              <a:rPr lang="en" sz="1200">
                <a:solidFill>
                  <a:schemeClr val="dk1"/>
                </a:solidFill>
                <a:highlight>
                  <a:srgbClr val="FFFF00"/>
                </a:highlight>
                <a:latin typeface="Calibri"/>
                <a:ea typeface="Calibri"/>
                <a:cs typeface="Calibri"/>
                <a:sym typeface="Calibri"/>
              </a:rPr>
              <a:t>NOTE TO TEACHERS: There is content on these slides specific to Boston (slides 2 and 11)  . </a:t>
            </a:r>
            <a:r>
              <a:rPr lang="en" sz="1200">
                <a:solidFill>
                  <a:schemeClr val="dk1"/>
                </a:solidFill>
                <a:highlight>
                  <a:srgbClr val="FFFF00"/>
                </a:highlight>
                <a:latin typeface="Calibri"/>
                <a:ea typeface="Calibri"/>
                <a:cs typeface="Calibri"/>
                <a:sym typeface="Calibri"/>
              </a:rPr>
              <a:t>Replace</a:t>
            </a:r>
            <a:r>
              <a:rPr lang="en" sz="1200">
                <a:solidFill>
                  <a:schemeClr val="dk1"/>
                </a:solidFill>
                <a:highlight>
                  <a:srgbClr val="FFFF00"/>
                </a:highlight>
                <a:latin typeface="Calibri"/>
                <a:ea typeface="Calibri"/>
                <a:cs typeface="Calibri"/>
                <a:sym typeface="Calibri"/>
              </a:rPr>
              <a:t> it with information relevant to your </a:t>
            </a:r>
            <a:r>
              <a:rPr lang="en" sz="1200">
                <a:solidFill>
                  <a:schemeClr val="dk1"/>
                </a:solidFill>
                <a:highlight>
                  <a:srgbClr val="FFFF00"/>
                </a:highlight>
                <a:latin typeface="Calibri"/>
                <a:ea typeface="Calibri"/>
                <a:cs typeface="Calibri"/>
                <a:sym typeface="Calibri"/>
              </a:rPr>
              <a:t>children and community</a:t>
            </a:r>
            <a:r>
              <a:rPr lang="en" sz="1200">
                <a:solidFill>
                  <a:schemeClr val="dk1"/>
                </a:solidFill>
                <a:highlight>
                  <a:srgbClr val="FFFF00"/>
                </a:highlight>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idx="1" type="body"/>
          </p:nvPr>
        </p:nvSpPr>
        <p:spPr>
          <a:xfrm>
            <a:off x="311700" y="701050"/>
            <a:ext cx="4260300" cy="37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B2B2B"/>
                </a:solidFill>
                <a:highlight>
                  <a:srgbClr val="FFFFFF"/>
                </a:highlight>
                <a:latin typeface="Century Gothic"/>
                <a:ea typeface="Century Gothic"/>
                <a:cs typeface="Century Gothic"/>
                <a:sym typeface="Century Gothic"/>
              </a:rPr>
              <a:t>In some places, there are book- sharing boxes such as the </a:t>
            </a:r>
            <a:r>
              <a:rPr b="1" lang="en">
                <a:solidFill>
                  <a:srgbClr val="2B2B2B"/>
                </a:solidFill>
                <a:highlight>
                  <a:srgbClr val="FFFFFF"/>
                </a:highlight>
                <a:latin typeface="Century Gothic"/>
                <a:ea typeface="Century Gothic"/>
                <a:cs typeface="Century Gothic"/>
                <a:sym typeface="Century Gothic"/>
              </a:rPr>
              <a:t>Little Free Library</a:t>
            </a:r>
            <a:r>
              <a:rPr lang="en">
                <a:solidFill>
                  <a:srgbClr val="2B2B2B"/>
                </a:solidFill>
                <a:highlight>
                  <a:srgbClr val="FFFFFF"/>
                </a:highlight>
                <a:latin typeface="Century Gothic"/>
                <a:ea typeface="Century Gothic"/>
                <a:cs typeface="Century Gothic"/>
                <a:sym typeface="Century Gothic"/>
              </a:rPr>
              <a:t> around town. You can take a book or leave a book in the box. The people who developed these boxes want to increase reading and help community members feel more  </a:t>
            </a:r>
            <a:r>
              <a:rPr lang="en">
                <a:solidFill>
                  <a:srgbClr val="2B2B2B"/>
                </a:solidFill>
                <a:highlight>
                  <a:srgbClr val="FFFFFF"/>
                </a:highlight>
                <a:latin typeface="Century Gothic"/>
                <a:ea typeface="Century Gothic"/>
                <a:cs typeface="Century Gothic"/>
                <a:sym typeface="Century Gothic"/>
              </a:rPr>
              <a:t>connected</a:t>
            </a:r>
            <a:r>
              <a:rPr lang="en">
                <a:solidFill>
                  <a:srgbClr val="2B2B2B"/>
                </a:solidFill>
                <a:highlight>
                  <a:srgbClr val="FFFFFF"/>
                </a:highlight>
                <a:latin typeface="Century Gothic"/>
                <a:ea typeface="Century Gothic"/>
                <a:cs typeface="Century Gothic"/>
                <a:sym typeface="Century Gothic"/>
              </a:rPr>
              <a:t> to each other</a:t>
            </a:r>
            <a:r>
              <a:rPr lang="en">
                <a:solidFill>
                  <a:srgbClr val="2B2B2B"/>
                </a:solidFill>
                <a:highlight>
                  <a:srgbClr val="FFFFFF"/>
                </a:highlight>
                <a:latin typeface="Century Gothic"/>
                <a:ea typeface="Century Gothic"/>
                <a:cs typeface="Century Gothic"/>
                <a:sym typeface="Century Gothic"/>
              </a:rPr>
              <a:t>. </a:t>
            </a:r>
            <a:endParaRPr>
              <a:solidFill>
                <a:srgbClr val="2B2B2B"/>
              </a:solidFill>
              <a:highlight>
                <a:srgbClr val="FFFFFF"/>
              </a:highlight>
              <a:latin typeface="Century Gothic"/>
              <a:ea typeface="Century Gothic"/>
              <a:cs typeface="Century Gothic"/>
              <a:sym typeface="Century Gothic"/>
            </a:endParaRPr>
          </a:p>
          <a:p>
            <a:pPr indent="0" lvl="0" marL="0" rtl="0" algn="l">
              <a:spcBef>
                <a:spcPts val="1600"/>
              </a:spcBef>
              <a:spcAft>
                <a:spcPts val="1600"/>
              </a:spcAft>
              <a:buNone/>
            </a:pPr>
            <a:r>
              <a:rPr lang="en">
                <a:solidFill>
                  <a:srgbClr val="2B2B2B"/>
                </a:solidFill>
                <a:highlight>
                  <a:srgbClr val="FFFFFF"/>
                </a:highlight>
                <a:latin typeface="Century Gothic"/>
                <a:ea typeface="Century Gothic"/>
                <a:cs typeface="Century Gothic"/>
                <a:sym typeface="Century Gothic"/>
              </a:rPr>
              <a:t>These book boxes provide people with more access to books.</a:t>
            </a:r>
            <a:endParaRPr>
              <a:latin typeface="Century Gothic"/>
              <a:ea typeface="Century Gothic"/>
              <a:cs typeface="Century Gothic"/>
              <a:sym typeface="Century Gothic"/>
            </a:endParaRPr>
          </a:p>
        </p:txBody>
      </p:sp>
      <p:pic>
        <p:nvPicPr>
          <p:cNvPr id="124" name="Google Shape;124;p22"/>
          <p:cNvPicPr preferRelativeResize="0"/>
          <p:nvPr/>
        </p:nvPicPr>
        <p:blipFill>
          <a:blip r:embed="rId3">
            <a:alphaModFix/>
          </a:blip>
          <a:stretch>
            <a:fillRect/>
          </a:stretch>
        </p:blipFill>
        <p:spPr>
          <a:xfrm>
            <a:off x="5068828" y="443068"/>
            <a:ext cx="3003325" cy="3986675"/>
          </a:xfrm>
          <a:prstGeom prst="rect">
            <a:avLst/>
          </a:prstGeom>
          <a:noFill/>
          <a:ln>
            <a:noFill/>
          </a:ln>
        </p:spPr>
      </p:pic>
      <p:sp>
        <p:nvSpPr>
          <p:cNvPr id="125" name="Google Shape;125;p22"/>
          <p:cNvSpPr txBox="1"/>
          <p:nvPr/>
        </p:nvSpPr>
        <p:spPr>
          <a:xfrm>
            <a:off x="0" y="0"/>
            <a:ext cx="1095600" cy="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9</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nvSpPr>
        <p:spPr>
          <a:xfrm>
            <a:off x="231750" y="523800"/>
            <a:ext cx="4034400" cy="433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highlight>
                  <a:srgbClr val="FFFFFF"/>
                </a:highlight>
                <a:latin typeface="Century Gothic"/>
                <a:ea typeface="Century Gothic"/>
                <a:cs typeface="Century Gothic"/>
                <a:sym typeface="Century Gothic"/>
              </a:rPr>
              <a:t>Maybe you have a great branch library in your neighborhood. Maybe you have seen a van like the Storymobile. But maybe it’s hard for you and your family to get books. </a:t>
            </a:r>
            <a:endParaRPr sz="1800">
              <a:highlight>
                <a:srgbClr val="FFFFFF"/>
              </a:highlight>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800">
              <a:highlight>
                <a:srgbClr val="FFFFFF"/>
              </a:highlight>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200">
                <a:highlight>
                  <a:srgbClr val="FFFFFF"/>
                </a:highlight>
                <a:latin typeface="Century Gothic"/>
                <a:ea typeface="Century Gothic"/>
                <a:cs typeface="Century Gothic"/>
                <a:sym typeface="Century Gothic"/>
              </a:rPr>
              <a:t>How can we make sure that children and families in all of our towns have access to books? </a:t>
            </a:r>
            <a:endParaRPr sz="2200">
              <a:highlight>
                <a:srgbClr val="FFFFFF"/>
              </a:highlight>
              <a:latin typeface="Century Gothic"/>
              <a:ea typeface="Century Gothic"/>
              <a:cs typeface="Century Gothic"/>
              <a:sym typeface="Century Gothic"/>
            </a:endParaRPr>
          </a:p>
        </p:txBody>
      </p:sp>
      <p:sp>
        <p:nvSpPr>
          <p:cNvPr id="131" name="Google Shape;131;p23"/>
          <p:cNvSpPr txBox="1"/>
          <p:nvPr/>
        </p:nvSpPr>
        <p:spPr>
          <a:xfrm>
            <a:off x="0" y="0"/>
            <a:ext cx="1106100" cy="5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10</a:t>
            </a:r>
            <a:endParaRPr>
              <a:solidFill>
                <a:schemeClr val="dk1"/>
              </a:solidFill>
            </a:endParaRPr>
          </a:p>
        </p:txBody>
      </p:sp>
      <p:sp>
        <p:nvSpPr>
          <p:cNvPr id="132" name="Google Shape;132;p23"/>
          <p:cNvSpPr txBox="1"/>
          <p:nvPr/>
        </p:nvSpPr>
        <p:spPr>
          <a:xfrm>
            <a:off x="4873725" y="529875"/>
            <a:ext cx="3072900" cy="37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800">
                <a:highlight>
                  <a:srgbClr val="FFFF00"/>
                </a:highlight>
                <a:latin typeface="Century Gothic"/>
                <a:ea typeface="Century Gothic"/>
                <a:cs typeface="Century Gothic"/>
                <a:sym typeface="Century Gothic"/>
              </a:rPr>
              <a:t>INSERT image of map of the town/area. </a:t>
            </a:r>
            <a:endParaRPr sz="1800">
              <a:highlight>
                <a:srgbClr val="FFFF00"/>
              </a:highlight>
              <a:latin typeface="Century Gothic"/>
              <a:ea typeface="Century Gothic"/>
              <a:cs typeface="Century Gothic"/>
              <a:sym typeface="Century Gothic"/>
            </a:endParaRPr>
          </a:p>
        </p:txBody>
      </p:sp>
      <p:pic>
        <p:nvPicPr>
          <p:cNvPr id="133" name="Google Shape;133;p23"/>
          <p:cNvPicPr preferRelativeResize="0"/>
          <p:nvPr/>
        </p:nvPicPr>
        <p:blipFill>
          <a:blip r:embed="rId3">
            <a:alphaModFix/>
          </a:blip>
          <a:stretch>
            <a:fillRect/>
          </a:stretch>
        </p:blipFill>
        <p:spPr>
          <a:xfrm>
            <a:off x="4266150" y="948863"/>
            <a:ext cx="4543150" cy="34073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1" type="body"/>
          </p:nvPr>
        </p:nvSpPr>
        <p:spPr>
          <a:xfrm>
            <a:off x="407700" y="1262975"/>
            <a:ext cx="8424600" cy="36879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1200">
                <a:solidFill>
                  <a:srgbClr val="000000"/>
                </a:solidFill>
                <a:latin typeface="Calibri"/>
                <a:ea typeface="Calibri"/>
                <a:cs typeface="Calibri"/>
                <a:sym typeface="Calibri"/>
              </a:rPr>
              <a:t>Slide 1: </a:t>
            </a:r>
            <a:r>
              <a:rPr lang="en" sz="1200">
                <a:solidFill>
                  <a:srgbClr val="000000"/>
                </a:solidFill>
                <a:latin typeface="Calibri"/>
                <a:ea typeface="Calibri"/>
                <a:cs typeface="Calibri"/>
                <a:sym typeface="Calibri"/>
              </a:rPr>
              <a:t>https://www.thehistorylist.com/venues/boston-public-library-central-library-in-copley-square-boston-massachusetts, https://lewissievers.com/2014/08/21/engaging-children-at-your-library/</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2: </a:t>
            </a:r>
            <a:r>
              <a:rPr lang="en" sz="1200">
                <a:solidFill>
                  <a:srgbClr val="000000"/>
                </a:solidFill>
                <a:latin typeface="Calibri"/>
                <a:ea typeface="Calibri"/>
                <a:cs typeface="Calibri"/>
                <a:sym typeface="Calibri"/>
              </a:rPr>
              <a:t>https://bpl.bibliocommons.com/locations</a:t>
            </a:r>
            <a:r>
              <a:rPr lang="en" sz="1200">
                <a:solidFill>
                  <a:schemeClr val="dk1"/>
                </a:solidFill>
                <a:latin typeface="Calibri"/>
                <a:ea typeface="Calibri"/>
                <a:cs typeface="Calibri"/>
                <a:sym typeface="Calibri"/>
              </a:rPr>
              <a:t> (Leventhal Map Center)</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3: </a:t>
            </a:r>
            <a:r>
              <a:rPr lang="en" sz="1100">
                <a:solidFill>
                  <a:schemeClr val="dk1"/>
                </a:solidFill>
                <a:latin typeface="Calibri"/>
                <a:ea typeface="Calibri"/>
                <a:cs typeface="Calibri"/>
                <a:sym typeface="Calibri"/>
              </a:rPr>
              <a:t>https://www.bostonglobe.com/metro/2014/08/07/bpl-push-reduce-books-community-branches-stirs-complaints/Hx9dCXFaUBv91yIr9gVkxO/story.html</a:t>
            </a:r>
            <a:endParaRPr sz="11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4: </a:t>
            </a:r>
            <a:r>
              <a:rPr lang="en" sz="1100">
                <a:solidFill>
                  <a:srgbClr val="000000"/>
                </a:solidFill>
                <a:latin typeface="Calibri"/>
                <a:ea typeface="Calibri"/>
                <a:cs typeface="Calibri"/>
                <a:sym typeface="Calibri"/>
              </a:rPr>
              <a:t>https://www.bostonglobe.com/metro/2018/02/03/city-opens-library-branch-chinatown/9DyNLb9xyJFQ1MTaAJWTfO/story.html</a:t>
            </a:r>
            <a:endParaRPr sz="1100">
              <a:solidFill>
                <a:srgbClr val="000000"/>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rgbClr val="000000"/>
                </a:solidFill>
                <a:latin typeface="Calibri"/>
                <a:ea typeface="Calibri"/>
                <a:cs typeface="Calibri"/>
                <a:sym typeface="Calibri"/>
              </a:rPr>
              <a:t>Slide 5: </a:t>
            </a:r>
            <a:r>
              <a:rPr lang="en" sz="1200">
                <a:solidFill>
                  <a:srgbClr val="000000"/>
                </a:solidFill>
                <a:latin typeface="Calibri"/>
                <a:ea typeface="Calibri"/>
                <a:cs typeface="Calibri"/>
                <a:sym typeface="Calibri"/>
              </a:rPr>
              <a:t>https://www.smithsonianmag.com/arts-culture/long-overdue-the-bookmobile-is-back-353143/</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chemeClr val="dk1"/>
                </a:solidFill>
                <a:latin typeface="Calibri"/>
                <a:ea typeface="Calibri"/>
                <a:cs typeface="Calibri"/>
                <a:sym typeface="Calibri"/>
              </a:rPr>
              <a:t>Slide 6: https://www.flickr.com/photos/boston_public_library/5229432227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chemeClr val="dk1"/>
                </a:solidFill>
                <a:latin typeface="Calibri"/>
                <a:ea typeface="Calibri"/>
                <a:cs typeface="Calibri"/>
                <a:sym typeface="Calibri"/>
              </a:rPr>
              <a:t>Slide 7: http://www.cambridgebookbike.org/</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chemeClr val="dk1"/>
                </a:solidFill>
                <a:latin typeface="Calibri"/>
                <a:ea typeface="Calibri"/>
                <a:cs typeface="Calibri"/>
                <a:sym typeface="Calibri"/>
              </a:rPr>
              <a:t>Slide 8: https://scoutcambridge.com/cambridge-book-bike/</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chemeClr val="dk1"/>
                </a:solidFill>
                <a:latin typeface="Calibri"/>
                <a:ea typeface="Calibri"/>
                <a:cs typeface="Calibri"/>
                <a:sym typeface="Calibri"/>
              </a:rPr>
              <a:t>Slide 9: https://littlefreelibrary.org/</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rPr lang="en" sz="1200">
                <a:solidFill>
                  <a:schemeClr val="dk1"/>
                </a:solidFill>
                <a:latin typeface="Calibri"/>
                <a:ea typeface="Calibri"/>
                <a:cs typeface="Calibri"/>
                <a:sym typeface="Calibri"/>
              </a:rPr>
              <a:t>Slide 10: http://www.kars4kidsgrants.org/our-grantees/readboston-getting-kids-access-to-the-world-of-words/, http://eastbostondotcom.blogspot.com/2013/07/coming-to-east-bost</a:t>
            </a:r>
            <a:r>
              <a:rPr lang="en" sz="1200">
                <a:solidFill>
                  <a:srgbClr val="000000"/>
                </a:solidFill>
                <a:latin typeface="Calibri"/>
                <a:ea typeface="Calibri"/>
                <a:cs typeface="Calibri"/>
                <a:sym typeface="Calibri"/>
              </a:rPr>
              <a:t>on-readbostons.html, http://www.readboston.org/</a:t>
            </a:r>
            <a:endParaRPr sz="1200">
              <a:solidFill>
                <a:srgbClr val="000000"/>
              </a:solidFill>
              <a:latin typeface="Calibri"/>
              <a:ea typeface="Calibri"/>
              <a:cs typeface="Calibri"/>
              <a:sym typeface="Calibri"/>
            </a:endParaRPr>
          </a:p>
          <a:p>
            <a:pPr indent="0" lvl="0" marL="0" rtl="0" algn="l">
              <a:lnSpc>
                <a:spcPct val="114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Slide 11: https://bpl.bibliocommons.com/locations (Leventhal Map Center)</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t/>
            </a:r>
            <a:endParaRPr sz="1200">
              <a:solidFill>
                <a:schemeClr val="dk1"/>
              </a:solidFill>
              <a:latin typeface="Calibri"/>
              <a:ea typeface="Calibri"/>
              <a:cs typeface="Calibri"/>
              <a:sym typeface="Calibri"/>
            </a:endParaRPr>
          </a:p>
          <a:p>
            <a:pPr indent="0" lvl="0" marL="0" rtl="0" algn="l">
              <a:lnSpc>
                <a:spcPct val="114000"/>
              </a:lnSpc>
              <a:spcBef>
                <a:spcPts val="400"/>
              </a:spcBef>
              <a:spcAft>
                <a:spcPts val="0"/>
              </a:spcAft>
              <a:buNone/>
            </a:pPr>
            <a:r>
              <a:t/>
            </a:r>
            <a:endParaRPr sz="1200">
              <a:solidFill>
                <a:srgbClr val="000000"/>
              </a:solidFill>
              <a:latin typeface="Calibri"/>
              <a:ea typeface="Calibri"/>
              <a:cs typeface="Calibri"/>
              <a:sym typeface="Calibri"/>
            </a:endParaRPr>
          </a:p>
          <a:p>
            <a:pPr indent="0" lvl="0" marL="0" rtl="0" algn="l">
              <a:spcBef>
                <a:spcPts val="400"/>
              </a:spcBef>
              <a:spcAft>
                <a:spcPts val="1600"/>
              </a:spcAft>
              <a:buNone/>
            </a:pPr>
            <a:r>
              <a:t/>
            </a:r>
            <a:endParaRPr sz="1200">
              <a:latin typeface="Calibri"/>
              <a:ea typeface="Calibri"/>
              <a:cs typeface="Calibri"/>
              <a:sym typeface="Calibri"/>
            </a:endParaRPr>
          </a:p>
        </p:txBody>
      </p:sp>
      <p:sp>
        <p:nvSpPr>
          <p:cNvPr id="139" name="Google Shape;139;p24"/>
          <p:cNvSpPr txBox="1"/>
          <p:nvPr>
            <p:ph type="title"/>
          </p:nvPr>
        </p:nvSpPr>
        <p:spPr>
          <a:xfrm>
            <a:off x="359700" y="690275"/>
            <a:ext cx="847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140" name="Google Shape;140;p24"/>
          <p:cNvSpPr txBox="1"/>
          <p:nvPr/>
        </p:nvSpPr>
        <p:spPr>
          <a:xfrm>
            <a:off x="359700" y="306625"/>
            <a:ext cx="8424600" cy="6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libri"/>
                <a:ea typeface="Calibri"/>
                <a:cs typeface="Calibri"/>
                <a:sym typeface="Calibri"/>
              </a:rPr>
              <a:t>W</a:t>
            </a:r>
            <a:r>
              <a:rPr lang="en" sz="1500">
                <a:latin typeface="Calibri"/>
                <a:ea typeface="Calibri"/>
                <a:cs typeface="Calibri"/>
                <a:sym typeface="Calibri"/>
              </a:rPr>
              <a:t>ritten and compiled by Fay Ferency and Melissa Tonachel, </a:t>
            </a:r>
            <a:r>
              <a:rPr i="1" lang="en" sz="1500">
                <a:latin typeface="Calibri"/>
                <a:ea typeface="Calibri"/>
                <a:cs typeface="Calibri"/>
                <a:sym typeface="Calibri"/>
              </a:rPr>
              <a:t>Focus on First</a:t>
            </a:r>
            <a:r>
              <a:rPr lang="en" sz="1500">
                <a:latin typeface="Calibri"/>
                <a:ea typeface="Calibri"/>
                <a:cs typeface="Calibri"/>
                <a:sym typeface="Calibri"/>
              </a:rPr>
              <a:t>, 2019.</a:t>
            </a:r>
            <a:endParaRPr sz="15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301250" y="3741500"/>
            <a:ext cx="8501400" cy="12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Century Gothic"/>
                <a:ea typeface="Century Gothic"/>
                <a:cs typeface="Century Gothic"/>
                <a:sym typeface="Century Gothic"/>
              </a:rPr>
              <a:t>Libraries</a:t>
            </a:r>
            <a:r>
              <a:rPr lang="en" sz="1800">
                <a:latin typeface="Century Gothic"/>
                <a:ea typeface="Century Gothic"/>
                <a:cs typeface="Century Gothic"/>
                <a:sym typeface="Century Gothic"/>
              </a:rPr>
              <a:t> are useful and important places for people to read, find books they like, and do research. At public libraries, books are free to use and to borrow.</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p:txBody>
      </p:sp>
      <p:sp>
        <p:nvSpPr>
          <p:cNvPr id="61" name="Google Shape;61;p14"/>
          <p:cNvSpPr txBox="1"/>
          <p:nvPr/>
        </p:nvSpPr>
        <p:spPr>
          <a:xfrm>
            <a:off x="0" y="0"/>
            <a:ext cx="616200" cy="3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1</a:t>
            </a:r>
            <a:endParaRPr sz="1200">
              <a:solidFill>
                <a:schemeClr val="dk1"/>
              </a:solidFill>
              <a:latin typeface="Calibri"/>
              <a:ea typeface="Calibri"/>
              <a:cs typeface="Calibri"/>
              <a:sym typeface="Calibri"/>
            </a:endParaRPr>
          </a:p>
        </p:txBody>
      </p:sp>
      <p:pic>
        <p:nvPicPr>
          <p:cNvPr id="62" name="Google Shape;62;p14"/>
          <p:cNvPicPr preferRelativeResize="0"/>
          <p:nvPr/>
        </p:nvPicPr>
        <p:blipFill>
          <a:blip r:embed="rId3">
            <a:alphaModFix/>
          </a:blip>
          <a:stretch>
            <a:fillRect/>
          </a:stretch>
        </p:blipFill>
        <p:spPr>
          <a:xfrm>
            <a:off x="569525" y="599100"/>
            <a:ext cx="4111536" cy="2738650"/>
          </a:xfrm>
          <a:prstGeom prst="rect">
            <a:avLst/>
          </a:prstGeom>
          <a:noFill/>
          <a:ln>
            <a:noFill/>
          </a:ln>
        </p:spPr>
      </p:pic>
      <p:pic>
        <p:nvPicPr>
          <p:cNvPr id="63" name="Google Shape;63;p14"/>
          <p:cNvPicPr preferRelativeResize="0"/>
          <p:nvPr/>
        </p:nvPicPr>
        <p:blipFill>
          <a:blip r:embed="rId4">
            <a:alphaModFix/>
          </a:blip>
          <a:stretch>
            <a:fillRect/>
          </a:stretch>
        </p:blipFill>
        <p:spPr>
          <a:xfrm>
            <a:off x="4984674" y="599100"/>
            <a:ext cx="3642876" cy="273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373400" y="410725"/>
            <a:ext cx="3238800" cy="45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In South Paris, many people live near a library </a:t>
            </a:r>
            <a:r>
              <a:rPr lang="en" sz="1800">
                <a:latin typeface="Century Gothic"/>
                <a:ea typeface="Century Gothic"/>
                <a:cs typeface="Century Gothic"/>
                <a:sym typeface="Century Gothic"/>
              </a:rPr>
              <a:t>branch</a:t>
            </a:r>
            <a:r>
              <a:rPr lang="en" sz="1800">
                <a:latin typeface="Century Gothic"/>
                <a:ea typeface="Century Gothic"/>
                <a:cs typeface="Century Gothic"/>
                <a:sym typeface="Century Gothic"/>
              </a:rPr>
              <a:t>. However, many other people live in neighborhoods that do not have a library close by.</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This is a problem. The people in these communities might not have access to</a:t>
            </a:r>
            <a:r>
              <a:rPr lang="en" sz="1800">
                <a:latin typeface="Century Gothic"/>
                <a:ea typeface="Century Gothic"/>
                <a:cs typeface="Century Gothic"/>
                <a:sym typeface="Century Gothic"/>
              </a:rPr>
              <a:t>, or be able to use or get,</a:t>
            </a:r>
            <a:r>
              <a:rPr lang="en" sz="1800">
                <a:latin typeface="Century Gothic"/>
                <a:ea typeface="Century Gothic"/>
                <a:cs typeface="Century Gothic"/>
                <a:sym typeface="Century Gothic"/>
              </a:rPr>
              <a:t> books.</a:t>
            </a:r>
            <a:endParaRPr sz="1800">
              <a:latin typeface="Century Gothic"/>
              <a:ea typeface="Century Gothic"/>
              <a:cs typeface="Century Gothic"/>
              <a:sym typeface="Century Gothic"/>
            </a:endParaRPr>
          </a:p>
        </p:txBody>
      </p:sp>
      <p:sp>
        <p:nvSpPr>
          <p:cNvPr id="69" name="Google Shape;69;p15"/>
          <p:cNvSpPr txBox="1"/>
          <p:nvPr/>
        </p:nvSpPr>
        <p:spPr>
          <a:xfrm>
            <a:off x="0" y="0"/>
            <a:ext cx="616200" cy="3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2</a:t>
            </a:r>
            <a:endParaRPr sz="1200">
              <a:solidFill>
                <a:schemeClr val="dk1"/>
              </a:solidFill>
              <a:latin typeface="Calibri"/>
              <a:ea typeface="Calibri"/>
              <a:cs typeface="Calibri"/>
              <a:sym typeface="Calibri"/>
            </a:endParaRPr>
          </a:p>
        </p:txBody>
      </p:sp>
      <p:sp>
        <p:nvSpPr>
          <p:cNvPr id="70" name="Google Shape;70;p15"/>
          <p:cNvSpPr txBox="1"/>
          <p:nvPr/>
        </p:nvSpPr>
        <p:spPr>
          <a:xfrm>
            <a:off x="7178700" y="666075"/>
            <a:ext cx="532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4873725" y="529875"/>
            <a:ext cx="3072900" cy="37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800">
              <a:highlight>
                <a:srgbClr val="FFFF00"/>
              </a:highlight>
              <a:latin typeface="Century Gothic"/>
              <a:ea typeface="Century Gothic"/>
              <a:cs typeface="Century Gothic"/>
              <a:sym typeface="Century Gothic"/>
            </a:endParaRPr>
          </a:p>
        </p:txBody>
      </p:sp>
      <p:pic>
        <p:nvPicPr>
          <p:cNvPr id="72" name="Google Shape;72;p15"/>
          <p:cNvPicPr preferRelativeResize="0"/>
          <p:nvPr/>
        </p:nvPicPr>
        <p:blipFill>
          <a:blip r:embed="rId3">
            <a:alphaModFix/>
          </a:blip>
          <a:stretch>
            <a:fillRect/>
          </a:stretch>
        </p:blipFill>
        <p:spPr>
          <a:xfrm>
            <a:off x="4001700" y="750525"/>
            <a:ext cx="4807600" cy="360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0" l="57226" r="0" t="0"/>
          <a:stretch/>
        </p:blipFill>
        <p:spPr>
          <a:xfrm>
            <a:off x="5118325" y="300575"/>
            <a:ext cx="3038124" cy="4653900"/>
          </a:xfrm>
          <a:prstGeom prst="rect">
            <a:avLst/>
          </a:prstGeom>
          <a:noFill/>
          <a:ln>
            <a:noFill/>
          </a:ln>
        </p:spPr>
      </p:pic>
      <p:sp>
        <p:nvSpPr>
          <p:cNvPr id="78" name="Google Shape;78;p16"/>
          <p:cNvSpPr txBox="1"/>
          <p:nvPr/>
        </p:nvSpPr>
        <p:spPr>
          <a:xfrm>
            <a:off x="544500" y="1088925"/>
            <a:ext cx="4152600" cy="253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Some areas do have libraries, but these libraries are not equipped with enough books for everyone to read and enjoy. </a:t>
            </a:r>
            <a:endParaRPr sz="1800">
              <a:latin typeface="Century Gothic"/>
              <a:ea typeface="Century Gothic"/>
              <a:cs typeface="Century Gothic"/>
              <a:sym typeface="Century Gothic"/>
            </a:endParaRPr>
          </a:p>
          <a:p>
            <a:pPr indent="0" lvl="0" marL="0" rtl="0" algn="l">
              <a:spcBef>
                <a:spcPts val="0"/>
              </a:spcBef>
              <a:spcAft>
                <a:spcPts val="0"/>
              </a:spcAft>
              <a:buNone/>
            </a:pPr>
            <a:r>
              <a:rPr lang="en"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This library branch, for example, has rows of empty shelves.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p:txBody>
      </p:sp>
      <p:sp>
        <p:nvSpPr>
          <p:cNvPr id="79" name="Google Shape;79;p16"/>
          <p:cNvSpPr txBox="1"/>
          <p:nvPr/>
        </p:nvSpPr>
        <p:spPr>
          <a:xfrm>
            <a:off x="0" y="0"/>
            <a:ext cx="6720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nvSpPr>
        <p:spPr>
          <a:xfrm>
            <a:off x="311750" y="3985975"/>
            <a:ext cx="8520600" cy="81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Everyone should have access to books. </a:t>
            </a:r>
            <a:r>
              <a:rPr lang="en" sz="1800">
                <a:solidFill>
                  <a:schemeClr val="dk1"/>
                </a:solidFill>
                <a:latin typeface="Century Gothic"/>
                <a:ea typeface="Century Gothic"/>
                <a:cs typeface="Century Gothic"/>
                <a:sym typeface="Century Gothic"/>
              </a:rPr>
              <a:t>It is not equitable for some people to use, borrow, and read many kinds of books and for other people not to.</a:t>
            </a:r>
            <a:endParaRPr/>
          </a:p>
        </p:txBody>
      </p:sp>
      <p:pic>
        <p:nvPicPr>
          <p:cNvPr id="85" name="Google Shape;85;p17"/>
          <p:cNvPicPr preferRelativeResize="0"/>
          <p:nvPr/>
        </p:nvPicPr>
        <p:blipFill>
          <a:blip r:embed="rId3">
            <a:alphaModFix/>
          </a:blip>
          <a:stretch>
            <a:fillRect/>
          </a:stretch>
        </p:blipFill>
        <p:spPr>
          <a:xfrm>
            <a:off x="1670925" y="410725"/>
            <a:ext cx="5031499" cy="3356350"/>
          </a:xfrm>
          <a:prstGeom prst="rect">
            <a:avLst/>
          </a:prstGeom>
          <a:noFill/>
          <a:ln>
            <a:noFill/>
          </a:ln>
        </p:spPr>
      </p:pic>
      <p:sp>
        <p:nvSpPr>
          <p:cNvPr id="86" name="Google Shape;86;p17"/>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4</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1466201" y="872400"/>
            <a:ext cx="6355599" cy="3021675"/>
          </a:xfrm>
          <a:prstGeom prst="rect">
            <a:avLst/>
          </a:prstGeom>
          <a:noFill/>
          <a:ln>
            <a:noFill/>
          </a:ln>
        </p:spPr>
      </p:pic>
      <p:sp>
        <p:nvSpPr>
          <p:cNvPr id="92" name="Google Shape;92;p18"/>
          <p:cNvSpPr txBox="1"/>
          <p:nvPr/>
        </p:nvSpPr>
        <p:spPr>
          <a:xfrm>
            <a:off x="606750" y="3780625"/>
            <a:ext cx="8074500" cy="11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800">
                <a:latin typeface="Century Gothic"/>
                <a:ea typeface="Century Gothic"/>
                <a:cs typeface="Century Gothic"/>
                <a:sym typeface="Century Gothic"/>
              </a:rPr>
              <a:t>In the past, there were traveling libraries in sope places. These trucks were called </a:t>
            </a:r>
            <a:r>
              <a:rPr b="1" lang="en" sz="1800">
                <a:latin typeface="Century Gothic"/>
                <a:ea typeface="Century Gothic"/>
                <a:cs typeface="Century Gothic"/>
                <a:sym typeface="Century Gothic"/>
              </a:rPr>
              <a:t>b</a:t>
            </a:r>
            <a:r>
              <a:rPr b="1" lang="en" sz="1800">
                <a:latin typeface="Century Gothic"/>
                <a:ea typeface="Century Gothic"/>
                <a:cs typeface="Century Gothic"/>
                <a:sym typeface="Century Gothic"/>
              </a:rPr>
              <a:t>ookmobiles</a:t>
            </a:r>
            <a:r>
              <a:rPr lang="en" sz="1800">
                <a:latin typeface="Century Gothic"/>
                <a:ea typeface="Century Gothic"/>
                <a:cs typeface="Century Gothic"/>
                <a:sym typeface="Century Gothic"/>
              </a:rPr>
              <a:t>.</a:t>
            </a:r>
            <a:endParaRPr sz="1800">
              <a:latin typeface="Century Gothic"/>
              <a:ea typeface="Century Gothic"/>
              <a:cs typeface="Century Gothic"/>
              <a:sym typeface="Century Gothic"/>
            </a:endParaRPr>
          </a:p>
        </p:txBody>
      </p:sp>
      <p:sp>
        <p:nvSpPr>
          <p:cNvPr id="93" name="Google Shape;93;p18"/>
          <p:cNvSpPr txBox="1"/>
          <p:nvPr/>
        </p:nvSpPr>
        <p:spPr>
          <a:xfrm>
            <a:off x="606750" y="233375"/>
            <a:ext cx="7906500" cy="4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How can we get books to people who need and want them? </a:t>
            </a:r>
            <a:endParaRPr sz="1800">
              <a:solidFill>
                <a:schemeClr val="dk1"/>
              </a:solidFill>
              <a:latin typeface="Century Gothic"/>
              <a:ea typeface="Century Gothic"/>
              <a:cs typeface="Century Gothic"/>
              <a:sym typeface="Century Gothic"/>
            </a:endParaRPr>
          </a:p>
        </p:txBody>
      </p:sp>
      <p:sp>
        <p:nvSpPr>
          <p:cNvPr id="94" name="Google Shape;94;p18"/>
          <p:cNvSpPr txBox="1"/>
          <p:nvPr/>
        </p:nvSpPr>
        <p:spPr>
          <a:xfrm>
            <a:off x="0" y="0"/>
            <a:ext cx="1054500" cy="8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5</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1086074" y="312625"/>
            <a:ext cx="3322050" cy="1550307"/>
          </a:xfrm>
          <a:prstGeom prst="rect">
            <a:avLst/>
          </a:prstGeom>
          <a:noFill/>
          <a:ln>
            <a:noFill/>
          </a:ln>
        </p:spPr>
      </p:pic>
      <p:sp>
        <p:nvSpPr>
          <p:cNvPr id="100" name="Google Shape;100;p19"/>
          <p:cNvSpPr txBox="1"/>
          <p:nvPr/>
        </p:nvSpPr>
        <p:spPr>
          <a:xfrm>
            <a:off x="231750" y="1989825"/>
            <a:ext cx="5030700" cy="292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latin typeface="Century Gothic"/>
                <a:ea typeface="Century Gothic"/>
                <a:cs typeface="Century Gothic"/>
                <a:sym typeface="Century Gothic"/>
              </a:rPr>
              <a:t>In some towns or cities, there are vehicles that </a:t>
            </a:r>
            <a:r>
              <a:rPr lang="en" sz="1700">
                <a:latin typeface="Century Gothic"/>
                <a:ea typeface="Century Gothic"/>
                <a:cs typeface="Century Gothic"/>
                <a:sym typeface="Century Gothic"/>
              </a:rPr>
              <a:t>offers lending libraries for families to borrow books and read at home. Here is a vehicle called the ReadBoston Storymobile. During the summer, it travels to parks to give storytelling performances. Children who attend receive a book to take home. </a:t>
            </a:r>
            <a:endParaRPr sz="17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700">
                <a:solidFill>
                  <a:schemeClr val="dk1"/>
                </a:solidFill>
                <a:latin typeface="Century Gothic"/>
                <a:ea typeface="Century Gothic"/>
                <a:cs typeface="Century Gothic"/>
                <a:sym typeface="Century Gothic"/>
              </a:rPr>
              <a:t>ReadBoston</a:t>
            </a:r>
            <a:r>
              <a:rPr lang="en" sz="1700">
                <a:solidFill>
                  <a:schemeClr val="dk1"/>
                </a:solidFill>
                <a:latin typeface="Century Gothic"/>
                <a:ea typeface="Century Gothic"/>
                <a:cs typeface="Century Gothic"/>
                <a:sym typeface="Century Gothic"/>
              </a:rPr>
              <a:t> is a program that gives people access to books. </a:t>
            </a:r>
            <a:endParaRPr sz="17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700">
              <a:latin typeface="Century Gothic"/>
              <a:ea typeface="Century Gothic"/>
              <a:cs typeface="Century Gothic"/>
              <a:sym typeface="Century Gothic"/>
            </a:endParaRPr>
          </a:p>
        </p:txBody>
      </p:sp>
      <p:sp>
        <p:nvSpPr>
          <p:cNvPr id="101" name="Google Shape;101;p19"/>
          <p:cNvSpPr txBox="1"/>
          <p:nvPr/>
        </p:nvSpPr>
        <p:spPr>
          <a:xfrm>
            <a:off x="0" y="0"/>
            <a:ext cx="1106100" cy="5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6</a:t>
            </a:r>
            <a:endParaRPr>
              <a:solidFill>
                <a:schemeClr val="dk1"/>
              </a:solidFill>
            </a:endParaRPr>
          </a:p>
        </p:txBody>
      </p:sp>
      <p:pic>
        <p:nvPicPr>
          <p:cNvPr id="102" name="Google Shape;102;p19"/>
          <p:cNvPicPr preferRelativeResize="0"/>
          <p:nvPr/>
        </p:nvPicPr>
        <p:blipFill rotWithShape="1">
          <a:blip r:embed="rId4">
            <a:alphaModFix/>
          </a:blip>
          <a:srcRect b="12319" l="3409" r="0" t="0"/>
          <a:stretch/>
        </p:blipFill>
        <p:spPr>
          <a:xfrm>
            <a:off x="5376525" y="369100"/>
            <a:ext cx="3239289" cy="2202650"/>
          </a:xfrm>
          <a:prstGeom prst="rect">
            <a:avLst/>
          </a:prstGeom>
          <a:noFill/>
          <a:ln>
            <a:noFill/>
          </a:ln>
        </p:spPr>
      </p:pic>
      <p:pic>
        <p:nvPicPr>
          <p:cNvPr id="103" name="Google Shape;103;p19"/>
          <p:cNvPicPr preferRelativeResize="0"/>
          <p:nvPr/>
        </p:nvPicPr>
        <p:blipFill>
          <a:blip r:embed="rId5">
            <a:alphaModFix/>
          </a:blip>
          <a:stretch>
            <a:fillRect/>
          </a:stretch>
        </p:blipFill>
        <p:spPr>
          <a:xfrm>
            <a:off x="5376527" y="2744237"/>
            <a:ext cx="3322050" cy="2202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1295463" y="336051"/>
            <a:ext cx="3348225" cy="2327900"/>
          </a:xfrm>
          <a:prstGeom prst="rect">
            <a:avLst/>
          </a:prstGeom>
          <a:noFill/>
          <a:ln>
            <a:noFill/>
          </a:ln>
        </p:spPr>
      </p:pic>
      <p:sp>
        <p:nvSpPr>
          <p:cNvPr id="109" name="Google Shape;109;p20"/>
          <p:cNvSpPr txBox="1"/>
          <p:nvPr/>
        </p:nvSpPr>
        <p:spPr>
          <a:xfrm>
            <a:off x="606775" y="2743605"/>
            <a:ext cx="7981200" cy="21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highlight>
                  <a:srgbClr val="FFFFFF"/>
                </a:highlight>
                <a:latin typeface="Century Gothic"/>
                <a:ea typeface="Century Gothic"/>
                <a:cs typeface="Century Gothic"/>
                <a:sym typeface="Century Gothic"/>
              </a:rPr>
              <a:t>Liz Phipps Soeiro, a librarian in a Cambridge elementary school, read to her students about Luis Soriano and his Biblioburro. It made her think about children in Cambridge who didn't have access to books. That's when she had the idea to use a bike as a traveling library. </a:t>
            </a:r>
            <a:r>
              <a:rPr lang="en" sz="1800">
                <a:highlight>
                  <a:srgbClr val="FFFFFF"/>
                </a:highlight>
                <a:latin typeface="Century Gothic"/>
                <a:ea typeface="Century Gothic"/>
                <a:cs typeface="Century Gothic"/>
                <a:sym typeface="Century Gothic"/>
              </a:rPr>
              <a:t>With some help from friends, she built a set of shelves for a bike and launched the program.</a:t>
            </a:r>
            <a:endParaRPr sz="1800">
              <a:latin typeface="Century Gothic"/>
              <a:ea typeface="Century Gothic"/>
              <a:cs typeface="Century Gothic"/>
              <a:sym typeface="Century Gothic"/>
            </a:endParaRPr>
          </a:p>
        </p:txBody>
      </p:sp>
      <p:sp>
        <p:nvSpPr>
          <p:cNvPr id="110" name="Google Shape;110;p20"/>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7</a:t>
            </a:r>
            <a:endParaRPr>
              <a:solidFill>
                <a:schemeClr val="dk1"/>
              </a:solidFill>
            </a:endParaRPr>
          </a:p>
        </p:txBody>
      </p:sp>
      <p:pic>
        <p:nvPicPr>
          <p:cNvPr id="111" name="Google Shape;111;p20"/>
          <p:cNvPicPr preferRelativeResize="0"/>
          <p:nvPr/>
        </p:nvPicPr>
        <p:blipFill>
          <a:blip r:embed="rId4">
            <a:alphaModFix/>
          </a:blip>
          <a:stretch>
            <a:fillRect/>
          </a:stretch>
        </p:blipFill>
        <p:spPr>
          <a:xfrm>
            <a:off x="4796087" y="152400"/>
            <a:ext cx="2438787" cy="24387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97500" y="697987"/>
            <a:ext cx="4996726" cy="3747524"/>
          </a:xfrm>
          <a:prstGeom prst="rect">
            <a:avLst/>
          </a:prstGeom>
          <a:noFill/>
          <a:ln>
            <a:noFill/>
          </a:ln>
        </p:spPr>
      </p:pic>
      <p:sp>
        <p:nvSpPr>
          <p:cNvPr id="117" name="Google Shape;117;p21"/>
          <p:cNvSpPr txBox="1"/>
          <p:nvPr/>
        </p:nvSpPr>
        <p:spPr>
          <a:xfrm>
            <a:off x="5327550" y="387450"/>
            <a:ext cx="3574200" cy="445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entury Gothic"/>
                <a:ea typeface="Century Gothic"/>
                <a:cs typeface="Century Gothic"/>
                <a:sym typeface="Century Gothic"/>
              </a:rPr>
              <a:t>The </a:t>
            </a:r>
            <a:r>
              <a:rPr b="1" lang="en" sz="1800">
                <a:solidFill>
                  <a:schemeClr val="dk1"/>
                </a:solidFill>
                <a:latin typeface="Century Gothic"/>
                <a:ea typeface="Century Gothic"/>
                <a:cs typeface="Century Gothic"/>
                <a:sym typeface="Century Gothic"/>
              </a:rPr>
              <a:t>Cambridge Book Bike</a:t>
            </a:r>
            <a:r>
              <a:rPr lang="en" sz="1800">
                <a:solidFill>
                  <a:schemeClr val="dk1"/>
                </a:solidFill>
                <a:latin typeface="Century Gothic"/>
                <a:ea typeface="Century Gothic"/>
                <a:cs typeface="Century Gothic"/>
                <a:sym typeface="Century Gothic"/>
              </a:rPr>
              <a:t> brings new, free books to children throughout Cambridge during the summer. Kids come to parks, where they can work on craft projects, listen to stories, and leaf through new favorite books. Then they get to take those books home.</a:t>
            </a:r>
            <a:endParaRPr sz="1800">
              <a:solidFill>
                <a:schemeClr val="dk1"/>
              </a:solidFill>
              <a:highlight>
                <a:srgbClr val="FFFFFF"/>
              </a:highlight>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000">
              <a:solidFill>
                <a:schemeClr val="dk1"/>
              </a:solidFill>
              <a:highlight>
                <a:srgbClr val="FFFFFF"/>
              </a:highlight>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A book bike is another way that people can have access to books.</a:t>
            </a:r>
            <a:endParaRPr>
              <a:solidFill>
                <a:schemeClr val="dk1"/>
              </a:solidFill>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p:txBody>
      </p:sp>
      <p:sp>
        <p:nvSpPr>
          <p:cNvPr id="118" name="Google Shape;118;p21"/>
          <p:cNvSpPr txBox="1"/>
          <p:nvPr/>
        </p:nvSpPr>
        <p:spPr>
          <a:xfrm>
            <a:off x="0" y="0"/>
            <a:ext cx="987900" cy="5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Slide 8</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