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notesMaster" Target="notesMasters/notesMaster1.xml"/><Relationship Id="rId19" Type="http://schemas.openxmlformats.org/officeDocument/2006/relationships/font" Target="fonts/CenturyGothic-boldItalic.fntdata"/><Relationship Id="rId6" Type="http://schemas.openxmlformats.org/officeDocument/2006/relationships/slide" Target="slides/slide1.xml"/><Relationship Id="rId18"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4178fa29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4178fa29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global, map</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5c72e50993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c72e50993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4f90e8a5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4f90e8a5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b989e49d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b989e49d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54f90e8a5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4f90e8a5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5b989e49d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b989e49d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5b989e49d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b989e49d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5b989e49d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b989e49d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5c72e50993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c72e5099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4f90e8a5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4f90e8a5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worldwildlife.org/species/chimpanze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5.jpg"/><Relationship Id="rId6"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6.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72175"/>
            <a:ext cx="8520600" cy="8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Century Gothic"/>
                <a:ea typeface="Century Gothic"/>
                <a:cs typeface="Century Gothic"/>
                <a:sym typeface="Century Gothic"/>
              </a:rPr>
              <a:t>Dangers to Animals</a:t>
            </a:r>
            <a:endParaRPr sz="3600">
              <a:latin typeface="Century Gothic"/>
              <a:ea typeface="Century Gothic"/>
              <a:cs typeface="Century Gothic"/>
              <a:sym typeface="Century Gothic"/>
            </a:endParaRPr>
          </a:p>
        </p:txBody>
      </p:sp>
      <p:sp>
        <p:nvSpPr>
          <p:cNvPr id="55" name="Google Shape;55;p13"/>
          <p:cNvSpPr txBox="1"/>
          <p:nvPr>
            <p:ph idx="1" type="subTitle"/>
          </p:nvPr>
        </p:nvSpPr>
        <p:spPr>
          <a:xfrm>
            <a:off x="311700" y="1292675"/>
            <a:ext cx="8520600" cy="139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Text Talk Week 6, Day 2 | Packet 2</a:t>
            </a:r>
            <a:endParaRPr sz="2400">
              <a:latin typeface="Calibri"/>
              <a:ea typeface="Calibri"/>
              <a:cs typeface="Calibri"/>
              <a:sym typeface="Calibri"/>
            </a:endParaRPr>
          </a:p>
        </p:txBody>
      </p:sp>
      <p:sp>
        <p:nvSpPr>
          <p:cNvPr id="56" name="Google Shape;56;p13"/>
          <p:cNvSpPr txBox="1"/>
          <p:nvPr/>
        </p:nvSpPr>
        <p:spPr>
          <a:xfrm>
            <a:off x="311700" y="1523175"/>
            <a:ext cx="8520600" cy="3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Citations: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9: </a:t>
            </a:r>
            <a:r>
              <a:rPr lang="en" sz="1000">
                <a:solidFill>
                  <a:schemeClr val="dk1"/>
                </a:solidFill>
                <a:latin typeface="Calibri"/>
                <a:ea typeface="Calibri"/>
                <a:cs typeface="Calibri"/>
                <a:sym typeface="Calibri"/>
              </a:rPr>
              <a:t>https://www.fws.gov/endangered/news/episodes/bu-spring2015/story1/index.html</a:t>
            </a:r>
            <a:endParaRPr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10: </a:t>
            </a:r>
            <a:r>
              <a:rPr lang="en" sz="1000">
                <a:solidFill>
                  <a:schemeClr val="dk1"/>
                </a:solidFill>
                <a:latin typeface="Calibri"/>
                <a:ea typeface="Calibri"/>
                <a:cs typeface="Calibri"/>
                <a:sym typeface="Calibri"/>
              </a:rPr>
              <a:t>http://blogs.ifas.ufl.edu/wecdept/2016/05/11/intervene-not-intervene-individual-based-approach-dynamics-persistence-florida-panther-population/</a:t>
            </a:r>
            <a:endParaRPr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11: </a:t>
            </a:r>
            <a:r>
              <a:rPr lang="en" sz="1000">
                <a:solidFill>
                  <a:schemeClr val="dk1"/>
                </a:solidFill>
                <a:latin typeface="Calibri"/>
                <a:ea typeface="Calibri"/>
                <a:cs typeface="Calibri"/>
                <a:sym typeface="Calibri"/>
              </a:rPr>
              <a:t>https://www.savatree.com/blog/2015/01/milkweed-monarchs/; https://eatreadscience.com/2015/11/08/resistance-to-plant-toxins-in-milkweed-butterflies-is-linked-to-toxin-storage-for-defense/</a:t>
            </a:r>
            <a:endParaRPr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12: </a:t>
            </a:r>
            <a:r>
              <a:rPr lang="en" sz="1000">
                <a:solidFill>
                  <a:schemeClr val="dk1"/>
                </a:solidFill>
                <a:latin typeface="Calibri"/>
                <a:ea typeface="Calibri"/>
                <a:cs typeface="Calibri"/>
                <a:sym typeface="Calibri"/>
              </a:rPr>
              <a:t>https://wwf.panda.org/?209005/Increased-protection-of-polar-bear-habitat; https://www.capecodchamber.org/beaches; https://www.floridapantherprotection.com/Default.aspx?n=4; http://www.bogan.ca/index.php?id=raising-monarch-butterflies</a:t>
            </a:r>
            <a:endParaRPr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13: </a:t>
            </a:r>
            <a:r>
              <a:rPr lang="en" sz="1000">
                <a:solidFill>
                  <a:schemeClr val="dk1"/>
                </a:solidFill>
                <a:latin typeface="Calibri"/>
                <a:ea typeface="Calibri"/>
                <a:cs typeface="Calibri"/>
                <a:sym typeface="Calibri"/>
              </a:rPr>
              <a:t>https://www.denverpost.com/2018/07/23/colorado-drought-west-wild-horses/; https://blog.nationalgeographic.org/2016/10/03/qa-extreme-drought-in-south-africas-kruger-national-park-how-is-wildlife-faring/</a:t>
            </a:r>
            <a:endParaRPr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14: </a:t>
            </a:r>
            <a:r>
              <a:rPr lang="en" sz="1000">
                <a:solidFill>
                  <a:schemeClr val="dk1"/>
                </a:solidFill>
                <a:latin typeface="Calibri"/>
                <a:ea typeface="Calibri"/>
                <a:cs typeface="Calibri"/>
                <a:sym typeface="Calibri"/>
              </a:rPr>
              <a:t>https://www.sccpre.cat/show/hiiox_globe-world-world-map-graphic-design-png-image/</a:t>
            </a:r>
            <a:endParaRPr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15: </a:t>
            </a:r>
            <a:r>
              <a:rPr lang="en" sz="1000">
                <a:solidFill>
                  <a:schemeClr val="dk1"/>
                </a:solidFill>
                <a:latin typeface="Calibri"/>
                <a:ea typeface="Calibri"/>
                <a:cs typeface="Calibri"/>
                <a:sym typeface="Calibri"/>
              </a:rPr>
              <a:t>image from </a:t>
            </a:r>
            <a:r>
              <a:rPr i="1" lang="en" sz="1000">
                <a:solidFill>
                  <a:schemeClr val="dk1"/>
                </a:solidFill>
                <a:latin typeface="Calibri"/>
                <a:ea typeface="Calibri"/>
                <a:cs typeface="Calibri"/>
                <a:sym typeface="Calibri"/>
              </a:rPr>
              <a:t>Sea Turtles</a:t>
            </a:r>
            <a:r>
              <a:rPr lang="en" sz="1000">
                <a:solidFill>
                  <a:schemeClr val="dk1"/>
                </a:solidFill>
                <a:latin typeface="Calibri"/>
                <a:ea typeface="Calibri"/>
                <a:cs typeface="Calibri"/>
                <a:sym typeface="Calibri"/>
              </a:rPr>
              <a:t> by Laura Marsh; http://www.thesuperfins.com/do-turtles-eat-jellyfish/</a:t>
            </a:r>
            <a:endParaRPr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16: </a:t>
            </a:r>
            <a:r>
              <a:rPr lang="en" sz="1000">
                <a:solidFill>
                  <a:schemeClr val="dk1"/>
                </a:solidFill>
                <a:latin typeface="Calibri"/>
                <a:ea typeface="Calibri"/>
                <a:cs typeface="Calibri"/>
                <a:sym typeface="Calibri"/>
              </a:rPr>
              <a:t>https://medium.com/usfws/the-trash-at-the-edge-of-the-world-47049d25e464</a:t>
            </a:r>
            <a:endParaRPr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Slide 17: </a:t>
            </a:r>
            <a:r>
              <a:rPr lang="en" sz="1000">
                <a:solidFill>
                  <a:schemeClr val="dk1"/>
                </a:solidFill>
                <a:latin typeface="Calibri"/>
                <a:ea typeface="Calibri"/>
                <a:cs typeface="Calibri"/>
                <a:sym typeface="Calibri"/>
              </a:rPr>
              <a:t>https://blogs.wwf.org.uk/blog/habitats/oceans/marine-turtles-and-plastics/</a:t>
            </a:r>
            <a:r>
              <a:rPr b="1" lang="en" sz="1000">
                <a:solidFill>
                  <a:schemeClr val="dk1"/>
                </a:solidFill>
                <a:latin typeface="Calibri"/>
                <a:ea typeface="Calibri"/>
                <a:cs typeface="Calibri"/>
                <a:sym typeface="Calibri"/>
              </a:rPr>
              <a:t>; </a:t>
            </a:r>
            <a:endParaRPr b="1" sz="1000">
              <a:solidFill>
                <a:schemeClr val="dk1"/>
              </a:solidFill>
              <a:latin typeface="Calibri"/>
              <a:ea typeface="Calibri"/>
              <a:cs typeface="Calibri"/>
              <a:sym typeface="Calibri"/>
            </a:endParaRPr>
          </a:p>
          <a:p>
            <a:pPr indent="0" lvl="0" marL="0" rtl="0" algn="l">
              <a:spcBef>
                <a:spcPts val="15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https://www.stateparks.org/sc-sea-turtles-finding-sc-beaches-more-often-for-nesting/ </a:t>
            </a:r>
            <a:endParaRPr b="1" sz="1000">
              <a:uFill>
                <a:noFill/>
              </a:uFill>
              <a:latin typeface="Calibri"/>
              <a:ea typeface="Calibri"/>
              <a:cs typeface="Calibri"/>
              <a:sym typeface="Calibri"/>
              <a:hlinkClick r:id="rId3"/>
            </a:endParaRPr>
          </a:p>
          <a:p>
            <a:pPr indent="0" lvl="0" marL="0" rtl="0" algn="l">
              <a:spcBef>
                <a:spcPts val="15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idx="1" type="body"/>
          </p:nvPr>
        </p:nvSpPr>
        <p:spPr>
          <a:xfrm>
            <a:off x="324750" y="3825175"/>
            <a:ext cx="8494500" cy="1092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Animals face natural dangers, like predators and drought. </a:t>
            </a:r>
            <a:endParaRPr>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Animals also face dangers that are not natural. People can take action to lessen dangers to animals.</a:t>
            </a:r>
            <a:r>
              <a:rPr lang="en">
                <a:solidFill>
                  <a:srgbClr val="000000"/>
                </a:solidFill>
                <a:latin typeface="Century Gothic"/>
                <a:ea typeface="Century Gothic"/>
                <a:cs typeface="Century Gothic"/>
                <a:sym typeface="Century Gothic"/>
              </a:rPr>
              <a:t> </a:t>
            </a:r>
            <a:endParaRPr>
              <a:solidFill>
                <a:srgbClr val="000000"/>
              </a:solidFill>
              <a:latin typeface="Century Gothic"/>
              <a:ea typeface="Century Gothic"/>
              <a:cs typeface="Century Gothic"/>
              <a:sym typeface="Century Gothic"/>
            </a:endParaRPr>
          </a:p>
        </p:txBody>
      </p:sp>
      <p:sp>
        <p:nvSpPr>
          <p:cNvPr id="140" name="Google Shape;140;p22"/>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17</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pic>
        <p:nvPicPr>
          <p:cNvPr id="141" name="Google Shape;141;p22"/>
          <p:cNvPicPr preferRelativeResize="0"/>
          <p:nvPr/>
        </p:nvPicPr>
        <p:blipFill>
          <a:blip r:embed="rId3">
            <a:alphaModFix/>
          </a:blip>
          <a:stretch>
            <a:fillRect/>
          </a:stretch>
        </p:blipFill>
        <p:spPr>
          <a:xfrm>
            <a:off x="4856750" y="152400"/>
            <a:ext cx="2665474" cy="3348501"/>
          </a:xfrm>
          <a:prstGeom prst="rect">
            <a:avLst/>
          </a:prstGeom>
          <a:noFill/>
          <a:ln>
            <a:noFill/>
          </a:ln>
        </p:spPr>
      </p:pic>
      <p:sp>
        <p:nvSpPr>
          <p:cNvPr id="142" name="Google Shape;142;p22"/>
          <p:cNvSpPr txBox="1"/>
          <p:nvPr/>
        </p:nvSpPr>
        <p:spPr>
          <a:xfrm>
            <a:off x="725100" y="3088450"/>
            <a:ext cx="36291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Calibri"/>
                <a:ea typeface="Calibri"/>
                <a:cs typeface="Calibri"/>
                <a:sym typeface="Calibri"/>
              </a:rPr>
              <a:t>Sea turtles are at risk when they encounter plastic in the ocean. </a:t>
            </a:r>
            <a:endParaRPr i="1">
              <a:latin typeface="Calibri"/>
              <a:ea typeface="Calibri"/>
              <a:cs typeface="Calibri"/>
              <a:sym typeface="Calibri"/>
            </a:endParaRPr>
          </a:p>
        </p:txBody>
      </p:sp>
      <p:sp>
        <p:nvSpPr>
          <p:cNvPr id="143" name="Google Shape;143;p22"/>
          <p:cNvSpPr txBox="1"/>
          <p:nvPr/>
        </p:nvSpPr>
        <p:spPr>
          <a:xfrm>
            <a:off x="7629750" y="318800"/>
            <a:ext cx="1331700" cy="31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Calibri"/>
                <a:ea typeface="Calibri"/>
                <a:cs typeface="Calibri"/>
                <a:sym typeface="Calibri"/>
              </a:rPr>
              <a:t>Researchers put up signs to inform people about turtle nesting areas and about what they can do to help protect sea turtles.</a:t>
            </a:r>
            <a:endParaRPr i="1">
              <a:latin typeface="Calibri"/>
              <a:ea typeface="Calibri"/>
              <a:cs typeface="Calibri"/>
              <a:sym typeface="Calibri"/>
            </a:endParaRPr>
          </a:p>
        </p:txBody>
      </p:sp>
      <p:pic>
        <p:nvPicPr>
          <p:cNvPr id="144" name="Google Shape;144;p22"/>
          <p:cNvPicPr preferRelativeResize="0"/>
          <p:nvPr/>
        </p:nvPicPr>
        <p:blipFill>
          <a:blip r:embed="rId4">
            <a:alphaModFix/>
          </a:blip>
          <a:stretch>
            <a:fillRect/>
          </a:stretch>
        </p:blipFill>
        <p:spPr>
          <a:xfrm>
            <a:off x="387500" y="448400"/>
            <a:ext cx="4304326" cy="260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324750" y="3476100"/>
            <a:ext cx="8494500" cy="1584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Florida panthers are endangered by the loss of their habitat, as people have built homes and roads. There are not very many Florida panthers left. T</a:t>
            </a:r>
            <a:r>
              <a:rPr lang="en">
                <a:solidFill>
                  <a:srgbClr val="000000"/>
                </a:solidFill>
                <a:latin typeface="Century Gothic"/>
                <a:ea typeface="Century Gothic"/>
                <a:cs typeface="Century Gothic"/>
                <a:sym typeface="Century Gothic"/>
              </a:rPr>
              <a:t>hey live in a small, protected area of Florida. </a:t>
            </a:r>
            <a:endParaRPr>
              <a:solidFill>
                <a:srgbClr val="000000"/>
              </a:solidFill>
              <a:latin typeface="Century Gothic"/>
              <a:ea typeface="Century Gothic"/>
              <a:cs typeface="Century Gothic"/>
              <a:sym typeface="Century Gothic"/>
            </a:endParaRPr>
          </a:p>
        </p:txBody>
      </p:sp>
      <p:sp>
        <p:nvSpPr>
          <p:cNvPr id="62" name="Google Shape;62;p14"/>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9</a:t>
            </a:r>
            <a:endParaRPr sz="1200">
              <a:latin typeface="Calibri"/>
              <a:ea typeface="Calibri"/>
              <a:cs typeface="Calibri"/>
              <a:sym typeface="Calibri"/>
            </a:endParaRPr>
          </a:p>
        </p:txBody>
      </p:sp>
      <p:sp>
        <p:nvSpPr>
          <p:cNvPr id="63" name="Google Shape;63;p14"/>
          <p:cNvSpPr txBox="1"/>
          <p:nvPr/>
        </p:nvSpPr>
        <p:spPr>
          <a:xfrm>
            <a:off x="7071275" y="625975"/>
            <a:ext cx="1748100" cy="9342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Florida panther lives in wetlands, swamps, and forests. </a:t>
            </a:r>
            <a:endParaRPr>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2019175" y="304800"/>
            <a:ext cx="4934701" cy="3285100"/>
          </a:xfrm>
          <a:prstGeom prst="rect">
            <a:avLst/>
          </a:prstGeom>
          <a:noFill/>
          <a:ln>
            <a:noFill/>
          </a:ln>
        </p:spPr>
      </p:pic>
      <p:sp>
        <p:nvSpPr>
          <p:cNvPr id="65" name="Google Shape;65;p14"/>
          <p:cNvSpPr txBox="1"/>
          <p:nvPr/>
        </p:nvSpPr>
        <p:spPr>
          <a:xfrm>
            <a:off x="82125" y="464825"/>
            <a:ext cx="2195700" cy="9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Habitat Loss</a:t>
            </a:r>
            <a:endParaRPr b="1" sz="2400">
              <a:latin typeface="Century Gothic"/>
              <a:ea typeface="Century Gothic"/>
              <a:cs typeface="Century Gothic"/>
              <a:sym typeface="Century Gothic"/>
            </a:endParaRPr>
          </a:p>
          <a:p>
            <a:pPr indent="0" lvl="0" marL="0" rtl="0" algn="l">
              <a:spcBef>
                <a:spcPts val="0"/>
              </a:spcBef>
              <a:spcAft>
                <a:spcPts val="0"/>
              </a:spcAft>
              <a:buNone/>
            </a:pPr>
            <a:r>
              <a:t/>
            </a:r>
            <a:endParaRPr b="1"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5204900" y="291075"/>
            <a:ext cx="3480600" cy="162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This map shows the area where Florida panthers used to live, and where they live now.</a:t>
            </a:r>
            <a:endParaRPr>
              <a:solidFill>
                <a:srgbClr val="000000"/>
              </a:solidFill>
              <a:latin typeface="Century Gothic"/>
              <a:ea typeface="Century Gothic"/>
              <a:cs typeface="Century Gothic"/>
              <a:sym typeface="Century Gothic"/>
            </a:endParaRPr>
          </a:p>
        </p:txBody>
      </p:sp>
      <p:sp>
        <p:nvSpPr>
          <p:cNvPr id="71" name="Google Shape;71;p15"/>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10</a:t>
            </a:r>
            <a:endParaRPr sz="1200">
              <a:latin typeface="Calibri"/>
              <a:ea typeface="Calibri"/>
              <a:cs typeface="Calibri"/>
              <a:sym typeface="Calibri"/>
            </a:endParaRPr>
          </a:p>
        </p:txBody>
      </p:sp>
      <p:pic>
        <p:nvPicPr>
          <p:cNvPr id="72" name="Google Shape;72;p15"/>
          <p:cNvPicPr preferRelativeResize="0"/>
          <p:nvPr/>
        </p:nvPicPr>
        <p:blipFill>
          <a:blip r:embed="rId3">
            <a:alphaModFix/>
          </a:blip>
          <a:stretch>
            <a:fillRect/>
          </a:stretch>
        </p:blipFill>
        <p:spPr>
          <a:xfrm>
            <a:off x="976275" y="609523"/>
            <a:ext cx="4062676" cy="3804925"/>
          </a:xfrm>
          <a:prstGeom prst="rect">
            <a:avLst/>
          </a:prstGeom>
          <a:noFill/>
          <a:ln>
            <a:noFill/>
          </a:ln>
        </p:spPr>
      </p:pic>
      <p:pic>
        <p:nvPicPr>
          <p:cNvPr id="73" name="Google Shape;73;p15"/>
          <p:cNvPicPr preferRelativeResize="0"/>
          <p:nvPr/>
        </p:nvPicPr>
        <p:blipFill>
          <a:blip r:embed="rId4">
            <a:alphaModFix/>
          </a:blip>
          <a:stretch>
            <a:fillRect/>
          </a:stretch>
        </p:blipFill>
        <p:spPr>
          <a:xfrm>
            <a:off x="6018401" y="2800350"/>
            <a:ext cx="2924175" cy="1562100"/>
          </a:xfrm>
          <a:prstGeom prst="rect">
            <a:avLst/>
          </a:prstGeom>
          <a:noFill/>
          <a:ln>
            <a:noFill/>
          </a:ln>
        </p:spPr>
      </p:pic>
      <p:sp>
        <p:nvSpPr>
          <p:cNvPr id="74" name="Google Shape;74;p15"/>
          <p:cNvSpPr txBox="1"/>
          <p:nvPr/>
        </p:nvSpPr>
        <p:spPr>
          <a:xfrm>
            <a:off x="5993125" y="2571750"/>
            <a:ext cx="2994900" cy="24195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Florida is part of the United States.</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234050" y="3253150"/>
            <a:ext cx="8623800" cy="1638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Monarch butterflies depend on finding milkweed in their habitat. Where there is not enough milkweed, the monarchs are in danger.</a:t>
            </a:r>
            <a:endParaRPr>
              <a:solidFill>
                <a:srgbClr val="000000"/>
              </a:solidFill>
              <a:latin typeface="Century Gothic"/>
              <a:ea typeface="Century Gothic"/>
              <a:cs typeface="Century Gothic"/>
              <a:sym typeface="Century Gothic"/>
            </a:endParaRPr>
          </a:p>
        </p:txBody>
      </p:sp>
      <p:sp>
        <p:nvSpPr>
          <p:cNvPr id="80" name="Google Shape;80;p16"/>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11</a:t>
            </a:r>
            <a:endParaRPr sz="1200">
              <a:latin typeface="Calibri"/>
              <a:ea typeface="Calibri"/>
              <a:cs typeface="Calibri"/>
              <a:sym typeface="Calibri"/>
            </a:endParaRPr>
          </a:p>
        </p:txBody>
      </p:sp>
      <p:pic>
        <p:nvPicPr>
          <p:cNvPr id="81" name="Google Shape;81;p16"/>
          <p:cNvPicPr preferRelativeResize="0"/>
          <p:nvPr/>
        </p:nvPicPr>
        <p:blipFill>
          <a:blip r:embed="rId3">
            <a:alphaModFix/>
          </a:blip>
          <a:stretch>
            <a:fillRect/>
          </a:stretch>
        </p:blipFill>
        <p:spPr>
          <a:xfrm>
            <a:off x="5642050" y="849475"/>
            <a:ext cx="3063272" cy="2297454"/>
          </a:xfrm>
          <a:prstGeom prst="rect">
            <a:avLst/>
          </a:prstGeom>
          <a:noFill/>
          <a:ln>
            <a:noFill/>
          </a:ln>
        </p:spPr>
      </p:pic>
      <p:pic>
        <p:nvPicPr>
          <p:cNvPr id="82" name="Google Shape;82;p16"/>
          <p:cNvPicPr preferRelativeResize="0"/>
          <p:nvPr/>
        </p:nvPicPr>
        <p:blipFill>
          <a:blip r:embed="rId4">
            <a:alphaModFix/>
          </a:blip>
          <a:stretch>
            <a:fillRect/>
          </a:stretch>
        </p:blipFill>
        <p:spPr>
          <a:xfrm>
            <a:off x="469900" y="849474"/>
            <a:ext cx="3063274" cy="2297450"/>
          </a:xfrm>
          <a:prstGeom prst="rect">
            <a:avLst/>
          </a:prstGeom>
          <a:noFill/>
          <a:ln>
            <a:noFill/>
          </a:ln>
        </p:spPr>
      </p:pic>
      <p:sp>
        <p:nvSpPr>
          <p:cNvPr id="83" name="Google Shape;83;p16"/>
          <p:cNvSpPr txBox="1"/>
          <p:nvPr/>
        </p:nvSpPr>
        <p:spPr>
          <a:xfrm>
            <a:off x="3839250" y="1055600"/>
            <a:ext cx="1496700" cy="18852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Monarchs lay their eggs on the plant’s leaves so that the caterpillars have food to eat when they hatch.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1" type="body"/>
          </p:nvPr>
        </p:nvSpPr>
        <p:spPr>
          <a:xfrm>
            <a:off x="324750" y="4264500"/>
            <a:ext cx="8494500" cy="8790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Century Gothic"/>
                <a:ea typeface="Century Gothic"/>
                <a:cs typeface="Century Gothic"/>
                <a:sym typeface="Century Gothic"/>
              </a:rPr>
              <a:t>Loss of habitat is the greatest danger to animals in the United States. </a:t>
            </a:r>
            <a:endParaRPr>
              <a:solidFill>
                <a:srgbClr val="000000"/>
              </a:solidFill>
              <a:latin typeface="Century Gothic"/>
              <a:ea typeface="Century Gothic"/>
              <a:cs typeface="Century Gothic"/>
              <a:sym typeface="Century Gothic"/>
            </a:endParaRPr>
          </a:p>
        </p:txBody>
      </p:sp>
      <p:sp>
        <p:nvSpPr>
          <p:cNvPr id="89" name="Google Shape;89;p17"/>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12</a:t>
            </a:r>
            <a:endParaRPr sz="1200">
              <a:latin typeface="Calibri"/>
              <a:ea typeface="Calibri"/>
              <a:cs typeface="Calibri"/>
              <a:sym typeface="Calibri"/>
            </a:endParaRPr>
          </a:p>
        </p:txBody>
      </p:sp>
      <p:pic>
        <p:nvPicPr>
          <p:cNvPr id="90" name="Google Shape;90;p17"/>
          <p:cNvPicPr preferRelativeResize="0"/>
          <p:nvPr/>
        </p:nvPicPr>
        <p:blipFill rotWithShape="1">
          <a:blip r:embed="rId3">
            <a:alphaModFix/>
          </a:blip>
          <a:srcRect b="9796" l="0" r="0" t="0"/>
          <a:stretch/>
        </p:blipFill>
        <p:spPr>
          <a:xfrm>
            <a:off x="4833300" y="186600"/>
            <a:ext cx="2851860" cy="1929276"/>
          </a:xfrm>
          <a:prstGeom prst="rect">
            <a:avLst/>
          </a:prstGeom>
          <a:noFill/>
          <a:ln>
            <a:noFill/>
          </a:ln>
        </p:spPr>
      </p:pic>
      <p:pic>
        <p:nvPicPr>
          <p:cNvPr id="91" name="Google Shape;91;p17"/>
          <p:cNvPicPr preferRelativeResize="0"/>
          <p:nvPr/>
        </p:nvPicPr>
        <p:blipFill rotWithShape="1">
          <a:blip r:embed="rId4">
            <a:alphaModFix/>
          </a:blip>
          <a:srcRect b="0" l="27736" r="27741" t="0"/>
          <a:stretch/>
        </p:blipFill>
        <p:spPr>
          <a:xfrm>
            <a:off x="1310725" y="2335225"/>
            <a:ext cx="3205925" cy="1964525"/>
          </a:xfrm>
          <a:prstGeom prst="rect">
            <a:avLst/>
          </a:prstGeom>
          <a:noFill/>
          <a:ln>
            <a:noFill/>
          </a:ln>
        </p:spPr>
      </p:pic>
      <p:pic>
        <p:nvPicPr>
          <p:cNvPr id="92" name="Google Shape;92;p17"/>
          <p:cNvPicPr preferRelativeResize="0"/>
          <p:nvPr/>
        </p:nvPicPr>
        <p:blipFill rotWithShape="1">
          <a:blip r:embed="rId5">
            <a:alphaModFix/>
          </a:blip>
          <a:srcRect b="0" l="3175" r="0" t="10841"/>
          <a:stretch/>
        </p:blipFill>
        <p:spPr>
          <a:xfrm>
            <a:off x="1310725" y="186600"/>
            <a:ext cx="3205925" cy="1964525"/>
          </a:xfrm>
          <a:prstGeom prst="rect">
            <a:avLst/>
          </a:prstGeom>
          <a:noFill/>
          <a:ln>
            <a:noFill/>
          </a:ln>
        </p:spPr>
      </p:pic>
      <p:pic>
        <p:nvPicPr>
          <p:cNvPr id="93" name="Google Shape;93;p17"/>
          <p:cNvPicPr preferRelativeResize="0"/>
          <p:nvPr/>
        </p:nvPicPr>
        <p:blipFill>
          <a:blip r:embed="rId6">
            <a:alphaModFix/>
          </a:blip>
          <a:stretch>
            <a:fillRect/>
          </a:stretch>
        </p:blipFill>
        <p:spPr>
          <a:xfrm>
            <a:off x="4833300" y="2335225"/>
            <a:ext cx="2875007" cy="192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idx="1" type="body"/>
          </p:nvPr>
        </p:nvSpPr>
        <p:spPr>
          <a:xfrm>
            <a:off x="308150" y="3770525"/>
            <a:ext cx="8494500" cy="1185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a:solidFill>
                  <a:srgbClr val="000000"/>
                </a:solidFill>
                <a:latin typeface="Century Gothic"/>
                <a:ea typeface="Century Gothic"/>
                <a:cs typeface="Century Gothic"/>
                <a:sym typeface="Century Gothic"/>
              </a:rPr>
              <a:t>Sometimes animals encounter drought—a shortage of water. When there is not enough rain to fill rivers, lakes, and ponds, animals are thirsty. They may need to travel long distances to find the water they need to survive. </a:t>
            </a:r>
            <a:endParaRPr>
              <a:solidFill>
                <a:srgbClr val="000000"/>
              </a:solidFill>
              <a:latin typeface="Century Gothic"/>
              <a:ea typeface="Century Gothic"/>
              <a:cs typeface="Century Gothic"/>
              <a:sym typeface="Century Gothic"/>
            </a:endParaRPr>
          </a:p>
        </p:txBody>
      </p:sp>
      <p:sp>
        <p:nvSpPr>
          <p:cNvPr id="99" name="Google Shape;99;p18"/>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13</a:t>
            </a:r>
            <a:endParaRPr sz="1200">
              <a:latin typeface="Calibri"/>
              <a:ea typeface="Calibri"/>
              <a:cs typeface="Calibri"/>
              <a:sym typeface="Calibri"/>
            </a:endParaRPr>
          </a:p>
        </p:txBody>
      </p:sp>
      <p:sp>
        <p:nvSpPr>
          <p:cNvPr id="100" name="Google Shape;100;p18"/>
          <p:cNvSpPr txBox="1"/>
          <p:nvPr/>
        </p:nvSpPr>
        <p:spPr>
          <a:xfrm>
            <a:off x="347788" y="399600"/>
            <a:ext cx="2904300" cy="7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Drought</a:t>
            </a:r>
            <a:endParaRPr b="1" sz="2400">
              <a:latin typeface="Century Gothic"/>
              <a:ea typeface="Century Gothic"/>
              <a:cs typeface="Century Gothic"/>
              <a:sym typeface="Century Gothic"/>
            </a:endParaRPr>
          </a:p>
        </p:txBody>
      </p:sp>
      <p:sp>
        <p:nvSpPr>
          <p:cNvPr id="101" name="Google Shape;101;p18"/>
          <p:cNvSpPr txBox="1"/>
          <p:nvPr/>
        </p:nvSpPr>
        <p:spPr>
          <a:xfrm>
            <a:off x="3923150" y="1240650"/>
            <a:ext cx="1264500" cy="20418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Wild horses in Colorado in the United States and zebras in South Africa drink from water holes and rivers.</a:t>
            </a:r>
            <a:endParaRPr>
              <a:latin typeface="Calibri"/>
              <a:ea typeface="Calibri"/>
              <a:cs typeface="Calibri"/>
              <a:sym typeface="Calibri"/>
            </a:endParaRPr>
          </a:p>
        </p:txBody>
      </p:sp>
      <p:pic>
        <p:nvPicPr>
          <p:cNvPr id="102" name="Google Shape;102;p18"/>
          <p:cNvPicPr preferRelativeResize="0"/>
          <p:nvPr/>
        </p:nvPicPr>
        <p:blipFill>
          <a:blip r:embed="rId3">
            <a:alphaModFix/>
          </a:blip>
          <a:stretch>
            <a:fillRect/>
          </a:stretch>
        </p:blipFill>
        <p:spPr>
          <a:xfrm>
            <a:off x="347800" y="1125984"/>
            <a:ext cx="3412925" cy="2271141"/>
          </a:xfrm>
          <a:prstGeom prst="rect">
            <a:avLst/>
          </a:prstGeom>
          <a:noFill/>
          <a:ln>
            <a:noFill/>
          </a:ln>
        </p:spPr>
      </p:pic>
      <p:pic>
        <p:nvPicPr>
          <p:cNvPr id="103" name="Google Shape;103;p18"/>
          <p:cNvPicPr preferRelativeResize="0"/>
          <p:nvPr/>
        </p:nvPicPr>
        <p:blipFill>
          <a:blip r:embed="rId4">
            <a:alphaModFix/>
          </a:blip>
          <a:stretch>
            <a:fillRect/>
          </a:stretch>
        </p:blipFill>
        <p:spPr>
          <a:xfrm>
            <a:off x="5350075" y="1105231"/>
            <a:ext cx="3412922" cy="22692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b="6820" l="0" r="0" t="0"/>
          <a:stretch/>
        </p:blipFill>
        <p:spPr>
          <a:xfrm>
            <a:off x="798788" y="614675"/>
            <a:ext cx="7089216" cy="3891601"/>
          </a:xfrm>
          <a:prstGeom prst="rect">
            <a:avLst/>
          </a:prstGeom>
          <a:noFill/>
          <a:ln>
            <a:noFill/>
          </a:ln>
        </p:spPr>
      </p:pic>
      <p:sp>
        <p:nvSpPr>
          <p:cNvPr id="109" name="Google Shape;109;p19"/>
          <p:cNvSpPr txBox="1"/>
          <p:nvPr>
            <p:ph idx="1" type="body"/>
          </p:nvPr>
        </p:nvSpPr>
        <p:spPr>
          <a:xfrm>
            <a:off x="324750" y="4506275"/>
            <a:ext cx="8494500" cy="5199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000"/>
              </a:spcAft>
              <a:buNone/>
            </a:pPr>
            <a:r>
              <a:rPr lang="en">
                <a:solidFill>
                  <a:srgbClr val="000000"/>
                </a:solidFill>
                <a:latin typeface="Century Gothic"/>
                <a:ea typeface="Century Gothic"/>
                <a:cs typeface="Century Gothic"/>
                <a:sym typeface="Century Gothic"/>
              </a:rPr>
              <a:t>Animals all over the world experience drought. </a:t>
            </a:r>
            <a:endParaRPr>
              <a:solidFill>
                <a:srgbClr val="000000"/>
              </a:solidFill>
              <a:latin typeface="Century Gothic"/>
              <a:ea typeface="Century Gothic"/>
              <a:cs typeface="Century Gothic"/>
              <a:sym typeface="Century Gothic"/>
            </a:endParaRPr>
          </a:p>
        </p:txBody>
      </p:sp>
      <p:sp>
        <p:nvSpPr>
          <p:cNvPr id="110" name="Google Shape;110;p19"/>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14</a:t>
            </a:r>
            <a:endParaRPr sz="1200">
              <a:latin typeface="Calibri"/>
              <a:ea typeface="Calibri"/>
              <a:cs typeface="Calibri"/>
              <a:sym typeface="Calibri"/>
            </a:endParaRPr>
          </a:p>
        </p:txBody>
      </p:sp>
      <p:pic>
        <p:nvPicPr>
          <p:cNvPr id="111" name="Google Shape;111;p19"/>
          <p:cNvPicPr preferRelativeResize="0"/>
          <p:nvPr/>
        </p:nvPicPr>
        <p:blipFill>
          <a:blip r:embed="rId4">
            <a:alphaModFix/>
          </a:blip>
          <a:stretch>
            <a:fillRect/>
          </a:stretch>
        </p:blipFill>
        <p:spPr>
          <a:xfrm>
            <a:off x="6811633" y="415625"/>
            <a:ext cx="1931414" cy="1284200"/>
          </a:xfrm>
          <a:prstGeom prst="rect">
            <a:avLst/>
          </a:prstGeom>
          <a:noFill/>
          <a:ln>
            <a:noFill/>
          </a:ln>
        </p:spPr>
      </p:pic>
      <p:pic>
        <p:nvPicPr>
          <p:cNvPr id="112" name="Google Shape;112;p19"/>
          <p:cNvPicPr preferRelativeResize="0"/>
          <p:nvPr/>
        </p:nvPicPr>
        <p:blipFill>
          <a:blip r:embed="rId5">
            <a:alphaModFix/>
          </a:blip>
          <a:stretch>
            <a:fillRect/>
          </a:stretch>
        </p:blipFill>
        <p:spPr>
          <a:xfrm>
            <a:off x="209575" y="2917275"/>
            <a:ext cx="1929800" cy="1284200"/>
          </a:xfrm>
          <a:prstGeom prst="rect">
            <a:avLst/>
          </a:prstGeom>
          <a:noFill/>
          <a:ln>
            <a:noFill/>
          </a:ln>
        </p:spPr>
      </p:pic>
      <p:cxnSp>
        <p:nvCxnSpPr>
          <p:cNvPr id="113" name="Google Shape;113;p19"/>
          <p:cNvCxnSpPr>
            <a:stCxn id="114" idx="1"/>
          </p:cNvCxnSpPr>
          <p:nvPr/>
        </p:nvCxnSpPr>
        <p:spPr>
          <a:xfrm flipH="1">
            <a:off x="4588050" y="2106750"/>
            <a:ext cx="3117900" cy="1511700"/>
          </a:xfrm>
          <a:prstGeom prst="straightConnector1">
            <a:avLst/>
          </a:prstGeom>
          <a:noFill/>
          <a:ln cap="flat" cmpd="sng" w="28575">
            <a:solidFill>
              <a:srgbClr val="666666"/>
            </a:solidFill>
            <a:prstDash val="solid"/>
            <a:round/>
            <a:headEnd len="med" w="med" type="none"/>
            <a:tailEnd len="med" w="med" type="none"/>
          </a:ln>
        </p:spPr>
      </p:cxnSp>
      <p:cxnSp>
        <p:nvCxnSpPr>
          <p:cNvPr id="115" name="Google Shape;115;p19"/>
          <p:cNvCxnSpPr>
            <a:endCxn id="116" idx="3"/>
          </p:cNvCxnSpPr>
          <p:nvPr/>
        </p:nvCxnSpPr>
        <p:spPr>
          <a:xfrm rot="10800000">
            <a:off x="1385275" y="2363925"/>
            <a:ext cx="924600" cy="47400"/>
          </a:xfrm>
          <a:prstGeom prst="straightConnector1">
            <a:avLst/>
          </a:prstGeom>
          <a:noFill/>
          <a:ln cap="flat" cmpd="sng" w="28575">
            <a:solidFill>
              <a:srgbClr val="666666"/>
            </a:solidFill>
            <a:prstDash val="solid"/>
            <a:round/>
            <a:headEnd len="med" w="med" type="none"/>
            <a:tailEnd len="med" w="med" type="none"/>
          </a:ln>
        </p:spPr>
      </p:cxnSp>
      <p:sp>
        <p:nvSpPr>
          <p:cNvPr id="116" name="Google Shape;116;p19"/>
          <p:cNvSpPr txBox="1"/>
          <p:nvPr/>
        </p:nvSpPr>
        <p:spPr>
          <a:xfrm>
            <a:off x="209575" y="1852575"/>
            <a:ext cx="1175700" cy="10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Wild horses in Colorado in the United States </a:t>
            </a:r>
            <a:endParaRPr/>
          </a:p>
        </p:txBody>
      </p:sp>
      <p:sp>
        <p:nvSpPr>
          <p:cNvPr id="114" name="Google Shape;114;p19"/>
          <p:cNvSpPr txBox="1"/>
          <p:nvPr/>
        </p:nvSpPr>
        <p:spPr>
          <a:xfrm>
            <a:off x="7705950" y="1797900"/>
            <a:ext cx="1349100" cy="6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Z</a:t>
            </a:r>
            <a:r>
              <a:rPr lang="en">
                <a:solidFill>
                  <a:schemeClr val="dk1"/>
                </a:solidFill>
                <a:latin typeface="Calibri"/>
                <a:ea typeface="Calibri"/>
                <a:cs typeface="Calibri"/>
                <a:sym typeface="Calibri"/>
              </a:rPr>
              <a:t>ebras in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South Africa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idx="1" type="body"/>
          </p:nvPr>
        </p:nvSpPr>
        <p:spPr>
          <a:xfrm>
            <a:off x="324750" y="3958275"/>
            <a:ext cx="8494500" cy="1029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a:solidFill>
                  <a:schemeClr val="dk1"/>
                </a:solidFill>
                <a:latin typeface="Century Gothic"/>
                <a:ea typeface="Century Gothic"/>
                <a:cs typeface="Century Gothic"/>
                <a:sym typeface="Century Gothic"/>
              </a:rPr>
              <a:t>Another serious danger that animals encounter is trash, especially in the ocean. </a:t>
            </a:r>
            <a:r>
              <a:rPr lang="en">
                <a:solidFill>
                  <a:srgbClr val="000000"/>
                </a:solidFill>
                <a:latin typeface="Century Gothic"/>
                <a:ea typeface="Century Gothic"/>
                <a:cs typeface="Century Gothic"/>
                <a:sym typeface="Century Gothic"/>
              </a:rPr>
              <a:t>Seals, whales, sea birds, and sea turtles can get tangled up in trash. </a:t>
            </a:r>
            <a:endParaRPr>
              <a:solidFill>
                <a:srgbClr val="000000"/>
              </a:solidFill>
              <a:latin typeface="Century Gothic"/>
              <a:ea typeface="Century Gothic"/>
              <a:cs typeface="Century Gothic"/>
              <a:sym typeface="Century Gothic"/>
            </a:endParaRPr>
          </a:p>
        </p:txBody>
      </p:sp>
      <p:sp>
        <p:nvSpPr>
          <p:cNvPr id="122" name="Google Shape;122;p20"/>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15</a:t>
            </a:r>
            <a:endParaRPr sz="1200">
              <a:latin typeface="Calibri"/>
              <a:ea typeface="Calibri"/>
              <a:cs typeface="Calibri"/>
              <a:sym typeface="Calibri"/>
            </a:endParaRPr>
          </a:p>
        </p:txBody>
      </p:sp>
      <p:sp>
        <p:nvSpPr>
          <p:cNvPr id="123" name="Google Shape;123;p20"/>
          <p:cNvSpPr txBox="1"/>
          <p:nvPr/>
        </p:nvSpPr>
        <p:spPr>
          <a:xfrm>
            <a:off x="377850" y="710350"/>
            <a:ext cx="73395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latin typeface="Century Gothic"/>
              <a:ea typeface="Century Gothic"/>
              <a:cs typeface="Century Gothic"/>
              <a:sym typeface="Century Gothic"/>
            </a:endParaRPr>
          </a:p>
        </p:txBody>
      </p:sp>
      <p:pic>
        <p:nvPicPr>
          <p:cNvPr id="124" name="Google Shape;124;p20"/>
          <p:cNvPicPr preferRelativeResize="0"/>
          <p:nvPr/>
        </p:nvPicPr>
        <p:blipFill>
          <a:blip r:embed="rId3">
            <a:alphaModFix/>
          </a:blip>
          <a:stretch>
            <a:fillRect/>
          </a:stretch>
        </p:blipFill>
        <p:spPr>
          <a:xfrm>
            <a:off x="2362200" y="378714"/>
            <a:ext cx="4419600" cy="3314710"/>
          </a:xfrm>
          <a:prstGeom prst="rect">
            <a:avLst/>
          </a:prstGeom>
          <a:noFill/>
          <a:ln>
            <a:noFill/>
          </a:ln>
        </p:spPr>
      </p:pic>
      <p:sp>
        <p:nvSpPr>
          <p:cNvPr id="125" name="Google Shape;125;p20"/>
          <p:cNvSpPr txBox="1"/>
          <p:nvPr/>
        </p:nvSpPr>
        <p:spPr>
          <a:xfrm>
            <a:off x="311700" y="602741"/>
            <a:ext cx="1276500" cy="7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Century Gothic"/>
                <a:ea typeface="Century Gothic"/>
                <a:cs typeface="Century Gothic"/>
                <a:sym typeface="Century Gothic"/>
              </a:rPr>
              <a:t>Trash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1" type="body"/>
          </p:nvPr>
        </p:nvSpPr>
        <p:spPr>
          <a:xfrm>
            <a:off x="305100" y="2571750"/>
            <a:ext cx="4099800" cy="2264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Sea</a:t>
            </a:r>
            <a:r>
              <a:rPr lang="en">
                <a:solidFill>
                  <a:srgbClr val="000000"/>
                </a:solidFill>
                <a:latin typeface="Century Gothic"/>
                <a:ea typeface="Century Gothic"/>
                <a:cs typeface="Century Gothic"/>
                <a:sym typeface="Century Gothic"/>
              </a:rPr>
              <a:t> turtles eat jellyfish. But a plastic bag can look like a jellyfish. What happens when a sea turtle eats a plastic bag? </a:t>
            </a:r>
            <a:endParaRPr>
              <a:solidFill>
                <a:srgbClr val="000000"/>
              </a:solidFill>
              <a:latin typeface="Century Gothic"/>
              <a:ea typeface="Century Gothic"/>
              <a:cs typeface="Century Gothic"/>
              <a:sym typeface="Century Gothic"/>
            </a:endParaRPr>
          </a:p>
        </p:txBody>
      </p:sp>
      <p:sp>
        <p:nvSpPr>
          <p:cNvPr id="131" name="Google Shape;131;p21"/>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16</a:t>
            </a:r>
            <a:endParaRPr sz="1200">
              <a:latin typeface="Calibri"/>
              <a:ea typeface="Calibri"/>
              <a:cs typeface="Calibri"/>
              <a:sym typeface="Calibri"/>
            </a:endParaRPr>
          </a:p>
        </p:txBody>
      </p:sp>
      <p:pic>
        <p:nvPicPr>
          <p:cNvPr id="132" name="Google Shape;132;p21"/>
          <p:cNvPicPr preferRelativeResize="0"/>
          <p:nvPr/>
        </p:nvPicPr>
        <p:blipFill rotWithShape="1">
          <a:blip r:embed="rId3">
            <a:alphaModFix/>
          </a:blip>
          <a:srcRect b="8241" l="2554" r="6874" t="57056"/>
          <a:stretch/>
        </p:blipFill>
        <p:spPr>
          <a:xfrm>
            <a:off x="4629800" y="2655025"/>
            <a:ext cx="4099873" cy="2264004"/>
          </a:xfrm>
          <a:prstGeom prst="rect">
            <a:avLst/>
          </a:prstGeom>
          <a:noFill/>
          <a:ln>
            <a:noFill/>
          </a:ln>
        </p:spPr>
      </p:pic>
      <p:sp>
        <p:nvSpPr>
          <p:cNvPr id="133" name="Google Shape;133;p21"/>
          <p:cNvSpPr txBox="1"/>
          <p:nvPr/>
        </p:nvSpPr>
        <p:spPr>
          <a:xfrm>
            <a:off x="858600" y="680400"/>
            <a:ext cx="3546300" cy="10098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Sea turtles live in oceans around the world, including in the Atlantic Ocean, near Boston.</a:t>
            </a:r>
            <a:endParaRPr>
              <a:latin typeface="Calibri"/>
              <a:ea typeface="Calibri"/>
              <a:cs typeface="Calibri"/>
              <a:sym typeface="Calibri"/>
            </a:endParaRPr>
          </a:p>
          <a:p>
            <a:pPr indent="0" lvl="0" marL="0" rtl="0" algn="r">
              <a:spcBef>
                <a:spcPts val="0"/>
              </a:spcBef>
              <a:spcAft>
                <a:spcPts val="0"/>
              </a:spcAft>
              <a:buNone/>
            </a:pPr>
            <a:r>
              <a:rPr lang="en">
                <a:latin typeface="Calibri"/>
                <a:ea typeface="Calibri"/>
                <a:cs typeface="Calibri"/>
                <a:sym typeface="Calibri"/>
              </a:rPr>
              <a:t>Sea turtles can live to be 80 years old or more.</a:t>
            </a:r>
            <a:endParaRPr>
              <a:latin typeface="Calibri"/>
              <a:ea typeface="Calibri"/>
              <a:cs typeface="Calibri"/>
              <a:sym typeface="Calibri"/>
            </a:endParaRPr>
          </a:p>
          <a:p>
            <a:pPr indent="0" lvl="0" marL="0" rtl="0" algn="r">
              <a:spcBef>
                <a:spcPts val="0"/>
              </a:spcBef>
              <a:spcAft>
                <a:spcPts val="0"/>
              </a:spcAft>
              <a:buNone/>
            </a:pPr>
            <a:r>
              <a:rPr lang="en">
                <a:latin typeface="Calibri"/>
                <a:ea typeface="Calibri"/>
                <a:cs typeface="Calibri"/>
                <a:sym typeface="Calibri"/>
              </a:rPr>
              <a:t>But </a:t>
            </a:r>
            <a:r>
              <a:rPr lang="en">
                <a:solidFill>
                  <a:schemeClr val="dk1"/>
                </a:solidFill>
                <a:latin typeface="Calibri"/>
                <a:ea typeface="Calibri"/>
                <a:cs typeface="Calibri"/>
                <a:sym typeface="Calibri"/>
              </a:rPr>
              <a:t>s</a:t>
            </a:r>
            <a:r>
              <a:rPr lang="en">
                <a:solidFill>
                  <a:schemeClr val="dk1"/>
                </a:solidFill>
                <a:latin typeface="Calibri"/>
                <a:ea typeface="Calibri"/>
                <a:cs typeface="Calibri"/>
                <a:sym typeface="Calibri"/>
              </a:rPr>
              <a:t>ea turtles are endangered.</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p:txBody>
      </p:sp>
      <p:pic>
        <p:nvPicPr>
          <p:cNvPr id="134" name="Google Shape;134;p21"/>
          <p:cNvPicPr preferRelativeResize="0"/>
          <p:nvPr/>
        </p:nvPicPr>
        <p:blipFill>
          <a:blip r:embed="rId4">
            <a:alphaModFix/>
          </a:blip>
          <a:stretch>
            <a:fillRect/>
          </a:stretch>
        </p:blipFill>
        <p:spPr>
          <a:xfrm>
            <a:off x="4591662" y="204400"/>
            <a:ext cx="4099862" cy="22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