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Century Gothic"/>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CenturyGothic-bold.fntdata"/><Relationship Id="rId10" Type="http://schemas.openxmlformats.org/officeDocument/2006/relationships/slide" Target="slides/slide5.xml"/><Relationship Id="rId21" Type="http://schemas.openxmlformats.org/officeDocument/2006/relationships/font" Target="fonts/CenturyGothic-regular.fntdata"/><Relationship Id="rId13" Type="http://schemas.openxmlformats.org/officeDocument/2006/relationships/slide" Target="slides/slide8.xml"/><Relationship Id="rId24" Type="http://schemas.openxmlformats.org/officeDocument/2006/relationships/font" Target="fonts/CenturyGothic-boldItalic.fntdata"/><Relationship Id="rId12" Type="http://schemas.openxmlformats.org/officeDocument/2006/relationships/slide" Target="slides/slide7.xml"/><Relationship Id="rId23" Type="http://schemas.openxmlformats.org/officeDocument/2006/relationships/font" Target="fonts/CenturyGothic-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6e03a0065c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6e03a0065c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6e03a0065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e03a0065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6e03a0065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e03a0065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6e14ebab8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e14ebab8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a5173c0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aa5173c0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5d5d758e9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d5d758e9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5d5d758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d5d758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5d5d758e9f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5d5d758e9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5d5d758e9f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d5d758e9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6e03a0065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e03a0065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5d5d758e9f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d5d758e9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6e03a0065c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e03a0065c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6e14ebab85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e14ebab85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6e03a0065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6e03a0065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drive.google.com/file/d/1KB6hZ_8uQHNGwOrJ8PjQIADTPNKT0VBf/view"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hyperlink" Target="http://drive.google.com/file/d/1LglSoa6b-7qcj63-GkF89UZh0Gtg2bp8/view" TargetMode="External"/><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hyperlink" Target="http://drive.google.com/file/d/1X9vPmOYVmas1EXjFC0hG-akPefX8_cvN/view" TargetMode="External"/><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hyperlink" Target="http://drive.google.com/file/d/1pf0xdzKDQ1uEsXWtsazB-oz5X37uO7hD/view" TargetMode="External"/><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hyperlink" Target="http://drive.google.com/file/d/1NfswdcWFWhTw8C7nqvcy40w63iZZ1wRo/view" TargetMode="External"/><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drive.google.com/file/d/1WB0u9g8O43rDo1oVotYJBNUP_TchINen/view"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drive.google.com/file/d/1NzWe7c8lwTCBfo_q7S_L6-TXRi7h3gNW/view"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hyperlink" Target="http://drive.google.com/file/d/1VomMUc2dN7xazLanB5Tl1AzvWCWSIpG7/view" TargetMode="External"/><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hyperlink" Target="http://drive.google.com/file/d/1X6aNSet9my52XHnu4vG0QKgRMcot0Z2S/view" TargetMode="External"/><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hyperlink" Target="http://drive.google.com/file/d/18D_iDPSaIO2frk4NDbTPbnzACnrPwavA/view" TargetMode="External"/><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16.jpg"/><Relationship Id="rId5" Type="http://schemas.openxmlformats.org/officeDocument/2006/relationships/hyperlink" Target="http://drive.google.com/file/d/1IRryD9-fue6fH4QzVM_f3eiLMufsOJ2i/view" TargetMode="External"/><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3.jpg"/><Relationship Id="rId5" Type="http://schemas.openxmlformats.org/officeDocument/2006/relationships/hyperlink" Target="http://drive.google.com/file/d/1htyYU3uBZPpKdijUFTCpdlUmul1Z4v42/view" TargetMode="External"/><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hyperlink" Target="http://drive.google.com/file/d/1ACtfXWwOHZ5pw_hfdgG3ogCxuJT5Aq8_/view" TargetMode="External"/><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hyperlink" Target="http://drive.google.com/file/d/1WLX2h2rzRfz_dEKQdmbl3kcCIWQwtAX6/view" TargetMode="External"/><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People in Our Neighborhoods</a:t>
            </a:r>
            <a:r>
              <a:rPr lang="en"/>
              <a:t>/Towns</a:t>
            </a:r>
            <a:endParaRPr/>
          </a:p>
        </p:txBody>
      </p:sp>
      <p:sp>
        <p:nvSpPr>
          <p:cNvPr id="55" name="Google Shape;55;p13"/>
          <p:cNvSpPr txBox="1"/>
          <p:nvPr>
            <p:ph idx="1" type="subTitle"/>
          </p:nvPr>
        </p:nvSpPr>
        <p:spPr>
          <a:xfrm>
            <a:off x="311700" y="334225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Text Talk Week 6, Day 2</a:t>
            </a:r>
            <a:endParaRPr/>
          </a:p>
        </p:txBody>
      </p:sp>
      <p:pic>
        <p:nvPicPr>
          <p:cNvPr id="56" name="Google Shape;56;p13" title="People In Our Neighborhoods Title Page.mp3">
            <a:hlinkClick r:id="rId3"/>
          </p:cNvPr>
          <p:cNvPicPr preferRelativeResize="0"/>
          <p:nvPr/>
        </p:nvPicPr>
        <p:blipFill>
          <a:blip r:embed="rId4">
            <a:alphaModFix/>
          </a:blip>
          <a:stretch>
            <a:fillRect/>
          </a:stretch>
        </p:blipFill>
        <p:spPr>
          <a:xfrm>
            <a:off x="458975" y="888775"/>
            <a:ext cx="642400" cy="642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nvSpPr>
        <p:spPr>
          <a:xfrm>
            <a:off x="74075" y="112600"/>
            <a:ext cx="786000" cy="6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9</a:t>
            </a:r>
            <a:endParaRPr sz="1200">
              <a:latin typeface="Calibri"/>
              <a:ea typeface="Calibri"/>
              <a:cs typeface="Calibri"/>
              <a:sym typeface="Calibri"/>
            </a:endParaRPr>
          </a:p>
        </p:txBody>
      </p:sp>
      <p:sp>
        <p:nvSpPr>
          <p:cNvPr id="141" name="Google Shape;141;p22"/>
          <p:cNvSpPr txBox="1"/>
          <p:nvPr/>
        </p:nvSpPr>
        <p:spPr>
          <a:xfrm>
            <a:off x="279025" y="973300"/>
            <a:ext cx="3423000" cy="380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highlight>
                  <a:srgbClr val="FFFFFF"/>
                </a:highlight>
                <a:latin typeface="Century Gothic"/>
                <a:ea typeface="Century Gothic"/>
                <a:cs typeface="Century Gothic"/>
                <a:sym typeface="Century Gothic"/>
              </a:rPr>
              <a:t>Lina Maria Giraldo is an artist. She helped people make working video cameras out of recycled materials. </a:t>
            </a:r>
            <a:endParaRPr sz="2000"/>
          </a:p>
        </p:txBody>
      </p:sp>
      <p:pic>
        <p:nvPicPr>
          <p:cNvPr id="142" name="Google Shape;142;p22"/>
          <p:cNvPicPr preferRelativeResize="0"/>
          <p:nvPr/>
        </p:nvPicPr>
        <p:blipFill rotWithShape="1">
          <a:blip r:embed="rId3">
            <a:alphaModFix/>
          </a:blip>
          <a:srcRect b="0" l="10968" r="0" t="0"/>
          <a:stretch/>
        </p:blipFill>
        <p:spPr>
          <a:xfrm>
            <a:off x="3907571" y="476275"/>
            <a:ext cx="5084030" cy="3803100"/>
          </a:xfrm>
          <a:prstGeom prst="rect">
            <a:avLst/>
          </a:prstGeom>
          <a:noFill/>
          <a:ln>
            <a:noFill/>
          </a:ln>
        </p:spPr>
      </p:pic>
      <p:pic>
        <p:nvPicPr>
          <p:cNvPr id="143" name="Google Shape;143;p22" title="People In Our Neighborhoods Slide 9.mp3">
            <a:hlinkClick r:id="rId4"/>
          </p:cNvPr>
          <p:cNvPicPr preferRelativeResize="0"/>
          <p:nvPr/>
        </p:nvPicPr>
        <p:blipFill>
          <a:blip r:embed="rId5">
            <a:alphaModFix/>
          </a:blip>
          <a:stretch>
            <a:fillRect/>
          </a:stretch>
        </p:blipFill>
        <p:spPr>
          <a:xfrm>
            <a:off x="369875" y="392250"/>
            <a:ext cx="581050" cy="581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3"/>
          <p:cNvPicPr preferRelativeResize="0"/>
          <p:nvPr/>
        </p:nvPicPr>
        <p:blipFill>
          <a:blip r:embed="rId3">
            <a:alphaModFix/>
          </a:blip>
          <a:stretch>
            <a:fillRect/>
          </a:stretch>
        </p:blipFill>
        <p:spPr>
          <a:xfrm>
            <a:off x="4794325" y="1625700"/>
            <a:ext cx="4076080" cy="3067250"/>
          </a:xfrm>
          <a:prstGeom prst="rect">
            <a:avLst/>
          </a:prstGeom>
          <a:noFill/>
          <a:ln>
            <a:noFill/>
          </a:ln>
        </p:spPr>
      </p:pic>
      <p:sp>
        <p:nvSpPr>
          <p:cNvPr id="149" name="Google Shape;149;p23"/>
          <p:cNvSpPr txBox="1"/>
          <p:nvPr/>
        </p:nvSpPr>
        <p:spPr>
          <a:xfrm>
            <a:off x="0" y="0"/>
            <a:ext cx="958500" cy="5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Slide 10</a:t>
            </a:r>
            <a:endParaRPr sz="1200">
              <a:solidFill>
                <a:schemeClr val="dk1"/>
              </a:solidFill>
              <a:latin typeface="Calibri"/>
              <a:ea typeface="Calibri"/>
              <a:cs typeface="Calibri"/>
              <a:sym typeface="Calibri"/>
            </a:endParaRPr>
          </a:p>
        </p:txBody>
      </p:sp>
      <p:pic>
        <p:nvPicPr>
          <p:cNvPr id="150" name="Google Shape;150;p23"/>
          <p:cNvPicPr preferRelativeResize="0"/>
          <p:nvPr/>
        </p:nvPicPr>
        <p:blipFill>
          <a:blip r:embed="rId4">
            <a:alphaModFix/>
          </a:blip>
          <a:stretch>
            <a:fillRect/>
          </a:stretch>
        </p:blipFill>
        <p:spPr>
          <a:xfrm>
            <a:off x="228600" y="1625700"/>
            <a:ext cx="4413325" cy="3067261"/>
          </a:xfrm>
          <a:prstGeom prst="rect">
            <a:avLst/>
          </a:prstGeom>
          <a:noFill/>
          <a:ln>
            <a:noFill/>
          </a:ln>
        </p:spPr>
      </p:pic>
      <p:sp>
        <p:nvSpPr>
          <p:cNvPr id="151" name="Google Shape;151;p23"/>
          <p:cNvSpPr txBox="1"/>
          <p:nvPr/>
        </p:nvSpPr>
        <p:spPr>
          <a:xfrm>
            <a:off x="225700" y="446200"/>
            <a:ext cx="8765100" cy="109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latin typeface="Century Gothic"/>
                <a:ea typeface="Century Gothic"/>
                <a:cs typeface="Century Gothic"/>
                <a:sym typeface="Century Gothic"/>
              </a:rPr>
              <a:t>Maria Molteni is another artist. She and her friends painted the “Hands in the Paint” basketball court their town.</a:t>
            </a:r>
            <a:endParaRPr sz="2000">
              <a:latin typeface="Century Gothic"/>
              <a:ea typeface="Century Gothic"/>
              <a:cs typeface="Century Gothic"/>
              <a:sym typeface="Century Gothic"/>
            </a:endParaRPr>
          </a:p>
        </p:txBody>
      </p:sp>
      <p:pic>
        <p:nvPicPr>
          <p:cNvPr id="152" name="Google Shape;152;p23" title="People In Our Neighborhoods Slide 10.mp3">
            <a:hlinkClick r:id="rId5"/>
          </p:cNvPr>
          <p:cNvPicPr preferRelativeResize="0"/>
          <p:nvPr/>
        </p:nvPicPr>
        <p:blipFill>
          <a:blip r:embed="rId6">
            <a:alphaModFix/>
          </a:blip>
          <a:stretch>
            <a:fillRect/>
          </a:stretch>
        </p:blipFill>
        <p:spPr>
          <a:xfrm>
            <a:off x="824050" y="0"/>
            <a:ext cx="558900" cy="558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nvSpPr>
        <p:spPr>
          <a:xfrm>
            <a:off x="74075" y="112600"/>
            <a:ext cx="60711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11</a:t>
            </a:r>
            <a:endParaRPr sz="1200">
              <a:latin typeface="Calibri"/>
              <a:ea typeface="Calibri"/>
              <a:cs typeface="Calibri"/>
              <a:sym typeface="Calibri"/>
            </a:endParaRPr>
          </a:p>
        </p:txBody>
      </p:sp>
      <p:sp>
        <p:nvSpPr>
          <p:cNvPr id="158" name="Google Shape;158;p24"/>
          <p:cNvSpPr txBox="1"/>
          <p:nvPr/>
        </p:nvSpPr>
        <p:spPr>
          <a:xfrm>
            <a:off x="1684350" y="4572925"/>
            <a:ext cx="5775300" cy="67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00">
              <a:latin typeface="Century Gothic"/>
              <a:ea typeface="Century Gothic"/>
              <a:cs typeface="Century Gothic"/>
              <a:sym typeface="Century Gothic"/>
            </a:endParaRPr>
          </a:p>
        </p:txBody>
      </p:sp>
      <p:sp>
        <p:nvSpPr>
          <p:cNvPr id="159" name="Google Shape;159;p24"/>
          <p:cNvSpPr txBox="1"/>
          <p:nvPr/>
        </p:nvSpPr>
        <p:spPr>
          <a:xfrm>
            <a:off x="268800" y="3666875"/>
            <a:ext cx="8606400" cy="127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latin typeface="Century Gothic"/>
                <a:ea typeface="Century Gothic"/>
                <a:cs typeface="Century Gothic"/>
                <a:sym typeface="Century Gothic"/>
              </a:rPr>
              <a:t>Giles Li is the director of the Chinatown Neighborhood Center. Giles opened the Pao Arts Center where people of all ages can gather to make and enjoy music, storytelling, and visual arts. </a:t>
            </a:r>
            <a:endParaRPr sz="2000">
              <a:latin typeface="Century Gothic"/>
              <a:ea typeface="Century Gothic"/>
              <a:cs typeface="Century Gothic"/>
              <a:sym typeface="Century Gothic"/>
            </a:endParaRPr>
          </a:p>
        </p:txBody>
      </p:sp>
      <p:pic>
        <p:nvPicPr>
          <p:cNvPr id="160" name="Google Shape;160;p24"/>
          <p:cNvPicPr preferRelativeResize="0"/>
          <p:nvPr/>
        </p:nvPicPr>
        <p:blipFill>
          <a:blip r:embed="rId3">
            <a:alphaModFix/>
          </a:blip>
          <a:stretch>
            <a:fillRect/>
          </a:stretch>
        </p:blipFill>
        <p:spPr>
          <a:xfrm>
            <a:off x="2121562" y="212375"/>
            <a:ext cx="4900876" cy="3267225"/>
          </a:xfrm>
          <a:prstGeom prst="rect">
            <a:avLst/>
          </a:prstGeom>
          <a:noFill/>
          <a:ln>
            <a:noFill/>
          </a:ln>
        </p:spPr>
      </p:pic>
      <p:pic>
        <p:nvPicPr>
          <p:cNvPr id="161" name="Google Shape;161;p24" title="People In Our Neighborhoods Slide 11.mp3">
            <a:hlinkClick r:id="rId4"/>
          </p:cNvPr>
          <p:cNvPicPr preferRelativeResize="0"/>
          <p:nvPr/>
        </p:nvPicPr>
        <p:blipFill>
          <a:blip r:embed="rId5">
            <a:alphaModFix/>
          </a:blip>
          <a:stretch>
            <a:fillRect/>
          </a:stretch>
        </p:blipFill>
        <p:spPr>
          <a:xfrm>
            <a:off x="362278" y="756150"/>
            <a:ext cx="580125" cy="580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nvSpPr>
        <p:spPr>
          <a:xfrm>
            <a:off x="74075" y="112600"/>
            <a:ext cx="60711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12</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67" name="Google Shape;167;p25"/>
          <p:cNvSpPr txBox="1"/>
          <p:nvPr/>
        </p:nvSpPr>
        <p:spPr>
          <a:xfrm>
            <a:off x="5097650" y="850600"/>
            <a:ext cx="3709800" cy="306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latin typeface="Century Gothic"/>
                <a:ea typeface="Century Gothic"/>
                <a:cs typeface="Century Gothic"/>
                <a:sym typeface="Century Gothic"/>
              </a:rPr>
              <a:t>Ricardo Arroyo is a City Councilor. His job is to help make sure that our communities are healthy. He believes this can happen when everyone’s voice is part of making decisions for our city. </a:t>
            </a:r>
            <a:endParaRPr sz="2000">
              <a:latin typeface="Century Gothic"/>
              <a:ea typeface="Century Gothic"/>
              <a:cs typeface="Century Gothic"/>
              <a:sym typeface="Century Gothic"/>
            </a:endParaRPr>
          </a:p>
        </p:txBody>
      </p:sp>
      <p:sp>
        <p:nvSpPr>
          <p:cNvPr id="168" name="Google Shape;168;p25"/>
          <p:cNvSpPr txBox="1"/>
          <p:nvPr/>
        </p:nvSpPr>
        <p:spPr>
          <a:xfrm>
            <a:off x="507138" y="4113125"/>
            <a:ext cx="4116900" cy="67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Ricardo’s father was also a City Councilor, and his mother was a teacher.  </a:t>
            </a:r>
            <a:endParaRPr>
              <a:latin typeface="Calibri"/>
              <a:ea typeface="Calibri"/>
              <a:cs typeface="Calibri"/>
              <a:sym typeface="Calibri"/>
            </a:endParaRPr>
          </a:p>
        </p:txBody>
      </p:sp>
      <p:pic>
        <p:nvPicPr>
          <p:cNvPr id="169" name="Google Shape;169;p25"/>
          <p:cNvPicPr preferRelativeResize="0"/>
          <p:nvPr/>
        </p:nvPicPr>
        <p:blipFill>
          <a:blip r:embed="rId3">
            <a:alphaModFix/>
          </a:blip>
          <a:stretch>
            <a:fillRect/>
          </a:stretch>
        </p:blipFill>
        <p:spPr>
          <a:xfrm>
            <a:off x="304800" y="744700"/>
            <a:ext cx="4521574" cy="3280791"/>
          </a:xfrm>
          <a:prstGeom prst="rect">
            <a:avLst/>
          </a:prstGeom>
          <a:noFill/>
          <a:ln>
            <a:noFill/>
          </a:ln>
        </p:spPr>
      </p:pic>
      <p:pic>
        <p:nvPicPr>
          <p:cNvPr id="170" name="Google Shape;170;p25" title="People In Our Neighborhoods Slide 12.mp3">
            <a:hlinkClick r:id="rId4"/>
          </p:cNvPr>
          <p:cNvPicPr preferRelativeResize="0"/>
          <p:nvPr/>
        </p:nvPicPr>
        <p:blipFill>
          <a:blip r:embed="rId5">
            <a:alphaModFix/>
          </a:blip>
          <a:stretch>
            <a:fillRect/>
          </a:stretch>
        </p:blipFill>
        <p:spPr>
          <a:xfrm>
            <a:off x="913925" y="112600"/>
            <a:ext cx="544475" cy="544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nvSpPr>
        <p:spPr>
          <a:xfrm>
            <a:off x="74075" y="112600"/>
            <a:ext cx="60711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13</a:t>
            </a:r>
            <a:endParaRPr sz="1200">
              <a:latin typeface="Calibri"/>
              <a:ea typeface="Calibri"/>
              <a:cs typeface="Calibri"/>
              <a:sym typeface="Calibri"/>
            </a:endParaRPr>
          </a:p>
        </p:txBody>
      </p:sp>
      <p:sp>
        <p:nvSpPr>
          <p:cNvPr id="176" name="Google Shape;176;p26"/>
          <p:cNvSpPr txBox="1"/>
          <p:nvPr/>
        </p:nvSpPr>
        <p:spPr>
          <a:xfrm>
            <a:off x="1617500" y="1270925"/>
            <a:ext cx="6687900" cy="275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Century Gothic"/>
                <a:ea typeface="Century Gothic"/>
                <a:cs typeface="Century Gothic"/>
                <a:sym typeface="Century Gothic"/>
              </a:rPr>
              <a:t>These are just a few of the p</a:t>
            </a:r>
            <a:r>
              <a:rPr lang="en" sz="2400">
                <a:latin typeface="Century Gothic"/>
                <a:ea typeface="Century Gothic"/>
                <a:cs typeface="Century Gothic"/>
                <a:sym typeface="Century Gothic"/>
              </a:rPr>
              <a:t>eople all around their town who offer services to people in their communities. </a:t>
            </a:r>
            <a:endParaRPr sz="2400">
              <a:latin typeface="Century Gothic"/>
              <a:ea typeface="Century Gothic"/>
              <a:cs typeface="Century Gothic"/>
              <a:sym typeface="Century Gothic"/>
            </a:endParaRPr>
          </a:p>
        </p:txBody>
      </p:sp>
      <p:pic>
        <p:nvPicPr>
          <p:cNvPr id="177" name="Google Shape;177;p26" title="People In Our Neighborhoods Slide 13.mp3">
            <a:hlinkClick r:id="rId3"/>
          </p:cNvPr>
          <p:cNvPicPr preferRelativeResize="0"/>
          <p:nvPr/>
        </p:nvPicPr>
        <p:blipFill>
          <a:blip r:embed="rId4">
            <a:alphaModFix/>
          </a:blip>
          <a:stretch>
            <a:fillRect/>
          </a:stretch>
        </p:blipFill>
        <p:spPr>
          <a:xfrm>
            <a:off x="413550" y="589075"/>
            <a:ext cx="518150" cy="518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idx="1" type="body"/>
          </p:nvPr>
        </p:nvSpPr>
        <p:spPr>
          <a:xfrm>
            <a:off x="407675" y="983500"/>
            <a:ext cx="8424600" cy="35595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chemeClr val="dk1"/>
                </a:solidFill>
                <a:latin typeface="Calibri"/>
                <a:ea typeface="Calibri"/>
                <a:cs typeface="Calibri"/>
                <a:sym typeface="Calibri"/>
              </a:rPr>
              <a:t>Slide 1: </a:t>
            </a:r>
            <a:r>
              <a:rPr lang="en" sz="1200">
                <a:solidFill>
                  <a:schemeClr val="dk1"/>
                </a:solidFill>
                <a:latin typeface="Calibri"/>
                <a:ea typeface="Calibri"/>
                <a:cs typeface="Calibri"/>
                <a:sym typeface="Calibri"/>
              </a:rPr>
              <a:t>https://collections.leventhalmap.org/search/commonwealth:h989r707c</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chemeClr val="dk1"/>
                </a:solidFill>
                <a:latin typeface="Calibri"/>
                <a:ea typeface="Calibri"/>
                <a:cs typeface="Calibri"/>
                <a:sym typeface="Calibri"/>
              </a:rPr>
              <a:t>Slide 2: Mike: https://loveyogafest.com/team-showcase/mike-massey/, http://bostonvoyager.com/interview/meet-mike-massey-33-degree-yoga-roxbury/</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Slide 3: https://cap.law.harvard.edu/art-speaker-biographies-spring-2020/, https://www.bostonpublicschools.org/domain/2678</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Slide 4: https://www.soleilboston.com/</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Slide 5: photo courtesy of Cesar Depaz</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Slide 6: Brooke Childs, </a:t>
            </a:r>
            <a:r>
              <a:rPr lang="en" sz="1200">
                <a:solidFill>
                  <a:schemeClr val="dk1"/>
                </a:solidFill>
                <a:latin typeface="Calibri"/>
                <a:ea typeface="Calibri"/>
                <a:cs typeface="Calibri"/>
                <a:sym typeface="Calibri"/>
              </a:rPr>
              <a:t>https://www.sproutkidsdentistry.com/</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Slide 7: </a:t>
            </a:r>
            <a:r>
              <a:rPr lang="en" sz="1200">
                <a:solidFill>
                  <a:schemeClr val="dk1"/>
                </a:solidFill>
                <a:latin typeface="Calibri"/>
                <a:ea typeface="Calibri"/>
                <a:cs typeface="Calibri"/>
                <a:sym typeface="Calibri"/>
              </a:rPr>
              <a:t>photo courtesy of Tenisha Daluz)</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Slide 8: </a:t>
            </a:r>
            <a:r>
              <a:rPr lang="en" sz="1200">
                <a:solidFill>
                  <a:schemeClr val="dk1"/>
                </a:solidFill>
                <a:latin typeface="Calibri"/>
                <a:ea typeface="Calibri"/>
                <a:cs typeface="Calibri"/>
                <a:sym typeface="Calibri"/>
              </a:rPr>
              <a:t>http://discoveries.childrenshospital.org/young-inventor/</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Slide 9: </a:t>
            </a:r>
            <a:r>
              <a:rPr lang="en" sz="1200">
                <a:solidFill>
                  <a:schemeClr val="dk1"/>
                </a:solidFill>
                <a:latin typeface="Calibri"/>
                <a:ea typeface="Calibri"/>
                <a:cs typeface="Calibri"/>
                <a:sym typeface="Calibri"/>
              </a:rPr>
              <a:t>https://www.wbur.org/artery/2017/07/27/boston-artists-in-residence (Jesse Costa, WBUR)</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Slide 10: </a:t>
            </a:r>
            <a:r>
              <a:rPr lang="en" sz="1200">
                <a:solidFill>
                  <a:schemeClr val="dk1"/>
                </a:solidFill>
                <a:latin typeface="Calibri"/>
                <a:ea typeface="Calibri"/>
                <a:cs typeface="Calibri"/>
                <a:sym typeface="Calibri"/>
              </a:rPr>
              <a:t>https://www.wbur.org/artery/2017/07/12/maria-molteni </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Slide 11: </a:t>
            </a:r>
            <a:r>
              <a:rPr lang="en" sz="1200">
                <a:solidFill>
                  <a:schemeClr val="dk1"/>
                </a:solidFill>
                <a:latin typeface="Calibri"/>
                <a:ea typeface="Calibri"/>
                <a:cs typeface="Calibri"/>
                <a:sym typeface="Calibri"/>
              </a:rPr>
              <a:t>https://www.bostonmagazine.com/news/2019/02/05/chinatown-power-players/</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Slide 12: </a:t>
            </a:r>
            <a:r>
              <a:rPr lang="en" sz="1200">
                <a:solidFill>
                  <a:schemeClr val="dk1"/>
                </a:solidFill>
                <a:latin typeface="Calibri"/>
                <a:ea typeface="Calibri"/>
                <a:cs typeface="Calibri"/>
                <a:sym typeface="Calibri"/>
              </a:rPr>
              <a:t>https://www.baystatebanner.com/2018/12/12/hyde-park-attorney-to-take-on-district-5-councilor/</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4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183" name="Google Shape;183;p27"/>
          <p:cNvSpPr txBox="1"/>
          <p:nvPr>
            <p:ph type="title"/>
          </p:nvPr>
        </p:nvSpPr>
        <p:spPr>
          <a:xfrm>
            <a:off x="311700" y="29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Citations</a:t>
            </a:r>
            <a:endParaRPr>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600">
                <a:latin typeface="Calibri"/>
                <a:ea typeface="Calibri"/>
                <a:cs typeface="Calibri"/>
                <a:sym typeface="Calibri"/>
              </a:rPr>
              <a:t>Compiled and written by Melissa Tonachel, </a:t>
            </a:r>
            <a:r>
              <a:rPr i="1" lang="en" sz="1600">
                <a:latin typeface="Calibri"/>
                <a:ea typeface="Calibri"/>
                <a:cs typeface="Calibri"/>
                <a:sym typeface="Calibri"/>
              </a:rPr>
              <a:t>Focus on First</a:t>
            </a:r>
            <a:r>
              <a:rPr lang="en" sz="1600">
                <a:latin typeface="Calibri"/>
                <a:ea typeface="Calibri"/>
                <a:cs typeface="Calibri"/>
                <a:sym typeface="Calibri"/>
              </a:rPr>
              <a:t>, 2019.</a:t>
            </a:r>
            <a:endParaRPr sz="1400">
              <a:latin typeface="Calibri"/>
              <a:ea typeface="Calibri"/>
              <a:cs typeface="Calibri"/>
              <a:sym typeface="Calibri"/>
            </a:endParaRPr>
          </a:p>
          <a:p>
            <a:pPr indent="0" lvl="0" marL="0" rtl="0" algn="l">
              <a:spcBef>
                <a:spcPts val="1000"/>
              </a:spcBef>
              <a:spcAft>
                <a:spcPts val="0"/>
              </a:spcAft>
              <a:buNone/>
            </a:pPr>
            <a:r>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nvSpPr>
        <p:spPr>
          <a:xfrm>
            <a:off x="74075" y="112600"/>
            <a:ext cx="60711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a:t>
            </a:r>
            <a:endParaRPr sz="1200">
              <a:latin typeface="Calibri"/>
              <a:ea typeface="Calibri"/>
              <a:cs typeface="Calibri"/>
              <a:sym typeface="Calibri"/>
            </a:endParaRPr>
          </a:p>
        </p:txBody>
      </p:sp>
      <p:sp>
        <p:nvSpPr>
          <p:cNvPr id="62" name="Google Shape;62;p14"/>
          <p:cNvSpPr txBox="1"/>
          <p:nvPr/>
        </p:nvSpPr>
        <p:spPr>
          <a:xfrm>
            <a:off x="1151575" y="1533825"/>
            <a:ext cx="6272100" cy="194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Century Gothic"/>
                <a:ea typeface="Century Gothic"/>
                <a:cs typeface="Century Gothic"/>
                <a:sym typeface="Century Gothic"/>
              </a:rPr>
              <a:t>People all around the town offer services to other people in their communities. </a:t>
            </a:r>
            <a:endParaRPr sz="2400">
              <a:latin typeface="Century Gothic"/>
              <a:ea typeface="Century Gothic"/>
              <a:cs typeface="Century Gothic"/>
              <a:sym typeface="Century Gothic"/>
            </a:endParaRPr>
          </a:p>
        </p:txBody>
      </p:sp>
      <p:pic>
        <p:nvPicPr>
          <p:cNvPr id="63" name="Google Shape;63;p14" title="People In Our Neighborhoods Slide 1.mp3">
            <a:hlinkClick r:id="rId3"/>
          </p:cNvPr>
          <p:cNvPicPr preferRelativeResize="0"/>
          <p:nvPr/>
        </p:nvPicPr>
        <p:blipFill>
          <a:blip r:embed="rId4">
            <a:alphaModFix/>
          </a:blip>
          <a:stretch>
            <a:fillRect/>
          </a:stretch>
        </p:blipFill>
        <p:spPr>
          <a:xfrm>
            <a:off x="931700" y="460350"/>
            <a:ext cx="551575" cy="551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nvSpPr>
        <p:spPr>
          <a:xfrm>
            <a:off x="74075" y="112600"/>
            <a:ext cx="890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2</a:t>
            </a:r>
            <a:endParaRPr sz="1200">
              <a:latin typeface="Calibri"/>
              <a:ea typeface="Calibri"/>
              <a:cs typeface="Calibri"/>
              <a:sym typeface="Calibri"/>
            </a:endParaRPr>
          </a:p>
        </p:txBody>
      </p:sp>
      <p:sp>
        <p:nvSpPr>
          <p:cNvPr id="69" name="Google Shape;69;p15"/>
          <p:cNvSpPr txBox="1"/>
          <p:nvPr/>
        </p:nvSpPr>
        <p:spPr>
          <a:xfrm>
            <a:off x="1931550" y="4643125"/>
            <a:ext cx="52809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pic>
        <p:nvPicPr>
          <p:cNvPr id="70" name="Google Shape;70;p15"/>
          <p:cNvPicPr preferRelativeResize="0"/>
          <p:nvPr/>
        </p:nvPicPr>
        <p:blipFill>
          <a:blip r:embed="rId3">
            <a:alphaModFix/>
          </a:blip>
          <a:stretch>
            <a:fillRect/>
          </a:stretch>
        </p:blipFill>
        <p:spPr>
          <a:xfrm>
            <a:off x="5584025" y="228600"/>
            <a:ext cx="3178975" cy="4698000"/>
          </a:xfrm>
          <a:prstGeom prst="rect">
            <a:avLst/>
          </a:prstGeom>
          <a:noFill/>
          <a:ln>
            <a:noFill/>
          </a:ln>
        </p:spPr>
      </p:pic>
      <p:sp>
        <p:nvSpPr>
          <p:cNvPr id="71" name="Google Shape;71;p15"/>
          <p:cNvSpPr txBox="1"/>
          <p:nvPr/>
        </p:nvSpPr>
        <p:spPr>
          <a:xfrm>
            <a:off x="255375" y="750950"/>
            <a:ext cx="5149500" cy="133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latin typeface="Century Gothic"/>
                <a:ea typeface="Century Gothic"/>
                <a:cs typeface="Century Gothic"/>
                <a:sym typeface="Century Gothic"/>
              </a:rPr>
              <a:t>Mike Massey is a yoga teacher. He likes to convince people who have not tried yoga before to try it. </a:t>
            </a:r>
            <a:endParaRPr sz="2000">
              <a:latin typeface="Century Gothic"/>
              <a:ea typeface="Century Gothic"/>
              <a:cs typeface="Century Gothic"/>
              <a:sym typeface="Century Gothic"/>
            </a:endParaRPr>
          </a:p>
          <a:p>
            <a:pPr indent="0" lvl="0" marL="0" rtl="0" algn="l">
              <a:lnSpc>
                <a:spcPct val="115000"/>
              </a:lnSpc>
              <a:spcBef>
                <a:spcPts val="1000"/>
              </a:spcBef>
              <a:spcAft>
                <a:spcPts val="1000"/>
              </a:spcAft>
              <a:buNone/>
            </a:pPr>
            <a:r>
              <a:t/>
            </a:r>
            <a:endParaRPr sz="2000">
              <a:latin typeface="Century Gothic"/>
              <a:ea typeface="Century Gothic"/>
              <a:cs typeface="Century Gothic"/>
              <a:sym typeface="Century Gothic"/>
            </a:endParaRPr>
          </a:p>
        </p:txBody>
      </p:sp>
      <p:pic>
        <p:nvPicPr>
          <p:cNvPr id="72" name="Google Shape;72;p15"/>
          <p:cNvPicPr preferRelativeResize="0"/>
          <p:nvPr/>
        </p:nvPicPr>
        <p:blipFill>
          <a:blip r:embed="rId4">
            <a:alphaModFix/>
          </a:blip>
          <a:stretch>
            <a:fillRect/>
          </a:stretch>
        </p:blipFill>
        <p:spPr>
          <a:xfrm>
            <a:off x="255375" y="2344375"/>
            <a:ext cx="5078700" cy="2582225"/>
          </a:xfrm>
          <a:prstGeom prst="rect">
            <a:avLst/>
          </a:prstGeom>
          <a:noFill/>
          <a:ln>
            <a:noFill/>
          </a:ln>
        </p:spPr>
      </p:pic>
      <p:pic>
        <p:nvPicPr>
          <p:cNvPr id="73" name="Google Shape;73;p15" title="People In Our Neighborhoods Slide 2.mp3">
            <a:hlinkClick r:id="rId5"/>
          </p:cNvPr>
          <p:cNvPicPr preferRelativeResize="0"/>
          <p:nvPr/>
        </p:nvPicPr>
        <p:blipFill>
          <a:blip r:embed="rId6">
            <a:alphaModFix/>
          </a:blip>
          <a:stretch>
            <a:fillRect/>
          </a:stretch>
        </p:blipFill>
        <p:spPr>
          <a:xfrm>
            <a:off x="964775" y="228600"/>
            <a:ext cx="551900" cy="551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nvSpPr>
        <p:spPr>
          <a:xfrm>
            <a:off x="74075" y="112600"/>
            <a:ext cx="14331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3</a:t>
            </a:r>
            <a:endParaRPr sz="1200">
              <a:latin typeface="Calibri"/>
              <a:ea typeface="Calibri"/>
              <a:cs typeface="Calibri"/>
              <a:sym typeface="Calibri"/>
            </a:endParaRPr>
          </a:p>
        </p:txBody>
      </p:sp>
      <p:pic>
        <p:nvPicPr>
          <p:cNvPr id="79" name="Google Shape;79;p16"/>
          <p:cNvPicPr preferRelativeResize="0"/>
          <p:nvPr/>
        </p:nvPicPr>
        <p:blipFill>
          <a:blip r:embed="rId3">
            <a:alphaModFix/>
          </a:blip>
          <a:stretch>
            <a:fillRect/>
          </a:stretch>
        </p:blipFill>
        <p:spPr>
          <a:xfrm>
            <a:off x="381000" y="644800"/>
            <a:ext cx="2794025" cy="3552200"/>
          </a:xfrm>
          <a:prstGeom prst="rect">
            <a:avLst/>
          </a:prstGeom>
          <a:noFill/>
          <a:ln>
            <a:noFill/>
          </a:ln>
        </p:spPr>
      </p:pic>
      <p:sp>
        <p:nvSpPr>
          <p:cNvPr id="80" name="Google Shape;80;p16"/>
          <p:cNvSpPr txBox="1"/>
          <p:nvPr/>
        </p:nvSpPr>
        <p:spPr>
          <a:xfrm>
            <a:off x="3357100" y="658300"/>
            <a:ext cx="5465100" cy="254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latin typeface="Century Gothic"/>
                <a:ea typeface="Century Gothic"/>
                <a:cs typeface="Century Gothic"/>
                <a:sym typeface="Century Gothic"/>
              </a:rPr>
              <a:t>TeeAra Dias is a friend of Mike’s. </a:t>
            </a:r>
            <a:endParaRPr sz="2000">
              <a:latin typeface="Century Gothic"/>
              <a:ea typeface="Century Gothic"/>
              <a:cs typeface="Century Gothic"/>
              <a:sym typeface="Century Gothic"/>
            </a:endParaRPr>
          </a:p>
          <a:p>
            <a:pPr indent="0" lvl="0" marL="0" rtl="0" algn="l">
              <a:lnSpc>
                <a:spcPct val="115000"/>
              </a:lnSpc>
              <a:spcBef>
                <a:spcPts val="1000"/>
              </a:spcBef>
              <a:spcAft>
                <a:spcPts val="1000"/>
              </a:spcAft>
              <a:buNone/>
            </a:pPr>
            <a:r>
              <a:rPr lang="en" sz="2000">
                <a:latin typeface="Century Gothic"/>
                <a:ea typeface="Century Gothic"/>
                <a:cs typeface="Century Gothic"/>
                <a:sym typeface="Century Gothic"/>
              </a:rPr>
              <a:t>TeeAra is the Director of Universal Pre-K in Boston. She works with the Mayor to make sure that all 3- and 4-year olds have access to an excellent start in school. </a:t>
            </a:r>
            <a:endParaRPr sz="2000">
              <a:latin typeface="Century Gothic"/>
              <a:ea typeface="Century Gothic"/>
              <a:cs typeface="Century Gothic"/>
              <a:sym typeface="Century Gothic"/>
            </a:endParaRPr>
          </a:p>
        </p:txBody>
      </p:sp>
      <p:pic>
        <p:nvPicPr>
          <p:cNvPr id="81" name="Google Shape;81;p16"/>
          <p:cNvPicPr preferRelativeResize="0"/>
          <p:nvPr/>
        </p:nvPicPr>
        <p:blipFill>
          <a:blip r:embed="rId4">
            <a:alphaModFix/>
          </a:blip>
          <a:stretch>
            <a:fillRect/>
          </a:stretch>
        </p:blipFill>
        <p:spPr>
          <a:xfrm>
            <a:off x="3707100" y="3244625"/>
            <a:ext cx="4672200" cy="1669575"/>
          </a:xfrm>
          <a:prstGeom prst="rect">
            <a:avLst/>
          </a:prstGeom>
          <a:noFill/>
          <a:ln>
            <a:noFill/>
          </a:ln>
        </p:spPr>
      </p:pic>
      <p:pic>
        <p:nvPicPr>
          <p:cNvPr id="82" name="Google Shape;82;p16" title="People In Our Neighborhoods Slide 3.mp3">
            <a:hlinkClick r:id="rId5"/>
          </p:cNvPr>
          <p:cNvPicPr preferRelativeResize="0"/>
          <p:nvPr/>
        </p:nvPicPr>
        <p:blipFill>
          <a:blip r:embed="rId6">
            <a:alphaModFix/>
          </a:blip>
          <a:stretch>
            <a:fillRect/>
          </a:stretch>
        </p:blipFill>
        <p:spPr>
          <a:xfrm>
            <a:off x="331125" y="4317600"/>
            <a:ext cx="532200" cy="532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nvSpPr>
        <p:spPr>
          <a:xfrm>
            <a:off x="74075" y="112600"/>
            <a:ext cx="60711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4</a:t>
            </a:r>
            <a:endParaRPr sz="1200">
              <a:latin typeface="Calibri"/>
              <a:ea typeface="Calibri"/>
              <a:cs typeface="Calibri"/>
              <a:sym typeface="Calibri"/>
            </a:endParaRPr>
          </a:p>
        </p:txBody>
      </p:sp>
      <p:sp>
        <p:nvSpPr>
          <p:cNvPr id="88" name="Google Shape;88;p17"/>
          <p:cNvSpPr txBox="1"/>
          <p:nvPr/>
        </p:nvSpPr>
        <p:spPr>
          <a:xfrm>
            <a:off x="1931550" y="4643125"/>
            <a:ext cx="52809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89" name="Google Shape;89;p17"/>
          <p:cNvSpPr txBox="1"/>
          <p:nvPr/>
        </p:nvSpPr>
        <p:spPr>
          <a:xfrm>
            <a:off x="295800" y="3944700"/>
            <a:ext cx="8695800" cy="119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latin typeface="Century Gothic"/>
                <a:ea typeface="Century Gothic"/>
                <a:cs typeface="Century Gothic"/>
                <a:sym typeface="Century Gothic"/>
              </a:rPr>
              <a:t>TeeAra likes to eat lunch at Soleil Restaurant, right downstairs from her office. Cheryl Straughter is the owner and chef at Soleil. </a:t>
            </a:r>
            <a:r>
              <a:rPr lang="en" sz="2000">
                <a:latin typeface="Century Gothic"/>
                <a:ea typeface="Century Gothic"/>
                <a:cs typeface="Century Gothic"/>
                <a:sym typeface="Century Gothic"/>
              </a:rPr>
              <a:t> </a:t>
            </a:r>
            <a:endParaRPr sz="2000">
              <a:latin typeface="Century Gothic"/>
              <a:ea typeface="Century Gothic"/>
              <a:cs typeface="Century Gothic"/>
              <a:sym typeface="Century Gothic"/>
            </a:endParaRPr>
          </a:p>
          <a:p>
            <a:pPr indent="0" lvl="0" marL="0" rtl="0" algn="l">
              <a:lnSpc>
                <a:spcPct val="115000"/>
              </a:lnSpc>
              <a:spcBef>
                <a:spcPts val="1000"/>
              </a:spcBef>
              <a:spcAft>
                <a:spcPts val="1000"/>
              </a:spcAft>
              <a:buNone/>
            </a:pPr>
            <a:r>
              <a:t/>
            </a:r>
            <a:endParaRPr sz="2000">
              <a:latin typeface="Century Gothic"/>
              <a:ea typeface="Century Gothic"/>
              <a:cs typeface="Century Gothic"/>
              <a:sym typeface="Century Gothic"/>
            </a:endParaRPr>
          </a:p>
        </p:txBody>
      </p:sp>
      <p:pic>
        <p:nvPicPr>
          <p:cNvPr id="90" name="Google Shape;90;p17"/>
          <p:cNvPicPr preferRelativeResize="0"/>
          <p:nvPr/>
        </p:nvPicPr>
        <p:blipFill>
          <a:blip r:embed="rId3">
            <a:alphaModFix/>
          </a:blip>
          <a:stretch>
            <a:fillRect/>
          </a:stretch>
        </p:blipFill>
        <p:spPr>
          <a:xfrm>
            <a:off x="1562625" y="374326"/>
            <a:ext cx="6018750" cy="3308775"/>
          </a:xfrm>
          <a:prstGeom prst="rect">
            <a:avLst/>
          </a:prstGeom>
          <a:noFill/>
          <a:ln>
            <a:noFill/>
          </a:ln>
        </p:spPr>
      </p:pic>
      <p:pic>
        <p:nvPicPr>
          <p:cNvPr id="91" name="Google Shape;91;p17" title="People In Our Neighborhoods Slide 4.mp3">
            <a:hlinkClick r:id="rId4"/>
          </p:cNvPr>
          <p:cNvPicPr preferRelativeResize="0"/>
          <p:nvPr/>
        </p:nvPicPr>
        <p:blipFill>
          <a:blip r:embed="rId5">
            <a:alphaModFix/>
          </a:blip>
          <a:stretch>
            <a:fillRect/>
          </a:stretch>
        </p:blipFill>
        <p:spPr>
          <a:xfrm>
            <a:off x="376175" y="820900"/>
            <a:ext cx="538075" cy="538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nvSpPr>
        <p:spPr>
          <a:xfrm>
            <a:off x="74075" y="112600"/>
            <a:ext cx="60711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5</a:t>
            </a:r>
            <a:endParaRPr sz="1200">
              <a:latin typeface="Calibri"/>
              <a:ea typeface="Calibri"/>
              <a:cs typeface="Calibri"/>
              <a:sym typeface="Calibri"/>
            </a:endParaRPr>
          </a:p>
        </p:txBody>
      </p:sp>
      <p:sp>
        <p:nvSpPr>
          <p:cNvPr id="97" name="Google Shape;97;p18"/>
          <p:cNvSpPr txBox="1"/>
          <p:nvPr/>
        </p:nvSpPr>
        <p:spPr>
          <a:xfrm>
            <a:off x="1684350" y="4572925"/>
            <a:ext cx="5775300" cy="67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00">
              <a:latin typeface="Century Gothic"/>
              <a:ea typeface="Century Gothic"/>
              <a:cs typeface="Century Gothic"/>
              <a:sym typeface="Century Gothic"/>
            </a:endParaRPr>
          </a:p>
        </p:txBody>
      </p:sp>
      <p:sp>
        <p:nvSpPr>
          <p:cNvPr id="98" name="Google Shape;98;p18"/>
          <p:cNvSpPr txBox="1"/>
          <p:nvPr/>
        </p:nvSpPr>
        <p:spPr>
          <a:xfrm>
            <a:off x="389850" y="410925"/>
            <a:ext cx="8364300" cy="93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sz="2000">
                <a:latin typeface="Century Gothic"/>
                <a:ea typeface="Century Gothic"/>
                <a:cs typeface="Century Gothic"/>
                <a:sym typeface="Century Gothic"/>
              </a:rPr>
              <a:t>Mike McAdams and Cesar Depaz also work for the School District in the building with TeeAra and Soleil Restaurant. They make sure everyone gets their mail. They print notices and other documents!</a:t>
            </a:r>
            <a:endParaRPr sz="2000">
              <a:latin typeface="Century Gothic"/>
              <a:ea typeface="Century Gothic"/>
              <a:cs typeface="Century Gothic"/>
              <a:sym typeface="Century Gothic"/>
            </a:endParaRPr>
          </a:p>
        </p:txBody>
      </p:sp>
      <p:sp>
        <p:nvSpPr>
          <p:cNvPr id="99" name="Google Shape;99;p18"/>
          <p:cNvSpPr txBox="1"/>
          <p:nvPr/>
        </p:nvSpPr>
        <p:spPr>
          <a:xfrm>
            <a:off x="4825563" y="4409900"/>
            <a:ext cx="3507300" cy="4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Clr>
                <a:schemeClr val="dk1"/>
              </a:buClr>
              <a:buSzPts val="1100"/>
              <a:buFont typeface="Arial"/>
              <a:buNone/>
            </a:pPr>
            <a:r>
              <a:rPr lang="en">
                <a:solidFill>
                  <a:schemeClr val="dk1"/>
                </a:solidFill>
                <a:latin typeface="Calibri"/>
                <a:ea typeface="Calibri"/>
                <a:cs typeface="Calibri"/>
                <a:sym typeface="Calibri"/>
              </a:rPr>
              <a:t>Cesar plays the piano—sometimes at a public piano where anyone passing by can listen! </a:t>
            </a:r>
            <a:endParaRPr>
              <a:latin typeface="Calibri"/>
              <a:ea typeface="Calibri"/>
              <a:cs typeface="Calibri"/>
              <a:sym typeface="Calibri"/>
            </a:endParaRPr>
          </a:p>
        </p:txBody>
      </p:sp>
      <p:sp>
        <p:nvSpPr>
          <p:cNvPr id="100" name="Google Shape;100;p18"/>
          <p:cNvSpPr txBox="1"/>
          <p:nvPr/>
        </p:nvSpPr>
        <p:spPr>
          <a:xfrm>
            <a:off x="954325" y="4470450"/>
            <a:ext cx="3254100" cy="4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Mike loves all the Boston sports teams.</a:t>
            </a:r>
            <a:endParaRPr>
              <a:solidFill>
                <a:schemeClr val="dk1"/>
              </a:solidFill>
              <a:latin typeface="Calibri"/>
              <a:ea typeface="Calibri"/>
              <a:cs typeface="Calibri"/>
              <a:sym typeface="Calibri"/>
            </a:endParaRPr>
          </a:p>
          <a:p>
            <a:pPr indent="0" lvl="0" marL="0" rtl="0" algn="l">
              <a:spcBef>
                <a:spcPts val="1000"/>
              </a:spcBef>
              <a:spcAft>
                <a:spcPts val="0"/>
              </a:spcAft>
              <a:buNone/>
            </a:pPr>
            <a:r>
              <a:t/>
            </a:r>
            <a:endParaRPr/>
          </a:p>
        </p:txBody>
      </p:sp>
      <p:pic>
        <p:nvPicPr>
          <p:cNvPr id="101" name="Google Shape;101;p18"/>
          <p:cNvPicPr preferRelativeResize="0"/>
          <p:nvPr/>
        </p:nvPicPr>
        <p:blipFill>
          <a:blip r:embed="rId3">
            <a:alphaModFix/>
          </a:blip>
          <a:stretch>
            <a:fillRect/>
          </a:stretch>
        </p:blipFill>
        <p:spPr>
          <a:xfrm>
            <a:off x="1033550" y="2146100"/>
            <a:ext cx="3095649" cy="2263800"/>
          </a:xfrm>
          <a:prstGeom prst="rect">
            <a:avLst/>
          </a:prstGeom>
          <a:noFill/>
          <a:ln>
            <a:noFill/>
          </a:ln>
        </p:spPr>
      </p:pic>
      <p:pic>
        <p:nvPicPr>
          <p:cNvPr id="102" name="Google Shape;102;p18"/>
          <p:cNvPicPr preferRelativeResize="0"/>
          <p:nvPr/>
        </p:nvPicPr>
        <p:blipFill>
          <a:blip r:embed="rId4">
            <a:alphaModFix/>
          </a:blip>
          <a:stretch>
            <a:fillRect/>
          </a:stretch>
        </p:blipFill>
        <p:spPr>
          <a:xfrm>
            <a:off x="4881811" y="2146100"/>
            <a:ext cx="3394816" cy="2263800"/>
          </a:xfrm>
          <a:prstGeom prst="rect">
            <a:avLst/>
          </a:prstGeom>
          <a:noFill/>
          <a:ln>
            <a:noFill/>
          </a:ln>
        </p:spPr>
      </p:pic>
      <p:pic>
        <p:nvPicPr>
          <p:cNvPr id="103" name="Google Shape;103;p18" title="People In Our Neighborhoods Slide 5.mp3">
            <a:hlinkClick r:id="rId5"/>
          </p:cNvPr>
          <p:cNvPicPr preferRelativeResize="0"/>
          <p:nvPr/>
        </p:nvPicPr>
        <p:blipFill>
          <a:blip r:embed="rId6">
            <a:alphaModFix/>
          </a:blip>
          <a:stretch>
            <a:fillRect/>
          </a:stretch>
        </p:blipFill>
        <p:spPr>
          <a:xfrm>
            <a:off x="220525" y="2146100"/>
            <a:ext cx="594450" cy="594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nvSpPr>
        <p:spPr>
          <a:xfrm>
            <a:off x="74075" y="112600"/>
            <a:ext cx="60711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6</a:t>
            </a:r>
            <a:endParaRPr sz="1200">
              <a:latin typeface="Calibri"/>
              <a:ea typeface="Calibri"/>
              <a:cs typeface="Calibri"/>
              <a:sym typeface="Calibri"/>
            </a:endParaRPr>
          </a:p>
        </p:txBody>
      </p:sp>
      <p:sp>
        <p:nvSpPr>
          <p:cNvPr id="109" name="Google Shape;109;p19"/>
          <p:cNvSpPr txBox="1"/>
          <p:nvPr/>
        </p:nvSpPr>
        <p:spPr>
          <a:xfrm>
            <a:off x="1684350" y="4572925"/>
            <a:ext cx="5775300" cy="67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00">
              <a:latin typeface="Century Gothic"/>
              <a:ea typeface="Century Gothic"/>
              <a:cs typeface="Century Gothic"/>
              <a:sym typeface="Century Gothic"/>
            </a:endParaRPr>
          </a:p>
        </p:txBody>
      </p:sp>
      <p:sp>
        <p:nvSpPr>
          <p:cNvPr id="110" name="Google Shape;110;p19"/>
          <p:cNvSpPr txBox="1"/>
          <p:nvPr/>
        </p:nvSpPr>
        <p:spPr>
          <a:xfrm>
            <a:off x="346225" y="557050"/>
            <a:ext cx="4826400" cy="431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latin typeface="Century Gothic"/>
                <a:ea typeface="Century Gothic"/>
                <a:cs typeface="Century Gothic"/>
                <a:sym typeface="Century Gothic"/>
              </a:rPr>
              <a:t>Children need to go to school. They also </a:t>
            </a:r>
            <a:r>
              <a:rPr lang="en" sz="2000">
                <a:latin typeface="Century Gothic"/>
                <a:ea typeface="Century Gothic"/>
                <a:cs typeface="Century Gothic"/>
                <a:sym typeface="Century Gothic"/>
              </a:rPr>
              <a:t>need health care.</a:t>
            </a:r>
            <a:r>
              <a:rPr lang="en" sz="2000">
                <a:latin typeface="Century Gothic"/>
                <a:ea typeface="Century Gothic"/>
                <a:cs typeface="Century Gothic"/>
                <a:sym typeface="Century Gothic"/>
              </a:rPr>
              <a:t> </a:t>
            </a:r>
            <a:endParaRPr sz="2000">
              <a:latin typeface="Century Gothic"/>
              <a:ea typeface="Century Gothic"/>
              <a:cs typeface="Century Gothic"/>
              <a:sym typeface="Century Gothic"/>
            </a:endParaRPr>
          </a:p>
          <a:p>
            <a:pPr indent="0" lvl="0" marL="0" rtl="0" algn="l">
              <a:spcBef>
                <a:spcPts val="100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l">
              <a:spcBef>
                <a:spcPts val="1000"/>
              </a:spcBef>
              <a:spcAft>
                <a:spcPts val="1000"/>
              </a:spcAft>
              <a:buNone/>
            </a:pPr>
            <a:r>
              <a:t/>
            </a:r>
            <a:endParaRPr sz="2200">
              <a:latin typeface="Century Gothic"/>
              <a:ea typeface="Century Gothic"/>
              <a:cs typeface="Century Gothic"/>
              <a:sym typeface="Century Gothic"/>
            </a:endParaRPr>
          </a:p>
        </p:txBody>
      </p:sp>
      <p:pic>
        <p:nvPicPr>
          <p:cNvPr id="111" name="Google Shape;111;p19"/>
          <p:cNvPicPr preferRelativeResize="0"/>
          <p:nvPr/>
        </p:nvPicPr>
        <p:blipFill rotWithShape="1">
          <a:blip r:embed="rId3">
            <a:alphaModFix/>
          </a:blip>
          <a:srcRect b="41961" l="0" r="0" t="15062"/>
          <a:stretch/>
        </p:blipFill>
        <p:spPr>
          <a:xfrm>
            <a:off x="5367175" y="298513"/>
            <a:ext cx="3083225" cy="2008036"/>
          </a:xfrm>
          <a:prstGeom prst="rect">
            <a:avLst/>
          </a:prstGeom>
          <a:noFill/>
          <a:ln>
            <a:noFill/>
          </a:ln>
        </p:spPr>
      </p:pic>
      <p:sp>
        <p:nvSpPr>
          <p:cNvPr id="112" name="Google Shape;112;p19"/>
          <p:cNvSpPr txBox="1"/>
          <p:nvPr/>
        </p:nvSpPr>
        <p:spPr>
          <a:xfrm>
            <a:off x="5050138" y="2386825"/>
            <a:ext cx="3717300" cy="142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Clr>
                <a:schemeClr val="dk1"/>
              </a:buClr>
              <a:buSzPts val="1100"/>
              <a:buFont typeface="Arial"/>
              <a:buNone/>
            </a:pPr>
            <a:r>
              <a:rPr lang="en" sz="2000">
                <a:solidFill>
                  <a:schemeClr val="dk1"/>
                </a:solidFill>
                <a:latin typeface="Century Gothic"/>
                <a:ea typeface="Century Gothic"/>
                <a:cs typeface="Century Gothic"/>
                <a:sym typeface="Century Gothic"/>
              </a:rPr>
              <a:t>Keilah Acevedo and April Pumphret are school nurses.</a:t>
            </a:r>
            <a:endParaRPr sz="2000"/>
          </a:p>
        </p:txBody>
      </p:sp>
      <p:pic>
        <p:nvPicPr>
          <p:cNvPr id="113" name="Google Shape;113;p19"/>
          <p:cNvPicPr preferRelativeResize="0"/>
          <p:nvPr/>
        </p:nvPicPr>
        <p:blipFill rotWithShape="1">
          <a:blip r:embed="rId4">
            <a:alphaModFix/>
          </a:blip>
          <a:srcRect b="4857" l="9171" r="7146" t="13221"/>
          <a:stretch/>
        </p:blipFill>
        <p:spPr>
          <a:xfrm>
            <a:off x="490300" y="1993100"/>
            <a:ext cx="3083225" cy="2877924"/>
          </a:xfrm>
          <a:prstGeom prst="rect">
            <a:avLst/>
          </a:prstGeom>
          <a:noFill/>
          <a:ln>
            <a:noFill/>
          </a:ln>
        </p:spPr>
      </p:pic>
      <p:sp>
        <p:nvSpPr>
          <p:cNvPr id="114" name="Google Shape;114;p19"/>
          <p:cNvSpPr txBox="1"/>
          <p:nvPr/>
        </p:nvSpPr>
        <p:spPr>
          <a:xfrm>
            <a:off x="3736000" y="4015000"/>
            <a:ext cx="4462500" cy="85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Clr>
                <a:schemeClr val="dk1"/>
              </a:buClr>
              <a:buSzPts val="1100"/>
              <a:buFont typeface="Arial"/>
              <a:buNone/>
            </a:pPr>
            <a:r>
              <a:rPr lang="en" sz="2000">
                <a:solidFill>
                  <a:schemeClr val="dk1"/>
                </a:solidFill>
                <a:latin typeface="Century Gothic"/>
                <a:ea typeface="Century Gothic"/>
                <a:cs typeface="Century Gothic"/>
                <a:sym typeface="Century Gothic"/>
              </a:rPr>
              <a:t>Dr. Anderson is a dentist who works outside the schools. </a:t>
            </a:r>
            <a:endParaRPr sz="2000"/>
          </a:p>
        </p:txBody>
      </p:sp>
      <p:pic>
        <p:nvPicPr>
          <p:cNvPr id="115" name="Google Shape;115;p19" title="People In Our Neighborhoods Slide 6.mp3">
            <a:hlinkClick r:id="rId5"/>
          </p:cNvPr>
          <p:cNvPicPr preferRelativeResize="0"/>
          <p:nvPr/>
        </p:nvPicPr>
        <p:blipFill>
          <a:blip r:embed="rId6">
            <a:alphaModFix/>
          </a:blip>
          <a:stretch>
            <a:fillRect/>
          </a:stretch>
        </p:blipFill>
        <p:spPr>
          <a:xfrm>
            <a:off x="490300" y="1305750"/>
            <a:ext cx="541200" cy="541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nvSpPr>
        <p:spPr>
          <a:xfrm>
            <a:off x="74075" y="112600"/>
            <a:ext cx="60711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7</a:t>
            </a:r>
            <a:endParaRPr sz="1200">
              <a:latin typeface="Calibri"/>
              <a:ea typeface="Calibri"/>
              <a:cs typeface="Calibri"/>
              <a:sym typeface="Calibri"/>
            </a:endParaRPr>
          </a:p>
        </p:txBody>
      </p:sp>
      <p:sp>
        <p:nvSpPr>
          <p:cNvPr id="121" name="Google Shape;121;p20"/>
          <p:cNvSpPr txBox="1"/>
          <p:nvPr/>
        </p:nvSpPr>
        <p:spPr>
          <a:xfrm>
            <a:off x="1684350" y="4572925"/>
            <a:ext cx="5775300" cy="67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00">
              <a:latin typeface="Century Gothic"/>
              <a:ea typeface="Century Gothic"/>
              <a:cs typeface="Century Gothic"/>
              <a:sym typeface="Century Gothic"/>
            </a:endParaRPr>
          </a:p>
        </p:txBody>
      </p:sp>
      <p:sp>
        <p:nvSpPr>
          <p:cNvPr id="122" name="Google Shape;122;p20"/>
          <p:cNvSpPr txBox="1"/>
          <p:nvPr/>
        </p:nvSpPr>
        <p:spPr>
          <a:xfrm>
            <a:off x="368800" y="700050"/>
            <a:ext cx="4203300" cy="396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latin typeface="Century Gothic"/>
                <a:ea typeface="Century Gothic"/>
                <a:cs typeface="Century Gothic"/>
                <a:sym typeface="Century Gothic"/>
              </a:rPr>
              <a:t>Tenisha Daluz works at </a:t>
            </a:r>
            <a:r>
              <a:rPr lang="en" sz="2000">
                <a:latin typeface="Century Gothic"/>
                <a:ea typeface="Century Gothic"/>
                <a:cs typeface="Century Gothic"/>
                <a:sym typeface="Century Gothic"/>
              </a:rPr>
              <a:t>Rosie’s Place</a:t>
            </a:r>
            <a:r>
              <a:rPr lang="en" sz="2000">
                <a:latin typeface="Century Gothic"/>
                <a:ea typeface="Century Gothic"/>
                <a:cs typeface="Century Gothic"/>
                <a:sym typeface="Century Gothic"/>
              </a:rPr>
              <a:t>. Rosie’s Place provides basic needs for any woman in her town—food, a place to stay, paying bills, and getting advice about housing. Tenisha makes sure that children’s families have what they need to be healthy. </a:t>
            </a:r>
            <a:endParaRPr sz="2000">
              <a:latin typeface="Century Gothic"/>
              <a:ea typeface="Century Gothic"/>
              <a:cs typeface="Century Gothic"/>
              <a:sym typeface="Century Gothic"/>
            </a:endParaRPr>
          </a:p>
        </p:txBody>
      </p:sp>
      <p:pic>
        <p:nvPicPr>
          <p:cNvPr id="123" name="Google Shape;123;p20"/>
          <p:cNvPicPr preferRelativeResize="0"/>
          <p:nvPr/>
        </p:nvPicPr>
        <p:blipFill rotWithShape="1">
          <a:blip r:embed="rId3">
            <a:alphaModFix/>
          </a:blip>
          <a:srcRect b="0" l="-1853" r="0" t="0"/>
          <a:stretch/>
        </p:blipFill>
        <p:spPr>
          <a:xfrm>
            <a:off x="4388400" y="636100"/>
            <a:ext cx="4344600" cy="4090909"/>
          </a:xfrm>
          <a:prstGeom prst="rect">
            <a:avLst/>
          </a:prstGeom>
          <a:noFill/>
          <a:ln>
            <a:noFill/>
          </a:ln>
        </p:spPr>
      </p:pic>
      <p:sp>
        <p:nvSpPr>
          <p:cNvPr id="124" name="Google Shape;124;p20"/>
          <p:cNvSpPr/>
          <p:nvPr/>
        </p:nvSpPr>
        <p:spPr>
          <a:xfrm>
            <a:off x="7879525" y="2050075"/>
            <a:ext cx="809400" cy="369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Tenisha</a:t>
            </a:r>
            <a:endParaRPr>
              <a:latin typeface="Calibri"/>
              <a:ea typeface="Calibri"/>
              <a:cs typeface="Calibri"/>
              <a:sym typeface="Calibri"/>
            </a:endParaRPr>
          </a:p>
        </p:txBody>
      </p:sp>
      <p:pic>
        <p:nvPicPr>
          <p:cNvPr id="125" name="Google Shape;125;p20" title="People In Our Neighborhoods Slide 7.mp3">
            <a:hlinkClick r:id="rId4"/>
          </p:cNvPr>
          <p:cNvPicPr preferRelativeResize="0"/>
          <p:nvPr/>
        </p:nvPicPr>
        <p:blipFill>
          <a:blip r:embed="rId5">
            <a:alphaModFix/>
          </a:blip>
          <a:stretch>
            <a:fillRect/>
          </a:stretch>
        </p:blipFill>
        <p:spPr>
          <a:xfrm>
            <a:off x="915650" y="180863"/>
            <a:ext cx="571775" cy="571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nvSpPr>
        <p:spPr>
          <a:xfrm>
            <a:off x="74075" y="112600"/>
            <a:ext cx="60711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8</a:t>
            </a:r>
            <a:endParaRPr sz="1200">
              <a:latin typeface="Calibri"/>
              <a:ea typeface="Calibri"/>
              <a:cs typeface="Calibri"/>
              <a:sym typeface="Calibri"/>
            </a:endParaRPr>
          </a:p>
        </p:txBody>
      </p:sp>
      <p:sp>
        <p:nvSpPr>
          <p:cNvPr id="131" name="Google Shape;131;p21"/>
          <p:cNvSpPr txBox="1"/>
          <p:nvPr/>
        </p:nvSpPr>
        <p:spPr>
          <a:xfrm>
            <a:off x="1684350" y="4572925"/>
            <a:ext cx="5775300" cy="67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00">
              <a:latin typeface="Century Gothic"/>
              <a:ea typeface="Century Gothic"/>
              <a:cs typeface="Century Gothic"/>
              <a:sym typeface="Century Gothic"/>
            </a:endParaRPr>
          </a:p>
        </p:txBody>
      </p:sp>
      <p:pic>
        <p:nvPicPr>
          <p:cNvPr id="132" name="Google Shape;132;p21"/>
          <p:cNvPicPr preferRelativeResize="0"/>
          <p:nvPr/>
        </p:nvPicPr>
        <p:blipFill rotWithShape="1">
          <a:blip r:embed="rId3">
            <a:alphaModFix/>
          </a:blip>
          <a:srcRect b="0" l="0" r="4415" t="0"/>
          <a:stretch/>
        </p:blipFill>
        <p:spPr>
          <a:xfrm>
            <a:off x="1005275" y="251150"/>
            <a:ext cx="5241526" cy="3674175"/>
          </a:xfrm>
          <a:prstGeom prst="rect">
            <a:avLst/>
          </a:prstGeom>
          <a:noFill/>
          <a:ln>
            <a:noFill/>
          </a:ln>
        </p:spPr>
      </p:pic>
      <p:sp>
        <p:nvSpPr>
          <p:cNvPr id="133" name="Google Shape;133;p21"/>
          <p:cNvSpPr txBox="1"/>
          <p:nvPr/>
        </p:nvSpPr>
        <p:spPr>
          <a:xfrm>
            <a:off x="368800" y="4043450"/>
            <a:ext cx="8547900" cy="97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latin typeface="Century Gothic"/>
                <a:ea typeface="Century Gothic"/>
                <a:cs typeface="Century Gothic"/>
                <a:sym typeface="Century Gothic"/>
              </a:rPr>
              <a:t>Ginny Lewis is a writer. She volunteers her time to help children at Boston Children’s Hospital write and publish their ideas.  </a:t>
            </a:r>
            <a:endParaRPr sz="2000">
              <a:latin typeface="Century Gothic"/>
              <a:ea typeface="Century Gothic"/>
              <a:cs typeface="Century Gothic"/>
              <a:sym typeface="Century Gothic"/>
            </a:endParaRPr>
          </a:p>
        </p:txBody>
      </p:sp>
      <p:sp>
        <p:nvSpPr>
          <p:cNvPr id="134" name="Google Shape;134;p21"/>
          <p:cNvSpPr txBox="1"/>
          <p:nvPr/>
        </p:nvSpPr>
        <p:spPr>
          <a:xfrm>
            <a:off x="6460050" y="820900"/>
            <a:ext cx="2290200" cy="1691400"/>
          </a:xfrm>
          <a:prstGeom prst="rect">
            <a:avLst/>
          </a:prstGeom>
          <a:no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With Ginny’s help, Lexi Abbott wrote “Catalogue of Inventions.” This book includes all of her ideas for inventions that could make the world better for patients, families, and others.  </a:t>
            </a:r>
            <a:endParaRPr>
              <a:latin typeface="Calibri"/>
              <a:ea typeface="Calibri"/>
              <a:cs typeface="Calibri"/>
              <a:sym typeface="Calibri"/>
            </a:endParaRPr>
          </a:p>
        </p:txBody>
      </p:sp>
      <p:pic>
        <p:nvPicPr>
          <p:cNvPr id="135" name="Google Shape;135;p21" title="People In Our Neighborhoods Slide 8.mp3">
            <a:hlinkClick r:id="rId4"/>
          </p:cNvPr>
          <p:cNvPicPr preferRelativeResize="0"/>
          <p:nvPr/>
        </p:nvPicPr>
        <p:blipFill>
          <a:blip r:embed="rId5">
            <a:alphaModFix/>
          </a:blip>
          <a:stretch>
            <a:fillRect/>
          </a:stretch>
        </p:blipFill>
        <p:spPr>
          <a:xfrm>
            <a:off x="245175" y="1155775"/>
            <a:ext cx="546850" cy="546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